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91" r:id="rId2"/>
    <p:sldId id="293" r:id="rId3"/>
    <p:sldId id="267" r:id="rId4"/>
    <p:sldId id="377" r:id="rId5"/>
    <p:sldId id="333" r:id="rId6"/>
    <p:sldId id="334" r:id="rId7"/>
    <p:sldId id="365" r:id="rId8"/>
    <p:sldId id="335" r:id="rId9"/>
    <p:sldId id="336" r:id="rId10"/>
    <p:sldId id="337" r:id="rId11"/>
    <p:sldId id="338" r:id="rId12"/>
    <p:sldId id="339" r:id="rId13"/>
    <p:sldId id="378" r:id="rId14"/>
    <p:sldId id="364" r:id="rId15"/>
    <p:sldId id="342" r:id="rId16"/>
    <p:sldId id="379" r:id="rId17"/>
    <p:sldId id="343" r:id="rId18"/>
    <p:sldId id="380" r:id="rId19"/>
    <p:sldId id="344" r:id="rId20"/>
    <p:sldId id="382" r:id="rId21"/>
    <p:sldId id="366" r:id="rId22"/>
    <p:sldId id="330" r:id="rId23"/>
    <p:sldId id="361" r:id="rId24"/>
    <p:sldId id="370" r:id="rId25"/>
    <p:sldId id="391" r:id="rId26"/>
    <p:sldId id="357" r:id="rId27"/>
    <p:sldId id="373" r:id="rId28"/>
    <p:sldId id="383" r:id="rId29"/>
    <p:sldId id="387" r:id="rId30"/>
    <p:sldId id="384" r:id="rId31"/>
    <p:sldId id="386" r:id="rId32"/>
    <p:sldId id="385" r:id="rId33"/>
    <p:sldId id="388" r:id="rId34"/>
    <p:sldId id="389" r:id="rId35"/>
    <p:sldId id="390" r:id="rId36"/>
    <p:sldId id="345" r:id="rId37"/>
    <p:sldId id="346" r:id="rId38"/>
    <p:sldId id="347" r:id="rId39"/>
    <p:sldId id="348" r:id="rId40"/>
    <p:sldId id="349" r:id="rId41"/>
    <p:sldId id="350" r:id="rId42"/>
    <p:sldId id="351" r:id="rId43"/>
    <p:sldId id="352" r:id="rId44"/>
    <p:sldId id="353" r:id="rId45"/>
    <p:sldId id="354" r:id="rId46"/>
    <p:sldId id="355" r:id="rId47"/>
    <p:sldId id="35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09" autoAdjust="0"/>
    <p:restoredTop sz="95847" autoAdjust="0"/>
  </p:normalViewPr>
  <p:slideViewPr>
    <p:cSldViewPr snapToGrid="0">
      <p:cViewPr varScale="1">
        <p:scale>
          <a:sx n="74" d="100"/>
          <a:sy n="74" d="100"/>
        </p:scale>
        <p:origin x="90" y="7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75B8C5-3729-47B9-A5DE-37C0DFA1E76E}" type="datetimeFigureOut">
              <a:rPr lang="en-GB" smtClean="0"/>
              <a:t>11/10/2017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0EDF98-4E86-4FEA-8AB6-295F118B2336}" type="slidenum">
              <a:rPr lang="en-GB" smtClean="0"/>
              <a:t>‹#›</a:t>
            </a:fld>
            <a:endParaRPr lang="en-GB"/>
          </a:p>
        </p:txBody>
      </p:sp>
    </p:spTree>
    <p:extLst>
      <p:ext uri="{BB962C8B-B14F-4D97-AF65-F5344CB8AC3E}">
        <p14:creationId xmlns:p14="http://schemas.microsoft.com/office/powerpoint/2010/main" val="3451499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0EDF98-4E86-4FEA-8AB6-295F118B2336}" type="slidenum">
              <a:rPr lang="en-GB" smtClean="0"/>
              <a:t>1</a:t>
            </a:fld>
            <a:endParaRPr lang="en-GB"/>
          </a:p>
        </p:txBody>
      </p:sp>
    </p:spTree>
    <p:extLst>
      <p:ext uri="{BB962C8B-B14F-4D97-AF65-F5344CB8AC3E}">
        <p14:creationId xmlns:p14="http://schemas.microsoft.com/office/powerpoint/2010/main" val="84483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0EDF98-4E86-4FEA-8AB6-295F118B2336}" type="slidenum">
              <a:rPr lang="en-GB" smtClean="0"/>
              <a:t>7</a:t>
            </a:fld>
            <a:endParaRPr lang="en-GB"/>
          </a:p>
        </p:txBody>
      </p:sp>
    </p:spTree>
    <p:extLst>
      <p:ext uri="{BB962C8B-B14F-4D97-AF65-F5344CB8AC3E}">
        <p14:creationId xmlns:p14="http://schemas.microsoft.com/office/powerpoint/2010/main" val="682297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0EDF98-4E86-4FEA-8AB6-295F118B2336}" type="slidenum">
              <a:rPr lang="en-GB" smtClean="0"/>
              <a:t>13</a:t>
            </a:fld>
            <a:endParaRPr lang="en-GB"/>
          </a:p>
        </p:txBody>
      </p:sp>
    </p:spTree>
    <p:extLst>
      <p:ext uri="{BB962C8B-B14F-4D97-AF65-F5344CB8AC3E}">
        <p14:creationId xmlns:p14="http://schemas.microsoft.com/office/powerpoint/2010/main" val="682297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Q6 June 2009</a:t>
            </a:r>
            <a:endParaRPr lang="en-GB" dirty="0"/>
          </a:p>
        </p:txBody>
      </p:sp>
      <p:sp>
        <p:nvSpPr>
          <p:cNvPr id="4" name="Slide Number Placeholder 3"/>
          <p:cNvSpPr>
            <a:spLocks noGrp="1"/>
          </p:cNvSpPr>
          <p:nvPr>
            <p:ph type="sldNum" sz="quarter" idx="10"/>
          </p:nvPr>
        </p:nvSpPr>
        <p:spPr/>
        <p:txBody>
          <a:bodyPr/>
          <a:lstStyle/>
          <a:p>
            <a:fld id="{130EDF98-4E86-4FEA-8AB6-295F118B2336}" type="slidenum">
              <a:rPr lang="en-GB" smtClean="0"/>
              <a:t>26</a:t>
            </a:fld>
            <a:endParaRPr lang="en-GB"/>
          </a:p>
        </p:txBody>
      </p:sp>
    </p:spTree>
    <p:extLst>
      <p:ext uri="{BB962C8B-B14F-4D97-AF65-F5344CB8AC3E}">
        <p14:creationId xmlns:p14="http://schemas.microsoft.com/office/powerpoint/2010/main" val="109444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
            </a:r>
            <a:endParaRPr lang="en-GB" dirty="0"/>
          </a:p>
        </p:txBody>
      </p:sp>
      <p:sp>
        <p:nvSpPr>
          <p:cNvPr id="4" name="Slide Number Placeholder 3"/>
          <p:cNvSpPr>
            <a:spLocks noGrp="1"/>
          </p:cNvSpPr>
          <p:nvPr>
            <p:ph type="sldNum" sz="quarter" idx="10"/>
          </p:nvPr>
        </p:nvSpPr>
        <p:spPr/>
        <p:txBody>
          <a:bodyPr/>
          <a:lstStyle/>
          <a:p>
            <a:fld id="{130EDF98-4E86-4FEA-8AB6-295F118B2336}" type="slidenum">
              <a:rPr lang="en-GB" smtClean="0"/>
              <a:t>28</a:t>
            </a:fld>
            <a:endParaRPr lang="en-GB"/>
          </a:p>
        </p:txBody>
      </p:sp>
    </p:spTree>
    <p:extLst>
      <p:ext uri="{BB962C8B-B14F-4D97-AF65-F5344CB8AC3E}">
        <p14:creationId xmlns:p14="http://schemas.microsoft.com/office/powerpoint/2010/main" val="309522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Q4 June 2014</a:t>
            </a:r>
            <a:r>
              <a:rPr lang="en-GB" baseline="0" dirty="0" smtClean="0"/>
              <a:t> Junit 1 R</a:t>
            </a:r>
            <a:endParaRPr lang="en-GB" dirty="0"/>
          </a:p>
        </p:txBody>
      </p:sp>
      <p:sp>
        <p:nvSpPr>
          <p:cNvPr id="4" name="Slide Number Placeholder 3"/>
          <p:cNvSpPr>
            <a:spLocks noGrp="1"/>
          </p:cNvSpPr>
          <p:nvPr>
            <p:ph type="sldNum" sz="quarter" idx="10"/>
          </p:nvPr>
        </p:nvSpPr>
        <p:spPr/>
        <p:txBody>
          <a:bodyPr/>
          <a:lstStyle/>
          <a:p>
            <a:fld id="{130EDF98-4E86-4FEA-8AB6-295F118B2336}" type="slidenum">
              <a:rPr lang="en-GB" smtClean="0"/>
              <a:t>30</a:t>
            </a:fld>
            <a:endParaRPr lang="en-GB"/>
          </a:p>
        </p:txBody>
      </p:sp>
    </p:spTree>
    <p:extLst>
      <p:ext uri="{BB962C8B-B14F-4D97-AF65-F5344CB8AC3E}">
        <p14:creationId xmlns:p14="http://schemas.microsoft.com/office/powerpoint/2010/main" val="2928722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4B4E0A8-0D9E-4D18-8883-353B82C8F931}" type="datetimeFigureOut">
              <a:rPr lang="en-GB" smtClean="0"/>
              <a:t>11/10/2017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2747476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B4E0A8-0D9E-4D18-8883-353B82C8F931}" type="datetimeFigureOut">
              <a:rPr lang="en-GB" smtClean="0"/>
              <a:t>11/10/2017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2446106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B4E0A8-0D9E-4D18-8883-353B82C8F931}" type="datetimeFigureOut">
              <a:rPr lang="en-GB" smtClean="0"/>
              <a:t>11/10/2017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4251164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B4E0A8-0D9E-4D18-8883-353B82C8F931}" type="datetimeFigureOut">
              <a:rPr lang="en-GB" smtClean="0"/>
              <a:t>11/10/2017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385699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B4E0A8-0D9E-4D18-8883-353B82C8F931}" type="datetimeFigureOut">
              <a:rPr lang="en-GB" smtClean="0"/>
              <a:t>11/10/2017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76812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4B4E0A8-0D9E-4D18-8883-353B82C8F931}" type="datetimeFigureOut">
              <a:rPr lang="en-GB" smtClean="0"/>
              <a:t>11/10/2017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3638760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4B4E0A8-0D9E-4D18-8883-353B82C8F931}" type="datetimeFigureOut">
              <a:rPr lang="en-GB" smtClean="0"/>
              <a:t>11/10/2017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190997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4B4E0A8-0D9E-4D18-8883-353B82C8F931}" type="datetimeFigureOut">
              <a:rPr lang="en-GB" smtClean="0"/>
              <a:t>11/10/2017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361583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4E0A8-0D9E-4D18-8883-353B82C8F931}" type="datetimeFigureOut">
              <a:rPr lang="en-GB" smtClean="0"/>
              <a:t>11/10/2017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4222248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B4E0A8-0D9E-4D18-8883-353B82C8F931}" type="datetimeFigureOut">
              <a:rPr lang="en-GB" smtClean="0"/>
              <a:t>11/10/2017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3813050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B4E0A8-0D9E-4D18-8883-353B82C8F931}" type="datetimeFigureOut">
              <a:rPr lang="en-GB" smtClean="0"/>
              <a:t>11/10/2017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2656303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4E0A8-0D9E-4D18-8883-353B82C8F931}" type="datetimeFigureOut">
              <a:rPr lang="en-GB" smtClean="0"/>
              <a:t>11/10/2017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B179E-1108-402F-9E3C-BDB9B9574EC1}" type="slidenum">
              <a:rPr lang="en-GB" smtClean="0"/>
              <a:t>‹#›</a:t>
            </a:fld>
            <a:endParaRPr lang="en-GB"/>
          </a:p>
        </p:txBody>
      </p:sp>
    </p:spTree>
    <p:extLst>
      <p:ext uri="{BB962C8B-B14F-4D97-AF65-F5344CB8AC3E}">
        <p14:creationId xmlns:p14="http://schemas.microsoft.com/office/powerpoint/2010/main" val="10184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2.jpeg"/><Relationship Id="rId7" Type="http://schemas.openxmlformats.org/officeDocument/2006/relationships/image" Target="../media/image25.jpe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4.jpe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23.png"/><Relationship Id="rId9"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qualifications.pearson.com/content/dam/pdf/A%20Level/Economics/2013/Exam%20materials/6EC01_01_msc_20120307.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7528" y="332656"/>
            <a:ext cx="8352928" cy="1015663"/>
          </a:xfrm>
          <a:prstGeom prst="rect">
            <a:avLst/>
          </a:prstGeom>
          <a:noFill/>
        </p:spPr>
        <p:txBody>
          <a:bodyPr wrap="square" rtlCol="0">
            <a:spAutoFit/>
          </a:bodyPr>
          <a:lstStyle/>
          <a:p>
            <a:r>
              <a:rPr lang="en-GB" sz="6000" b="1" i="1" u="sng" dirty="0">
                <a:solidFill>
                  <a:schemeClr val="bg1"/>
                </a:solidFill>
              </a:rPr>
              <a:t>RECAP: What is PED?</a:t>
            </a:r>
          </a:p>
        </p:txBody>
      </p:sp>
      <p:sp>
        <p:nvSpPr>
          <p:cNvPr id="3" name="Rectangle 2"/>
          <p:cNvSpPr/>
          <p:nvPr/>
        </p:nvSpPr>
        <p:spPr>
          <a:xfrm>
            <a:off x="343863" y="6216"/>
            <a:ext cx="11360258" cy="2308324"/>
          </a:xfrm>
          <a:prstGeom prst="rect">
            <a:avLst/>
          </a:prstGeom>
          <a:noFill/>
        </p:spPr>
        <p:txBody>
          <a:bodyPr wrap="square" lIns="91440" tIns="45720" rIns="91440" bIns="45720">
            <a:spAutoFit/>
          </a:bodyPr>
          <a:lstStyle/>
          <a:p>
            <a:pPr algn="ctr"/>
            <a:r>
              <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STARTER – YEDs and TYPE OF GOOD?</a:t>
            </a:r>
            <a:endParaRPr lang="en-U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74" name="Picture 2" descr="http://mostlyaboutchocolate.com/wp-content/uploads/2011/02/hotel-chocolat-oysters-champag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63" y="4099095"/>
            <a:ext cx="3343234" cy="21788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telegraph.co.uk/multimedia/archive/01923/bupa-logo_1923687b.jpg"/>
          <p:cNvPicPr>
            <a:picLocks noChangeAspect="1" noChangeArrowheads="1"/>
          </p:cNvPicPr>
          <p:nvPr/>
        </p:nvPicPr>
        <p:blipFill rotWithShape="1">
          <a:blip r:embed="rId4">
            <a:extLst>
              <a:ext uri="{28A0092B-C50C-407E-A947-70E740481C1C}">
                <a14:useLocalDpi xmlns:a14="http://schemas.microsoft.com/office/drawing/2010/main" val="0"/>
              </a:ext>
            </a:extLst>
          </a:blip>
          <a:srcRect t="15589" b="15372"/>
          <a:stretch/>
        </p:blipFill>
        <p:spPr bwMode="auto">
          <a:xfrm>
            <a:off x="8637379" y="2314540"/>
            <a:ext cx="3126153" cy="135065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img.dooyoo.co.uk/GB_EN/315/food-drink/food/tesco-value-snack-assortment.jpg"/>
          <p:cNvPicPr>
            <a:picLocks noChangeAspect="1" noChangeArrowheads="1"/>
          </p:cNvPicPr>
          <p:nvPr/>
        </p:nvPicPr>
        <p:blipFill rotWithShape="1">
          <a:blip r:embed="rId5">
            <a:extLst>
              <a:ext uri="{28A0092B-C50C-407E-A947-70E740481C1C}">
                <a14:useLocalDpi xmlns:a14="http://schemas.microsoft.com/office/drawing/2010/main" val="0"/>
              </a:ext>
            </a:extLst>
          </a:blip>
          <a:srcRect l="12897" r="16050"/>
          <a:stretch/>
        </p:blipFill>
        <p:spPr bwMode="auto">
          <a:xfrm>
            <a:off x="9326102" y="4099095"/>
            <a:ext cx="1748708" cy="246112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1.bp.blogspot.com/-yTo0JhNlX4M/UjPStJjTQvI/AAAAAAAAZHM/R-40ob4dpko/s1600/186773b.jpg"/>
          <p:cNvPicPr>
            <a:picLocks noChangeAspect="1" noChangeArrowheads="1"/>
          </p:cNvPicPr>
          <p:nvPr/>
        </p:nvPicPr>
        <p:blipFill rotWithShape="1">
          <a:blip r:embed="rId6">
            <a:extLst>
              <a:ext uri="{28A0092B-C50C-407E-A947-70E740481C1C}">
                <a14:useLocalDpi xmlns:a14="http://schemas.microsoft.com/office/drawing/2010/main" val="0"/>
              </a:ext>
            </a:extLst>
          </a:blip>
          <a:srcRect l="12606" t="5120" r="13587" b="3447"/>
          <a:stretch/>
        </p:blipFill>
        <p:spPr bwMode="auto">
          <a:xfrm>
            <a:off x="352724" y="1755057"/>
            <a:ext cx="1662756" cy="205987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lydialassila.com.au/wp-content/uploads/2014/08/Jay-robbs.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051" t="12167" r="3336" b="13418"/>
          <a:stretch/>
        </p:blipFill>
        <p:spPr bwMode="auto">
          <a:xfrm>
            <a:off x="4542503" y="4465944"/>
            <a:ext cx="3947898" cy="209427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www.recoore.com/megamart/images/detailed/1/Head_&amp;_Shoulders_Shampoo_Classic_Clean_Classique.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7666" t="6840" r="33047" b="5701"/>
          <a:stretch/>
        </p:blipFill>
        <p:spPr bwMode="auto">
          <a:xfrm>
            <a:off x="3716594" y="2419568"/>
            <a:ext cx="1253613" cy="2790724"/>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www.designerwholesalesources.com/images/discount-gucci-bag.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14101" y="2253788"/>
            <a:ext cx="2329119" cy="232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486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371" y="836713"/>
            <a:ext cx="11233248" cy="3384375"/>
          </a:xfrm>
        </p:spPr>
        <p:txBody>
          <a:bodyPr>
            <a:noAutofit/>
          </a:bodyPr>
          <a:lstStyle/>
          <a:p>
            <a:pPr algn="l"/>
            <a:r>
              <a:rPr lang="en-GB" sz="5400" b="1" dirty="0" smtClean="0">
                <a:latin typeface="+mn-lt"/>
              </a:rPr>
              <a:t>What is Cross Elasticity of Demand (XED)?</a:t>
            </a:r>
            <a:r>
              <a:rPr lang="en-GB" sz="4400" b="1" dirty="0" smtClean="0">
                <a:latin typeface="+mn-lt"/>
              </a:rPr>
              <a:t/>
            </a:r>
            <a:br>
              <a:rPr lang="en-GB" sz="4400" b="1" dirty="0" smtClean="0">
                <a:latin typeface="+mn-lt"/>
              </a:rPr>
            </a:br>
            <a:r>
              <a:rPr lang="en-GB" sz="4400" b="1" dirty="0" smtClean="0">
                <a:latin typeface="+mn-lt"/>
              </a:rPr>
              <a:t/>
            </a:r>
            <a:br>
              <a:rPr lang="en-GB" sz="4400" b="1" dirty="0" smtClean="0">
                <a:latin typeface="+mn-lt"/>
              </a:rPr>
            </a:br>
            <a:endParaRPr lang="en-GB" sz="4400" b="1" dirty="0">
              <a:latin typeface="+mn-lt"/>
            </a:endParaRPr>
          </a:p>
        </p:txBody>
      </p:sp>
      <p:sp>
        <p:nvSpPr>
          <p:cNvPr id="4" name="TextBox 3"/>
          <p:cNvSpPr txBox="1"/>
          <p:nvPr/>
        </p:nvSpPr>
        <p:spPr>
          <a:xfrm>
            <a:off x="239350" y="188640"/>
            <a:ext cx="4512501" cy="477054"/>
          </a:xfrm>
          <a:prstGeom prst="rect">
            <a:avLst/>
          </a:prstGeom>
          <a:noFill/>
        </p:spPr>
        <p:txBody>
          <a:bodyPr wrap="square" rtlCol="0">
            <a:spAutoFit/>
          </a:bodyPr>
          <a:lstStyle/>
          <a:p>
            <a:r>
              <a:rPr lang="en-GB" sz="2500" b="1" dirty="0" smtClean="0"/>
              <a:t>Learning outcome 1</a:t>
            </a:r>
            <a:endParaRPr lang="en-GB" sz="2500" b="1" dirty="0"/>
          </a:p>
        </p:txBody>
      </p:sp>
      <p:sp>
        <p:nvSpPr>
          <p:cNvPr id="5" name="Explosion 1 4"/>
          <p:cNvSpPr/>
          <p:nvPr/>
        </p:nvSpPr>
        <p:spPr>
          <a:xfrm>
            <a:off x="1048871" y="2661315"/>
            <a:ext cx="9839859" cy="4010034"/>
          </a:xfrm>
          <a:prstGeom prst="irregularSeal1">
            <a:avLst/>
          </a:prstGeom>
          <a:solidFill>
            <a:srgbClr val="FF00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t>Define in your own words!</a:t>
            </a:r>
          </a:p>
          <a:p>
            <a:pPr algn="ctr"/>
            <a:r>
              <a:rPr lang="en-GB" sz="3600" b="1" dirty="0" smtClean="0"/>
              <a:t>What might the formula be?</a:t>
            </a:r>
            <a:endParaRPr lang="en-GB" sz="3600" b="1" dirty="0"/>
          </a:p>
        </p:txBody>
      </p:sp>
    </p:spTree>
    <p:extLst>
      <p:ext uri="{BB962C8B-B14F-4D97-AF65-F5344CB8AC3E}">
        <p14:creationId xmlns:p14="http://schemas.microsoft.com/office/powerpoint/2010/main" val="3593836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497" y="1177642"/>
            <a:ext cx="11233248" cy="3384375"/>
          </a:xfrm>
        </p:spPr>
        <p:txBody>
          <a:bodyPr>
            <a:normAutofit fontScale="90000"/>
          </a:bodyPr>
          <a:lstStyle/>
          <a:p>
            <a:pPr algn="l"/>
            <a:r>
              <a:rPr lang="en-GB" sz="3200" b="1" dirty="0" smtClean="0">
                <a:latin typeface="+mn-lt"/>
              </a:rPr>
              <a:t>Measures the </a:t>
            </a:r>
            <a:r>
              <a:rPr lang="en-GB" sz="5300" b="1" dirty="0" smtClean="0">
                <a:solidFill>
                  <a:srgbClr val="FF0000"/>
                </a:solidFill>
                <a:latin typeface="+mn-lt"/>
              </a:rPr>
              <a:t>degree of responsiveness of demand</a:t>
            </a:r>
            <a:r>
              <a:rPr lang="en-GB" sz="3200" b="1" dirty="0" smtClean="0">
                <a:latin typeface="+mn-lt"/>
              </a:rPr>
              <a:t> for a given product after a </a:t>
            </a:r>
            <a:r>
              <a:rPr lang="en-GB" sz="5300" b="1" dirty="0" smtClean="0">
                <a:solidFill>
                  <a:schemeClr val="accent1">
                    <a:lumMod val="75000"/>
                  </a:schemeClr>
                </a:solidFill>
                <a:latin typeface="+mn-lt"/>
              </a:rPr>
              <a:t>change in price for another product.</a:t>
            </a:r>
            <a:br>
              <a:rPr lang="en-GB" sz="5300" b="1" dirty="0" smtClean="0">
                <a:solidFill>
                  <a:schemeClr val="accent1">
                    <a:lumMod val="75000"/>
                  </a:schemeClr>
                </a:solidFill>
                <a:latin typeface="+mn-lt"/>
              </a:rPr>
            </a:br>
            <a:r>
              <a:rPr lang="en-GB" sz="5300" b="1" dirty="0" smtClean="0">
                <a:solidFill>
                  <a:schemeClr val="accent1">
                    <a:lumMod val="75000"/>
                  </a:schemeClr>
                </a:solidFill>
                <a:latin typeface="+mn-lt"/>
              </a:rPr>
              <a:t/>
            </a:r>
            <a:br>
              <a:rPr lang="en-GB" sz="5300" b="1" dirty="0" smtClean="0">
                <a:solidFill>
                  <a:schemeClr val="accent1">
                    <a:lumMod val="75000"/>
                  </a:schemeClr>
                </a:solidFill>
                <a:latin typeface="+mn-lt"/>
              </a:rPr>
            </a:br>
            <a:endParaRPr lang="en-GB" sz="3600" b="1" dirty="0">
              <a:solidFill>
                <a:schemeClr val="accent6">
                  <a:lumMod val="75000"/>
                </a:schemeClr>
              </a:solidFill>
              <a:latin typeface="+mn-lt"/>
            </a:endParaRPr>
          </a:p>
        </p:txBody>
      </p:sp>
      <p:sp>
        <p:nvSpPr>
          <p:cNvPr id="5" name="Rectangle 4"/>
          <p:cNvSpPr/>
          <p:nvPr/>
        </p:nvSpPr>
        <p:spPr>
          <a:xfrm>
            <a:off x="639034" y="123357"/>
            <a:ext cx="11100247"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does XED mean?</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itle 1"/>
          <p:cNvSpPr txBox="1">
            <a:spLocks/>
          </p:cNvSpPr>
          <p:nvPr/>
        </p:nvSpPr>
        <p:spPr>
          <a:xfrm>
            <a:off x="420597" y="3589361"/>
            <a:ext cx="11233248" cy="257171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smtClean="0">
                <a:latin typeface="+mn-lt"/>
              </a:rPr>
              <a:t>In other words...</a:t>
            </a:r>
            <a:r>
              <a:rPr lang="en-GB" sz="3200" b="1" dirty="0" smtClean="0">
                <a:latin typeface="+mn-lt"/>
              </a:rPr>
              <a:t/>
            </a:r>
            <a:br>
              <a:rPr lang="en-GB" sz="3200" b="1" dirty="0" smtClean="0">
                <a:latin typeface="+mn-lt"/>
              </a:rPr>
            </a:br>
            <a:r>
              <a:rPr lang="en-GB" sz="3200" b="1" dirty="0" smtClean="0">
                <a:latin typeface="+mn-lt"/>
              </a:rPr>
              <a:t/>
            </a:r>
            <a:br>
              <a:rPr lang="en-GB" sz="3200" b="1" dirty="0" smtClean="0">
                <a:latin typeface="+mn-lt"/>
              </a:rPr>
            </a:br>
            <a:r>
              <a:rPr lang="en-GB" sz="3600" b="1" dirty="0" smtClean="0">
                <a:latin typeface="+mn-lt"/>
              </a:rPr>
              <a:t>Measures the </a:t>
            </a:r>
            <a:r>
              <a:rPr lang="en-GB" sz="3600" b="1" dirty="0" smtClean="0">
                <a:solidFill>
                  <a:schemeClr val="accent2">
                    <a:lumMod val="75000"/>
                  </a:schemeClr>
                </a:solidFill>
                <a:latin typeface="+mn-lt"/>
              </a:rPr>
              <a:t>change in </a:t>
            </a:r>
            <a:r>
              <a:rPr lang="en-GB" sz="4400" b="1" dirty="0" smtClean="0">
                <a:solidFill>
                  <a:schemeClr val="accent2">
                    <a:lumMod val="75000"/>
                  </a:schemeClr>
                </a:solidFill>
                <a:latin typeface="+mn-lt"/>
              </a:rPr>
              <a:t>demand for product X</a:t>
            </a:r>
            <a:r>
              <a:rPr lang="en-GB" sz="3600" b="1" dirty="0" smtClean="0">
                <a:latin typeface="+mn-lt"/>
              </a:rPr>
              <a:t> after </a:t>
            </a:r>
            <a:r>
              <a:rPr lang="en-GB" sz="3600" b="1" dirty="0" smtClean="0">
                <a:solidFill>
                  <a:schemeClr val="accent6">
                    <a:lumMod val="75000"/>
                  </a:schemeClr>
                </a:solidFill>
                <a:latin typeface="+mn-lt"/>
              </a:rPr>
              <a:t>the </a:t>
            </a:r>
            <a:r>
              <a:rPr lang="en-GB" sz="4900" b="1" dirty="0" smtClean="0">
                <a:solidFill>
                  <a:schemeClr val="accent6">
                    <a:lumMod val="75000"/>
                  </a:schemeClr>
                </a:solidFill>
                <a:latin typeface="+mn-lt"/>
              </a:rPr>
              <a:t>price of product Y </a:t>
            </a:r>
            <a:r>
              <a:rPr lang="en-GB" sz="3600" b="1" dirty="0" smtClean="0">
                <a:solidFill>
                  <a:schemeClr val="accent6">
                    <a:lumMod val="75000"/>
                  </a:schemeClr>
                </a:solidFill>
                <a:latin typeface="+mn-lt"/>
              </a:rPr>
              <a:t>has changed.</a:t>
            </a:r>
            <a:endParaRPr lang="en-GB" sz="3600" b="1" dirty="0">
              <a:solidFill>
                <a:schemeClr val="accent6">
                  <a:lumMod val="75000"/>
                </a:schemeClr>
              </a:solidFill>
              <a:latin typeface="+mn-lt"/>
            </a:endParaRPr>
          </a:p>
        </p:txBody>
      </p:sp>
    </p:spTree>
    <p:extLst>
      <p:ext uri="{BB962C8B-B14F-4D97-AF65-F5344CB8AC3E}">
        <p14:creationId xmlns:p14="http://schemas.microsoft.com/office/powerpoint/2010/main" val="327538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733" y="362799"/>
            <a:ext cx="10753195" cy="4416594"/>
          </a:xfrm>
          <a:prstGeom prst="rect">
            <a:avLst/>
          </a:prstGeom>
          <a:noFill/>
        </p:spPr>
        <p:txBody>
          <a:bodyPr wrap="square" rtlCol="0">
            <a:spAutoFit/>
          </a:bodyPr>
          <a:lstStyle/>
          <a:p>
            <a:r>
              <a:rPr lang="en-GB" sz="2900" b="1" dirty="0" smtClean="0">
                <a:solidFill>
                  <a:schemeClr val="accent1">
                    <a:lumMod val="75000"/>
                  </a:schemeClr>
                </a:solidFill>
              </a:rPr>
              <a:t>If PED is calculated:</a:t>
            </a:r>
          </a:p>
          <a:p>
            <a:pPr algn="ctr"/>
            <a:r>
              <a:rPr lang="en-GB" sz="2900" b="1" u="sng" dirty="0" smtClean="0">
                <a:solidFill>
                  <a:schemeClr val="accent1">
                    <a:lumMod val="75000"/>
                  </a:schemeClr>
                </a:solidFill>
              </a:rPr>
              <a:t>% change in quantity demanded</a:t>
            </a:r>
            <a:endParaRPr lang="en-GB" sz="2900" b="1" dirty="0" smtClean="0">
              <a:solidFill>
                <a:schemeClr val="accent1">
                  <a:lumMod val="75000"/>
                </a:schemeClr>
              </a:solidFill>
            </a:endParaRPr>
          </a:p>
          <a:p>
            <a:pPr algn="ctr"/>
            <a:r>
              <a:rPr lang="en-GB" sz="2900" b="1" dirty="0" smtClean="0">
                <a:solidFill>
                  <a:schemeClr val="accent1">
                    <a:lumMod val="75000"/>
                  </a:schemeClr>
                </a:solidFill>
              </a:rPr>
              <a:t>% change in price</a:t>
            </a:r>
          </a:p>
          <a:p>
            <a:pPr algn="ctr"/>
            <a:endParaRPr lang="en-GB" sz="2900" b="1" dirty="0" smtClean="0"/>
          </a:p>
          <a:p>
            <a:r>
              <a:rPr lang="en-GB" sz="2900" b="1" dirty="0" smtClean="0">
                <a:solidFill>
                  <a:schemeClr val="accent6">
                    <a:lumMod val="75000"/>
                  </a:schemeClr>
                </a:solidFill>
              </a:rPr>
              <a:t>And if YED is calculated:</a:t>
            </a:r>
          </a:p>
          <a:p>
            <a:pPr algn="ctr"/>
            <a:r>
              <a:rPr lang="en-GB" sz="2900" b="1" u="sng" dirty="0" smtClean="0">
                <a:solidFill>
                  <a:schemeClr val="accent6">
                    <a:lumMod val="75000"/>
                  </a:schemeClr>
                </a:solidFill>
              </a:rPr>
              <a:t>% change in quantity demanded</a:t>
            </a:r>
          </a:p>
          <a:p>
            <a:pPr algn="ctr"/>
            <a:r>
              <a:rPr lang="en-GB" sz="2900" b="1" dirty="0" smtClean="0">
                <a:solidFill>
                  <a:schemeClr val="accent6">
                    <a:lumMod val="75000"/>
                  </a:schemeClr>
                </a:solidFill>
              </a:rPr>
              <a:t>&amp; change in income</a:t>
            </a:r>
          </a:p>
          <a:p>
            <a:endParaRPr lang="en-GB" sz="2800" b="1" dirty="0" smtClean="0"/>
          </a:p>
          <a:p>
            <a:r>
              <a:rPr lang="en-GB" sz="3600" b="1" dirty="0" smtClean="0">
                <a:solidFill>
                  <a:srgbClr val="C00000"/>
                </a:solidFill>
              </a:rPr>
              <a:t>How do we calculate XED?</a:t>
            </a:r>
          </a:p>
          <a:p>
            <a:r>
              <a:rPr lang="en-GB" sz="1400" b="1" dirty="0" smtClean="0"/>
              <a:t> </a:t>
            </a:r>
            <a:r>
              <a:rPr lang="en-GB" sz="1000" b="1" dirty="0" smtClean="0"/>
              <a:t> </a:t>
            </a:r>
            <a:endParaRPr lang="en-GB" sz="3200" b="1" dirty="0" smtClean="0"/>
          </a:p>
        </p:txBody>
      </p:sp>
      <p:sp>
        <p:nvSpPr>
          <p:cNvPr id="4" name="TextBox 3"/>
          <p:cNvSpPr txBox="1"/>
          <p:nvPr/>
        </p:nvSpPr>
        <p:spPr>
          <a:xfrm>
            <a:off x="818865" y="4536893"/>
            <a:ext cx="10577015" cy="1600438"/>
          </a:xfrm>
          <a:prstGeom prst="rect">
            <a:avLst/>
          </a:prstGeom>
          <a:noFill/>
        </p:spPr>
        <p:txBody>
          <a:bodyPr wrap="square" rtlCol="0">
            <a:spAutoFit/>
          </a:bodyPr>
          <a:lstStyle/>
          <a:p>
            <a:r>
              <a:rPr lang="en-GB" b="1" dirty="0" smtClean="0"/>
              <a:t> </a:t>
            </a:r>
            <a:r>
              <a:rPr lang="en-GB" sz="1100" b="1" dirty="0" smtClean="0"/>
              <a:t> </a:t>
            </a:r>
            <a:endParaRPr lang="en-GB" sz="4000" b="1" dirty="0" smtClean="0"/>
          </a:p>
          <a:p>
            <a:pPr algn="ctr"/>
            <a:r>
              <a:rPr lang="en-GB" sz="4000" b="1" u="sng" dirty="0" smtClean="0">
                <a:solidFill>
                  <a:srgbClr val="C00000"/>
                </a:solidFill>
              </a:rPr>
              <a:t>% change in quantity demanded for product </a:t>
            </a:r>
            <a:r>
              <a:rPr lang="en-GB" sz="4000" b="1" u="sng" dirty="0">
                <a:solidFill>
                  <a:srgbClr val="C00000"/>
                </a:solidFill>
              </a:rPr>
              <a:t>X</a:t>
            </a:r>
            <a:endParaRPr lang="en-GB" sz="4000" b="1" dirty="0" smtClean="0">
              <a:solidFill>
                <a:srgbClr val="C00000"/>
              </a:solidFill>
            </a:endParaRPr>
          </a:p>
          <a:p>
            <a:pPr algn="ctr"/>
            <a:r>
              <a:rPr lang="en-GB" sz="4000" b="1" dirty="0" smtClean="0">
                <a:solidFill>
                  <a:srgbClr val="C00000"/>
                </a:solidFill>
              </a:rPr>
              <a:t>% change in price of product Y</a:t>
            </a:r>
            <a:endParaRPr lang="en-GB" sz="4000" b="1" dirty="0">
              <a:solidFill>
                <a:srgbClr val="C00000"/>
              </a:solidFill>
            </a:endParaRPr>
          </a:p>
        </p:txBody>
      </p:sp>
    </p:spTree>
    <p:extLst>
      <p:ext uri="{BB962C8B-B14F-4D97-AF65-F5344CB8AC3E}">
        <p14:creationId xmlns:p14="http://schemas.microsoft.com/office/powerpoint/2010/main" val="146823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9034" y="382669"/>
            <a:ext cx="11100247"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do you think the results mean?</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Box 2"/>
          <p:cNvSpPr txBox="1"/>
          <p:nvPr/>
        </p:nvSpPr>
        <p:spPr>
          <a:xfrm>
            <a:off x="391568" y="1491684"/>
            <a:ext cx="10840540" cy="4524315"/>
          </a:xfrm>
          <a:prstGeom prst="rect">
            <a:avLst/>
          </a:prstGeom>
          <a:noFill/>
        </p:spPr>
        <p:txBody>
          <a:bodyPr wrap="square" rtlCol="0">
            <a:spAutoFit/>
          </a:bodyPr>
          <a:lstStyle/>
          <a:p>
            <a:r>
              <a:rPr lang="en-GB" sz="3200" b="1" dirty="0" smtClean="0"/>
              <a:t>Using the formula, think about the following…</a:t>
            </a:r>
          </a:p>
          <a:p>
            <a:endParaRPr lang="en-GB" sz="3200" b="1" dirty="0" smtClean="0"/>
          </a:p>
          <a:p>
            <a:r>
              <a:rPr lang="en-GB" sz="3200" b="1" dirty="0" smtClean="0"/>
              <a:t>Can you work out what the different XED coefficients might be for:</a:t>
            </a:r>
          </a:p>
          <a:p>
            <a:pPr marL="457200" indent="-457200">
              <a:buFont typeface="Arial" panose="020B0604020202020204" pitchFamily="34" charset="0"/>
              <a:buChar char="•"/>
            </a:pPr>
            <a:r>
              <a:rPr lang="en-GB" sz="3200" b="1" dirty="0" smtClean="0"/>
              <a:t>Substitutes</a:t>
            </a:r>
          </a:p>
          <a:p>
            <a:pPr marL="457200" indent="-457200">
              <a:buFont typeface="Arial" panose="020B0604020202020204" pitchFamily="34" charset="0"/>
              <a:buChar char="•"/>
            </a:pPr>
            <a:r>
              <a:rPr lang="en-GB" sz="3200" b="1" dirty="0" smtClean="0"/>
              <a:t>Complements</a:t>
            </a:r>
          </a:p>
          <a:p>
            <a:pPr marL="457200" indent="-457200">
              <a:buFont typeface="Arial" panose="020B0604020202020204" pitchFamily="34" charset="0"/>
              <a:buChar char="•"/>
            </a:pPr>
            <a:r>
              <a:rPr lang="en-GB" sz="3200" b="1" dirty="0" smtClean="0"/>
              <a:t>Unrelated</a:t>
            </a:r>
          </a:p>
          <a:p>
            <a:r>
              <a:rPr lang="en-GB" sz="3200" b="1" dirty="0" smtClean="0"/>
              <a:t>What might the inelastic and elastic element imply?</a:t>
            </a:r>
          </a:p>
          <a:p>
            <a:endParaRPr lang="en-GB" sz="3200" b="1" dirty="0"/>
          </a:p>
        </p:txBody>
      </p:sp>
    </p:spTree>
    <p:extLst>
      <p:ext uri="{BB962C8B-B14F-4D97-AF65-F5344CB8AC3E}">
        <p14:creationId xmlns:p14="http://schemas.microsoft.com/office/powerpoint/2010/main" val="251566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7"/>
          <p:cNvCxnSpPr>
            <a:stCxn id="11" idx="2"/>
            <a:endCxn id="13" idx="0"/>
          </p:cNvCxnSpPr>
          <p:nvPr/>
        </p:nvCxnSpPr>
        <p:spPr>
          <a:xfrm flipH="1">
            <a:off x="1148194" y="3422537"/>
            <a:ext cx="1063592" cy="1909414"/>
          </a:xfrm>
          <a:prstGeom prst="straightConnector1">
            <a:avLst/>
          </a:prstGeom>
          <a:noFill/>
          <a:ln w="38103">
            <a:solidFill>
              <a:srgbClr val="00B050"/>
            </a:solidFill>
            <a:prstDash val="solid"/>
            <a:tailEnd type="arrow"/>
          </a:ln>
        </p:spPr>
      </p:cxnSp>
      <p:sp>
        <p:nvSpPr>
          <p:cNvPr id="11" name="TextBox 10"/>
          <p:cNvSpPr txBox="1"/>
          <p:nvPr/>
        </p:nvSpPr>
        <p:spPr>
          <a:xfrm>
            <a:off x="637015" y="2837760"/>
            <a:ext cx="3149542" cy="584777"/>
          </a:xfrm>
          <a:prstGeom prst="rect">
            <a:avLst/>
          </a:prstGeom>
          <a:noFill/>
          <a:ln>
            <a:solidFill>
              <a:srgbClr val="00B050"/>
            </a:solid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dirty="0" smtClean="0">
                <a:solidFill>
                  <a:srgbClr val="00B050"/>
                </a:solidFill>
                <a:uFillTx/>
                <a:latin typeface="Calibri"/>
              </a:rPr>
              <a:t>Substitute</a:t>
            </a:r>
            <a:endParaRPr lang="en-GB" sz="3200" b="1" i="0" u="sng" strike="noStrike" kern="1200" cap="none" spc="0" baseline="0" dirty="0">
              <a:solidFill>
                <a:srgbClr val="00B050"/>
              </a:solidFill>
              <a:uFillTx/>
              <a:latin typeface="Calibri"/>
            </a:endParaRPr>
          </a:p>
        </p:txBody>
      </p:sp>
      <p:sp>
        <p:nvSpPr>
          <p:cNvPr id="12" name="TextBox 11"/>
          <p:cNvSpPr txBox="1"/>
          <p:nvPr/>
        </p:nvSpPr>
        <p:spPr>
          <a:xfrm>
            <a:off x="8274596" y="2837760"/>
            <a:ext cx="3149542" cy="584777"/>
          </a:xfrm>
          <a:prstGeom prst="rect">
            <a:avLst/>
          </a:prstGeom>
          <a:noFill/>
          <a:ln>
            <a:solidFill>
              <a:srgbClr val="FF0000"/>
            </a:solid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dirty="0" smtClean="0">
                <a:solidFill>
                  <a:srgbClr val="FF0000"/>
                </a:solidFill>
                <a:uFillTx/>
                <a:latin typeface="Calibri"/>
              </a:rPr>
              <a:t>Complementary</a:t>
            </a:r>
            <a:endParaRPr lang="en-GB" sz="3200" b="1" i="0" u="sng" strike="noStrike" kern="1200" cap="none" spc="0" baseline="0" dirty="0">
              <a:solidFill>
                <a:srgbClr val="FF0000"/>
              </a:solidFill>
              <a:uFillTx/>
              <a:latin typeface="Calibri"/>
            </a:endParaRPr>
          </a:p>
        </p:txBody>
      </p:sp>
      <p:sp>
        <p:nvSpPr>
          <p:cNvPr id="13" name="TextBox 12"/>
          <p:cNvSpPr txBox="1"/>
          <p:nvPr/>
        </p:nvSpPr>
        <p:spPr>
          <a:xfrm>
            <a:off x="353434" y="5331951"/>
            <a:ext cx="1589519" cy="646331"/>
          </a:xfrm>
          <a:prstGeom prst="rect">
            <a:avLst/>
          </a:prstGeom>
          <a:noFill/>
          <a:ln>
            <a:solidFill>
              <a:srgbClr val="00B050"/>
            </a:solid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dirty="0" smtClean="0">
                <a:solidFill>
                  <a:srgbClr val="00B050"/>
                </a:solidFill>
                <a:latin typeface="Calibri"/>
              </a:rPr>
              <a:t>Weak Substitute</a:t>
            </a:r>
            <a:endParaRPr lang="en-GB" b="1" i="0" u="sng" strike="noStrike" kern="1200" cap="none" spc="0" baseline="0" dirty="0">
              <a:solidFill>
                <a:srgbClr val="00B050"/>
              </a:solidFill>
              <a:uFillTx/>
              <a:latin typeface="Calibri"/>
            </a:endParaRPr>
          </a:p>
        </p:txBody>
      </p:sp>
      <p:sp>
        <p:nvSpPr>
          <p:cNvPr id="15" name="TextBox 14"/>
          <p:cNvSpPr txBox="1"/>
          <p:nvPr/>
        </p:nvSpPr>
        <p:spPr>
          <a:xfrm>
            <a:off x="2468684" y="5299705"/>
            <a:ext cx="1826277" cy="646331"/>
          </a:xfrm>
          <a:prstGeom prst="rect">
            <a:avLst/>
          </a:prstGeom>
          <a:noFill/>
          <a:ln>
            <a:solidFill>
              <a:srgbClr val="00B050"/>
            </a:solid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dirty="0" smtClean="0">
                <a:solidFill>
                  <a:srgbClr val="00B050"/>
                </a:solidFill>
                <a:latin typeface="Calibri"/>
              </a:rPr>
              <a:t>Strong Substitute</a:t>
            </a:r>
            <a:endParaRPr lang="en-GB" b="1" i="0" u="sng" strike="noStrike" kern="1200" cap="none" spc="0" baseline="0" dirty="0">
              <a:solidFill>
                <a:srgbClr val="00B050"/>
              </a:solidFill>
              <a:uFillTx/>
              <a:latin typeface="Calibri"/>
            </a:endParaRPr>
          </a:p>
        </p:txBody>
      </p:sp>
      <p:cxnSp>
        <p:nvCxnSpPr>
          <p:cNvPr id="17" name="Straight Arrow Connector 7"/>
          <p:cNvCxnSpPr>
            <a:stCxn id="11" idx="2"/>
            <a:endCxn id="15" idx="0"/>
          </p:cNvCxnSpPr>
          <p:nvPr/>
        </p:nvCxnSpPr>
        <p:spPr>
          <a:xfrm>
            <a:off x="2211786" y="3422537"/>
            <a:ext cx="1170037" cy="1877168"/>
          </a:xfrm>
          <a:prstGeom prst="straightConnector1">
            <a:avLst/>
          </a:prstGeom>
          <a:noFill/>
          <a:ln w="38103">
            <a:solidFill>
              <a:srgbClr val="00B050"/>
            </a:solidFill>
            <a:prstDash val="solid"/>
            <a:tailEnd type="arrow"/>
          </a:ln>
        </p:spPr>
      </p:cxnSp>
      <p:sp>
        <p:nvSpPr>
          <p:cNvPr id="19" name="TextBox 18"/>
          <p:cNvSpPr txBox="1"/>
          <p:nvPr/>
        </p:nvSpPr>
        <p:spPr>
          <a:xfrm>
            <a:off x="766920" y="3797745"/>
            <a:ext cx="975588" cy="369332"/>
          </a:xfrm>
          <a:prstGeom prst="rect">
            <a:avLst/>
          </a:prstGeom>
          <a:noFill/>
        </p:spPr>
        <p:txBody>
          <a:bodyPr wrap="none" rtlCol="0">
            <a:spAutoFit/>
          </a:bodyPr>
          <a:lstStyle/>
          <a:p>
            <a:r>
              <a:rPr lang="en-GB" b="1" dirty="0" smtClean="0"/>
              <a:t>Inelastic</a:t>
            </a:r>
            <a:endParaRPr lang="en-GB" b="1" dirty="0"/>
          </a:p>
        </p:txBody>
      </p:sp>
      <p:sp>
        <p:nvSpPr>
          <p:cNvPr id="20" name="TextBox 19"/>
          <p:cNvSpPr txBox="1"/>
          <p:nvPr/>
        </p:nvSpPr>
        <p:spPr>
          <a:xfrm>
            <a:off x="2744641" y="3742583"/>
            <a:ext cx="788036" cy="369332"/>
          </a:xfrm>
          <a:prstGeom prst="rect">
            <a:avLst/>
          </a:prstGeom>
          <a:noFill/>
        </p:spPr>
        <p:txBody>
          <a:bodyPr wrap="none" rtlCol="0">
            <a:spAutoFit/>
          </a:bodyPr>
          <a:lstStyle/>
          <a:p>
            <a:r>
              <a:rPr lang="en-GB" b="1" dirty="0" smtClean="0"/>
              <a:t>Elastic</a:t>
            </a:r>
            <a:endParaRPr lang="en-GB" b="1" dirty="0"/>
          </a:p>
        </p:txBody>
      </p:sp>
      <p:sp>
        <p:nvSpPr>
          <p:cNvPr id="21" name="TextBox 20"/>
          <p:cNvSpPr txBox="1"/>
          <p:nvPr/>
        </p:nvSpPr>
        <p:spPr>
          <a:xfrm>
            <a:off x="1942953" y="501445"/>
            <a:ext cx="8200899" cy="830997"/>
          </a:xfrm>
          <a:prstGeom prst="rect">
            <a:avLst/>
          </a:prstGeom>
          <a:noFill/>
          <a:ln>
            <a:solidFill>
              <a:schemeClr val="tx1"/>
            </a:solidFill>
          </a:ln>
        </p:spPr>
        <p:txBody>
          <a:bodyPr wrap="none" rtlCol="0">
            <a:spAutoFit/>
          </a:bodyPr>
          <a:lstStyle/>
          <a:p>
            <a:r>
              <a:rPr lang="en-GB" sz="4800" b="1" dirty="0" smtClean="0"/>
              <a:t>Is the XED positive or negative?</a:t>
            </a:r>
            <a:endParaRPr lang="en-GB" sz="4800" b="1" dirty="0"/>
          </a:p>
        </p:txBody>
      </p:sp>
      <p:cxnSp>
        <p:nvCxnSpPr>
          <p:cNvPr id="22" name="Straight Arrow Connector 7"/>
          <p:cNvCxnSpPr>
            <a:stCxn id="21" idx="2"/>
            <a:endCxn id="11" idx="0"/>
          </p:cNvCxnSpPr>
          <p:nvPr/>
        </p:nvCxnSpPr>
        <p:spPr>
          <a:xfrm flipH="1">
            <a:off x="2211786" y="1332442"/>
            <a:ext cx="3831617" cy="1505318"/>
          </a:xfrm>
          <a:prstGeom prst="straightConnector1">
            <a:avLst/>
          </a:prstGeom>
          <a:noFill/>
          <a:ln w="38103">
            <a:solidFill>
              <a:srgbClr val="00B050"/>
            </a:solidFill>
            <a:prstDash val="solid"/>
            <a:tailEnd type="arrow"/>
          </a:ln>
        </p:spPr>
      </p:cxnSp>
      <p:cxnSp>
        <p:nvCxnSpPr>
          <p:cNvPr id="24" name="Straight Arrow Connector 7"/>
          <p:cNvCxnSpPr>
            <a:stCxn id="21" idx="2"/>
            <a:endCxn id="12" idx="0"/>
          </p:cNvCxnSpPr>
          <p:nvPr/>
        </p:nvCxnSpPr>
        <p:spPr>
          <a:xfrm>
            <a:off x="6043403" y="1332442"/>
            <a:ext cx="3805964" cy="1505318"/>
          </a:xfrm>
          <a:prstGeom prst="straightConnector1">
            <a:avLst/>
          </a:prstGeom>
          <a:noFill/>
          <a:ln w="38103">
            <a:solidFill>
              <a:srgbClr val="FF0000"/>
            </a:solidFill>
            <a:prstDash val="solid"/>
            <a:tailEnd type="arrow"/>
          </a:ln>
        </p:spPr>
      </p:cxnSp>
      <p:sp>
        <p:nvSpPr>
          <p:cNvPr id="26" name="TextBox 25"/>
          <p:cNvSpPr txBox="1"/>
          <p:nvPr/>
        </p:nvSpPr>
        <p:spPr>
          <a:xfrm>
            <a:off x="3138659" y="1678427"/>
            <a:ext cx="933845" cy="369332"/>
          </a:xfrm>
          <a:prstGeom prst="rect">
            <a:avLst/>
          </a:prstGeom>
          <a:noFill/>
        </p:spPr>
        <p:txBody>
          <a:bodyPr wrap="none" rtlCol="0">
            <a:spAutoFit/>
          </a:bodyPr>
          <a:lstStyle/>
          <a:p>
            <a:r>
              <a:rPr lang="en-GB" b="1" dirty="0" smtClean="0"/>
              <a:t>Positive</a:t>
            </a:r>
            <a:endParaRPr lang="en-GB" b="1" dirty="0"/>
          </a:p>
        </p:txBody>
      </p:sp>
      <p:sp>
        <p:nvSpPr>
          <p:cNvPr id="27" name="TextBox 26"/>
          <p:cNvSpPr txBox="1"/>
          <p:nvPr/>
        </p:nvSpPr>
        <p:spPr>
          <a:xfrm>
            <a:off x="8018349" y="1702866"/>
            <a:ext cx="1027654" cy="369332"/>
          </a:xfrm>
          <a:prstGeom prst="rect">
            <a:avLst/>
          </a:prstGeom>
          <a:noFill/>
        </p:spPr>
        <p:txBody>
          <a:bodyPr wrap="none" rtlCol="0">
            <a:spAutoFit/>
          </a:bodyPr>
          <a:lstStyle/>
          <a:p>
            <a:r>
              <a:rPr lang="en-GB" b="1" dirty="0" smtClean="0"/>
              <a:t>Negative</a:t>
            </a:r>
            <a:endParaRPr lang="en-GB" b="1" dirty="0"/>
          </a:p>
        </p:txBody>
      </p:sp>
      <p:cxnSp>
        <p:nvCxnSpPr>
          <p:cNvPr id="16" name="Straight Arrow Connector 7"/>
          <p:cNvCxnSpPr>
            <a:stCxn id="12" idx="2"/>
            <a:endCxn id="18" idx="0"/>
          </p:cNvCxnSpPr>
          <p:nvPr/>
        </p:nvCxnSpPr>
        <p:spPr>
          <a:xfrm flipH="1">
            <a:off x="8669672" y="3422537"/>
            <a:ext cx="1179695" cy="1910599"/>
          </a:xfrm>
          <a:prstGeom prst="straightConnector1">
            <a:avLst/>
          </a:prstGeom>
          <a:noFill/>
          <a:ln w="38103">
            <a:solidFill>
              <a:srgbClr val="FF0000"/>
            </a:solidFill>
            <a:prstDash val="solid"/>
            <a:tailEnd type="arrow"/>
          </a:ln>
        </p:spPr>
      </p:cxnSp>
      <p:sp>
        <p:nvSpPr>
          <p:cNvPr id="18" name="TextBox 17"/>
          <p:cNvSpPr txBox="1"/>
          <p:nvPr/>
        </p:nvSpPr>
        <p:spPr>
          <a:xfrm>
            <a:off x="7946385" y="5333136"/>
            <a:ext cx="1446574" cy="646331"/>
          </a:xfrm>
          <a:prstGeom prst="rect">
            <a:avLst/>
          </a:prstGeom>
          <a:noFill/>
          <a:ln>
            <a:solidFill>
              <a:srgbClr val="FF0000"/>
            </a:solid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dirty="0" smtClean="0">
                <a:solidFill>
                  <a:srgbClr val="FF0000"/>
                </a:solidFill>
                <a:latin typeface="Calibri"/>
              </a:rPr>
              <a:t>Weak Complement</a:t>
            </a:r>
            <a:endParaRPr lang="en-GB" b="1" i="0" u="sng" strike="noStrike" kern="1200" cap="none" spc="0" baseline="0" dirty="0">
              <a:solidFill>
                <a:srgbClr val="FF0000"/>
              </a:solidFill>
              <a:uFillTx/>
              <a:latin typeface="Calibri"/>
            </a:endParaRPr>
          </a:p>
        </p:txBody>
      </p:sp>
      <p:sp>
        <p:nvSpPr>
          <p:cNvPr id="23" name="TextBox 22"/>
          <p:cNvSpPr txBox="1"/>
          <p:nvPr/>
        </p:nvSpPr>
        <p:spPr>
          <a:xfrm>
            <a:off x="10393251" y="5299704"/>
            <a:ext cx="1462507" cy="646331"/>
          </a:xfrm>
          <a:prstGeom prst="rect">
            <a:avLst/>
          </a:prstGeom>
          <a:noFill/>
          <a:ln>
            <a:solidFill>
              <a:srgbClr val="FF0000"/>
            </a:solid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dirty="0" smtClean="0">
                <a:solidFill>
                  <a:srgbClr val="FF0000"/>
                </a:solidFill>
                <a:latin typeface="Calibri"/>
              </a:rPr>
              <a:t>Strong</a:t>
            </a:r>
            <a:br>
              <a:rPr lang="en-GB" b="1" dirty="0" smtClean="0">
                <a:solidFill>
                  <a:srgbClr val="FF0000"/>
                </a:solidFill>
                <a:latin typeface="Calibri"/>
              </a:rPr>
            </a:br>
            <a:r>
              <a:rPr lang="en-GB" b="1" dirty="0" smtClean="0">
                <a:solidFill>
                  <a:srgbClr val="FF0000"/>
                </a:solidFill>
                <a:latin typeface="Calibri"/>
              </a:rPr>
              <a:t>Complement</a:t>
            </a:r>
            <a:endParaRPr lang="en-GB" b="1" i="0" u="sng" strike="noStrike" kern="1200" cap="none" spc="0" baseline="0" dirty="0">
              <a:solidFill>
                <a:srgbClr val="FF0000"/>
              </a:solidFill>
              <a:uFillTx/>
              <a:latin typeface="Calibri"/>
            </a:endParaRPr>
          </a:p>
        </p:txBody>
      </p:sp>
      <p:cxnSp>
        <p:nvCxnSpPr>
          <p:cNvPr id="25" name="Straight Arrow Connector 7"/>
          <p:cNvCxnSpPr>
            <a:stCxn id="12" idx="2"/>
            <a:endCxn id="23" idx="0"/>
          </p:cNvCxnSpPr>
          <p:nvPr/>
        </p:nvCxnSpPr>
        <p:spPr>
          <a:xfrm>
            <a:off x="9849367" y="3422537"/>
            <a:ext cx="1275138" cy="1877167"/>
          </a:xfrm>
          <a:prstGeom prst="straightConnector1">
            <a:avLst/>
          </a:prstGeom>
          <a:noFill/>
          <a:ln w="38103">
            <a:solidFill>
              <a:srgbClr val="FF0000"/>
            </a:solidFill>
            <a:prstDash val="solid"/>
            <a:tailEnd type="arrow"/>
          </a:ln>
        </p:spPr>
      </p:cxnSp>
      <p:sp>
        <p:nvSpPr>
          <p:cNvPr id="29" name="TextBox 28"/>
          <p:cNvSpPr txBox="1"/>
          <p:nvPr/>
        </p:nvSpPr>
        <p:spPr>
          <a:xfrm>
            <a:off x="8001101" y="4111915"/>
            <a:ext cx="975588" cy="369332"/>
          </a:xfrm>
          <a:prstGeom prst="rect">
            <a:avLst/>
          </a:prstGeom>
          <a:noFill/>
        </p:spPr>
        <p:txBody>
          <a:bodyPr wrap="none" rtlCol="0">
            <a:spAutoFit/>
          </a:bodyPr>
          <a:lstStyle/>
          <a:p>
            <a:r>
              <a:rPr lang="en-GB" b="1" dirty="0" smtClean="0"/>
              <a:t>Inelastic</a:t>
            </a:r>
            <a:endParaRPr lang="en-GB" b="1" dirty="0"/>
          </a:p>
        </p:txBody>
      </p:sp>
      <p:sp>
        <p:nvSpPr>
          <p:cNvPr id="30" name="TextBox 29"/>
          <p:cNvSpPr txBox="1"/>
          <p:nvPr/>
        </p:nvSpPr>
        <p:spPr>
          <a:xfrm>
            <a:off x="10788653" y="3991789"/>
            <a:ext cx="788036" cy="369332"/>
          </a:xfrm>
          <a:prstGeom prst="rect">
            <a:avLst/>
          </a:prstGeom>
          <a:noFill/>
        </p:spPr>
        <p:txBody>
          <a:bodyPr wrap="none" rtlCol="0">
            <a:spAutoFit/>
          </a:bodyPr>
          <a:lstStyle/>
          <a:p>
            <a:r>
              <a:rPr lang="en-GB" b="1" dirty="0" smtClean="0"/>
              <a:t>Elastic</a:t>
            </a:r>
            <a:endParaRPr lang="en-GB" b="1" dirty="0"/>
          </a:p>
        </p:txBody>
      </p:sp>
      <p:sp>
        <p:nvSpPr>
          <p:cNvPr id="61" name="TextBox 60"/>
          <p:cNvSpPr txBox="1"/>
          <p:nvPr/>
        </p:nvSpPr>
        <p:spPr>
          <a:xfrm>
            <a:off x="4468631" y="3562479"/>
            <a:ext cx="3149542" cy="584777"/>
          </a:xfrm>
          <a:prstGeom prst="rect">
            <a:avLst/>
          </a:prstGeom>
          <a:noFill/>
          <a:ln>
            <a:solidFill>
              <a:srgbClr val="0070C0"/>
            </a:solid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kern="0" dirty="0" smtClean="0">
                <a:solidFill>
                  <a:srgbClr val="0070C0"/>
                </a:solidFill>
                <a:latin typeface="Calibri"/>
              </a:rPr>
              <a:t>Unrelated</a:t>
            </a:r>
            <a:endParaRPr lang="en-GB" sz="3200" b="1" i="0" u="sng" strike="noStrike" kern="1200" cap="none" spc="0" baseline="0" dirty="0">
              <a:solidFill>
                <a:srgbClr val="0070C0"/>
              </a:solidFill>
              <a:uFillTx/>
              <a:latin typeface="Calibri"/>
            </a:endParaRPr>
          </a:p>
        </p:txBody>
      </p:sp>
      <p:cxnSp>
        <p:nvCxnSpPr>
          <p:cNvPr id="62" name="Straight Arrow Connector 7"/>
          <p:cNvCxnSpPr>
            <a:stCxn id="21" idx="2"/>
            <a:endCxn id="61" idx="0"/>
          </p:cNvCxnSpPr>
          <p:nvPr/>
        </p:nvCxnSpPr>
        <p:spPr>
          <a:xfrm flipH="1">
            <a:off x="6043402" y="1332442"/>
            <a:ext cx="1" cy="2230037"/>
          </a:xfrm>
          <a:prstGeom prst="straightConnector1">
            <a:avLst/>
          </a:prstGeom>
          <a:noFill/>
          <a:ln w="38103">
            <a:solidFill>
              <a:srgbClr val="0070C0"/>
            </a:solidFill>
            <a:prstDash val="solid"/>
            <a:tailEnd type="arrow"/>
          </a:ln>
        </p:spPr>
      </p:cxnSp>
      <p:sp>
        <p:nvSpPr>
          <p:cNvPr id="67" name="TextBox 66"/>
          <p:cNvSpPr txBox="1"/>
          <p:nvPr/>
        </p:nvSpPr>
        <p:spPr>
          <a:xfrm>
            <a:off x="6101525" y="2482304"/>
            <a:ext cx="690574" cy="369332"/>
          </a:xfrm>
          <a:prstGeom prst="rect">
            <a:avLst/>
          </a:prstGeom>
          <a:noFill/>
        </p:spPr>
        <p:txBody>
          <a:bodyPr wrap="none" rtlCol="0">
            <a:spAutoFit/>
          </a:bodyPr>
          <a:lstStyle/>
          <a:p>
            <a:r>
              <a:rPr lang="en-GB" b="1" dirty="0" smtClean="0"/>
              <a:t>ZERO</a:t>
            </a:r>
            <a:endParaRPr lang="en-GB" b="1" dirty="0"/>
          </a:p>
        </p:txBody>
      </p:sp>
    </p:spTree>
    <p:extLst>
      <p:ext uri="{BB962C8B-B14F-4D97-AF65-F5344CB8AC3E}">
        <p14:creationId xmlns:p14="http://schemas.microsoft.com/office/powerpoint/2010/main" val="473433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barn(inVertical)">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barn(inVertical)">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barn(inVertical)">
                                      <p:cBhvr>
                                        <p:cTn id="66" dur="500"/>
                                        <p:tgtEl>
                                          <p:spTgt spid="25"/>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barn(inVertical)">
                                      <p:cBhvr>
                                        <p:cTn id="69" dur="5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barn(inVertical)">
                                      <p:cBhvr>
                                        <p:cTn id="74" dur="5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barn(inVertical)">
                                      <p:cBhvr>
                                        <p:cTn id="79" dur="500"/>
                                        <p:tgtEl>
                                          <p:spTgt spid="61"/>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barn(inVertical)">
                                      <p:cBhvr>
                                        <p:cTn id="8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9" grpId="0"/>
      <p:bldP spid="20" grpId="0"/>
      <p:bldP spid="26" grpId="0"/>
      <p:bldP spid="27" grpId="0"/>
      <p:bldP spid="18" grpId="0" animBg="1"/>
      <p:bldP spid="23" grpId="0" animBg="1"/>
      <p:bldP spid="29" grpId="0"/>
      <p:bldP spid="30" grpId="0"/>
      <p:bldP spid="61" grpId="0" animBg="1"/>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350" y="188640"/>
            <a:ext cx="4512501" cy="477054"/>
          </a:xfrm>
          <a:prstGeom prst="rect">
            <a:avLst/>
          </a:prstGeom>
          <a:noFill/>
        </p:spPr>
        <p:txBody>
          <a:bodyPr wrap="square" rtlCol="0">
            <a:spAutoFit/>
          </a:bodyPr>
          <a:lstStyle/>
          <a:p>
            <a:r>
              <a:rPr lang="en-GB" sz="2500" b="1" dirty="0" smtClean="0"/>
              <a:t>Learning outcome 2</a:t>
            </a:r>
            <a:endParaRPr lang="en-GB" sz="2500" b="1" dirty="0"/>
          </a:p>
        </p:txBody>
      </p:sp>
      <p:sp>
        <p:nvSpPr>
          <p:cNvPr id="3" name="TextBox 2"/>
          <p:cNvSpPr txBox="1"/>
          <p:nvPr/>
        </p:nvSpPr>
        <p:spPr>
          <a:xfrm>
            <a:off x="1583499" y="836712"/>
            <a:ext cx="10034760" cy="3293209"/>
          </a:xfrm>
          <a:prstGeom prst="rect">
            <a:avLst/>
          </a:prstGeom>
          <a:noFill/>
        </p:spPr>
        <p:txBody>
          <a:bodyPr wrap="square" rtlCol="0">
            <a:spAutoFit/>
          </a:bodyPr>
          <a:lstStyle/>
          <a:p>
            <a:r>
              <a:rPr lang="en-GB" sz="2800" b="1" dirty="0" smtClean="0">
                <a:solidFill>
                  <a:srgbClr val="00B050"/>
                </a:solidFill>
              </a:rPr>
              <a:t>What is </a:t>
            </a:r>
            <a:r>
              <a:rPr lang="en-GB" sz="4400" b="1" u="sng" dirty="0" smtClean="0">
                <a:solidFill>
                  <a:srgbClr val="00B050"/>
                </a:solidFill>
              </a:rPr>
              <a:t>Positive XED</a:t>
            </a:r>
            <a:r>
              <a:rPr lang="en-GB" sz="2800" b="1" dirty="0" smtClean="0">
                <a:solidFill>
                  <a:srgbClr val="00B050"/>
                </a:solidFill>
              </a:rPr>
              <a:t>?</a:t>
            </a:r>
          </a:p>
          <a:p>
            <a:endParaRPr lang="en-GB" sz="2800" b="1" dirty="0" smtClean="0"/>
          </a:p>
          <a:p>
            <a:r>
              <a:rPr lang="en-GB" sz="4800" b="1" dirty="0" smtClean="0"/>
              <a:t>Substitutes</a:t>
            </a:r>
            <a:r>
              <a:rPr lang="en-GB" sz="2800" b="1" dirty="0" smtClean="0"/>
              <a:t> have a positive XED, </a:t>
            </a:r>
            <a:r>
              <a:rPr lang="en-GB" sz="4400" b="1" dirty="0" smtClean="0">
                <a:solidFill>
                  <a:schemeClr val="accent1">
                    <a:lumMod val="75000"/>
                  </a:schemeClr>
                </a:solidFill>
              </a:rPr>
              <a:t>demand for substitute products increase</a:t>
            </a:r>
            <a:r>
              <a:rPr lang="en-GB" sz="3200" b="1" dirty="0" smtClean="0"/>
              <a:t> </a:t>
            </a:r>
            <a:r>
              <a:rPr lang="en-GB" sz="2800" b="1" dirty="0" smtClean="0"/>
              <a:t>when the </a:t>
            </a:r>
            <a:r>
              <a:rPr lang="en-GB" sz="4400" b="1" dirty="0" smtClean="0">
                <a:solidFill>
                  <a:schemeClr val="accent2">
                    <a:lumMod val="75000"/>
                  </a:schemeClr>
                </a:solidFill>
              </a:rPr>
              <a:t>price for another product increases</a:t>
            </a:r>
            <a:r>
              <a:rPr lang="en-GB" sz="2800" b="1" dirty="0" smtClean="0"/>
              <a:t>.</a:t>
            </a:r>
          </a:p>
        </p:txBody>
      </p:sp>
      <p:sp>
        <p:nvSpPr>
          <p:cNvPr id="4" name="Rectangle 3"/>
          <p:cNvSpPr/>
          <p:nvPr/>
        </p:nvSpPr>
        <p:spPr>
          <a:xfrm>
            <a:off x="335360" y="5034844"/>
            <a:ext cx="11521280" cy="1656184"/>
          </a:xfrm>
          <a:prstGeom prst="rect">
            <a:avLst/>
          </a:prstGeom>
          <a:solidFill>
            <a:schemeClr val="bg1"/>
          </a:solid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If the result of the calculation is positive, it has a positive XED!</a:t>
            </a:r>
          </a:p>
        </p:txBody>
      </p:sp>
      <p:sp>
        <p:nvSpPr>
          <p:cNvPr id="5" name="TextBox 4"/>
          <p:cNvSpPr txBox="1"/>
          <p:nvPr/>
        </p:nvSpPr>
        <p:spPr>
          <a:xfrm>
            <a:off x="239349" y="476672"/>
            <a:ext cx="1824203" cy="1862048"/>
          </a:xfrm>
          <a:prstGeom prst="rect">
            <a:avLst/>
          </a:prstGeom>
          <a:noFill/>
        </p:spPr>
        <p:txBody>
          <a:bodyPr wrap="square" rtlCol="0">
            <a:spAutoFit/>
          </a:bodyPr>
          <a:lstStyle/>
          <a:p>
            <a:r>
              <a:rPr lang="en-GB" sz="11500" b="1" dirty="0" smtClean="0">
                <a:solidFill>
                  <a:srgbClr val="00B050"/>
                </a:solidFill>
              </a:rPr>
              <a:t>+</a:t>
            </a:r>
            <a:endParaRPr lang="en-GB" sz="11500" b="1" dirty="0">
              <a:solidFill>
                <a:srgbClr val="00B050"/>
              </a:solidFill>
            </a:endParaRPr>
          </a:p>
        </p:txBody>
      </p:sp>
    </p:spTree>
    <p:extLst>
      <p:ext uri="{BB962C8B-B14F-4D97-AF65-F5344CB8AC3E}">
        <p14:creationId xmlns:p14="http://schemas.microsoft.com/office/powerpoint/2010/main" val="121025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888875" y="692696"/>
            <a:ext cx="0" cy="4068452"/>
          </a:xfrm>
          <a:prstGeom prst="line">
            <a:avLst/>
          </a:prstGeom>
          <a:ln w="31750"/>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flipH="1">
            <a:off x="888875" y="4761148"/>
            <a:ext cx="4133507" cy="6395"/>
          </a:xfrm>
          <a:prstGeom prst="line">
            <a:avLst/>
          </a:prstGeom>
          <a:ln w="3175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27552" y="0"/>
            <a:ext cx="1440160" cy="646331"/>
          </a:xfrm>
          <a:prstGeom prst="rect">
            <a:avLst/>
          </a:prstGeom>
          <a:noFill/>
        </p:spPr>
        <p:txBody>
          <a:bodyPr wrap="square" rtlCol="0">
            <a:spAutoFit/>
          </a:bodyPr>
          <a:lstStyle/>
          <a:p>
            <a:r>
              <a:rPr lang="en-GB" b="1" dirty="0" smtClean="0">
                <a:solidFill>
                  <a:srgbClr val="FF0000"/>
                </a:solidFill>
              </a:rPr>
              <a:t>Price of</a:t>
            </a:r>
            <a:br>
              <a:rPr lang="en-GB" b="1" dirty="0" smtClean="0">
                <a:solidFill>
                  <a:srgbClr val="FF0000"/>
                </a:solidFill>
              </a:rPr>
            </a:br>
            <a:r>
              <a:rPr lang="en-GB" b="1" dirty="0" smtClean="0">
                <a:solidFill>
                  <a:srgbClr val="FF0000"/>
                </a:solidFill>
              </a:rPr>
              <a:t>Good X</a:t>
            </a:r>
            <a:endParaRPr lang="en-GB" b="1" dirty="0">
              <a:solidFill>
                <a:srgbClr val="FF0000"/>
              </a:solidFill>
            </a:endParaRPr>
          </a:p>
        </p:txBody>
      </p:sp>
      <p:cxnSp>
        <p:nvCxnSpPr>
          <p:cNvPr id="13" name="Straight Connector 12"/>
          <p:cNvCxnSpPr/>
          <p:nvPr/>
        </p:nvCxnSpPr>
        <p:spPr>
          <a:xfrm flipV="1">
            <a:off x="930224" y="2156346"/>
            <a:ext cx="4092158" cy="1668439"/>
          </a:xfrm>
          <a:prstGeom prst="line">
            <a:avLst/>
          </a:prstGeom>
          <a:ln w="38100"/>
        </p:spPr>
        <p:style>
          <a:lnRef idx="1">
            <a:schemeClr val="dk1"/>
          </a:lnRef>
          <a:fillRef idx="0">
            <a:schemeClr val="dk1"/>
          </a:fillRef>
          <a:effectRef idx="0">
            <a:schemeClr val="dk1"/>
          </a:effectRef>
          <a:fontRef idx="minor">
            <a:schemeClr val="tx1"/>
          </a:fontRef>
        </p:style>
      </p:cxnSp>
      <p:sp>
        <p:nvSpPr>
          <p:cNvPr id="15" name="TextBox 14"/>
          <p:cNvSpPr txBox="1"/>
          <p:nvPr/>
        </p:nvSpPr>
        <p:spPr>
          <a:xfrm flipH="1">
            <a:off x="4283378" y="1633126"/>
            <a:ext cx="1107493" cy="523220"/>
          </a:xfrm>
          <a:prstGeom prst="rect">
            <a:avLst/>
          </a:prstGeom>
          <a:noFill/>
        </p:spPr>
        <p:txBody>
          <a:bodyPr wrap="square" rtlCol="0">
            <a:spAutoFit/>
          </a:bodyPr>
          <a:lstStyle/>
          <a:p>
            <a:r>
              <a:rPr lang="en-GB" sz="2800" b="1" dirty="0" smtClean="0">
                <a:solidFill>
                  <a:sysClr val="windowText" lastClr="000000"/>
                </a:solidFill>
              </a:rPr>
              <a:t>+XED</a:t>
            </a:r>
            <a:endParaRPr lang="en-GB" sz="2800" b="1" dirty="0">
              <a:solidFill>
                <a:sysClr val="windowText" lastClr="000000"/>
              </a:solidFill>
            </a:endParaRPr>
          </a:p>
        </p:txBody>
      </p:sp>
      <p:cxnSp>
        <p:nvCxnSpPr>
          <p:cNvPr id="27" name="Straight Connector 26"/>
          <p:cNvCxnSpPr/>
          <p:nvPr/>
        </p:nvCxnSpPr>
        <p:spPr>
          <a:xfrm flipV="1">
            <a:off x="2420783" y="3212977"/>
            <a:ext cx="0" cy="1548171"/>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687951" y="2726922"/>
            <a:ext cx="0" cy="2034226"/>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96126" y="2553056"/>
            <a:ext cx="480053" cy="307777"/>
          </a:xfrm>
          <a:prstGeom prst="rect">
            <a:avLst/>
          </a:prstGeom>
          <a:noFill/>
        </p:spPr>
        <p:txBody>
          <a:bodyPr wrap="square" rtlCol="0">
            <a:spAutoFit/>
          </a:bodyPr>
          <a:lstStyle/>
          <a:p>
            <a:r>
              <a:rPr lang="en-GB" sz="1400" b="1" dirty="0" smtClean="0">
                <a:solidFill>
                  <a:sysClr val="windowText" lastClr="000000"/>
                </a:solidFill>
              </a:rPr>
              <a:t>P1</a:t>
            </a:r>
            <a:endParaRPr lang="en-GB" sz="1400" b="1" dirty="0">
              <a:solidFill>
                <a:sysClr val="windowText" lastClr="000000"/>
              </a:solidFill>
            </a:endParaRPr>
          </a:p>
        </p:txBody>
      </p:sp>
      <p:sp>
        <p:nvSpPr>
          <p:cNvPr id="37" name="TextBox 36"/>
          <p:cNvSpPr txBox="1"/>
          <p:nvPr/>
        </p:nvSpPr>
        <p:spPr>
          <a:xfrm>
            <a:off x="2214295" y="4786399"/>
            <a:ext cx="960107" cy="307777"/>
          </a:xfrm>
          <a:prstGeom prst="rect">
            <a:avLst/>
          </a:prstGeom>
          <a:noFill/>
        </p:spPr>
        <p:txBody>
          <a:bodyPr wrap="square" rtlCol="0">
            <a:spAutoFit/>
          </a:bodyPr>
          <a:lstStyle/>
          <a:p>
            <a:r>
              <a:rPr lang="en-GB" sz="1400" b="1" dirty="0" smtClean="0">
                <a:solidFill>
                  <a:sysClr val="windowText" lastClr="000000"/>
                </a:solidFill>
              </a:rPr>
              <a:t>Q2</a:t>
            </a:r>
            <a:endParaRPr lang="en-GB" sz="1400" b="1" dirty="0">
              <a:solidFill>
                <a:sysClr val="windowText" lastClr="000000"/>
              </a:solidFill>
            </a:endParaRPr>
          </a:p>
        </p:txBody>
      </p:sp>
      <p:sp>
        <p:nvSpPr>
          <p:cNvPr id="39" name="TextBox 38"/>
          <p:cNvSpPr txBox="1"/>
          <p:nvPr/>
        </p:nvSpPr>
        <p:spPr>
          <a:xfrm>
            <a:off x="750778" y="5674012"/>
            <a:ext cx="4451050" cy="584775"/>
          </a:xfrm>
          <a:prstGeom prst="rect">
            <a:avLst/>
          </a:prstGeom>
          <a:solidFill>
            <a:srgbClr val="FFFF00"/>
          </a:solidFill>
        </p:spPr>
        <p:txBody>
          <a:bodyPr wrap="square" rtlCol="0">
            <a:spAutoFit/>
          </a:bodyPr>
          <a:lstStyle/>
          <a:p>
            <a:r>
              <a:rPr lang="en-GB" sz="1600" dirty="0" smtClean="0">
                <a:solidFill>
                  <a:sysClr val="windowText" lastClr="000000"/>
                </a:solidFill>
              </a:rPr>
              <a:t>Small change in price of Good X</a:t>
            </a:r>
            <a:br>
              <a:rPr lang="en-GB" sz="1600" dirty="0" smtClean="0">
                <a:solidFill>
                  <a:sysClr val="windowText" lastClr="000000"/>
                </a:solidFill>
              </a:rPr>
            </a:br>
            <a:r>
              <a:rPr lang="en-GB" sz="1600" dirty="0" smtClean="0">
                <a:solidFill>
                  <a:sysClr val="windowText" lastClr="000000"/>
                </a:solidFill>
              </a:rPr>
              <a:t>causes large change in demand for Good Y.</a:t>
            </a:r>
            <a:endParaRPr lang="en-GB" sz="1600" dirty="0">
              <a:solidFill>
                <a:sysClr val="windowText" lastClr="000000"/>
              </a:solidFill>
            </a:endParaRPr>
          </a:p>
        </p:txBody>
      </p:sp>
      <p:cxnSp>
        <p:nvCxnSpPr>
          <p:cNvPr id="21" name="Straight Connector 20"/>
          <p:cNvCxnSpPr/>
          <p:nvPr/>
        </p:nvCxnSpPr>
        <p:spPr>
          <a:xfrm>
            <a:off x="930224" y="3172388"/>
            <a:ext cx="1506621" cy="1"/>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30224" y="2713628"/>
            <a:ext cx="2751125" cy="0"/>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950711" y="4767543"/>
            <a:ext cx="1440160" cy="646331"/>
          </a:xfrm>
          <a:prstGeom prst="rect">
            <a:avLst/>
          </a:prstGeom>
          <a:noFill/>
        </p:spPr>
        <p:txBody>
          <a:bodyPr wrap="square" rtlCol="0">
            <a:spAutoFit/>
          </a:bodyPr>
          <a:lstStyle/>
          <a:p>
            <a:r>
              <a:rPr lang="en-GB" b="1" dirty="0" smtClean="0">
                <a:solidFill>
                  <a:srgbClr val="0070C0"/>
                </a:solidFill>
              </a:rPr>
              <a:t>Demand for</a:t>
            </a:r>
            <a:br>
              <a:rPr lang="en-GB" b="1" dirty="0" smtClean="0">
                <a:solidFill>
                  <a:srgbClr val="0070C0"/>
                </a:solidFill>
              </a:rPr>
            </a:br>
            <a:r>
              <a:rPr lang="en-GB" b="1" dirty="0" smtClean="0">
                <a:solidFill>
                  <a:srgbClr val="0070C0"/>
                </a:solidFill>
              </a:rPr>
              <a:t>Good Y</a:t>
            </a:r>
            <a:endParaRPr lang="en-GB" b="1" dirty="0">
              <a:solidFill>
                <a:srgbClr val="0070C0"/>
              </a:solidFill>
            </a:endParaRPr>
          </a:p>
        </p:txBody>
      </p:sp>
      <p:sp>
        <p:nvSpPr>
          <p:cNvPr id="33" name="TextBox 32"/>
          <p:cNvSpPr txBox="1"/>
          <p:nvPr/>
        </p:nvSpPr>
        <p:spPr>
          <a:xfrm>
            <a:off x="417171" y="3021689"/>
            <a:ext cx="480053" cy="307777"/>
          </a:xfrm>
          <a:prstGeom prst="rect">
            <a:avLst/>
          </a:prstGeom>
          <a:noFill/>
        </p:spPr>
        <p:txBody>
          <a:bodyPr wrap="square" rtlCol="0">
            <a:spAutoFit/>
          </a:bodyPr>
          <a:lstStyle/>
          <a:p>
            <a:r>
              <a:rPr lang="en-GB" sz="1400" b="1" dirty="0" smtClean="0">
                <a:solidFill>
                  <a:sysClr val="windowText" lastClr="000000"/>
                </a:solidFill>
              </a:rPr>
              <a:t>P2</a:t>
            </a:r>
            <a:endParaRPr lang="en-GB" sz="1400" b="1" dirty="0">
              <a:solidFill>
                <a:sysClr val="windowText" lastClr="000000"/>
              </a:solidFill>
            </a:endParaRPr>
          </a:p>
        </p:txBody>
      </p:sp>
      <p:sp>
        <p:nvSpPr>
          <p:cNvPr id="34" name="TextBox 33"/>
          <p:cNvSpPr txBox="1"/>
          <p:nvPr/>
        </p:nvSpPr>
        <p:spPr>
          <a:xfrm>
            <a:off x="3470657" y="4802415"/>
            <a:ext cx="960107" cy="307777"/>
          </a:xfrm>
          <a:prstGeom prst="rect">
            <a:avLst/>
          </a:prstGeom>
          <a:noFill/>
        </p:spPr>
        <p:txBody>
          <a:bodyPr wrap="square" rtlCol="0">
            <a:spAutoFit/>
          </a:bodyPr>
          <a:lstStyle/>
          <a:p>
            <a:r>
              <a:rPr lang="en-GB" sz="1400" b="1" dirty="0" smtClean="0">
                <a:solidFill>
                  <a:sysClr val="windowText" lastClr="000000"/>
                </a:solidFill>
              </a:rPr>
              <a:t>Q1</a:t>
            </a:r>
            <a:endParaRPr lang="en-GB" sz="1400" b="1" dirty="0">
              <a:solidFill>
                <a:sysClr val="windowText" lastClr="000000"/>
              </a:solidFill>
            </a:endParaRPr>
          </a:p>
        </p:txBody>
      </p:sp>
      <p:cxnSp>
        <p:nvCxnSpPr>
          <p:cNvPr id="38" name="Straight Connector 37"/>
          <p:cNvCxnSpPr/>
          <p:nvPr/>
        </p:nvCxnSpPr>
        <p:spPr>
          <a:xfrm>
            <a:off x="6827925" y="798731"/>
            <a:ext cx="0" cy="4068452"/>
          </a:xfrm>
          <a:prstGeom prst="line">
            <a:avLst/>
          </a:prstGeom>
          <a:ln w="31750"/>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flipH="1">
            <a:off x="6827925" y="4867183"/>
            <a:ext cx="4133507" cy="6395"/>
          </a:xfrm>
          <a:prstGeom prst="line">
            <a:avLst/>
          </a:prstGeom>
          <a:ln w="31750"/>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6266602" y="106035"/>
            <a:ext cx="1440160" cy="646331"/>
          </a:xfrm>
          <a:prstGeom prst="rect">
            <a:avLst/>
          </a:prstGeom>
          <a:noFill/>
        </p:spPr>
        <p:txBody>
          <a:bodyPr wrap="square" rtlCol="0">
            <a:spAutoFit/>
          </a:bodyPr>
          <a:lstStyle/>
          <a:p>
            <a:r>
              <a:rPr lang="en-GB" b="1" dirty="0" smtClean="0">
                <a:solidFill>
                  <a:srgbClr val="FF0000"/>
                </a:solidFill>
              </a:rPr>
              <a:t>Price of</a:t>
            </a:r>
            <a:br>
              <a:rPr lang="en-GB" b="1" dirty="0" smtClean="0">
                <a:solidFill>
                  <a:srgbClr val="FF0000"/>
                </a:solidFill>
              </a:rPr>
            </a:br>
            <a:r>
              <a:rPr lang="en-GB" b="1" dirty="0" smtClean="0">
                <a:solidFill>
                  <a:srgbClr val="FF0000"/>
                </a:solidFill>
              </a:rPr>
              <a:t>Good X</a:t>
            </a:r>
            <a:endParaRPr lang="en-GB" b="1" dirty="0">
              <a:solidFill>
                <a:srgbClr val="FF0000"/>
              </a:solidFill>
            </a:endParaRPr>
          </a:p>
        </p:txBody>
      </p:sp>
      <p:cxnSp>
        <p:nvCxnSpPr>
          <p:cNvPr id="42" name="Straight Connector 41"/>
          <p:cNvCxnSpPr/>
          <p:nvPr/>
        </p:nvCxnSpPr>
        <p:spPr>
          <a:xfrm flipV="1">
            <a:off x="7991362" y="370228"/>
            <a:ext cx="1284071" cy="4094594"/>
          </a:xfrm>
          <a:prstGeom prst="line">
            <a:avLst/>
          </a:prstGeom>
          <a:ln w="38100"/>
        </p:spPr>
        <p:style>
          <a:lnRef idx="1">
            <a:schemeClr val="dk1"/>
          </a:lnRef>
          <a:fillRef idx="0">
            <a:schemeClr val="dk1"/>
          </a:fillRef>
          <a:effectRef idx="0">
            <a:schemeClr val="dk1"/>
          </a:effectRef>
          <a:fontRef idx="minor">
            <a:schemeClr val="tx1"/>
          </a:fontRef>
        </p:style>
      </p:cxnSp>
      <p:sp>
        <p:nvSpPr>
          <p:cNvPr id="43" name="TextBox 42"/>
          <p:cNvSpPr txBox="1"/>
          <p:nvPr/>
        </p:nvSpPr>
        <p:spPr>
          <a:xfrm flipH="1">
            <a:off x="9373510" y="85900"/>
            <a:ext cx="1107493" cy="523220"/>
          </a:xfrm>
          <a:prstGeom prst="rect">
            <a:avLst/>
          </a:prstGeom>
          <a:noFill/>
        </p:spPr>
        <p:txBody>
          <a:bodyPr wrap="square" rtlCol="0">
            <a:spAutoFit/>
          </a:bodyPr>
          <a:lstStyle/>
          <a:p>
            <a:r>
              <a:rPr lang="en-GB" sz="2800" b="1" dirty="0" smtClean="0">
                <a:solidFill>
                  <a:sysClr val="windowText" lastClr="000000"/>
                </a:solidFill>
              </a:rPr>
              <a:t>+XED</a:t>
            </a:r>
            <a:endParaRPr lang="en-GB" sz="2800" b="1" dirty="0">
              <a:solidFill>
                <a:sysClr val="windowText" lastClr="000000"/>
              </a:solidFill>
            </a:endParaRPr>
          </a:p>
        </p:txBody>
      </p:sp>
      <p:cxnSp>
        <p:nvCxnSpPr>
          <p:cNvPr id="44" name="Straight Connector 43"/>
          <p:cNvCxnSpPr/>
          <p:nvPr/>
        </p:nvCxnSpPr>
        <p:spPr>
          <a:xfrm flipV="1">
            <a:off x="8359833" y="3319012"/>
            <a:ext cx="0" cy="1548171"/>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8562457" y="2703795"/>
            <a:ext cx="0" cy="2163388"/>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335176" y="2659091"/>
            <a:ext cx="480053" cy="307777"/>
          </a:xfrm>
          <a:prstGeom prst="rect">
            <a:avLst/>
          </a:prstGeom>
          <a:noFill/>
        </p:spPr>
        <p:txBody>
          <a:bodyPr wrap="square" rtlCol="0">
            <a:spAutoFit/>
          </a:bodyPr>
          <a:lstStyle/>
          <a:p>
            <a:r>
              <a:rPr lang="en-GB" sz="1400" b="1" dirty="0" smtClean="0">
                <a:solidFill>
                  <a:sysClr val="windowText" lastClr="000000"/>
                </a:solidFill>
              </a:rPr>
              <a:t>P1</a:t>
            </a:r>
            <a:endParaRPr lang="en-GB" sz="1400" b="1" dirty="0">
              <a:solidFill>
                <a:sysClr val="windowText" lastClr="000000"/>
              </a:solidFill>
            </a:endParaRPr>
          </a:p>
        </p:txBody>
      </p:sp>
      <p:sp>
        <p:nvSpPr>
          <p:cNvPr id="47" name="TextBox 46"/>
          <p:cNvSpPr txBox="1"/>
          <p:nvPr/>
        </p:nvSpPr>
        <p:spPr>
          <a:xfrm>
            <a:off x="8126049" y="4892434"/>
            <a:ext cx="960107" cy="307777"/>
          </a:xfrm>
          <a:prstGeom prst="rect">
            <a:avLst/>
          </a:prstGeom>
          <a:noFill/>
        </p:spPr>
        <p:txBody>
          <a:bodyPr wrap="square" rtlCol="0">
            <a:spAutoFit/>
          </a:bodyPr>
          <a:lstStyle/>
          <a:p>
            <a:r>
              <a:rPr lang="en-GB" sz="1400" b="1" dirty="0" smtClean="0">
                <a:solidFill>
                  <a:sysClr val="windowText" lastClr="000000"/>
                </a:solidFill>
              </a:rPr>
              <a:t>Q2</a:t>
            </a:r>
            <a:endParaRPr lang="en-GB" sz="1400" b="1" dirty="0">
              <a:solidFill>
                <a:sysClr val="windowText" lastClr="000000"/>
              </a:solidFill>
            </a:endParaRPr>
          </a:p>
        </p:txBody>
      </p:sp>
      <p:sp>
        <p:nvSpPr>
          <p:cNvPr id="48" name="TextBox 47"/>
          <p:cNvSpPr txBox="1"/>
          <p:nvPr/>
        </p:nvSpPr>
        <p:spPr>
          <a:xfrm>
            <a:off x="6689828" y="5636135"/>
            <a:ext cx="4451050" cy="584775"/>
          </a:xfrm>
          <a:prstGeom prst="rect">
            <a:avLst/>
          </a:prstGeom>
          <a:solidFill>
            <a:srgbClr val="FFFF00"/>
          </a:solidFill>
        </p:spPr>
        <p:txBody>
          <a:bodyPr wrap="square" rtlCol="0">
            <a:spAutoFit/>
          </a:bodyPr>
          <a:lstStyle/>
          <a:p>
            <a:r>
              <a:rPr lang="en-GB" sz="1600" dirty="0" smtClean="0">
                <a:solidFill>
                  <a:sysClr val="windowText" lastClr="000000"/>
                </a:solidFill>
              </a:rPr>
              <a:t>Large change in price of Good X</a:t>
            </a:r>
            <a:br>
              <a:rPr lang="en-GB" sz="1600" dirty="0" smtClean="0">
                <a:solidFill>
                  <a:sysClr val="windowText" lastClr="000000"/>
                </a:solidFill>
              </a:rPr>
            </a:br>
            <a:r>
              <a:rPr lang="en-GB" sz="1600" dirty="0" smtClean="0">
                <a:solidFill>
                  <a:sysClr val="windowText" lastClr="000000"/>
                </a:solidFill>
              </a:rPr>
              <a:t>Causes small change in demand for Good Y.</a:t>
            </a:r>
            <a:endParaRPr lang="en-GB" sz="1600" dirty="0">
              <a:solidFill>
                <a:sysClr val="windowText" lastClr="000000"/>
              </a:solidFill>
            </a:endParaRPr>
          </a:p>
        </p:txBody>
      </p:sp>
      <p:cxnSp>
        <p:nvCxnSpPr>
          <p:cNvPr id="49" name="Straight Connector 48"/>
          <p:cNvCxnSpPr/>
          <p:nvPr/>
        </p:nvCxnSpPr>
        <p:spPr>
          <a:xfrm>
            <a:off x="6869274" y="3278423"/>
            <a:ext cx="1506621" cy="1"/>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6869274" y="2703795"/>
            <a:ext cx="1646935" cy="6684"/>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9889761" y="4873578"/>
            <a:ext cx="1440160" cy="646331"/>
          </a:xfrm>
          <a:prstGeom prst="rect">
            <a:avLst/>
          </a:prstGeom>
          <a:noFill/>
        </p:spPr>
        <p:txBody>
          <a:bodyPr wrap="square" rtlCol="0">
            <a:spAutoFit/>
          </a:bodyPr>
          <a:lstStyle/>
          <a:p>
            <a:r>
              <a:rPr lang="en-GB" b="1" dirty="0" smtClean="0">
                <a:solidFill>
                  <a:srgbClr val="0070C0"/>
                </a:solidFill>
              </a:rPr>
              <a:t>Demand for</a:t>
            </a:r>
            <a:br>
              <a:rPr lang="en-GB" b="1" dirty="0" smtClean="0">
                <a:solidFill>
                  <a:srgbClr val="0070C0"/>
                </a:solidFill>
              </a:rPr>
            </a:br>
            <a:r>
              <a:rPr lang="en-GB" b="1" dirty="0" smtClean="0">
                <a:solidFill>
                  <a:srgbClr val="0070C0"/>
                </a:solidFill>
              </a:rPr>
              <a:t>Good Y</a:t>
            </a:r>
            <a:endParaRPr lang="en-GB" b="1" dirty="0">
              <a:solidFill>
                <a:srgbClr val="0070C0"/>
              </a:solidFill>
            </a:endParaRPr>
          </a:p>
        </p:txBody>
      </p:sp>
      <p:sp>
        <p:nvSpPr>
          <p:cNvPr id="52" name="TextBox 51"/>
          <p:cNvSpPr txBox="1"/>
          <p:nvPr/>
        </p:nvSpPr>
        <p:spPr>
          <a:xfrm>
            <a:off x="6356221" y="3127724"/>
            <a:ext cx="480053" cy="307777"/>
          </a:xfrm>
          <a:prstGeom prst="rect">
            <a:avLst/>
          </a:prstGeom>
          <a:noFill/>
        </p:spPr>
        <p:txBody>
          <a:bodyPr wrap="square" rtlCol="0">
            <a:spAutoFit/>
          </a:bodyPr>
          <a:lstStyle/>
          <a:p>
            <a:r>
              <a:rPr lang="en-GB" sz="1400" b="1" dirty="0" smtClean="0">
                <a:solidFill>
                  <a:sysClr val="windowText" lastClr="000000"/>
                </a:solidFill>
              </a:rPr>
              <a:t>P2</a:t>
            </a:r>
            <a:endParaRPr lang="en-GB" sz="1400" b="1" dirty="0">
              <a:solidFill>
                <a:sysClr val="windowText" lastClr="000000"/>
              </a:solidFill>
            </a:endParaRPr>
          </a:p>
        </p:txBody>
      </p:sp>
      <p:sp>
        <p:nvSpPr>
          <p:cNvPr id="53" name="TextBox 52"/>
          <p:cNvSpPr txBox="1"/>
          <p:nvPr/>
        </p:nvSpPr>
        <p:spPr>
          <a:xfrm>
            <a:off x="8413403" y="4894802"/>
            <a:ext cx="960107" cy="307777"/>
          </a:xfrm>
          <a:prstGeom prst="rect">
            <a:avLst/>
          </a:prstGeom>
          <a:noFill/>
        </p:spPr>
        <p:txBody>
          <a:bodyPr wrap="square" rtlCol="0">
            <a:spAutoFit/>
          </a:bodyPr>
          <a:lstStyle/>
          <a:p>
            <a:r>
              <a:rPr lang="en-GB" sz="1400" b="1" dirty="0" smtClean="0">
                <a:solidFill>
                  <a:sysClr val="windowText" lastClr="000000"/>
                </a:solidFill>
              </a:rPr>
              <a:t>Q1</a:t>
            </a:r>
            <a:endParaRPr lang="en-GB" sz="1400" b="1" dirty="0">
              <a:solidFill>
                <a:sysClr val="windowText" lastClr="000000"/>
              </a:solidFill>
            </a:endParaRPr>
          </a:p>
        </p:txBody>
      </p:sp>
      <p:sp>
        <p:nvSpPr>
          <p:cNvPr id="54" name="TextBox 53"/>
          <p:cNvSpPr txBox="1"/>
          <p:nvPr/>
        </p:nvSpPr>
        <p:spPr>
          <a:xfrm>
            <a:off x="1222561" y="123110"/>
            <a:ext cx="1928671" cy="400110"/>
          </a:xfrm>
          <a:prstGeom prst="rect">
            <a:avLst/>
          </a:prstGeom>
          <a:solidFill>
            <a:srgbClr val="FFFF00"/>
          </a:solidFill>
        </p:spPr>
        <p:txBody>
          <a:bodyPr wrap="square" rtlCol="0">
            <a:spAutoFit/>
          </a:bodyPr>
          <a:lstStyle/>
          <a:p>
            <a:r>
              <a:rPr lang="en-GB" sz="2000" b="1" dirty="0" smtClean="0"/>
              <a:t>Close Substitute</a:t>
            </a:r>
          </a:p>
        </p:txBody>
      </p:sp>
      <p:sp>
        <p:nvSpPr>
          <p:cNvPr id="55" name="TextBox 54"/>
          <p:cNvSpPr txBox="1"/>
          <p:nvPr/>
        </p:nvSpPr>
        <p:spPr>
          <a:xfrm>
            <a:off x="7161713" y="170173"/>
            <a:ext cx="1928671" cy="400110"/>
          </a:xfrm>
          <a:prstGeom prst="rect">
            <a:avLst/>
          </a:prstGeom>
          <a:solidFill>
            <a:srgbClr val="FFFF00"/>
          </a:solidFill>
        </p:spPr>
        <p:txBody>
          <a:bodyPr wrap="square" rtlCol="0">
            <a:spAutoFit/>
          </a:bodyPr>
          <a:lstStyle/>
          <a:p>
            <a:r>
              <a:rPr lang="en-GB" sz="2000" b="1" dirty="0" smtClean="0"/>
              <a:t>Weak Substitute</a:t>
            </a:r>
          </a:p>
        </p:txBody>
      </p:sp>
    </p:spTree>
    <p:extLst>
      <p:ext uri="{BB962C8B-B14F-4D97-AF65-F5344CB8AC3E}">
        <p14:creationId xmlns:p14="http://schemas.microsoft.com/office/powerpoint/2010/main" val="51249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par>
                                <p:cTn id="11" presetID="16" presetClass="entr" presetSubtype="21"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inVertical)">
                                      <p:cBhvr>
                                        <p:cTn id="16" dur="500"/>
                                        <p:tgtEl>
                                          <p:spTgt spid="37"/>
                                        </p:tgtEl>
                                      </p:cBhvr>
                                    </p:animEffect>
                                  </p:childTnLst>
                                </p:cTn>
                              </p:par>
                              <p:par>
                                <p:cTn id="17" presetID="16" presetClass="entr" presetSubtype="21"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par>
                                <p:cTn id="26" presetID="16" presetClass="entr" presetSubtype="21"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barn(inVertical)">
                                      <p:cBhvr>
                                        <p:cTn id="31" dur="500"/>
                                        <p:tgtEl>
                                          <p:spTgt spid="3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barn(inVertical)">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arn(inVertical)">
                                      <p:cBhvr>
                                        <p:cTn id="39" dur="500"/>
                                        <p:tgtEl>
                                          <p:spTgt spid="4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barn(inVertical)">
                                      <p:cBhvr>
                                        <p:cTn id="42" dur="500"/>
                                        <p:tgtEl>
                                          <p:spTgt spid="46"/>
                                        </p:tgtEl>
                                      </p:cBhvr>
                                    </p:animEffect>
                                  </p:childTnLst>
                                </p:cTn>
                              </p:par>
                              <p:par>
                                <p:cTn id="43" presetID="16" presetClass="entr" presetSubtype="21"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arn(inVertical)">
                                      <p:cBhvr>
                                        <p:cTn id="45" dur="500"/>
                                        <p:tgtEl>
                                          <p:spTgt spid="44"/>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barn(inVertical)">
                                      <p:cBhvr>
                                        <p:cTn id="48" dur="500"/>
                                        <p:tgtEl>
                                          <p:spTgt spid="47"/>
                                        </p:tgtEl>
                                      </p:cBhvr>
                                    </p:animEffect>
                                  </p:childTnLst>
                                </p:cTn>
                              </p:par>
                              <p:par>
                                <p:cTn id="49" presetID="16" presetClass="entr" presetSubtype="21" fill="hold"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barn(inVertical)">
                                      <p:cBhvr>
                                        <p:cTn id="51" dur="500"/>
                                        <p:tgtEl>
                                          <p:spTgt spid="45"/>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barn(inVertical)">
                                      <p:cBhvr>
                                        <p:cTn id="54" dur="500"/>
                                        <p:tgtEl>
                                          <p:spTgt spid="43"/>
                                        </p:tgtEl>
                                      </p:cBhvr>
                                    </p:animEffect>
                                  </p:childTnLst>
                                </p:cTn>
                              </p:par>
                              <p:par>
                                <p:cTn id="55" presetID="16" presetClass="entr" presetSubtype="21"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barn(inVertical)">
                                      <p:cBhvr>
                                        <p:cTn id="57" dur="500"/>
                                        <p:tgtEl>
                                          <p:spTgt spid="49"/>
                                        </p:tgtEl>
                                      </p:cBhvr>
                                    </p:animEffect>
                                  </p:childTnLst>
                                </p:cTn>
                              </p:par>
                              <p:par>
                                <p:cTn id="58" presetID="16" presetClass="entr" presetSubtype="21" fill="hold"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barn(inVertical)">
                                      <p:cBhvr>
                                        <p:cTn id="60" dur="500"/>
                                        <p:tgtEl>
                                          <p:spTgt spid="50"/>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barn(inVertical)">
                                      <p:cBhvr>
                                        <p:cTn id="63" dur="500"/>
                                        <p:tgtEl>
                                          <p:spTgt spid="52"/>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barn(inVertical)">
                                      <p:cBhvr>
                                        <p:cTn id="6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5" grpId="0"/>
      <p:bldP spid="37" grpId="0"/>
      <p:bldP spid="33" grpId="0"/>
      <p:bldP spid="34" grpId="0"/>
      <p:bldP spid="43" grpId="0"/>
      <p:bldP spid="46" grpId="0"/>
      <p:bldP spid="47"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350" y="188640"/>
            <a:ext cx="4512501" cy="477054"/>
          </a:xfrm>
          <a:prstGeom prst="rect">
            <a:avLst/>
          </a:prstGeom>
          <a:noFill/>
        </p:spPr>
        <p:txBody>
          <a:bodyPr wrap="square" rtlCol="0">
            <a:spAutoFit/>
          </a:bodyPr>
          <a:lstStyle/>
          <a:p>
            <a:r>
              <a:rPr lang="en-GB" sz="2500" b="1" dirty="0" smtClean="0"/>
              <a:t>Learning outcome 2</a:t>
            </a:r>
            <a:endParaRPr lang="en-GB" sz="2500" b="1" dirty="0"/>
          </a:p>
        </p:txBody>
      </p:sp>
      <p:sp>
        <p:nvSpPr>
          <p:cNvPr id="3" name="TextBox 2"/>
          <p:cNvSpPr txBox="1"/>
          <p:nvPr/>
        </p:nvSpPr>
        <p:spPr>
          <a:xfrm>
            <a:off x="1967541" y="692697"/>
            <a:ext cx="9556588" cy="3170099"/>
          </a:xfrm>
          <a:prstGeom prst="rect">
            <a:avLst/>
          </a:prstGeom>
          <a:noFill/>
        </p:spPr>
        <p:txBody>
          <a:bodyPr wrap="square" rtlCol="0">
            <a:spAutoFit/>
          </a:bodyPr>
          <a:lstStyle/>
          <a:p>
            <a:r>
              <a:rPr lang="en-GB" sz="2800" b="1" dirty="0" smtClean="0">
                <a:solidFill>
                  <a:srgbClr val="C00000"/>
                </a:solidFill>
              </a:rPr>
              <a:t>What is </a:t>
            </a:r>
            <a:r>
              <a:rPr lang="en-GB" sz="4400" b="1" u="sng" dirty="0" smtClean="0">
                <a:solidFill>
                  <a:srgbClr val="C00000"/>
                </a:solidFill>
              </a:rPr>
              <a:t>Negative XED</a:t>
            </a:r>
            <a:r>
              <a:rPr lang="en-GB" sz="2800" b="1" dirty="0" smtClean="0">
                <a:solidFill>
                  <a:srgbClr val="C00000"/>
                </a:solidFill>
              </a:rPr>
              <a:t>?</a:t>
            </a:r>
          </a:p>
          <a:p>
            <a:endParaRPr lang="en-GB" sz="3200" b="1" dirty="0" smtClean="0"/>
          </a:p>
          <a:p>
            <a:r>
              <a:rPr lang="en-GB" sz="4400" b="1" dirty="0" smtClean="0"/>
              <a:t>Complements </a:t>
            </a:r>
            <a:r>
              <a:rPr lang="en-GB" sz="2800" b="1" dirty="0" smtClean="0"/>
              <a:t>have a negative XED, this is when </a:t>
            </a:r>
            <a:br>
              <a:rPr lang="en-GB" sz="2800" b="1" dirty="0" smtClean="0"/>
            </a:br>
            <a:r>
              <a:rPr lang="en-GB" sz="4000" b="1" dirty="0" smtClean="0">
                <a:solidFill>
                  <a:srgbClr val="0070C0"/>
                </a:solidFill>
              </a:rPr>
              <a:t>demand for a product decreases</a:t>
            </a:r>
            <a:r>
              <a:rPr lang="en-GB" sz="2800" b="1" dirty="0" smtClean="0">
                <a:solidFill>
                  <a:srgbClr val="0070C0"/>
                </a:solidFill>
              </a:rPr>
              <a:t> </a:t>
            </a:r>
            <a:r>
              <a:rPr lang="en-GB" sz="2800" b="1" dirty="0" smtClean="0"/>
              <a:t>as a result of a </a:t>
            </a:r>
            <a:r>
              <a:rPr lang="en-GB" sz="4000" b="1" dirty="0" smtClean="0">
                <a:solidFill>
                  <a:schemeClr val="accent2">
                    <a:lumMod val="75000"/>
                  </a:schemeClr>
                </a:solidFill>
              </a:rPr>
              <a:t>price increase</a:t>
            </a:r>
            <a:r>
              <a:rPr lang="en-GB" sz="2800" b="1" dirty="0" smtClean="0">
                <a:solidFill>
                  <a:schemeClr val="accent2">
                    <a:lumMod val="75000"/>
                  </a:schemeClr>
                </a:solidFill>
              </a:rPr>
              <a:t> </a:t>
            </a:r>
            <a:r>
              <a:rPr lang="en-GB" sz="2800" b="1" dirty="0" smtClean="0"/>
              <a:t>of another product.</a:t>
            </a:r>
            <a:endParaRPr lang="en-GB" sz="2800" b="1" dirty="0"/>
          </a:p>
        </p:txBody>
      </p:sp>
      <p:sp>
        <p:nvSpPr>
          <p:cNvPr id="4" name="Rectangle 3"/>
          <p:cNvSpPr/>
          <p:nvPr/>
        </p:nvSpPr>
        <p:spPr>
          <a:xfrm>
            <a:off x="431371" y="4545124"/>
            <a:ext cx="11521280" cy="1656184"/>
          </a:xfrm>
          <a:prstGeom prst="rect">
            <a:avLst/>
          </a:prstGeom>
          <a:solidFill>
            <a:schemeClr val="bg1"/>
          </a:solid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If the result from the calculation is negative it has a negative XED!</a:t>
            </a:r>
            <a:endParaRPr lang="en-GB" sz="3600" b="1" dirty="0">
              <a:solidFill>
                <a:schemeClr val="tx1"/>
              </a:solidFill>
            </a:endParaRPr>
          </a:p>
        </p:txBody>
      </p:sp>
      <p:sp>
        <p:nvSpPr>
          <p:cNvPr id="5" name="TextBox 4"/>
          <p:cNvSpPr txBox="1"/>
          <p:nvPr/>
        </p:nvSpPr>
        <p:spPr>
          <a:xfrm>
            <a:off x="431371" y="-243408"/>
            <a:ext cx="1824203" cy="1862048"/>
          </a:xfrm>
          <a:prstGeom prst="rect">
            <a:avLst/>
          </a:prstGeom>
          <a:noFill/>
        </p:spPr>
        <p:txBody>
          <a:bodyPr wrap="square" rtlCol="0">
            <a:spAutoFit/>
          </a:bodyPr>
          <a:lstStyle/>
          <a:p>
            <a:r>
              <a:rPr lang="en-GB" sz="11500" b="1" dirty="0">
                <a:solidFill>
                  <a:srgbClr val="C00000"/>
                </a:solidFill>
              </a:rPr>
              <a:t>_</a:t>
            </a:r>
          </a:p>
        </p:txBody>
      </p:sp>
    </p:spTree>
    <p:extLst>
      <p:ext uri="{BB962C8B-B14F-4D97-AF65-F5344CB8AC3E}">
        <p14:creationId xmlns:p14="http://schemas.microsoft.com/office/powerpoint/2010/main" val="19506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888875" y="692696"/>
            <a:ext cx="0" cy="4068452"/>
          </a:xfrm>
          <a:prstGeom prst="line">
            <a:avLst/>
          </a:prstGeom>
          <a:ln w="31750"/>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flipH="1">
            <a:off x="888875" y="4761148"/>
            <a:ext cx="4133507" cy="6395"/>
          </a:xfrm>
          <a:prstGeom prst="line">
            <a:avLst/>
          </a:prstGeom>
          <a:ln w="3175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27552" y="0"/>
            <a:ext cx="1440160" cy="646331"/>
          </a:xfrm>
          <a:prstGeom prst="rect">
            <a:avLst/>
          </a:prstGeom>
          <a:noFill/>
        </p:spPr>
        <p:txBody>
          <a:bodyPr wrap="square" rtlCol="0">
            <a:spAutoFit/>
          </a:bodyPr>
          <a:lstStyle/>
          <a:p>
            <a:r>
              <a:rPr lang="en-GB" b="1" dirty="0" smtClean="0">
                <a:solidFill>
                  <a:srgbClr val="FF0000"/>
                </a:solidFill>
              </a:rPr>
              <a:t>Price of</a:t>
            </a:r>
            <a:br>
              <a:rPr lang="en-GB" b="1" dirty="0" smtClean="0">
                <a:solidFill>
                  <a:srgbClr val="FF0000"/>
                </a:solidFill>
              </a:rPr>
            </a:br>
            <a:r>
              <a:rPr lang="en-GB" b="1" dirty="0" smtClean="0">
                <a:solidFill>
                  <a:srgbClr val="FF0000"/>
                </a:solidFill>
              </a:rPr>
              <a:t>Good X</a:t>
            </a:r>
            <a:endParaRPr lang="en-GB" b="1" dirty="0">
              <a:solidFill>
                <a:srgbClr val="FF0000"/>
              </a:solidFill>
            </a:endParaRPr>
          </a:p>
        </p:txBody>
      </p:sp>
      <p:cxnSp>
        <p:nvCxnSpPr>
          <p:cNvPr id="13" name="Straight Connector 12"/>
          <p:cNvCxnSpPr/>
          <p:nvPr/>
        </p:nvCxnSpPr>
        <p:spPr>
          <a:xfrm>
            <a:off x="1289584" y="1889361"/>
            <a:ext cx="3521128" cy="1201004"/>
          </a:xfrm>
          <a:prstGeom prst="line">
            <a:avLst/>
          </a:prstGeom>
          <a:ln w="38100"/>
        </p:spPr>
        <p:style>
          <a:lnRef idx="1">
            <a:schemeClr val="dk1"/>
          </a:lnRef>
          <a:fillRef idx="0">
            <a:schemeClr val="dk1"/>
          </a:fillRef>
          <a:effectRef idx="0">
            <a:schemeClr val="dk1"/>
          </a:effectRef>
          <a:fontRef idx="minor">
            <a:schemeClr val="tx1"/>
          </a:fontRef>
        </p:style>
      </p:cxnSp>
      <p:sp>
        <p:nvSpPr>
          <p:cNvPr id="15" name="TextBox 14"/>
          <p:cNvSpPr txBox="1"/>
          <p:nvPr/>
        </p:nvSpPr>
        <p:spPr>
          <a:xfrm flipH="1">
            <a:off x="4471708" y="3035553"/>
            <a:ext cx="1107493" cy="523220"/>
          </a:xfrm>
          <a:prstGeom prst="rect">
            <a:avLst/>
          </a:prstGeom>
          <a:noFill/>
        </p:spPr>
        <p:txBody>
          <a:bodyPr wrap="square" rtlCol="0">
            <a:spAutoFit/>
          </a:bodyPr>
          <a:lstStyle/>
          <a:p>
            <a:r>
              <a:rPr lang="en-GB" sz="2800" b="1" dirty="0">
                <a:solidFill>
                  <a:sysClr val="windowText" lastClr="000000"/>
                </a:solidFill>
              </a:rPr>
              <a:t>-</a:t>
            </a:r>
            <a:r>
              <a:rPr lang="en-GB" sz="2800" b="1" dirty="0" smtClean="0">
                <a:solidFill>
                  <a:sysClr val="windowText" lastClr="000000"/>
                </a:solidFill>
              </a:rPr>
              <a:t>XED</a:t>
            </a:r>
            <a:endParaRPr lang="en-GB" sz="2800" b="1" dirty="0">
              <a:solidFill>
                <a:sysClr val="windowText" lastClr="000000"/>
              </a:solidFill>
            </a:endParaRPr>
          </a:p>
        </p:txBody>
      </p:sp>
      <p:cxnSp>
        <p:nvCxnSpPr>
          <p:cNvPr id="27" name="Straight Connector 26"/>
          <p:cNvCxnSpPr/>
          <p:nvPr/>
        </p:nvCxnSpPr>
        <p:spPr>
          <a:xfrm flipV="1">
            <a:off x="2420783" y="2312580"/>
            <a:ext cx="0" cy="2448569"/>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687951" y="2726922"/>
            <a:ext cx="0" cy="2034226"/>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49273" y="2158690"/>
            <a:ext cx="480053" cy="307777"/>
          </a:xfrm>
          <a:prstGeom prst="rect">
            <a:avLst/>
          </a:prstGeom>
          <a:noFill/>
        </p:spPr>
        <p:txBody>
          <a:bodyPr wrap="square" rtlCol="0">
            <a:spAutoFit/>
          </a:bodyPr>
          <a:lstStyle/>
          <a:p>
            <a:r>
              <a:rPr lang="en-GB" sz="1400" b="1" dirty="0" smtClean="0">
                <a:solidFill>
                  <a:sysClr val="windowText" lastClr="000000"/>
                </a:solidFill>
              </a:rPr>
              <a:t>P1</a:t>
            </a:r>
            <a:endParaRPr lang="en-GB" sz="1400" b="1" dirty="0">
              <a:solidFill>
                <a:sysClr val="windowText" lastClr="000000"/>
              </a:solidFill>
            </a:endParaRPr>
          </a:p>
        </p:txBody>
      </p:sp>
      <p:sp>
        <p:nvSpPr>
          <p:cNvPr id="37" name="TextBox 36"/>
          <p:cNvSpPr txBox="1"/>
          <p:nvPr/>
        </p:nvSpPr>
        <p:spPr>
          <a:xfrm>
            <a:off x="2214295" y="4786399"/>
            <a:ext cx="960107" cy="307777"/>
          </a:xfrm>
          <a:prstGeom prst="rect">
            <a:avLst/>
          </a:prstGeom>
          <a:noFill/>
        </p:spPr>
        <p:txBody>
          <a:bodyPr wrap="square" rtlCol="0">
            <a:spAutoFit/>
          </a:bodyPr>
          <a:lstStyle/>
          <a:p>
            <a:r>
              <a:rPr lang="en-GB" sz="1400" b="1" dirty="0" smtClean="0">
                <a:solidFill>
                  <a:sysClr val="windowText" lastClr="000000"/>
                </a:solidFill>
              </a:rPr>
              <a:t>Q1</a:t>
            </a:r>
            <a:endParaRPr lang="en-GB" sz="1400" b="1" dirty="0">
              <a:solidFill>
                <a:sysClr val="windowText" lastClr="000000"/>
              </a:solidFill>
            </a:endParaRPr>
          </a:p>
        </p:txBody>
      </p:sp>
      <p:sp>
        <p:nvSpPr>
          <p:cNvPr id="39" name="TextBox 38"/>
          <p:cNvSpPr txBox="1"/>
          <p:nvPr/>
        </p:nvSpPr>
        <p:spPr>
          <a:xfrm>
            <a:off x="750778" y="5674012"/>
            <a:ext cx="4451050" cy="584775"/>
          </a:xfrm>
          <a:prstGeom prst="rect">
            <a:avLst/>
          </a:prstGeom>
          <a:solidFill>
            <a:srgbClr val="FFFF00"/>
          </a:solidFill>
        </p:spPr>
        <p:txBody>
          <a:bodyPr wrap="square" rtlCol="0">
            <a:spAutoFit/>
          </a:bodyPr>
          <a:lstStyle/>
          <a:p>
            <a:r>
              <a:rPr lang="en-GB" sz="1600" dirty="0" smtClean="0">
                <a:solidFill>
                  <a:sysClr val="windowText" lastClr="000000"/>
                </a:solidFill>
              </a:rPr>
              <a:t>Small change in price of Good X</a:t>
            </a:r>
            <a:br>
              <a:rPr lang="en-GB" sz="1600" dirty="0" smtClean="0">
                <a:solidFill>
                  <a:sysClr val="windowText" lastClr="000000"/>
                </a:solidFill>
              </a:rPr>
            </a:br>
            <a:r>
              <a:rPr lang="en-GB" sz="1600" dirty="0" smtClean="0">
                <a:solidFill>
                  <a:sysClr val="windowText" lastClr="000000"/>
                </a:solidFill>
              </a:rPr>
              <a:t>causes large change in demand for Good Y.</a:t>
            </a:r>
            <a:endParaRPr lang="en-GB" sz="1600" dirty="0">
              <a:solidFill>
                <a:sysClr val="windowText" lastClr="000000"/>
              </a:solidFill>
            </a:endParaRPr>
          </a:p>
        </p:txBody>
      </p:sp>
      <p:cxnSp>
        <p:nvCxnSpPr>
          <p:cNvPr id="21" name="Straight Connector 20"/>
          <p:cNvCxnSpPr/>
          <p:nvPr/>
        </p:nvCxnSpPr>
        <p:spPr>
          <a:xfrm>
            <a:off x="930224" y="2312579"/>
            <a:ext cx="1506621" cy="1"/>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30224" y="2713628"/>
            <a:ext cx="2751125" cy="0"/>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950711" y="4767543"/>
            <a:ext cx="1440160" cy="646331"/>
          </a:xfrm>
          <a:prstGeom prst="rect">
            <a:avLst/>
          </a:prstGeom>
          <a:noFill/>
        </p:spPr>
        <p:txBody>
          <a:bodyPr wrap="square" rtlCol="0">
            <a:spAutoFit/>
          </a:bodyPr>
          <a:lstStyle/>
          <a:p>
            <a:r>
              <a:rPr lang="en-GB" b="1" dirty="0" smtClean="0">
                <a:solidFill>
                  <a:srgbClr val="0070C0"/>
                </a:solidFill>
              </a:rPr>
              <a:t>Demand for</a:t>
            </a:r>
            <a:br>
              <a:rPr lang="en-GB" b="1" dirty="0" smtClean="0">
                <a:solidFill>
                  <a:srgbClr val="0070C0"/>
                </a:solidFill>
              </a:rPr>
            </a:br>
            <a:r>
              <a:rPr lang="en-GB" b="1" dirty="0" smtClean="0">
                <a:solidFill>
                  <a:srgbClr val="0070C0"/>
                </a:solidFill>
              </a:rPr>
              <a:t>Good Y</a:t>
            </a:r>
            <a:endParaRPr lang="en-GB" b="1" dirty="0">
              <a:solidFill>
                <a:srgbClr val="0070C0"/>
              </a:solidFill>
            </a:endParaRPr>
          </a:p>
        </p:txBody>
      </p:sp>
      <p:sp>
        <p:nvSpPr>
          <p:cNvPr id="33" name="TextBox 32"/>
          <p:cNvSpPr txBox="1"/>
          <p:nvPr/>
        </p:nvSpPr>
        <p:spPr>
          <a:xfrm>
            <a:off x="338070" y="2573033"/>
            <a:ext cx="480053" cy="307777"/>
          </a:xfrm>
          <a:prstGeom prst="rect">
            <a:avLst/>
          </a:prstGeom>
          <a:noFill/>
        </p:spPr>
        <p:txBody>
          <a:bodyPr wrap="square" rtlCol="0">
            <a:spAutoFit/>
          </a:bodyPr>
          <a:lstStyle/>
          <a:p>
            <a:r>
              <a:rPr lang="en-GB" sz="1400" b="1" dirty="0" smtClean="0">
                <a:solidFill>
                  <a:sysClr val="windowText" lastClr="000000"/>
                </a:solidFill>
              </a:rPr>
              <a:t>P2</a:t>
            </a:r>
            <a:endParaRPr lang="en-GB" sz="1400" b="1" dirty="0">
              <a:solidFill>
                <a:sysClr val="windowText" lastClr="000000"/>
              </a:solidFill>
            </a:endParaRPr>
          </a:p>
        </p:txBody>
      </p:sp>
      <p:sp>
        <p:nvSpPr>
          <p:cNvPr id="34" name="TextBox 33"/>
          <p:cNvSpPr txBox="1"/>
          <p:nvPr/>
        </p:nvSpPr>
        <p:spPr>
          <a:xfrm>
            <a:off x="3470657" y="4802415"/>
            <a:ext cx="960107" cy="307777"/>
          </a:xfrm>
          <a:prstGeom prst="rect">
            <a:avLst/>
          </a:prstGeom>
          <a:noFill/>
        </p:spPr>
        <p:txBody>
          <a:bodyPr wrap="square" rtlCol="0">
            <a:spAutoFit/>
          </a:bodyPr>
          <a:lstStyle/>
          <a:p>
            <a:r>
              <a:rPr lang="en-GB" sz="1400" b="1" dirty="0" smtClean="0">
                <a:solidFill>
                  <a:sysClr val="windowText" lastClr="000000"/>
                </a:solidFill>
              </a:rPr>
              <a:t>Q2</a:t>
            </a:r>
            <a:endParaRPr lang="en-GB" sz="1400" b="1" dirty="0">
              <a:solidFill>
                <a:sysClr val="windowText" lastClr="000000"/>
              </a:solidFill>
            </a:endParaRPr>
          </a:p>
        </p:txBody>
      </p:sp>
      <p:cxnSp>
        <p:nvCxnSpPr>
          <p:cNvPr id="38" name="Straight Connector 37"/>
          <p:cNvCxnSpPr/>
          <p:nvPr/>
        </p:nvCxnSpPr>
        <p:spPr>
          <a:xfrm>
            <a:off x="6827925" y="798731"/>
            <a:ext cx="0" cy="4068452"/>
          </a:xfrm>
          <a:prstGeom prst="line">
            <a:avLst/>
          </a:prstGeom>
          <a:ln w="31750"/>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flipH="1">
            <a:off x="6827925" y="4867183"/>
            <a:ext cx="4133507" cy="6395"/>
          </a:xfrm>
          <a:prstGeom prst="line">
            <a:avLst/>
          </a:prstGeom>
          <a:ln w="31750"/>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6266602" y="106035"/>
            <a:ext cx="1440160" cy="646331"/>
          </a:xfrm>
          <a:prstGeom prst="rect">
            <a:avLst/>
          </a:prstGeom>
          <a:noFill/>
        </p:spPr>
        <p:txBody>
          <a:bodyPr wrap="square" rtlCol="0">
            <a:spAutoFit/>
          </a:bodyPr>
          <a:lstStyle/>
          <a:p>
            <a:r>
              <a:rPr lang="en-GB" b="1" dirty="0" smtClean="0">
                <a:solidFill>
                  <a:srgbClr val="FF0000"/>
                </a:solidFill>
              </a:rPr>
              <a:t>Price of</a:t>
            </a:r>
            <a:br>
              <a:rPr lang="en-GB" b="1" dirty="0" smtClean="0">
                <a:solidFill>
                  <a:srgbClr val="FF0000"/>
                </a:solidFill>
              </a:rPr>
            </a:br>
            <a:r>
              <a:rPr lang="en-GB" b="1" dirty="0" smtClean="0">
                <a:solidFill>
                  <a:srgbClr val="FF0000"/>
                </a:solidFill>
              </a:rPr>
              <a:t>Good X</a:t>
            </a:r>
            <a:endParaRPr lang="en-GB" b="1" dirty="0">
              <a:solidFill>
                <a:srgbClr val="FF0000"/>
              </a:solidFill>
            </a:endParaRPr>
          </a:p>
        </p:txBody>
      </p:sp>
      <p:cxnSp>
        <p:nvCxnSpPr>
          <p:cNvPr id="42" name="Straight Connector 41"/>
          <p:cNvCxnSpPr/>
          <p:nvPr/>
        </p:nvCxnSpPr>
        <p:spPr>
          <a:xfrm flipH="1" flipV="1">
            <a:off x="7895253" y="667387"/>
            <a:ext cx="1334408" cy="3983408"/>
          </a:xfrm>
          <a:prstGeom prst="line">
            <a:avLst/>
          </a:prstGeom>
          <a:ln w="38100"/>
        </p:spPr>
        <p:style>
          <a:lnRef idx="1">
            <a:schemeClr val="dk1"/>
          </a:lnRef>
          <a:fillRef idx="0">
            <a:schemeClr val="dk1"/>
          </a:fillRef>
          <a:effectRef idx="0">
            <a:schemeClr val="dk1"/>
          </a:effectRef>
          <a:fontRef idx="minor">
            <a:schemeClr val="tx1"/>
          </a:fontRef>
        </p:style>
      </p:cxnSp>
      <p:sp>
        <p:nvSpPr>
          <p:cNvPr id="43" name="TextBox 42"/>
          <p:cNvSpPr txBox="1"/>
          <p:nvPr/>
        </p:nvSpPr>
        <p:spPr>
          <a:xfrm flipH="1">
            <a:off x="9229661" y="4237928"/>
            <a:ext cx="1107493" cy="523220"/>
          </a:xfrm>
          <a:prstGeom prst="rect">
            <a:avLst/>
          </a:prstGeom>
          <a:noFill/>
        </p:spPr>
        <p:txBody>
          <a:bodyPr wrap="square" rtlCol="0">
            <a:spAutoFit/>
          </a:bodyPr>
          <a:lstStyle/>
          <a:p>
            <a:r>
              <a:rPr lang="en-GB" sz="2800" b="1" dirty="0">
                <a:solidFill>
                  <a:sysClr val="windowText" lastClr="000000"/>
                </a:solidFill>
              </a:rPr>
              <a:t>-</a:t>
            </a:r>
            <a:r>
              <a:rPr lang="en-GB" sz="2800" b="1" dirty="0" smtClean="0">
                <a:solidFill>
                  <a:sysClr val="windowText" lastClr="000000"/>
                </a:solidFill>
              </a:rPr>
              <a:t>XED</a:t>
            </a:r>
            <a:endParaRPr lang="en-GB" sz="2800" b="1" dirty="0">
              <a:solidFill>
                <a:sysClr val="windowText" lastClr="000000"/>
              </a:solidFill>
            </a:endParaRPr>
          </a:p>
        </p:txBody>
      </p:sp>
      <p:cxnSp>
        <p:nvCxnSpPr>
          <p:cNvPr id="44" name="Straight Connector 43"/>
          <p:cNvCxnSpPr/>
          <p:nvPr/>
        </p:nvCxnSpPr>
        <p:spPr>
          <a:xfrm flipV="1">
            <a:off x="8359833" y="2158691"/>
            <a:ext cx="0" cy="2708493"/>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8562457" y="2703795"/>
            <a:ext cx="0" cy="2163388"/>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335175" y="2024199"/>
            <a:ext cx="480053" cy="307777"/>
          </a:xfrm>
          <a:prstGeom prst="rect">
            <a:avLst/>
          </a:prstGeom>
          <a:noFill/>
        </p:spPr>
        <p:txBody>
          <a:bodyPr wrap="square" rtlCol="0">
            <a:spAutoFit/>
          </a:bodyPr>
          <a:lstStyle/>
          <a:p>
            <a:r>
              <a:rPr lang="en-GB" sz="1400" b="1" dirty="0" smtClean="0">
                <a:solidFill>
                  <a:sysClr val="windowText" lastClr="000000"/>
                </a:solidFill>
              </a:rPr>
              <a:t>P1</a:t>
            </a:r>
            <a:endParaRPr lang="en-GB" sz="1400" b="1" dirty="0">
              <a:solidFill>
                <a:sysClr val="windowText" lastClr="000000"/>
              </a:solidFill>
            </a:endParaRPr>
          </a:p>
        </p:txBody>
      </p:sp>
      <p:sp>
        <p:nvSpPr>
          <p:cNvPr id="47" name="TextBox 46"/>
          <p:cNvSpPr txBox="1"/>
          <p:nvPr/>
        </p:nvSpPr>
        <p:spPr>
          <a:xfrm>
            <a:off x="8435299" y="4873578"/>
            <a:ext cx="960107" cy="307777"/>
          </a:xfrm>
          <a:prstGeom prst="rect">
            <a:avLst/>
          </a:prstGeom>
          <a:noFill/>
        </p:spPr>
        <p:txBody>
          <a:bodyPr wrap="square" rtlCol="0">
            <a:spAutoFit/>
          </a:bodyPr>
          <a:lstStyle/>
          <a:p>
            <a:r>
              <a:rPr lang="en-GB" sz="1400" b="1" dirty="0" smtClean="0">
                <a:solidFill>
                  <a:sysClr val="windowText" lastClr="000000"/>
                </a:solidFill>
              </a:rPr>
              <a:t>Q2</a:t>
            </a:r>
            <a:endParaRPr lang="en-GB" sz="1400" b="1" dirty="0">
              <a:solidFill>
                <a:sysClr val="windowText" lastClr="000000"/>
              </a:solidFill>
            </a:endParaRPr>
          </a:p>
        </p:txBody>
      </p:sp>
      <p:sp>
        <p:nvSpPr>
          <p:cNvPr id="48" name="TextBox 47"/>
          <p:cNvSpPr txBox="1"/>
          <p:nvPr/>
        </p:nvSpPr>
        <p:spPr>
          <a:xfrm>
            <a:off x="6689828" y="5636135"/>
            <a:ext cx="4451050" cy="584775"/>
          </a:xfrm>
          <a:prstGeom prst="rect">
            <a:avLst/>
          </a:prstGeom>
          <a:solidFill>
            <a:srgbClr val="FFFF00"/>
          </a:solidFill>
        </p:spPr>
        <p:txBody>
          <a:bodyPr wrap="square" rtlCol="0">
            <a:spAutoFit/>
          </a:bodyPr>
          <a:lstStyle/>
          <a:p>
            <a:r>
              <a:rPr lang="en-GB" sz="1600" dirty="0" smtClean="0">
                <a:solidFill>
                  <a:sysClr val="windowText" lastClr="000000"/>
                </a:solidFill>
              </a:rPr>
              <a:t>Large change in price of Good X</a:t>
            </a:r>
            <a:br>
              <a:rPr lang="en-GB" sz="1600" dirty="0" smtClean="0">
                <a:solidFill>
                  <a:sysClr val="windowText" lastClr="000000"/>
                </a:solidFill>
              </a:rPr>
            </a:br>
            <a:r>
              <a:rPr lang="en-GB" sz="1600" dirty="0" smtClean="0">
                <a:solidFill>
                  <a:sysClr val="windowText" lastClr="000000"/>
                </a:solidFill>
              </a:rPr>
              <a:t>Causes small change in demand for Good Y.</a:t>
            </a:r>
            <a:endParaRPr lang="en-GB" sz="1600" dirty="0">
              <a:solidFill>
                <a:sysClr val="windowText" lastClr="000000"/>
              </a:solidFill>
            </a:endParaRPr>
          </a:p>
        </p:txBody>
      </p:sp>
      <p:cxnSp>
        <p:nvCxnSpPr>
          <p:cNvPr id="49" name="Straight Connector 48"/>
          <p:cNvCxnSpPr/>
          <p:nvPr/>
        </p:nvCxnSpPr>
        <p:spPr>
          <a:xfrm>
            <a:off x="6836274" y="2158690"/>
            <a:ext cx="1506621" cy="1"/>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6869274" y="2703795"/>
            <a:ext cx="1646935" cy="6684"/>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9889761" y="4873578"/>
            <a:ext cx="1440160" cy="646331"/>
          </a:xfrm>
          <a:prstGeom prst="rect">
            <a:avLst/>
          </a:prstGeom>
          <a:noFill/>
        </p:spPr>
        <p:txBody>
          <a:bodyPr wrap="square" rtlCol="0">
            <a:spAutoFit/>
          </a:bodyPr>
          <a:lstStyle/>
          <a:p>
            <a:r>
              <a:rPr lang="en-GB" b="1" dirty="0" smtClean="0">
                <a:solidFill>
                  <a:srgbClr val="0070C0"/>
                </a:solidFill>
              </a:rPr>
              <a:t>Demand for</a:t>
            </a:r>
            <a:br>
              <a:rPr lang="en-GB" b="1" dirty="0" smtClean="0">
                <a:solidFill>
                  <a:srgbClr val="0070C0"/>
                </a:solidFill>
              </a:rPr>
            </a:br>
            <a:r>
              <a:rPr lang="en-GB" b="1" dirty="0" smtClean="0">
                <a:solidFill>
                  <a:srgbClr val="0070C0"/>
                </a:solidFill>
              </a:rPr>
              <a:t>Good Y</a:t>
            </a:r>
            <a:endParaRPr lang="en-GB" b="1" dirty="0">
              <a:solidFill>
                <a:srgbClr val="0070C0"/>
              </a:solidFill>
            </a:endParaRPr>
          </a:p>
        </p:txBody>
      </p:sp>
      <p:sp>
        <p:nvSpPr>
          <p:cNvPr id="52" name="TextBox 51"/>
          <p:cNvSpPr txBox="1"/>
          <p:nvPr/>
        </p:nvSpPr>
        <p:spPr>
          <a:xfrm>
            <a:off x="6335174" y="2572273"/>
            <a:ext cx="480053" cy="307777"/>
          </a:xfrm>
          <a:prstGeom prst="rect">
            <a:avLst/>
          </a:prstGeom>
          <a:noFill/>
        </p:spPr>
        <p:txBody>
          <a:bodyPr wrap="square" rtlCol="0">
            <a:spAutoFit/>
          </a:bodyPr>
          <a:lstStyle/>
          <a:p>
            <a:r>
              <a:rPr lang="en-GB" sz="1400" b="1" dirty="0" smtClean="0">
                <a:solidFill>
                  <a:sysClr val="windowText" lastClr="000000"/>
                </a:solidFill>
              </a:rPr>
              <a:t>P2</a:t>
            </a:r>
            <a:endParaRPr lang="en-GB" sz="1400" b="1" dirty="0">
              <a:solidFill>
                <a:sysClr val="windowText" lastClr="000000"/>
              </a:solidFill>
            </a:endParaRPr>
          </a:p>
        </p:txBody>
      </p:sp>
      <p:sp>
        <p:nvSpPr>
          <p:cNvPr id="53" name="TextBox 52"/>
          <p:cNvSpPr txBox="1"/>
          <p:nvPr/>
        </p:nvSpPr>
        <p:spPr>
          <a:xfrm>
            <a:off x="8118043" y="4867184"/>
            <a:ext cx="960107" cy="307777"/>
          </a:xfrm>
          <a:prstGeom prst="rect">
            <a:avLst/>
          </a:prstGeom>
          <a:noFill/>
        </p:spPr>
        <p:txBody>
          <a:bodyPr wrap="square" rtlCol="0">
            <a:spAutoFit/>
          </a:bodyPr>
          <a:lstStyle/>
          <a:p>
            <a:r>
              <a:rPr lang="en-GB" sz="1400" b="1" dirty="0" smtClean="0">
                <a:solidFill>
                  <a:sysClr val="windowText" lastClr="000000"/>
                </a:solidFill>
              </a:rPr>
              <a:t>Q1</a:t>
            </a:r>
            <a:endParaRPr lang="en-GB" sz="1400" b="1" dirty="0">
              <a:solidFill>
                <a:sysClr val="windowText" lastClr="000000"/>
              </a:solidFill>
            </a:endParaRPr>
          </a:p>
        </p:txBody>
      </p:sp>
      <p:sp>
        <p:nvSpPr>
          <p:cNvPr id="54" name="TextBox 53"/>
          <p:cNvSpPr txBox="1"/>
          <p:nvPr/>
        </p:nvSpPr>
        <p:spPr>
          <a:xfrm>
            <a:off x="1945260" y="798731"/>
            <a:ext cx="2612460" cy="400110"/>
          </a:xfrm>
          <a:prstGeom prst="rect">
            <a:avLst/>
          </a:prstGeom>
          <a:solidFill>
            <a:srgbClr val="FFFF00"/>
          </a:solidFill>
        </p:spPr>
        <p:txBody>
          <a:bodyPr wrap="square" rtlCol="0">
            <a:spAutoFit/>
          </a:bodyPr>
          <a:lstStyle/>
          <a:p>
            <a:r>
              <a:rPr lang="en-GB" sz="2000" b="1" dirty="0" smtClean="0"/>
              <a:t>Close Complement</a:t>
            </a:r>
          </a:p>
        </p:txBody>
      </p:sp>
      <p:sp>
        <p:nvSpPr>
          <p:cNvPr id="55" name="TextBox 54"/>
          <p:cNvSpPr txBox="1"/>
          <p:nvPr/>
        </p:nvSpPr>
        <p:spPr>
          <a:xfrm>
            <a:off x="9229661" y="920800"/>
            <a:ext cx="2350777" cy="400110"/>
          </a:xfrm>
          <a:prstGeom prst="rect">
            <a:avLst/>
          </a:prstGeom>
          <a:solidFill>
            <a:srgbClr val="FFFF00"/>
          </a:solidFill>
        </p:spPr>
        <p:txBody>
          <a:bodyPr wrap="square" rtlCol="0">
            <a:spAutoFit/>
          </a:bodyPr>
          <a:lstStyle/>
          <a:p>
            <a:r>
              <a:rPr lang="en-GB" sz="2000" b="1" dirty="0" smtClean="0"/>
              <a:t>Weak Complement</a:t>
            </a:r>
          </a:p>
        </p:txBody>
      </p:sp>
    </p:spTree>
    <p:extLst>
      <p:ext uri="{BB962C8B-B14F-4D97-AF65-F5344CB8AC3E}">
        <p14:creationId xmlns:p14="http://schemas.microsoft.com/office/powerpoint/2010/main" val="211218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par>
                                <p:cTn id="11" presetID="16" presetClass="entr" presetSubtype="21"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inVertical)">
                                      <p:cBhvr>
                                        <p:cTn id="16" dur="500"/>
                                        <p:tgtEl>
                                          <p:spTgt spid="37"/>
                                        </p:tgtEl>
                                      </p:cBhvr>
                                    </p:animEffect>
                                  </p:childTnLst>
                                </p:cTn>
                              </p:par>
                              <p:par>
                                <p:cTn id="17" presetID="16" presetClass="entr" presetSubtype="21"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par>
                                <p:cTn id="26" presetID="16" presetClass="entr" presetSubtype="21"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barn(inVertical)">
                                      <p:cBhvr>
                                        <p:cTn id="31" dur="500"/>
                                        <p:tgtEl>
                                          <p:spTgt spid="3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barn(inVertical)">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arn(inVertical)">
                                      <p:cBhvr>
                                        <p:cTn id="39" dur="500"/>
                                        <p:tgtEl>
                                          <p:spTgt spid="4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barn(inVertical)">
                                      <p:cBhvr>
                                        <p:cTn id="42" dur="500"/>
                                        <p:tgtEl>
                                          <p:spTgt spid="46"/>
                                        </p:tgtEl>
                                      </p:cBhvr>
                                    </p:animEffect>
                                  </p:childTnLst>
                                </p:cTn>
                              </p:par>
                              <p:par>
                                <p:cTn id="43" presetID="16" presetClass="entr" presetSubtype="21"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arn(inVertical)">
                                      <p:cBhvr>
                                        <p:cTn id="45" dur="500"/>
                                        <p:tgtEl>
                                          <p:spTgt spid="44"/>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barn(inVertical)">
                                      <p:cBhvr>
                                        <p:cTn id="48" dur="500"/>
                                        <p:tgtEl>
                                          <p:spTgt spid="47"/>
                                        </p:tgtEl>
                                      </p:cBhvr>
                                    </p:animEffect>
                                  </p:childTnLst>
                                </p:cTn>
                              </p:par>
                              <p:par>
                                <p:cTn id="49" presetID="16" presetClass="entr" presetSubtype="21" fill="hold"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barn(inVertical)">
                                      <p:cBhvr>
                                        <p:cTn id="51" dur="500"/>
                                        <p:tgtEl>
                                          <p:spTgt spid="45"/>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barn(inVertical)">
                                      <p:cBhvr>
                                        <p:cTn id="54" dur="500"/>
                                        <p:tgtEl>
                                          <p:spTgt spid="43"/>
                                        </p:tgtEl>
                                      </p:cBhvr>
                                    </p:animEffect>
                                  </p:childTnLst>
                                </p:cTn>
                              </p:par>
                              <p:par>
                                <p:cTn id="55" presetID="16" presetClass="entr" presetSubtype="21"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barn(inVertical)">
                                      <p:cBhvr>
                                        <p:cTn id="57" dur="500"/>
                                        <p:tgtEl>
                                          <p:spTgt spid="49"/>
                                        </p:tgtEl>
                                      </p:cBhvr>
                                    </p:animEffect>
                                  </p:childTnLst>
                                </p:cTn>
                              </p:par>
                              <p:par>
                                <p:cTn id="58" presetID="16" presetClass="entr" presetSubtype="21" fill="hold"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barn(inVertical)">
                                      <p:cBhvr>
                                        <p:cTn id="60" dur="500"/>
                                        <p:tgtEl>
                                          <p:spTgt spid="50"/>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barn(inVertical)">
                                      <p:cBhvr>
                                        <p:cTn id="63" dur="500"/>
                                        <p:tgtEl>
                                          <p:spTgt spid="52"/>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barn(inVertical)">
                                      <p:cBhvr>
                                        <p:cTn id="6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5" grpId="0"/>
      <p:bldP spid="37" grpId="0"/>
      <p:bldP spid="33" grpId="0"/>
      <p:bldP spid="34" grpId="0"/>
      <p:bldP spid="43" grpId="0"/>
      <p:bldP spid="46" grpId="0"/>
      <p:bldP spid="47" grpId="0"/>
      <p:bldP spid="52" grpId="0"/>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7447" y="1216492"/>
            <a:ext cx="9144000" cy="2387600"/>
          </a:xfrm>
        </p:spPr>
        <p:txBody>
          <a:bodyPr>
            <a:noAutofit/>
          </a:bodyPr>
          <a:lstStyle/>
          <a:p>
            <a:r>
              <a:rPr lang="en-GB" b="1" dirty="0" smtClean="0"/>
              <a:t>If the result of the calculation is 0 this means....</a:t>
            </a:r>
            <a:endParaRPr lang="en-GB" b="1" dirty="0"/>
          </a:p>
        </p:txBody>
      </p:sp>
      <p:pic>
        <p:nvPicPr>
          <p:cNvPr id="63490" name="Picture 2" descr="http://elementalgrace.co.uk/wp-content/uploads/2010/02/socks.jpg"/>
          <p:cNvPicPr>
            <a:picLocks noChangeAspect="1" noChangeArrowheads="1"/>
          </p:cNvPicPr>
          <p:nvPr/>
        </p:nvPicPr>
        <p:blipFill>
          <a:blip r:embed="rId2" cstate="print"/>
          <a:srcRect/>
          <a:stretch>
            <a:fillRect/>
          </a:stretch>
        </p:blipFill>
        <p:spPr bwMode="auto">
          <a:xfrm>
            <a:off x="8688289" y="-1"/>
            <a:ext cx="2392072" cy="1896035"/>
          </a:xfrm>
          <a:prstGeom prst="rect">
            <a:avLst/>
          </a:prstGeom>
          <a:noFill/>
        </p:spPr>
      </p:pic>
      <p:pic>
        <p:nvPicPr>
          <p:cNvPr id="63492" name="Picture 4" descr="http://img.thesun.co.uk/multimedia/archive/00467/SNF10crisps_384_467435a.jpg"/>
          <p:cNvPicPr>
            <a:picLocks noChangeAspect="1" noChangeArrowheads="1"/>
          </p:cNvPicPr>
          <p:nvPr/>
        </p:nvPicPr>
        <p:blipFill>
          <a:blip r:embed="rId3" cstate="print"/>
          <a:srcRect/>
          <a:stretch>
            <a:fillRect/>
          </a:stretch>
        </p:blipFill>
        <p:spPr bwMode="auto">
          <a:xfrm>
            <a:off x="6480043" y="3645024"/>
            <a:ext cx="5114032" cy="2927110"/>
          </a:xfrm>
          <a:prstGeom prst="rect">
            <a:avLst/>
          </a:prstGeom>
          <a:noFill/>
        </p:spPr>
      </p:pic>
      <p:pic>
        <p:nvPicPr>
          <p:cNvPr id="63494" name="Picture 6" descr="http://upload.wikimedia.org/wikipedia/commons/thumb/b/b4/Gluehlampe_01_KMJ.png/200px-Gluehlampe_01_KMJ.pn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73000"/>
                    </a14:imgEffect>
                  </a14:imgLayer>
                </a14:imgProps>
              </a:ext>
            </a:extLst>
          </a:blip>
          <a:srcRect/>
          <a:stretch>
            <a:fillRect/>
          </a:stretch>
        </p:blipFill>
        <p:spPr bwMode="auto">
          <a:xfrm>
            <a:off x="323795" y="3058880"/>
            <a:ext cx="2784309" cy="3466465"/>
          </a:xfrm>
          <a:prstGeom prst="rect">
            <a:avLst/>
          </a:prstGeom>
          <a:noFill/>
        </p:spPr>
      </p:pic>
      <p:pic>
        <p:nvPicPr>
          <p:cNvPr id="63496" name="Picture 8" descr="http://www.creativewatch.co.uk/clocks/radio-contolled-office-clocks-silver-large.jpg"/>
          <p:cNvPicPr>
            <a:picLocks noChangeAspect="1" noChangeArrowheads="1"/>
          </p:cNvPicPr>
          <p:nvPr/>
        </p:nvPicPr>
        <p:blipFill>
          <a:blip r:embed="rId6" cstate="print"/>
          <a:srcRect/>
          <a:stretch>
            <a:fillRect/>
          </a:stretch>
        </p:blipFill>
        <p:spPr bwMode="auto">
          <a:xfrm>
            <a:off x="3311691" y="4365105"/>
            <a:ext cx="2688299" cy="2005687"/>
          </a:xfrm>
          <a:prstGeom prst="rect">
            <a:avLst/>
          </a:prstGeom>
          <a:noFill/>
        </p:spPr>
      </p:pic>
      <p:pic>
        <p:nvPicPr>
          <p:cNvPr id="63500" name="Picture 12" descr="http://www.wwwjewelry-guide.com/wp-content/uploads/2011/02/fluide-Diamond-Rings-Jewelry.jpg"/>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70000"/>
                    </a14:imgEffect>
                  </a14:imgLayer>
                </a14:imgProps>
              </a:ext>
            </a:extLst>
          </a:blip>
          <a:srcRect/>
          <a:stretch>
            <a:fillRect/>
          </a:stretch>
        </p:blipFill>
        <p:spPr bwMode="auto">
          <a:xfrm>
            <a:off x="431371" y="692697"/>
            <a:ext cx="1706711" cy="1073831"/>
          </a:xfrm>
          <a:prstGeom prst="rect">
            <a:avLst/>
          </a:prstGeom>
          <a:noFill/>
        </p:spPr>
      </p:pic>
      <p:pic>
        <p:nvPicPr>
          <p:cNvPr id="63502" name="Picture 14" descr="http://howtostopsnoring.co/wp-content/uploads/2011/06/Snoring-Pillow.jpg"/>
          <p:cNvPicPr>
            <a:picLocks noChangeAspect="1" noChangeArrowheads="1"/>
          </p:cNvPicPr>
          <p:nvPr/>
        </p:nvPicPr>
        <p:blipFill>
          <a:blip r:embed="rId9" cstate="print">
            <a:extLst>
              <a:ext uri="{BEBA8EAE-BF5A-486C-A8C5-ECC9F3942E4B}">
                <a14:imgProps xmlns:a14="http://schemas.microsoft.com/office/drawing/2010/main">
                  <a14:imgLayer r:embed="rId10">
                    <a14:imgEffect>
                      <a14:sharpenSoften amount="56000"/>
                    </a14:imgEffect>
                  </a14:imgLayer>
                </a14:imgProps>
              </a:ext>
            </a:extLst>
          </a:blip>
          <a:srcRect/>
          <a:stretch>
            <a:fillRect/>
          </a:stretch>
        </p:blipFill>
        <p:spPr bwMode="auto">
          <a:xfrm>
            <a:off x="3983767" y="154888"/>
            <a:ext cx="3223858" cy="1741146"/>
          </a:xfrm>
          <a:prstGeom prst="rect">
            <a:avLst/>
          </a:prstGeom>
          <a:noFill/>
        </p:spPr>
      </p:pic>
      <p:sp>
        <p:nvSpPr>
          <p:cNvPr id="10" name="Rectangle 9"/>
          <p:cNvSpPr/>
          <p:nvPr/>
        </p:nvSpPr>
        <p:spPr>
          <a:xfrm>
            <a:off x="3215680" y="3668419"/>
            <a:ext cx="8448939" cy="2880320"/>
          </a:xfrm>
          <a:prstGeom prst="rect">
            <a:avLst/>
          </a:prstGeom>
          <a:solidFill>
            <a:schemeClr val="tx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t>Unrelated to each other… a change in price will not impact a change in the quantity demanded for the other product. </a:t>
            </a:r>
            <a:endParaRPr lang="en-GB" sz="3600" b="1" dirty="0"/>
          </a:p>
        </p:txBody>
      </p:sp>
    </p:spTree>
    <p:extLst>
      <p:ext uri="{BB962C8B-B14F-4D97-AF65-F5344CB8AC3E}">
        <p14:creationId xmlns:p14="http://schemas.microsoft.com/office/powerpoint/2010/main" val="263968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160" y="3898911"/>
            <a:ext cx="5791200" cy="3123778"/>
          </a:xfrm>
        </p:spPr>
        <p:txBody>
          <a:bodyPr>
            <a:noAutofit/>
          </a:bodyPr>
          <a:lstStyle/>
          <a:p>
            <a:r>
              <a:rPr lang="en-GB" sz="37200" b="1" dirty="0" smtClean="0">
                <a:solidFill>
                  <a:srgbClr val="C00000"/>
                </a:solidFill>
                <a:latin typeface="+mn-lt"/>
              </a:rPr>
              <a:t>ED</a:t>
            </a:r>
            <a:r>
              <a:rPr lang="en-GB" sz="6600" b="1" dirty="0" smtClean="0">
                <a:solidFill>
                  <a:srgbClr val="00B050"/>
                </a:solidFill>
                <a:latin typeface="+mn-lt"/>
              </a:rPr>
              <a:t> </a:t>
            </a:r>
            <a:r>
              <a:rPr lang="en-GB" sz="7200" b="1" dirty="0">
                <a:solidFill>
                  <a:srgbClr val="00B050"/>
                </a:solidFill>
                <a:latin typeface="+mn-lt"/>
              </a:rPr>
              <a:t/>
            </a:r>
            <a:br>
              <a:rPr lang="en-GB" sz="7200" b="1" dirty="0">
                <a:solidFill>
                  <a:srgbClr val="00B050"/>
                </a:solidFill>
                <a:latin typeface="+mn-lt"/>
              </a:rPr>
            </a:br>
            <a:endParaRPr lang="en-GB" sz="7200" b="1" dirty="0">
              <a:solidFill>
                <a:srgbClr val="00B050"/>
              </a:solidFill>
              <a:latin typeface="+mn-lt"/>
            </a:endParaRPr>
          </a:p>
        </p:txBody>
      </p:sp>
      <p:pic>
        <p:nvPicPr>
          <p:cNvPr id="2050" name="Picture 2" descr="http://img.thesun.co.uk/aidemitlum/archive/01662/X_Factor_1662266a.jpg"/>
          <p:cNvPicPr>
            <a:picLocks noChangeAspect="1" noChangeArrowheads="1"/>
          </p:cNvPicPr>
          <p:nvPr/>
        </p:nvPicPr>
        <p:blipFill rotWithShape="1">
          <a:blip r:embed="rId2">
            <a:extLst>
              <a:ext uri="{28A0092B-C50C-407E-A947-70E740481C1C}">
                <a14:useLocalDpi xmlns:a14="http://schemas.microsoft.com/office/drawing/2010/main" val="0"/>
              </a:ext>
            </a:extLst>
          </a:blip>
          <a:srcRect l="7153" t="20194" r="8184" b="21695"/>
          <a:stretch/>
        </p:blipFill>
        <p:spPr bwMode="auto">
          <a:xfrm>
            <a:off x="161177" y="1740310"/>
            <a:ext cx="6401854" cy="3243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706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871531" y="692696"/>
            <a:ext cx="0" cy="5400600"/>
          </a:xfrm>
          <a:prstGeom prst="line">
            <a:avLst/>
          </a:prstGeom>
          <a:ln w="31750"/>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flipH="1">
            <a:off x="1871531" y="6093296"/>
            <a:ext cx="7488832" cy="0"/>
          </a:xfrm>
          <a:prstGeom prst="line">
            <a:avLst/>
          </a:prstGeom>
          <a:ln w="3175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540080" y="624456"/>
            <a:ext cx="1440160" cy="830997"/>
          </a:xfrm>
          <a:prstGeom prst="rect">
            <a:avLst/>
          </a:prstGeom>
          <a:noFill/>
        </p:spPr>
        <p:txBody>
          <a:bodyPr wrap="square" rtlCol="0">
            <a:spAutoFit/>
          </a:bodyPr>
          <a:lstStyle/>
          <a:p>
            <a:r>
              <a:rPr lang="en-GB" sz="2400" b="1" dirty="0" smtClean="0">
                <a:solidFill>
                  <a:sysClr val="windowText" lastClr="000000"/>
                </a:solidFill>
              </a:rPr>
              <a:t>Price of</a:t>
            </a:r>
            <a:br>
              <a:rPr lang="en-GB" sz="2400" b="1" dirty="0" smtClean="0">
                <a:solidFill>
                  <a:sysClr val="windowText" lastClr="000000"/>
                </a:solidFill>
              </a:rPr>
            </a:br>
            <a:r>
              <a:rPr lang="en-GB" sz="2400" b="1" dirty="0" smtClean="0">
                <a:solidFill>
                  <a:sysClr val="windowText" lastClr="000000"/>
                </a:solidFill>
              </a:rPr>
              <a:t>Good Y</a:t>
            </a:r>
            <a:endParaRPr lang="en-GB" sz="2400" b="1" dirty="0">
              <a:solidFill>
                <a:sysClr val="windowText" lastClr="000000"/>
              </a:solidFill>
            </a:endParaRPr>
          </a:p>
        </p:txBody>
      </p:sp>
      <p:sp>
        <p:nvSpPr>
          <p:cNvPr id="10" name="TextBox 9"/>
          <p:cNvSpPr txBox="1"/>
          <p:nvPr/>
        </p:nvSpPr>
        <p:spPr>
          <a:xfrm>
            <a:off x="9264352" y="6093296"/>
            <a:ext cx="2688299" cy="461665"/>
          </a:xfrm>
          <a:prstGeom prst="rect">
            <a:avLst/>
          </a:prstGeom>
          <a:noFill/>
        </p:spPr>
        <p:txBody>
          <a:bodyPr wrap="square" rtlCol="0">
            <a:spAutoFit/>
          </a:bodyPr>
          <a:lstStyle/>
          <a:p>
            <a:r>
              <a:rPr lang="en-GB" sz="2400" b="1" dirty="0" smtClean="0">
                <a:solidFill>
                  <a:sysClr val="windowText" lastClr="000000"/>
                </a:solidFill>
              </a:rPr>
              <a:t>Quantity of Good X</a:t>
            </a:r>
            <a:endParaRPr lang="en-GB" sz="2400" b="1" dirty="0">
              <a:solidFill>
                <a:sysClr val="windowText" lastClr="000000"/>
              </a:solidFill>
            </a:endParaRPr>
          </a:p>
        </p:txBody>
      </p:sp>
      <p:sp>
        <p:nvSpPr>
          <p:cNvPr id="11" name="TextBox 10"/>
          <p:cNvSpPr txBox="1"/>
          <p:nvPr/>
        </p:nvSpPr>
        <p:spPr>
          <a:xfrm>
            <a:off x="1391477" y="6021288"/>
            <a:ext cx="384043" cy="523220"/>
          </a:xfrm>
          <a:prstGeom prst="rect">
            <a:avLst/>
          </a:prstGeom>
          <a:noFill/>
        </p:spPr>
        <p:txBody>
          <a:bodyPr wrap="square" rtlCol="0">
            <a:spAutoFit/>
          </a:bodyPr>
          <a:lstStyle/>
          <a:p>
            <a:r>
              <a:rPr lang="en-GB" sz="2800" b="1" dirty="0" smtClean="0">
                <a:solidFill>
                  <a:sysClr val="windowText" lastClr="000000"/>
                </a:solidFill>
              </a:rPr>
              <a:t>0</a:t>
            </a:r>
            <a:endParaRPr lang="en-GB" sz="2800" b="1" dirty="0">
              <a:solidFill>
                <a:sysClr val="windowText" lastClr="000000"/>
              </a:solidFill>
            </a:endParaRPr>
          </a:p>
        </p:txBody>
      </p:sp>
      <p:cxnSp>
        <p:nvCxnSpPr>
          <p:cNvPr id="13" name="Straight Connector 12"/>
          <p:cNvCxnSpPr/>
          <p:nvPr/>
        </p:nvCxnSpPr>
        <p:spPr>
          <a:xfrm flipV="1">
            <a:off x="6184226" y="2282160"/>
            <a:ext cx="0" cy="3811137"/>
          </a:xfrm>
          <a:prstGeom prst="line">
            <a:avLst/>
          </a:prstGeom>
          <a:ln w="38100"/>
        </p:spPr>
        <p:style>
          <a:lnRef idx="1">
            <a:schemeClr val="dk1"/>
          </a:lnRef>
          <a:fillRef idx="0">
            <a:schemeClr val="dk1"/>
          </a:fillRef>
          <a:effectRef idx="0">
            <a:schemeClr val="dk1"/>
          </a:effectRef>
          <a:fontRef idx="minor">
            <a:schemeClr val="tx1"/>
          </a:fontRef>
        </p:style>
      </p:cxnSp>
      <p:sp>
        <p:nvSpPr>
          <p:cNvPr id="15" name="TextBox 14"/>
          <p:cNvSpPr txBox="1"/>
          <p:nvPr/>
        </p:nvSpPr>
        <p:spPr>
          <a:xfrm flipH="1">
            <a:off x="5812014" y="1758940"/>
            <a:ext cx="1080174" cy="523220"/>
          </a:xfrm>
          <a:prstGeom prst="rect">
            <a:avLst/>
          </a:prstGeom>
          <a:noFill/>
        </p:spPr>
        <p:txBody>
          <a:bodyPr wrap="square" rtlCol="0">
            <a:spAutoFit/>
          </a:bodyPr>
          <a:lstStyle/>
          <a:p>
            <a:r>
              <a:rPr lang="en-GB" sz="2800" b="1" dirty="0" smtClean="0">
                <a:solidFill>
                  <a:sysClr val="windowText" lastClr="000000"/>
                </a:solidFill>
              </a:rPr>
              <a:t>XED</a:t>
            </a:r>
            <a:endParaRPr lang="en-GB" sz="2800" b="1" dirty="0">
              <a:solidFill>
                <a:sysClr val="windowText" lastClr="000000"/>
              </a:solidFill>
            </a:endParaRPr>
          </a:p>
        </p:txBody>
      </p:sp>
      <p:cxnSp>
        <p:nvCxnSpPr>
          <p:cNvPr id="27" name="Straight Connector 26"/>
          <p:cNvCxnSpPr/>
          <p:nvPr/>
        </p:nvCxnSpPr>
        <p:spPr>
          <a:xfrm>
            <a:off x="1871531" y="3443809"/>
            <a:ext cx="4324612"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881780" y="4406096"/>
            <a:ext cx="4302446" cy="0"/>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160062" y="3212977"/>
            <a:ext cx="711470" cy="461665"/>
          </a:xfrm>
          <a:prstGeom prst="rect">
            <a:avLst/>
          </a:prstGeom>
          <a:noFill/>
        </p:spPr>
        <p:txBody>
          <a:bodyPr wrap="square" rtlCol="0">
            <a:spAutoFit/>
          </a:bodyPr>
          <a:lstStyle/>
          <a:p>
            <a:r>
              <a:rPr lang="en-GB" sz="2400" b="1" dirty="0" smtClean="0">
                <a:solidFill>
                  <a:sysClr val="windowText" lastClr="000000"/>
                </a:solidFill>
              </a:rPr>
              <a:t>P2</a:t>
            </a:r>
            <a:endParaRPr lang="en-GB" sz="2400" b="1" dirty="0">
              <a:solidFill>
                <a:sysClr val="windowText" lastClr="000000"/>
              </a:solidFill>
            </a:endParaRPr>
          </a:p>
        </p:txBody>
      </p:sp>
      <p:sp>
        <p:nvSpPr>
          <p:cNvPr id="36" name="TextBox 35"/>
          <p:cNvSpPr txBox="1"/>
          <p:nvPr/>
        </p:nvSpPr>
        <p:spPr>
          <a:xfrm>
            <a:off x="5703287" y="6100527"/>
            <a:ext cx="768085" cy="461665"/>
          </a:xfrm>
          <a:prstGeom prst="rect">
            <a:avLst/>
          </a:prstGeom>
          <a:noFill/>
        </p:spPr>
        <p:txBody>
          <a:bodyPr wrap="square" rtlCol="0">
            <a:spAutoFit/>
          </a:bodyPr>
          <a:lstStyle/>
          <a:p>
            <a:r>
              <a:rPr lang="en-GB" sz="2400" b="1" dirty="0" smtClean="0">
                <a:solidFill>
                  <a:sysClr val="windowText" lastClr="000000"/>
                </a:solidFill>
              </a:rPr>
              <a:t>Q1</a:t>
            </a:r>
            <a:endParaRPr lang="en-GB" sz="2400" b="1" dirty="0">
              <a:solidFill>
                <a:sysClr val="windowText" lastClr="000000"/>
              </a:solidFill>
            </a:endParaRPr>
          </a:p>
        </p:txBody>
      </p:sp>
      <p:sp>
        <p:nvSpPr>
          <p:cNvPr id="39" name="TextBox 38"/>
          <p:cNvSpPr txBox="1"/>
          <p:nvPr/>
        </p:nvSpPr>
        <p:spPr>
          <a:xfrm>
            <a:off x="3887755" y="332656"/>
            <a:ext cx="7968885" cy="830997"/>
          </a:xfrm>
          <a:prstGeom prst="rect">
            <a:avLst/>
          </a:prstGeom>
          <a:solidFill>
            <a:srgbClr val="FFFF00"/>
          </a:solidFill>
        </p:spPr>
        <p:txBody>
          <a:bodyPr wrap="square" rtlCol="0">
            <a:spAutoFit/>
          </a:bodyPr>
          <a:lstStyle/>
          <a:p>
            <a:pPr algn="ctr"/>
            <a:r>
              <a:rPr lang="en-GB" sz="2400" b="1" dirty="0" smtClean="0"/>
              <a:t>Unrelated</a:t>
            </a:r>
          </a:p>
          <a:p>
            <a:pPr algn="ctr"/>
            <a:r>
              <a:rPr lang="en-GB" sz="2400" dirty="0" smtClean="0">
                <a:solidFill>
                  <a:sysClr val="windowText" lastClr="000000"/>
                </a:solidFill>
              </a:rPr>
              <a:t>Price change of Good Y causes zero change in </a:t>
            </a:r>
            <a:r>
              <a:rPr lang="en-GB" sz="2400" dirty="0" err="1" smtClean="0">
                <a:solidFill>
                  <a:sysClr val="windowText" lastClr="000000"/>
                </a:solidFill>
              </a:rPr>
              <a:t>Qd</a:t>
            </a:r>
            <a:r>
              <a:rPr lang="en-GB" sz="2400" dirty="0" smtClean="0">
                <a:solidFill>
                  <a:sysClr val="windowText" lastClr="000000"/>
                </a:solidFill>
              </a:rPr>
              <a:t> of Good X</a:t>
            </a:r>
            <a:endParaRPr lang="en-GB" sz="2400" dirty="0">
              <a:solidFill>
                <a:sysClr val="windowText" lastClr="000000"/>
              </a:solidFill>
            </a:endParaRPr>
          </a:p>
        </p:txBody>
      </p:sp>
      <p:sp>
        <p:nvSpPr>
          <p:cNvPr id="21" name="TextBox 20"/>
          <p:cNvSpPr txBox="1"/>
          <p:nvPr/>
        </p:nvSpPr>
        <p:spPr>
          <a:xfrm>
            <a:off x="1160061" y="4175263"/>
            <a:ext cx="711470" cy="461665"/>
          </a:xfrm>
          <a:prstGeom prst="rect">
            <a:avLst/>
          </a:prstGeom>
          <a:noFill/>
        </p:spPr>
        <p:txBody>
          <a:bodyPr wrap="square" rtlCol="0">
            <a:spAutoFit/>
          </a:bodyPr>
          <a:lstStyle/>
          <a:p>
            <a:r>
              <a:rPr lang="en-GB" sz="2400" b="1" dirty="0" smtClean="0">
                <a:solidFill>
                  <a:sysClr val="windowText" lastClr="000000"/>
                </a:solidFill>
              </a:rPr>
              <a:t>P1</a:t>
            </a:r>
            <a:endParaRPr lang="en-GB" sz="2400" b="1" dirty="0">
              <a:solidFill>
                <a:sysClr val="windowText" lastClr="000000"/>
              </a:solidFill>
            </a:endParaRPr>
          </a:p>
        </p:txBody>
      </p:sp>
    </p:spTree>
    <p:extLst>
      <p:ext uri="{BB962C8B-B14F-4D97-AF65-F5344CB8AC3E}">
        <p14:creationId xmlns:p14="http://schemas.microsoft.com/office/powerpoint/2010/main" val="57846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par>
                                <p:cTn id="11" presetID="16" presetClass="entr" presetSubtype="21"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par>
                                <p:cTn id="17" presetID="16" presetClass="entr" presetSubtype="21"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5" grpId="0"/>
      <p:bldP spid="36"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670" y="1825625"/>
            <a:ext cx="10515600" cy="4351338"/>
          </a:xfrm>
        </p:spPr>
        <p:txBody>
          <a:bodyPr>
            <a:normAutofit/>
          </a:bodyPr>
          <a:lstStyle/>
          <a:p>
            <a:r>
              <a:rPr lang="en-GB" sz="4000" dirty="0" smtClean="0"/>
              <a:t>Complete the next page and a half of questions on your own.</a:t>
            </a:r>
            <a:br>
              <a:rPr lang="en-GB" sz="4000" dirty="0" smtClean="0"/>
            </a:br>
            <a:endParaRPr lang="en-GB" sz="4000" dirty="0" smtClean="0"/>
          </a:p>
          <a:p>
            <a:r>
              <a:rPr lang="en-GB" sz="4000" dirty="0" smtClean="0"/>
              <a:t>Draw diagrams for each XED result.</a:t>
            </a:r>
          </a:p>
          <a:p>
            <a:r>
              <a:rPr lang="en-GB" sz="4000" b="1" dirty="0" smtClean="0"/>
              <a:t>Requires you to explain what the results mean.</a:t>
            </a:r>
          </a:p>
        </p:txBody>
      </p:sp>
      <p:sp>
        <p:nvSpPr>
          <p:cNvPr id="5" name="Rectangle 4"/>
          <p:cNvSpPr/>
          <p:nvPr/>
        </p:nvSpPr>
        <p:spPr>
          <a:xfrm>
            <a:off x="867635" y="382669"/>
            <a:ext cx="7632848"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XED QUESTIONS...</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79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670" y="1825625"/>
            <a:ext cx="10515600" cy="4351338"/>
          </a:xfrm>
        </p:spPr>
        <p:txBody>
          <a:bodyPr>
            <a:normAutofit/>
          </a:bodyPr>
          <a:lstStyle/>
          <a:p>
            <a:r>
              <a:rPr lang="en-GB" sz="3200" dirty="0" smtClean="0"/>
              <a:t>If the </a:t>
            </a:r>
            <a:r>
              <a:rPr lang="en-GB" sz="3200" dirty="0"/>
              <a:t>price of Coca Cola increases from 50p to 60p per can, and the demand for Pepsi Cola increases from 1m to 2m per year, the XED between the two products is</a:t>
            </a:r>
            <a:r>
              <a:rPr lang="en-GB" sz="3200" dirty="0" smtClean="0"/>
              <a:t>:</a:t>
            </a:r>
            <a:br>
              <a:rPr lang="en-GB" sz="3200" dirty="0" smtClean="0"/>
            </a:br>
            <a:endParaRPr lang="en-GB" sz="3200" dirty="0"/>
          </a:p>
          <a:p>
            <a:r>
              <a:rPr lang="en-GB" sz="3200" b="1" dirty="0">
                <a:solidFill>
                  <a:srgbClr val="FF0000"/>
                </a:solidFill>
              </a:rPr>
              <a:t>+100/+20 = </a:t>
            </a:r>
            <a:r>
              <a:rPr lang="en-GB" sz="3200" b="1" i="1" dirty="0">
                <a:solidFill>
                  <a:srgbClr val="FF0000"/>
                </a:solidFill>
              </a:rPr>
              <a:t>(+) 5</a:t>
            </a:r>
            <a:r>
              <a:rPr lang="en-GB" sz="3200" b="1" dirty="0">
                <a:solidFill>
                  <a:srgbClr val="FF0000"/>
                </a:solidFill>
              </a:rPr>
              <a:t>  </a:t>
            </a:r>
            <a:r>
              <a:rPr lang="en-GB" sz="3200" b="1" dirty="0" smtClean="0">
                <a:solidFill>
                  <a:srgbClr val="FF0000"/>
                </a:solidFill>
              </a:rPr>
              <a:t/>
            </a:r>
            <a:br>
              <a:rPr lang="en-GB" sz="3200" b="1" dirty="0" smtClean="0">
                <a:solidFill>
                  <a:srgbClr val="FF0000"/>
                </a:solidFill>
              </a:rPr>
            </a:br>
            <a:endParaRPr lang="en-GB" sz="3200" b="1" dirty="0">
              <a:solidFill>
                <a:srgbClr val="FF0000"/>
              </a:solidFill>
            </a:endParaRPr>
          </a:p>
          <a:p>
            <a:r>
              <a:rPr lang="en-GB" sz="3200" dirty="0"/>
              <a:t>The </a:t>
            </a:r>
            <a:r>
              <a:rPr lang="en-GB" sz="3200" b="1" dirty="0">
                <a:solidFill>
                  <a:schemeClr val="accent6">
                    <a:lumMod val="75000"/>
                  </a:schemeClr>
                </a:solidFill>
              </a:rPr>
              <a:t>positive sign </a:t>
            </a:r>
            <a:r>
              <a:rPr lang="en-GB" sz="3200" dirty="0"/>
              <a:t>means that the two goods are substitutes, and because the </a:t>
            </a:r>
            <a:r>
              <a:rPr lang="en-GB" sz="3200" dirty="0" smtClean="0"/>
              <a:t>value </a:t>
            </a:r>
            <a:r>
              <a:rPr lang="en-GB" sz="3200" dirty="0"/>
              <a:t>is greater than </a:t>
            </a:r>
            <a:r>
              <a:rPr lang="en-GB" sz="3200" dirty="0" smtClean="0"/>
              <a:t>one (elastic), </a:t>
            </a:r>
            <a:r>
              <a:rPr lang="en-GB" sz="3200" dirty="0"/>
              <a:t>they are regarded as close </a:t>
            </a:r>
            <a:r>
              <a:rPr lang="en-GB" sz="3200" b="1" dirty="0">
                <a:solidFill>
                  <a:schemeClr val="accent6">
                    <a:lumMod val="75000"/>
                  </a:schemeClr>
                </a:solidFill>
              </a:rPr>
              <a:t>substitutes</a:t>
            </a:r>
            <a:r>
              <a:rPr lang="en-GB" sz="3200" b="1" dirty="0" smtClean="0"/>
              <a:t>.</a:t>
            </a:r>
            <a:endParaRPr lang="en-GB" sz="3200" b="1" dirty="0"/>
          </a:p>
        </p:txBody>
      </p:sp>
      <p:sp>
        <p:nvSpPr>
          <p:cNvPr id="5" name="Rectangle 4"/>
          <p:cNvSpPr/>
          <p:nvPr/>
        </p:nvSpPr>
        <p:spPr>
          <a:xfrm>
            <a:off x="867635" y="382669"/>
            <a:ext cx="7632848"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XED QUESTIONS – Q1</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63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224" y="1505585"/>
            <a:ext cx="10775576" cy="4351338"/>
          </a:xfrm>
        </p:spPr>
        <p:txBody>
          <a:bodyPr>
            <a:noAutofit/>
          </a:bodyPr>
          <a:lstStyle/>
          <a:p>
            <a:r>
              <a:rPr lang="en-GB" sz="3200" dirty="0" smtClean="0"/>
              <a:t>If </a:t>
            </a:r>
            <a:r>
              <a:rPr lang="en-GB" sz="3200" dirty="0"/>
              <a:t>the price of Cinema Tickets increases from £5.00 to £7.50, and the demand for Popcorn decreases from 1000 tubs to 700, the XED between the two products will be</a:t>
            </a:r>
            <a:r>
              <a:rPr lang="en-GB" sz="3200" dirty="0" smtClean="0"/>
              <a:t>:</a:t>
            </a:r>
            <a:br>
              <a:rPr lang="en-GB" sz="3200" dirty="0" smtClean="0"/>
            </a:br>
            <a:endParaRPr lang="en-GB" sz="3200" dirty="0"/>
          </a:p>
          <a:p>
            <a:r>
              <a:rPr lang="en-GB" sz="3200" b="1" dirty="0">
                <a:solidFill>
                  <a:srgbClr val="FF0000"/>
                </a:solidFill>
              </a:rPr>
              <a:t>-30/+50  = </a:t>
            </a:r>
            <a:r>
              <a:rPr lang="en-GB" sz="3200" b="1" i="1" dirty="0">
                <a:solidFill>
                  <a:srgbClr val="FF0000"/>
                </a:solidFill>
              </a:rPr>
              <a:t>(-) 0.6  </a:t>
            </a:r>
            <a:r>
              <a:rPr lang="en-GB" sz="3200" b="1" i="1" dirty="0" smtClean="0"/>
              <a:t/>
            </a:r>
            <a:br>
              <a:rPr lang="en-GB" sz="3200" b="1" i="1" dirty="0" smtClean="0"/>
            </a:br>
            <a:endParaRPr lang="en-GB" sz="3200" b="1" dirty="0"/>
          </a:p>
          <a:p>
            <a:r>
              <a:rPr lang="en-GB" sz="3200" dirty="0"/>
              <a:t>The </a:t>
            </a:r>
            <a:r>
              <a:rPr lang="en-GB" sz="3200" b="1" dirty="0">
                <a:solidFill>
                  <a:srgbClr val="FF0000"/>
                </a:solidFill>
              </a:rPr>
              <a:t>negative</a:t>
            </a:r>
            <a:r>
              <a:rPr lang="en-GB" sz="3200" dirty="0"/>
              <a:t> sign means that the two goods are </a:t>
            </a:r>
            <a:r>
              <a:rPr lang="en-GB" sz="3200" b="1" dirty="0">
                <a:solidFill>
                  <a:srgbClr val="FF0000"/>
                </a:solidFill>
              </a:rPr>
              <a:t>complements</a:t>
            </a:r>
            <a:r>
              <a:rPr lang="en-GB" sz="3200" dirty="0"/>
              <a:t>, and the </a:t>
            </a:r>
            <a:r>
              <a:rPr lang="en-GB" sz="3200" dirty="0" smtClean="0"/>
              <a:t>value </a:t>
            </a:r>
            <a:r>
              <a:rPr lang="en-GB" sz="3200" dirty="0"/>
              <a:t>is less than </a:t>
            </a:r>
            <a:r>
              <a:rPr lang="en-GB" sz="3200" dirty="0" smtClean="0"/>
              <a:t>one (inelastic), </a:t>
            </a:r>
            <a:r>
              <a:rPr lang="en-GB" sz="3200" dirty="0"/>
              <a:t>indicating that they are not </a:t>
            </a:r>
            <a:r>
              <a:rPr lang="en-GB" sz="3200" dirty="0" smtClean="0"/>
              <a:t>close complements.</a:t>
            </a:r>
            <a:endParaRPr lang="en-GB" sz="3200" dirty="0"/>
          </a:p>
          <a:p>
            <a:endParaRPr lang="en-GB" sz="3200" dirty="0"/>
          </a:p>
        </p:txBody>
      </p:sp>
      <p:sp>
        <p:nvSpPr>
          <p:cNvPr id="4" name="Rectangle 3"/>
          <p:cNvSpPr/>
          <p:nvPr/>
        </p:nvSpPr>
        <p:spPr>
          <a:xfrm>
            <a:off x="867635" y="382669"/>
            <a:ext cx="7632848"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XED QUESTIONS – Q2</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21531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9633771"/>
              </p:ext>
            </p:extLst>
          </p:nvPr>
        </p:nvGraphicFramePr>
        <p:xfrm>
          <a:off x="66784" y="50614"/>
          <a:ext cx="12044533" cy="6740153"/>
        </p:xfrm>
        <a:graphic>
          <a:graphicData uri="http://schemas.openxmlformats.org/drawingml/2006/table">
            <a:tbl>
              <a:tblPr firstRow="1" firstCol="1" bandRow="1">
                <a:tableStyleId>{5C22544A-7EE6-4342-B048-85BDC9FD1C3A}</a:tableStyleId>
              </a:tblPr>
              <a:tblGrid>
                <a:gridCol w="2425195"/>
                <a:gridCol w="4637210"/>
                <a:gridCol w="4982128"/>
              </a:tblGrid>
              <a:tr h="612300">
                <a:tc>
                  <a:txBody>
                    <a:bodyPr/>
                    <a:lstStyle/>
                    <a:p>
                      <a:pPr>
                        <a:lnSpc>
                          <a:spcPct val="115000"/>
                        </a:lnSpc>
                        <a:spcAft>
                          <a:spcPts val="0"/>
                        </a:spcAft>
                      </a:pPr>
                      <a:r>
                        <a:rPr lang="en-GB" sz="2800" dirty="0">
                          <a:effectLst/>
                        </a:rPr>
                        <a:t>Good/Service</a:t>
                      </a:r>
                      <a:endParaRPr lang="en-GB" sz="1600" dirty="0">
                        <a:effectLst/>
                        <a:latin typeface="Calibri"/>
                        <a:ea typeface="Calibri"/>
                        <a:cs typeface="Times New Roman"/>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2800">
                          <a:effectLst/>
                        </a:rPr>
                        <a:t>Substitute Goods</a:t>
                      </a:r>
                      <a:endParaRPr lang="en-GB" sz="1600">
                        <a:effectLst/>
                        <a:latin typeface="Calibri"/>
                        <a:ea typeface="Calibri"/>
                        <a:cs typeface="Times New Roman"/>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2800" dirty="0">
                          <a:effectLst/>
                        </a:rPr>
                        <a:t>Complementary Goods</a:t>
                      </a:r>
                      <a:endParaRPr lang="en-GB" sz="1600" dirty="0">
                        <a:effectLst/>
                        <a:latin typeface="Calibri"/>
                        <a:ea typeface="Calibri"/>
                        <a:cs typeface="Times New Roman"/>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6783">
                <a:tc>
                  <a:txBody>
                    <a:bodyPr/>
                    <a:lstStyle/>
                    <a:p>
                      <a:pPr>
                        <a:lnSpc>
                          <a:spcPct val="115000"/>
                        </a:lnSpc>
                        <a:spcAft>
                          <a:spcPts val="0"/>
                        </a:spcAft>
                      </a:pPr>
                      <a:r>
                        <a:rPr lang="en-GB" sz="2000">
                          <a:effectLst/>
                        </a:rPr>
                        <a:t>Bread</a:t>
                      </a:r>
                      <a:endParaRPr lang="en-GB" sz="2000">
                        <a:effectLst/>
                        <a:latin typeface="Calibri"/>
                        <a:ea typeface="Calibri"/>
                        <a:cs typeface="Times New Roman"/>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a:effectLst/>
                        </a:rPr>
                        <a:t> </a:t>
                      </a:r>
                      <a:endParaRPr lang="en-GB" sz="1600">
                        <a:effectLst/>
                        <a:latin typeface="Calibri"/>
                        <a:ea typeface="Calibri"/>
                        <a:cs typeface="Times New Roman"/>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a:effectLst/>
                        </a:rPr>
                        <a:t> </a:t>
                      </a:r>
                      <a:endParaRPr lang="en-GB" sz="1600">
                        <a:effectLst/>
                        <a:latin typeface="Calibri"/>
                        <a:ea typeface="Calibri"/>
                        <a:cs typeface="Times New Roman"/>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1845">
                <a:tc>
                  <a:txBody>
                    <a:bodyPr/>
                    <a:lstStyle/>
                    <a:p>
                      <a:pPr>
                        <a:lnSpc>
                          <a:spcPct val="115000"/>
                        </a:lnSpc>
                        <a:spcAft>
                          <a:spcPts val="0"/>
                        </a:spcAft>
                      </a:pPr>
                      <a:r>
                        <a:rPr lang="en-GB" sz="2000">
                          <a:effectLst/>
                        </a:rPr>
                        <a:t>Pizza </a:t>
                      </a:r>
                      <a:endParaRPr lang="en-GB" sz="2000">
                        <a:effectLst/>
                        <a:latin typeface="Calibri"/>
                        <a:ea typeface="Calibri"/>
                        <a:cs typeface="Times New Roman"/>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a:effectLst/>
                        </a:rPr>
                        <a:t> </a:t>
                      </a:r>
                      <a:endParaRPr lang="en-GB" sz="1600">
                        <a:effectLst/>
                        <a:latin typeface="Calibri"/>
                        <a:ea typeface="Calibri"/>
                        <a:cs typeface="Times New Roman"/>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a:effectLst/>
                        </a:rPr>
                        <a:t> </a:t>
                      </a:r>
                      <a:endParaRPr lang="en-GB" sz="1600">
                        <a:effectLst/>
                        <a:latin typeface="Calibri"/>
                        <a:ea typeface="Calibri"/>
                        <a:cs typeface="Times New Roman"/>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1845">
                <a:tc>
                  <a:txBody>
                    <a:bodyPr/>
                    <a:lstStyle/>
                    <a:p>
                      <a:pPr>
                        <a:lnSpc>
                          <a:spcPct val="115000"/>
                        </a:lnSpc>
                        <a:spcAft>
                          <a:spcPts val="0"/>
                        </a:spcAft>
                      </a:pPr>
                      <a:r>
                        <a:rPr lang="en-GB" sz="2000" smtClean="0">
                          <a:effectLst/>
                        </a:rPr>
                        <a:t>Laptop</a:t>
                      </a:r>
                      <a:endParaRPr lang="en-GB" sz="2000" dirty="0">
                        <a:effectLst/>
                        <a:latin typeface="Calibri"/>
                        <a:ea typeface="Calibri"/>
                        <a:cs typeface="Times New Roman"/>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a:effectLst/>
                        </a:rPr>
                        <a:t> </a:t>
                      </a:r>
                      <a:endParaRPr lang="en-GB" sz="1600">
                        <a:effectLst/>
                        <a:latin typeface="Calibri"/>
                        <a:ea typeface="Calibri"/>
                        <a:cs typeface="Times New Roman"/>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a:effectLst/>
                        </a:rPr>
                        <a:t> </a:t>
                      </a:r>
                      <a:endParaRPr lang="en-GB" sz="1600">
                        <a:effectLst/>
                        <a:latin typeface="Calibri"/>
                        <a:ea typeface="Calibri"/>
                        <a:cs typeface="Times New Roman"/>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1845">
                <a:tc>
                  <a:txBody>
                    <a:bodyPr/>
                    <a:lstStyle/>
                    <a:p>
                      <a:pPr>
                        <a:lnSpc>
                          <a:spcPct val="115000"/>
                        </a:lnSpc>
                        <a:spcAft>
                          <a:spcPts val="0"/>
                        </a:spcAft>
                      </a:pPr>
                      <a:r>
                        <a:rPr lang="en-GB" sz="2000">
                          <a:effectLst/>
                        </a:rPr>
                        <a:t>University Education </a:t>
                      </a:r>
                      <a:endParaRPr lang="en-GB" sz="2000">
                        <a:effectLst/>
                        <a:latin typeface="Calibri"/>
                        <a:ea typeface="Calibri"/>
                        <a:cs typeface="Times New Roman"/>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a:effectLst/>
                        </a:rPr>
                        <a:t> </a:t>
                      </a:r>
                      <a:endParaRPr lang="en-GB" sz="1600">
                        <a:effectLst/>
                        <a:latin typeface="Calibri"/>
                        <a:ea typeface="Calibri"/>
                        <a:cs typeface="Times New Roman"/>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a:effectLst/>
                        </a:rPr>
                        <a:t> </a:t>
                      </a:r>
                      <a:endParaRPr lang="en-GB" sz="1600">
                        <a:effectLst/>
                        <a:latin typeface="Calibri"/>
                        <a:ea typeface="Calibri"/>
                        <a:cs typeface="Times New Roman"/>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1845">
                <a:tc>
                  <a:txBody>
                    <a:bodyPr/>
                    <a:lstStyle/>
                    <a:p>
                      <a:pPr>
                        <a:lnSpc>
                          <a:spcPct val="115000"/>
                        </a:lnSpc>
                        <a:spcAft>
                          <a:spcPts val="0"/>
                        </a:spcAft>
                      </a:pPr>
                      <a:r>
                        <a:rPr lang="en-GB" sz="2000">
                          <a:effectLst/>
                        </a:rPr>
                        <a:t>Xbox One</a:t>
                      </a:r>
                      <a:endParaRPr lang="en-GB" sz="2000">
                        <a:effectLst/>
                        <a:latin typeface="Calibri"/>
                        <a:ea typeface="Calibri"/>
                        <a:cs typeface="Times New Roman"/>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a:effectLst/>
                        </a:rPr>
                        <a:t> </a:t>
                      </a:r>
                      <a:endParaRPr lang="en-GB" sz="1600">
                        <a:effectLst/>
                        <a:latin typeface="Calibri"/>
                        <a:ea typeface="Calibri"/>
                        <a:cs typeface="Times New Roman"/>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a:effectLst/>
                        </a:rPr>
                        <a:t> </a:t>
                      </a:r>
                      <a:endParaRPr lang="en-GB" sz="1600">
                        <a:effectLst/>
                        <a:latin typeface="Calibri"/>
                        <a:ea typeface="Calibri"/>
                        <a:cs typeface="Times New Roman"/>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1845">
                <a:tc>
                  <a:txBody>
                    <a:bodyPr/>
                    <a:lstStyle/>
                    <a:p>
                      <a:pPr>
                        <a:lnSpc>
                          <a:spcPct val="115000"/>
                        </a:lnSpc>
                        <a:spcAft>
                          <a:spcPts val="0"/>
                        </a:spcAft>
                      </a:pPr>
                      <a:r>
                        <a:rPr lang="en-GB" sz="2000">
                          <a:effectLst/>
                        </a:rPr>
                        <a:t>Private Healthcare</a:t>
                      </a:r>
                      <a:endParaRPr lang="en-GB" sz="2000">
                        <a:effectLst/>
                        <a:latin typeface="Calibri"/>
                        <a:ea typeface="Calibri"/>
                        <a:cs typeface="Times New Roman"/>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a:effectLst/>
                        </a:rPr>
                        <a:t> </a:t>
                      </a:r>
                      <a:endParaRPr lang="en-GB" sz="1600">
                        <a:effectLst/>
                        <a:latin typeface="Calibri"/>
                        <a:ea typeface="Calibri"/>
                        <a:cs typeface="Times New Roman"/>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a:effectLst/>
                        </a:rPr>
                        <a:t> </a:t>
                      </a:r>
                      <a:endParaRPr lang="en-GB" sz="1600">
                        <a:effectLst/>
                        <a:latin typeface="Calibri"/>
                        <a:ea typeface="Calibri"/>
                        <a:cs typeface="Times New Roman"/>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1845">
                <a:tc>
                  <a:txBody>
                    <a:bodyPr/>
                    <a:lstStyle/>
                    <a:p>
                      <a:pPr>
                        <a:lnSpc>
                          <a:spcPct val="115000"/>
                        </a:lnSpc>
                        <a:spcAft>
                          <a:spcPts val="0"/>
                        </a:spcAft>
                      </a:pPr>
                      <a:r>
                        <a:rPr lang="en-GB" sz="2000" dirty="0">
                          <a:effectLst/>
                        </a:rPr>
                        <a:t>Car</a:t>
                      </a:r>
                      <a:endParaRPr lang="en-GB" sz="2000" dirty="0">
                        <a:effectLst/>
                        <a:latin typeface="Calibri"/>
                        <a:ea typeface="Calibri"/>
                        <a:cs typeface="Times New Roman"/>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a:effectLst/>
                        </a:rPr>
                        <a:t> </a:t>
                      </a:r>
                      <a:endParaRPr lang="en-GB" sz="1600">
                        <a:effectLst/>
                        <a:latin typeface="Calibri"/>
                        <a:ea typeface="Calibri"/>
                        <a:cs typeface="Times New Roman"/>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dirty="0">
                          <a:effectLst/>
                        </a:rPr>
                        <a:t> </a:t>
                      </a:r>
                    </a:p>
                    <a:p>
                      <a:pPr indent="457200">
                        <a:lnSpc>
                          <a:spcPct val="115000"/>
                        </a:lnSpc>
                        <a:spcAft>
                          <a:spcPts val="0"/>
                        </a:spcAft>
                      </a:pPr>
                      <a:r>
                        <a:rPr lang="en-GB" sz="1600" dirty="0">
                          <a:effectLst/>
                        </a:rPr>
                        <a:t> </a:t>
                      </a:r>
                      <a:endParaRPr lang="en-GB" sz="1600" dirty="0">
                        <a:effectLst/>
                        <a:latin typeface="Calibri"/>
                        <a:ea typeface="Calibri"/>
                        <a:cs typeface="Times New Roman"/>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443284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9090" y="382669"/>
            <a:ext cx="10881020" cy="3046988"/>
          </a:xfrm>
          <a:prstGeom prst="rect">
            <a:avLst/>
          </a:prstGeom>
          <a:noFill/>
        </p:spPr>
        <p:txBody>
          <a:bodyPr wrap="square" lIns="91440" tIns="45720" rIns="91440" bIns="45720">
            <a:spAutoFit/>
          </a:bodyPr>
          <a:lstStyle/>
          <a:p>
            <a:pPr algn="ctr"/>
            <a:r>
              <a:rPr lang="en-US"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PAST PAPER XED QUESTIONS</a:t>
            </a:r>
            <a:endParaRPr lang="en-US"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4750428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38" y="479050"/>
            <a:ext cx="11759857" cy="5921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3278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5970" t="50944" r="27015" b="26528"/>
          <a:stretch/>
        </p:blipFill>
        <p:spPr>
          <a:xfrm>
            <a:off x="1241946" y="1037230"/>
            <a:ext cx="9321421" cy="3573213"/>
          </a:xfrm>
          <a:prstGeom prst="rect">
            <a:avLst/>
          </a:prstGeom>
        </p:spPr>
      </p:pic>
    </p:spTree>
    <p:extLst>
      <p:ext uri="{BB962C8B-B14F-4D97-AF65-F5344CB8AC3E}">
        <p14:creationId xmlns:p14="http://schemas.microsoft.com/office/powerpoint/2010/main" val="27080412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126" t="16604" r="25410" b="20336"/>
          <a:stretch/>
        </p:blipFill>
        <p:spPr bwMode="auto">
          <a:xfrm>
            <a:off x="791570" y="218363"/>
            <a:ext cx="9253181" cy="6529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07305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0119" y="2183642"/>
            <a:ext cx="2314480" cy="707886"/>
          </a:xfrm>
          <a:prstGeom prst="rect">
            <a:avLst/>
          </a:prstGeom>
          <a:noFill/>
        </p:spPr>
        <p:txBody>
          <a:bodyPr wrap="none" rtlCol="0">
            <a:spAutoFit/>
          </a:bodyPr>
          <a:lstStyle/>
          <a:p>
            <a:r>
              <a:rPr lang="en-GB" sz="4000" dirty="0" smtClean="0"/>
              <a:t>Answer: D</a:t>
            </a:r>
            <a:endParaRPr lang="en-GB" sz="4000" dirty="0"/>
          </a:p>
        </p:txBody>
      </p:sp>
    </p:spTree>
    <p:extLst>
      <p:ext uri="{BB962C8B-B14F-4D97-AF65-F5344CB8AC3E}">
        <p14:creationId xmlns:p14="http://schemas.microsoft.com/office/powerpoint/2010/main" val="3775445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761" y="1825625"/>
            <a:ext cx="11513711" cy="4351338"/>
          </a:xfrm>
        </p:spPr>
        <p:txBody>
          <a:bodyPr>
            <a:normAutofit fontScale="92500" lnSpcReduction="10000"/>
          </a:bodyPr>
          <a:lstStyle/>
          <a:p>
            <a:r>
              <a:rPr lang="en-GB" sz="4400" b="1" dirty="0">
                <a:solidFill>
                  <a:srgbClr val="C00000"/>
                </a:solidFill>
              </a:rPr>
              <a:t>Lo1: D</a:t>
            </a:r>
            <a:r>
              <a:rPr lang="en-GB" sz="4400" b="1" dirty="0" smtClean="0">
                <a:solidFill>
                  <a:srgbClr val="C00000"/>
                </a:solidFill>
              </a:rPr>
              <a:t>efine and state the formula for </a:t>
            </a:r>
            <a:br>
              <a:rPr lang="en-GB" sz="4400" b="1" dirty="0" smtClean="0">
                <a:solidFill>
                  <a:srgbClr val="C00000"/>
                </a:solidFill>
              </a:rPr>
            </a:br>
            <a:r>
              <a:rPr lang="en-GB" sz="4400" b="1" dirty="0" smtClean="0">
                <a:solidFill>
                  <a:srgbClr val="C00000"/>
                </a:solidFill>
              </a:rPr>
              <a:t>cross </a:t>
            </a:r>
            <a:r>
              <a:rPr lang="en-GB" sz="4400" b="1" dirty="0">
                <a:solidFill>
                  <a:srgbClr val="C00000"/>
                </a:solidFill>
              </a:rPr>
              <a:t>elasticity of </a:t>
            </a:r>
            <a:r>
              <a:rPr lang="en-GB" sz="4400" b="1" dirty="0" smtClean="0">
                <a:solidFill>
                  <a:srgbClr val="C00000"/>
                </a:solidFill>
              </a:rPr>
              <a:t>demand</a:t>
            </a:r>
            <a:endParaRPr lang="en-GB" sz="4400" b="1" dirty="0">
              <a:solidFill>
                <a:srgbClr val="C00000"/>
              </a:solidFill>
            </a:endParaRPr>
          </a:p>
          <a:p>
            <a:endParaRPr lang="en-GB" sz="4400" b="1" dirty="0"/>
          </a:p>
          <a:p>
            <a:r>
              <a:rPr lang="en-GB" sz="4400" b="1" dirty="0">
                <a:solidFill>
                  <a:srgbClr val="0070C0"/>
                </a:solidFill>
              </a:rPr>
              <a:t>Lo2: Calculate and analyse different degrees of XED</a:t>
            </a:r>
          </a:p>
          <a:p>
            <a:endParaRPr lang="en-GB" sz="4400" b="1" dirty="0"/>
          </a:p>
          <a:p>
            <a:r>
              <a:rPr lang="en-GB" sz="4400" b="1" dirty="0">
                <a:solidFill>
                  <a:schemeClr val="accent6">
                    <a:lumMod val="75000"/>
                  </a:schemeClr>
                </a:solidFill>
              </a:rPr>
              <a:t>Lo3: Analyse and comment on XED calculations and assumptions</a:t>
            </a:r>
          </a:p>
        </p:txBody>
      </p:sp>
      <p:sp>
        <p:nvSpPr>
          <p:cNvPr id="4" name="Rectangle 3"/>
          <p:cNvSpPr/>
          <p:nvPr/>
        </p:nvSpPr>
        <p:spPr>
          <a:xfrm>
            <a:off x="2279576" y="382669"/>
            <a:ext cx="7632848"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LEARNING OBJECTIVES</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3117644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704" t="51866" r="26778" b="14366"/>
          <a:stretch/>
        </p:blipFill>
        <p:spPr bwMode="auto">
          <a:xfrm>
            <a:off x="586854" y="750626"/>
            <a:ext cx="10773440" cy="4148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666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342" t="21455" r="26777" b="1492"/>
          <a:stretch/>
        </p:blipFill>
        <p:spPr bwMode="auto">
          <a:xfrm>
            <a:off x="2115403" y="136476"/>
            <a:ext cx="6728345" cy="6523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33325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54089"/>
            <a:ext cx="9262281" cy="923330"/>
          </a:xfrm>
          <a:prstGeom prst="rect">
            <a:avLst/>
          </a:prstGeom>
        </p:spPr>
        <p:txBody>
          <a:bodyPr wrap="square">
            <a:spAutoFit/>
          </a:bodyPr>
          <a:lstStyle/>
          <a:p>
            <a:r>
              <a:rPr lang="en-GB" dirty="0">
                <a:hlinkClick r:id="rId2"/>
              </a:rPr>
              <a:t>http://</a:t>
            </a:r>
            <a:r>
              <a:rPr lang="en-GB" dirty="0" smtClean="0">
                <a:hlinkClick r:id="rId2"/>
              </a:rPr>
              <a:t>qualifications.pearson.com/content/dam/pdf/A%20Level/Economics/2013/Exam%20materials/6EC01_01_msc_20120307.pdf</a:t>
            </a:r>
            <a:endParaRPr lang="en-GB" dirty="0" smtClean="0"/>
          </a:p>
          <a:p>
            <a:r>
              <a:rPr lang="en-GB" dirty="0" smtClean="0"/>
              <a:t>Page 13 Q9b</a:t>
            </a:r>
            <a:endParaRPr lang="en-GB" dirty="0"/>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0517" y="2699522"/>
            <a:ext cx="11451231" cy="1381157"/>
          </a:xfrm>
          <a:prstGeom prst="rect">
            <a:avLst/>
          </a:prstGeom>
          <a:noFill/>
          <a:ln>
            <a:noFill/>
          </a:ln>
        </p:spPr>
      </p:pic>
    </p:spTree>
    <p:extLst>
      <p:ext uri="{BB962C8B-B14F-4D97-AF65-F5344CB8AC3E}">
        <p14:creationId xmlns:p14="http://schemas.microsoft.com/office/powerpoint/2010/main" val="21113442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87376" y="1737026"/>
            <a:ext cx="1388133" cy="276999"/>
          </a:xfrm>
          <a:prstGeom prst="rect">
            <a:avLst/>
          </a:prstGeom>
          <a:solidFill>
            <a:schemeClr val="bg1"/>
          </a:solidFill>
        </p:spPr>
        <p:txBody>
          <a:bodyPr wrap="square" rtlCol="0">
            <a:spAutoFit/>
          </a:bodyPr>
          <a:lstStyle/>
          <a:p>
            <a:r>
              <a:rPr lang="en-GB" sz="1200" b="1" dirty="0" smtClean="0"/>
              <a:t>6 marks</a:t>
            </a:r>
            <a:endParaRPr lang="en-GB" sz="1200" b="1" dirty="0">
              <a:solidFill>
                <a:schemeClr val="bg1"/>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5620" y="190500"/>
            <a:ext cx="6515100" cy="666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54842" y="1378424"/>
            <a:ext cx="1797928" cy="830997"/>
          </a:xfrm>
          <a:prstGeom prst="rect">
            <a:avLst/>
          </a:prstGeom>
          <a:solidFill>
            <a:srgbClr val="FFFF00"/>
          </a:solidFill>
        </p:spPr>
        <p:txBody>
          <a:bodyPr wrap="none" rtlCol="0">
            <a:spAutoFit/>
          </a:bodyPr>
          <a:lstStyle/>
          <a:p>
            <a:r>
              <a:rPr lang="en-GB" sz="2400" b="1" dirty="0" smtClean="0"/>
              <a:t>KAA 6 marks</a:t>
            </a:r>
          </a:p>
          <a:p>
            <a:r>
              <a:rPr lang="en-GB" sz="2400" b="1" dirty="0" smtClean="0"/>
              <a:t>EV 2 marks</a:t>
            </a:r>
            <a:endParaRPr lang="en-GB" sz="2400" b="1" dirty="0"/>
          </a:p>
        </p:txBody>
      </p:sp>
    </p:spTree>
    <p:extLst>
      <p:ext uri="{BB962C8B-B14F-4D97-AF65-F5344CB8AC3E}">
        <p14:creationId xmlns:p14="http://schemas.microsoft.com/office/powerpoint/2010/main" val="30037193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025" t="11941" r="27621" b="44962"/>
          <a:stretch/>
        </p:blipFill>
        <p:spPr bwMode="auto">
          <a:xfrm>
            <a:off x="2333766" y="682386"/>
            <a:ext cx="8506635" cy="4667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59104" y="736978"/>
            <a:ext cx="1388133" cy="307777"/>
          </a:xfrm>
          <a:prstGeom prst="rect">
            <a:avLst/>
          </a:prstGeom>
          <a:solidFill>
            <a:schemeClr val="bg1"/>
          </a:solidFill>
        </p:spPr>
        <p:txBody>
          <a:bodyPr wrap="square" rtlCol="0">
            <a:spAutoFit/>
          </a:bodyPr>
          <a:lstStyle/>
          <a:p>
            <a:r>
              <a:rPr lang="en-GB" sz="1400" b="1" dirty="0" smtClean="0">
                <a:solidFill>
                  <a:schemeClr val="bg1"/>
                </a:solidFill>
              </a:rPr>
              <a:t>2 marks</a:t>
            </a:r>
            <a:endParaRPr lang="en-GB" sz="1400" b="1" dirty="0">
              <a:solidFill>
                <a:schemeClr val="bg1"/>
              </a:solidFill>
            </a:endParaRPr>
          </a:p>
        </p:txBody>
      </p:sp>
      <p:sp>
        <p:nvSpPr>
          <p:cNvPr id="6" name="TextBox 5"/>
          <p:cNvSpPr txBox="1"/>
          <p:nvPr/>
        </p:nvSpPr>
        <p:spPr>
          <a:xfrm>
            <a:off x="354842" y="1378424"/>
            <a:ext cx="1797928" cy="830997"/>
          </a:xfrm>
          <a:prstGeom prst="rect">
            <a:avLst/>
          </a:prstGeom>
          <a:solidFill>
            <a:srgbClr val="FFFF00"/>
          </a:solidFill>
        </p:spPr>
        <p:txBody>
          <a:bodyPr wrap="none" rtlCol="0">
            <a:spAutoFit/>
          </a:bodyPr>
          <a:lstStyle/>
          <a:p>
            <a:r>
              <a:rPr lang="en-GB" sz="2400" b="1" dirty="0" smtClean="0"/>
              <a:t>KAA 6 marks</a:t>
            </a:r>
          </a:p>
          <a:p>
            <a:r>
              <a:rPr lang="en-GB" sz="2400" b="1" dirty="0" smtClean="0"/>
              <a:t>EV 2 marks</a:t>
            </a:r>
            <a:endParaRPr lang="en-GB" sz="2400" b="1" dirty="0"/>
          </a:p>
        </p:txBody>
      </p:sp>
    </p:spTree>
    <p:extLst>
      <p:ext uri="{BB962C8B-B14F-4D97-AF65-F5344CB8AC3E}">
        <p14:creationId xmlns:p14="http://schemas.microsoft.com/office/powerpoint/2010/main" val="933610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2722923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3392" y="548681"/>
            <a:ext cx="10849205" cy="646331"/>
          </a:xfrm>
          <a:prstGeom prst="rect">
            <a:avLst/>
          </a:prstGeom>
          <a:noFill/>
        </p:spPr>
        <p:txBody>
          <a:bodyPr wrap="square" rtlCol="0">
            <a:spAutoFit/>
          </a:bodyPr>
          <a:lstStyle/>
          <a:p>
            <a:r>
              <a:rPr lang="en-GB" sz="3000" b="1" dirty="0" smtClean="0"/>
              <a:t>Are the following positive, negative or zero XED?</a:t>
            </a:r>
          </a:p>
          <a:p>
            <a:endParaRPr lang="en-GB" sz="600" b="1" dirty="0"/>
          </a:p>
        </p:txBody>
      </p:sp>
      <p:sp>
        <p:nvSpPr>
          <p:cNvPr id="4" name="Explosion 1 3"/>
          <p:cNvSpPr/>
          <p:nvPr/>
        </p:nvSpPr>
        <p:spPr>
          <a:xfrm>
            <a:off x="239349" y="1988840"/>
            <a:ext cx="11521280" cy="4104456"/>
          </a:xfrm>
          <a:prstGeom prst="irregularSeal1">
            <a:avLst/>
          </a:prstGeom>
          <a:solidFill>
            <a:srgbClr val="FF00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You will have </a:t>
            </a:r>
            <a:r>
              <a:rPr lang="en-GB" sz="4000" b="1" u="sng" dirty="0" smtClean="0"/>
              <a:t>30 seconds</a:t>
            </a:r>
            <a:r>
              <a:rPr lang="en-GB" sz="3200" b="1" dirty="0" smtClean="0"/>
              <a:t> to highlight the following XED elasticity!</a:t>
            </a:r>
            <a:endParaRPr lang="en-GB" sz="3200" b="1" dirty="0"/>
          </a:p>
        </p:txBody>
      </p:sp>
      <p:sp>
        <p:nvSpPr>
          <p:cNvPr id="6" name="TextBox 5"/>
          <p:cNvSpPr txBox="1"/>
          <p:nvPr/>
        </p:nvSpPr>
        <p:spPr>
          <a:xfrm>
            <a:off x="1199456" y="1268760"/>
            <a:ext cx="9793088" cy="523220"/>
          </a:xfrm>
          <a:prstGeom prst="rect">
            <a:avLst/>
          </a:prstGeom>
          <a:noFill/>
        </p:spPr>
        <p:txBody>
          <a:bodyPr wrap="square" rtlCol="0">
            <a:spAutoFit/>
          </a:bodyPr>
          <a:lstStyle/>
          <a:p>
            <a:r>
              <a:rPr lang="en-GB" sz="2800" b="1" dirty="0" smtClean="0"/>
              <a:t>List the numbers 1 to 10 down your page!</a:t>
            </a:r>
            <a:endParaRPr lang="en-GB" sz="2800" b="1" dirty="0"/>
          </a:p>
        </p:txBody>
      </p:sp>
    </p:spTree>
    <p:extLst>
      <p:ext uri="{BB962C8B-B14F-4D97-AF65-F5344CB8AC3E}">
        <p14:creationId xmlns:p14="http://schemas.microsoft.com/office/powerpoint/2010/main" val="35894235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381" y="188640"/>
            <a:ext cx="10945216" cy="6647974"/>
          </a:xfrm>
          <a:prstGeom prst="rect">
            <a:avLst/>
          </a:prstGeom>
          <a:noFill/>
        </p:spPr>
        <p:txBody>
          <a:bodyPr wrap="square" rtlCol="0">
            <a:spAutoFit/>
          </a:bodyPr>
          <a:lstStyle/>
          <a:p>
            <a:r>
              <a:rPr lang="en-GB" sz="3000" b="1" dirty="0" smtClean="0"/>
              <a:t>Are the following positive, negative or zero XED?</a:t>
            </a:r>
          </a:p>
          <a:p>
            <a:endParaRPr lang="en-GB" sz="600" b="1" dirty="0"/>
          </a:p>
          <a:p>
            <a:pPr>
              <a:lnSpc>
                <a:spcPct val="150000"/>
              </a:lnSpc>
            </a:pPr>
            <a:r>
              <a:rPr lang="en-GB" sz="2600" b="1" dirty="0" smtClean="0"/>
              <a:t>1. Petrol and public transport</a:t>
            </a:r>
          </a:p>
          <a:p>
            <a:pPr>
              <a:lnSpc>
                <a:spcPct val="150000"/>
              </a:lnSpc>
            </a:pPr>
            <a:r>
              <a:rPr lang="en-GB" sz="2600" b="1" dirty="0" smtClean="0"/>
              <a:t>2. Strawberries and sugar</a:t>
            </a:r>
          </a:p>
          <a:p>
            <a:pPr>
              <a:lnSpc>
                <a:spcPct val="150000"/>
              </a:lnSpc>
            </a:pPr>
            <a:r>
              <a:rPr lang="en-GB" sz="2600" b="1" dirty="0" smtClean="0"/>
              <a:t>3. Bread and butter</a:t>
            </a:r>
          </a:p>
          <a:p>
            <a:pPr>
              <a:lnSpc>
                <a:spcPct val="150000"/>
              </a:lnSpc>
            </a:pPr>
            <a:r>
              <a:rPr lang="en-GB" sz="2600" b="1" dirty="0" smtClean="0"/>
              <a:t>4. Coffee and red bull</a:t>
            </a:r>
          </a:p>
          <a:p>
            <a:pPr>
              <a:lnSpc>
                <a:spcPct val="150000"/>
              </a:lnSpc>
            </a:pPr>
            <a:r>
              <a:rPr lang="en-GB" sz="2600" b="1" dirty="0" smtClean="0"/>
              <a:t>5. </a:t>
            </a:r>
            <a:r>
              <a:rPr lang="en-GB" sz="2600" b="1" dirty="0" err="1" smtClean="0"/>
              <a:t>Ipod</a:t>
            </a:r>
            <a:r>
              <a:rPr lang="en-GB" sz="2600" b="1" dirty="0" smtClean="0"/>
              <a:t> and headphones</a:t>
            </a:r>
          </a:p>
          <a:p>
            <a:pPr>
              <a:lnSpc>
                <a:spcPct val="150000"/>
              </a:lnSpc>
            </a:pPr>
            <a:r>
              <a:rPr lang="en-GB" sz="2600" b="1" dirty="0" smtClean="0"/>
              <a:t>6. Xbox and PS3</a:t>
            </a:r>
          </a:p>
          <a:p>
            <a:pPr>
              <a:lnSpc>
                <a:spcPct val="150000"/>
              </a:lnSpc>
            </a:pPr>
            <a:r>
              <a:rPr lang="en-GB" sz="2600" b="1" dirty="0" smtClean="0"/>
              <a:t>7. Tea and milk</a:t>
            </a:r>
          </a:p>
          <a:p>
            <a:pPr>
              <a:lnSpc>
                <a:spcPct val="150000"/>
              </a:lnSpc>
            </a:pPr>
            <a:r>
              <a:rPr lang="en-GB" sz="2600" b="1" dirty="0" smtClean="0"/>
              <a:t>8. </a:t>
            </a:r>
            <a:r>
              <a:rPr lang="en-GB" sz="2600" b="1" dirty="0" err="1" smtClean="0"/>
              <a:t>Iphone</a:t>
            </a:r>
            <a:r>
              <a:rPr lang="en-GB" sz="2600" b="1" dirty="0" smtClean="0"/>
              <a:t> and Blackberry</a:t>
            </a:r>
          </a:p>
          <a:p>
            <a:pPr>
              <a:lnSpc>
                <a:spcPct val="150000"/>
              </a:lnSpc>
            </a:pPr>
            <a:r>
              <a:rPr lang="en-GB" sz="2600" b="1" dirty="0" smtClean="0"/>
              <a:t>9. Oyster card and bicycles</a:t>
            </a:r>
          </a:p>
          <a:p>
            <a:pPr>
              <a:lnSpc>
                <a:spcPct val="150000"/>
              </a:lnSpc>
            </a:pPr>
            <a:r>
              <a:rPr lang="en-GB" sz="2600" b="1" dirty="0" smtClean="0"/>
              <a:t>10. Louis </a:t>
            </a:r>
            <a:r>
              <a:rPr lang="en-GB" sz="2600" b="1" dirty="0" err="1" smtClean="0"/>
              <a:t>Vuitton</a:t>
            </a:r>
            <a:r>
              <a:rPr lang="en-GB" sz="2600" b="1" dirty="0" smtClean="0"/>
              <a:t> and Gucci</a:t>
            </a:r>
            <a:endParaRPr lang="en-GB" sz="2600" b="1" dirty="0"/>
          </a:p>
        </p:txBody>
      </p:sp>
      <p:sp>
        <p:nvSpPr>
          <p:cNvPr id="4" name="Explosion 1 3"/>
          <p:cNvSpPr/>
          <p:nvPr/>
        </p:nvSpPr>
        <p:spPr>
          <a:xfrm>
            <a:off x="5519936" y="2420888"/>
            <a:ext cx="5856651" cy="3024336"/>
          </a:xfrm>
          <a:prstGeom prst="irregularSeal1">
            <a:avLst/>
          </a:prstGeom>
          <a:solidFill>
            <a:srgbClr val="FF0000"/>
          </a:solidFill>
          <a:ln w="698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t>30 seconds!</a:t>
            </a:r>
            <a:endParaRPr lang="en-GB" sz="3600" b="1" dirty="0"/>
          </a:p>
        </p:txBody>
      </p:sp>
    </p:spTree>
    <p:extLst>
      <p:ext uri="{BB962C8B-B14F-4D97-AF65-F5344CB8AC3E}">
        <p14:creationId xmlns:p14="http://schemas.microsoft.com/office/powerpoint/2010/main" val="35424355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381" y="188640"/>
            <a:ext cx="10945216" cy="7248138"/>
          </a:xfrm>
          <a:prstGeom prst="rect">
            <a:avLst/>
          </a:prstGeom>
          <a:noFill/>
        </p:spPr>
        <p:txBody>
          <a:bodyPr wrap="square" rtlCol="0">
            <a:spAutoFit/>
          </a:bodyPr>
          <a:lstStyle/>
          <a:p>
            <a:r>
              <a:rPr lang="en-GB" sz="3000" b="1" dirty="0" smtClean="0"/>
              <a:t>Are the following positive, negative or zero XED?</a:t>
            </a:r>
          </a:p>
          <a:p>
            <a:endParaRPr lang="en-GB" sz="600" b="1" dirty="0"/>
          </a:p>
          <a:p>
            <a:pPr>
              <a:lnSpc>
                <a:spcPct val="150000"/>
              </a:lnSpc>
            </a:pPr>
            <a:r>
              <a:rPr lang="en-GB" sz="2600" b="1" dirty="0" smtClean="0"/>
              <a:t>1. Petrol and public transport: Positive</a:t>
            </a:r>
          </a:p>
          <a:p>
            <a:pPr>
              <a:lnSpc>
                <a:spcPct val="150000"/>
              </a:lnSpc>
            </a:pPr>
            <a:r>
              <a:rPr lang="en-GB" sz="2600" b="1" dirty="0" smtClean="0"/>
              <a:t>2. Strawberries and sugar:</a:t>
            </a:r>
          </a:p>
          <a:p>
            <a:pPr>
              <a:lnSpc>
                <a:spcPct val="150000"/>
              </a:lnSpc>
            </a:pPr>
            <a:r>
              <a:rPr lang="en-GB" sz="2600" b="1" dirty="0" smtClean="0"/>
              <a:t>3. Bread and butter:</a:t>
            </a:r>
          </a:p>
          <a:p>
            <a:pPr>
              <a:lnSpc>
                <a:spcPct val="150000"/>
              </a:lnSpc>
            </a:pPr>
            <a:r>
              <a:rPr lang="en-GB" sz="2600" b="1" dirty="0" smtClean="0"/>
              <a:t>4. Coffee and red bull:</a:t>
            </a:r>
          </a:p>
          <a:p>
            <a:pPr>
              <a:lnSpc>
                <a:spcPct val="150000"/>
              </a:lnSpc>
            </a:pPr>
            <a:r>
              <a:rPr lang="en-GB" sz="2600" b="1" dirty="0" smtClean="0"/>
              <a:t>5. </a:t>
            </a:r>
            <a:r>
              <a:rPr lang="en-GB" sz="2600" b="1" dirty="0" err="1" smtClean="0"/>
              <a:t>Ipod</a:t>
            </a:r>
            <a:r>
              <a:rPr lang="en-GB" sz="2600" b="1" dirty="0" smtClean="0"/>
              <a:t> and headphones:</a:t>
            </a:r>
          </a:p>
          <a:p>
            <a:pPr>
              <a:lnSpc>
                <a:spcPct val="150000"/>
              </a:lnSpc>
            </a:pPr>
            <a:r>
              <a:rPr lang="en-GB" sz="2600" b="1" dirty="0" smtClean="0"/>
              <a:t>6. Xbox and PS3:</a:t>
            </a:r>
          </a:p>
          <a:p>
            <a:pPr>
              <a:lnSpc>
                <a:spcPct val="150000"/>
              </a:lnSpc>
            </a:pPr>
            <a:r>
              <a:rPr lang="en-GB" sz="2600" b="1" dirty="0" smtClean="0"/>
              <a:t>7. Tea and milk:</a:t>
            </a:r>
          </a:p>
          <a:p>
            <a:pPr>
              <a:lnSpc>
                <a:spcPct val="150000"/>
              </a:lnSpc>
            </a:pPr>
            <a:r>
              <a:rPr lang="en-GB" sz="2600" b="1" dirty="0" smtClean="0"/>
              <a:t>8. </a:t>
            </a:r>
            <a:r>
              <a:rPr lang="en-GB" sz="2600" b="1" dirty="0" err="1" smtClean="0"/>
              <a:t>Iphone</a:t>
            </a:r>
            <a:r>
              <a:rPr lang="en-GB" sz="2600" b="1" dirty="0" smtClean="0"/>
              <a:t> and Blackberry:</a:t>
            </a:r>
          </a:p>
          <a:p>
            <a:pPr>
              <a:lnSpc>
                <a:spcPct val="150000"/>
              </a:lnSpc>
            </a:pPr>
            <a:r>
              <a:rPr lang="en-GB" sz="2600" b="1" dirty="0" smtClean="0"/>
              <a:t>9. Oyster card and bicycles: </a:t>
            </a:r>
          </a:p>
          <a:p>
            <a:pPr>
              <a:lnSpc>
                <a:spcPct val="150000"/>
              </a:lnSpc>
            </a:pPr>
            <a:r>
              <a:rPr lang="en-GB" sz="2600" b="1" dirty="0" smtClean="0"/>
              <a:t>10. Louis </a:t>
            </a:r>
            <a:r>
              <a:rPr lang="en-GB" sz="2600" b="1" dirty="0" err="1" smtClean="0"/>
              <a:t>Vuitton</a:t>
            </a:r>
            <a:r>
              <a:rPr lang="en-GB" sz="2600" b="1" dirty="0" smtClean="0"/>
              <a:t> and Gucci: </a:t>
            </a:r>
          </a:p>
          <a:p>
            <a:pPr>
              <a:lnSpc>
                <a:spcPct val="150000"/>
              </a:lnSpc>
            </a:pPr>
            <a:endParaRPr lang="en-GB" sz="2600" b="1" dirty="0"/>
          </a:p>
        </p:txBody>
      </p:sp>
    </p:spTree>
    <p:extLst>
      <p:ext uri="{BB962C8B-B14F-4D97-AF65-F5344CB8AC3E}">
        <p14:creationId xmlns:p14="http://schemas.microsoft.com/office/powerpoint/2010/main" val="14515289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381" y="188640"/>
            <a:ext cx="10945216" cy="6647974"/>
          </a:xfrm>
          <a:prstGeom prst="rect">
            <a:avLst/>
          </a:prstGeom>
          <a:noFill/>
        </p:spPr>
        <p:txBody>
          <a:bodyPr wrap="square" rtlCol="0">
            <a:spAutoFit/>
          </a:bodyPr>
          <a:lstStyle/>
          <a:p>
            <a:r>
              <a:rPr lang="en-GB" sz="3000" b="1" dirty="0" smtClean="0"/>
              <a:t>Are the following positive, negative or zero XED?</a:t>
            </a:r>
          </a:p>
          <a:p>
            <a:endParaRPr lang="en-GB" sz="600" b="1" dirty="0"/>
          </a:p>
          <a:p>
            <a:pPr>
              <a:lnSpc>
                <a:spcPct val="150000"/>
              </a:lnSpc>
            </a:pPr>
            <a:r>
              <a:rPr lang="en-GB" sz="2600" b="1" dirty="0" smtClean="0"/>
              <a:t>1. Petrol and public transport: Positive</a:t>
            </a:r>
          </a:p>
          <a:p>
            <a:pPr>
              <a:lnSpc>
                <a:spcPct val="150000"/>
              </a:lnSpc>
            </a:pPr>
            <a:r>
              <a:rPr lang="en-GB" sz="2600" b="1" dirty="0" smtClean="0"/>
              <a:t>2. Strawberries and sugar: 0</a:t>
            </a:r>
          </a:p>
          <a:p>
            <a:pPr>
              <a:lnSpc>
                <a:spcPct val="150000"/>
              </a:lnSpc>
            </a:pPr>
            <a:r>
              <a:rPr lang="en-GB" sz="2600" b="1" dirty="0" smtClean="0"/>
              <a:t>3. Bread and butter: </a:t>
            </a:r>
          </a:p>
          <a:p>
            <a:pPr>
              <a:lnSpc>
                <a:spcPct val="150000"/>
              </a:lnSpc>
            </a:pPr>
            <a:r>
              <a:rPr lang="en-GB" sz="2600" b="1" dirty="0" smtClean="0"/>
              <a:t>4. Coffee and red bull:</a:t>
            </a:r>
          </a:p>
          <a:p>
            <a:pPr>
              <a:lnSpc>
                <a:spcPct val="150000"/>
              </a:lnSpc>
            </a:pPr>
            <a:r>
              <a:rPr lang="en-GB" sz="2600" b="1" dirty="0" smtClean="0"/>
              <a:t>5. </a:t>
            </a:r>
            <a:r>
              <a:rPr lang="en-GB" sz="2600" b="1" dirty="0" err="1" smtClean="0"/>
              <a:t>Ipod</a:t>
            </a:r>
            <a:r>
              <a:rPr lang="en-GB" sz="2600" b="1" dirty="0" smtClean="0"/>
              <a:t> and headphones:</a:t>
            </a:r>
          </a:p>
          <a:p>
            <a:pPr>
              <a:lnSpc>
                <a:spcPct val="150000"/>
              </a:lnSpc>
            </a:pPr>
            <a:r>
              <a:rPr lang="en-GB" sz="2600" b="1" dirty="0" smtClean="0"/>
              <a:t>6. Xbox and PS3:</a:t>
            </a:r>
          </a:p>
          <a:p>
            <a:pPr>
              <a:lnSpc>
                <a:spcPct val="150000"/>
              </a:lnSpc>
            </a:pPr>
            <a:r>
              <a:rPr lang="en-GB" sz="2600" b="1" dirty="0" smtClean="0"/>
              <a:t>7. Tea and milk:</a:t>
            </a:r>
          </a:p>
          <a:p>
            <a:pPr>
              <a:lnSpc>
                <a:spcPct val="150000"/>
              </a:lnSpc>
            </a:pPr>
            <a:r>
              <a:rPr lang="en-GB" sz="2600" b="1" dirty="0" smtClean="0"/>
              <a:t>8. </a:t>
            </a:r>
            <a:r>
              <a:rPr lang="en-GB" sz="2600" b="1" dirty="0" err="1" smtClean="0"/>
              <a:t>Iphone</a:t>
            </a:r>
            <a:r>
              <a:rPr lang="en-GB" sz="2600" b="1" dirty="0" smtClean="0"/>
              <a:t> and Blackberry:</a:t>
            </a:r>
          </a:p>
          <a:p>
            <a:pPr>
              <a:lnSpc>
                <a:spcPct val="150000"/>
              </a:lnSpc>
            </a:pPr>
            <a:r>
              <a:rPr lang="en-GB" sz="2600" b="1" dirty="0" smtClean="0"/>
              <a:t>9. Oyster card and bicycles:</a:t>
            </a:r>
          </a:p>
          <a:p>
            <a:pPr>
              <a:lnSpc>
                <a:spcPct val="150000"/>
              </a:lnSpc>
            </a:pPr>
            <a:r>
              <a:rPr lang="en-GB" sz="2600" b="1" dirty="0" smtClean="0"/>
              <a:t>10. Louis </a:t>
            </a:r>
            <a:r>
              <a:rPr lang="en-GB" sz="2600" b="1" dirty="0" err="1" smtClean="0"/>
              <a:t>Vuitton</a:t>
            </a:r>
            <a:r>
              <a:rPr lang="en-GB" sz="2600" b="1" dirty="0" smtClean="0"/>
              <a:t> and Gucci:</a:t>
            </a:r>
            <a:endParaRPr lang="en-GB" sz="2600" b="1" dirty="0"/>
          </a:p>
        </p:txBody>
      </p:sp>
    </p:spTree>
    <p:extLst>
      <p:ext uri="{BB962C8B-B14F-4D97-AF65-F5344CB8AC3E}">
        <p14:creationId xmlns:p14="http://schemas.microsoft.com/office/powerpoint/2010/main" val="3585656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755" y="1294688"/>
            <a:ext cx="10515600" cy="4351338"/>
          </a:xfrm>
        </p:spPr>
        <p:txBody>
          <a:bodyPr>
            <a:noAutofit/>
          </a:bodyPr>
          <a:lstStyle/>
          <a:p>
            <a:pPr marL="0" indent="0">
              <a:buNone/>
            </a:pPr>
            <a:r>
              <a:rPr lang="en-GB" sz="2200" b="1" dirty="0"/>
              <a:t>1.2.3 Price, income and cross elasticities of demand</a:t>
            </a:r>
            <a:endParaRPr lang="en-GB" sz="2200" dirty="0"/>
          </a:p>
          <a:p>
            <a:pPr marL="0" indent="0">
              <a:buNone/>
            </a:pPr>
            <a:r>
              <a:rPr lang="en-GB" sz="2200" dirty="0"/>
              <a:t>a) Understanding of price, income and </a:t>
            </a:r>
            <a:r>
              <a:rPr lang="en-GB" sz="2200" dirty="0">
                <a:solidFill>
                  <a:srgbClr val="FF0000"/>
                </a:solidFill>
              </a:rPr>
              <a:t>cross elasticities of demand </a:t>
            </a:r>
          </a:p>
          <a:p>
            <a:pPr marL="0" indent="0">
              <a:buNone/>
            </a:pPr>
            <a:r>
              <a:rPr lang="en-GB" sz="2200" dirty="0"/>
              <a:t>b) Use formulae to calculate price, income and </a:t>
            </a:r>
            <a:r>
              <a:rPr lang="en-GB" sz="2200" dirty="0">
                <a:solidFill>
                  <a:srgbClr val="FF0000"/>
                </a:solidFill>
              </a:rPr>
              <a:t>cross elasticities of demand </a:t>
            </a:r>
          </a:p>
          <a:p>
            <a:pPr marL="0" indent="0">
              <a:buNone/>
            </a:pPr>
            <a:r>
              <a:rPr lang="en-GB" sz="2200" dirty="0"/>
              <a:t>c) Interpret numerical values of: </a:t>
            </a:r>
          </a:p>
          <a:p>
            <a:pPr lvl="0"/>
            <a:r>
              <a:rPr lang="en-GB" sz="2200" dirty="0"/>
              <a:t>price elasticity of demand: unitary elastic, perfectly and relatively elastic, and perfectly and relatively inelastic</a:t>
            </a:r>
          </a:p>
          <a:p>
            <a:pPr lvl="0"/>
            <a:r>
              <a:rPr lang="en-GB" sz="2200" dirty="0"/>
              <a:t>income elasticity of demand: inferior, normal and luxury goods; relatively elastic and relatively inelastic</a:t>
            </a:r>
          </a:p>
          <a:p>
            <a:pPr lvl="0"/>
            <a:r>
              <a:rPr lang="en-GB" sz="2200" dirty="0">
                <a:solidFill>
                  <a:srgbClr val="FF0000"/>
                </a:solidFill>
              </a:rPr>
              <a:t>cross elasticity of demand: substitutes, complementary and unrelated goods</a:t>
            </a:r>
          </a:p>
          <a:p>
            <a:pPr marL="0" indent="0">
              <a:buNone/>
            </a:pPr>
            <a:r>
              <a:rPr lang="en-GB" sz="2200" dirty="0"/>
              <a:t>d) The factors influencing elasticities of demand </a:t>
            </a:r>
          </a:p>
          <a:p>
            <a:pPr marL="0" indent="0">
              <a:buNone/>
            </a:pPr>
            <a:r>
              <a:rPr lang="en-GB" sz="2200" dirty="0"/>
              <a:t>e) The significance of elasticities of demand to firms and government in terms of: </a:t>
            </a:r>
          </a:p>
          <a:p>
            <a:pPr lvl="0"/>
            <a:r>
              <a:rPr lang="en-GB" sz="2200" dirty="0"/>
              <a:t>changes in real income </a:t>
            </a:r>
          </a:p>
          <a:p>
            <a:pPr lvl="0"/>
            <a:r>
              <a:rPr lang="en-GB" sz="2200" dirty="0"/>
              <a:t>changes in the prices of substitute and complementary goods </a:t>
            </a:r>
          </a:p>
          <a:p>
            <a:endParaRPr lang="en-GB" sz="2200" dirty="0"/>
          </a:p>
        </p:txBody>
      </p:sp>
      <p:sp>
        <p:nvSpPr>
          <p:cNvPr id="4" name="Rectangle 3"/>
          <p:cNvSpPr/>
          <p:nvPr/>
        </p:nvSpPr>
        <p:spPr>
          <a:xfrm>
            <a:off x="450776" y="220436"/>
            <a:ext cx="7632848" cy="923330"/>
          </a:xfrm>
          <a:prstGeom prst="rect">
            <a:avLst/>
          </a:prstGeom>
          <a:noFill/>
        </p:spPr>
        <p:txBody>
          <a:bodyPr wrap="square" lIns="91440" tIns="45720" rIns="91440" bIns="45720">
            <a:spAutoFit/>
          </a:bodyPr>
          <a:lstStyle/>
          <a:p>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Specification</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9277381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381" y="188640"/>
            <a:ext cx="10945216" cy="6647974"/>
          </a:xfrm>
          <a:prstGeom prst="rect">
            <a:avLst/>
          </a:prstGeom>
          <a:noFill/>
        </p:spPr>
        <p:txBody>
          <a:bodyPr wrap="square" rtlCol="0">
            <a:spAutoFit/>
          </a:bodyPr>
          <a:lstStyle/>
          <a:p>
            <a:r>
              <a:rPr lang="en-GB" sz="3000" b="1" dirty="0" smtClean="0"/>
              <a:t>Are the following positive, negative or zero XED?</a:t>
            </a:r>
          </a:p>
          <a:p>
            <a:endParaRPr lang="en-GB" sz="600" b="1" dirty="0"/>
          </a:p>
          <a:p>
            <a:pPr>
              <a:lnSpc>
                <a:spcPct val="150000"/>
              </a:lnSpc>
            </a:pPr>
            <a:r>
              <a:rPr lang="en-GB" sz="2600" b="1" dirty="0" smtClean="0"/>
              <a:t>1. Petrol and public transport: Positive</a:t>
            </a:r>
          </a:p>
          <a:p>
            <a:pPr>
              <a:lnSpc>
                <a:spcPct val="150000"/>
              </a:lnSpc>
            </a:pPr>
            <a:r>
              <a:rPr lang="en-GB" sz="2600" b="1" dirty="0" smtClean="0"/>
              <a:t>2. Strawberries and sugar: 0</a:t>
            </a:r>
          </a:p>
          <a:p>
            <a:pPr>
              <a:lnSpc>
                <a:spcPct val="150000"/>
              </a:lnSpc>
            </a:pPr>
            <a:r>
              <a:rPr lang="en-GB" sz="2600" b="1" dirty="0" smtClean="0"/>
              <a:t>3. Bread and butter: Negative</a:t>
            </a:r>
          </a:p>
          <a:p>
            <a:pPr>
              <a:lnSpc>
                <a:spcPct val="150000"/>
              </a:lnSpc>
            </a:pPr>
            <a:r>
              <a:rPr lang="en-GB" sz="2600" b="1" dirty="0" smtClean="0"/>
              <a:t>4. Coffee and red bull: </a:t>
            </a:r>
          </a:p>
          <a:p>
            <a:pPr>
              <a:lnSpc>
                <a:spcPct val="150000"/>
              </a:lnSpc>
            </a:pPr>
            <a:r>
              <a:rPr lang="en-GB" sz="2600" b="1" dirty="0" smtClean="0"/>
              <a:t>5. </a:t>
            </a:r>
            <a:r>
              <a:rPr lang="en-GB" sz="2600" b="1" dirty="0" err="1" smtClean="0"/>
              <a:t>Ipod</a:t>
            </a:r>
            <a:r>
              <a:rPr lang="en-GB" sz="2600" b="1" dirty="0" smtClean="0"/>
              <a:t> and headphones: </a:t>
            </a:r>
          </a:p>
          <a:p>
            <a:pPr>
              <a:lnSpc>
                <a:spcPct val="150000"/>
              </a:lnSpc>
            </a:pPr>
            <a:r>
              <a:rPr lang="en-GB" sz="2600" b="1" dirty="0" smtClean="0"/>
              <a:t>6. Xbox and PS3: </a:t>
            </a:r>
          </a:p>
          <a:p>
            <a:pPr>
              <a:lnSpc>
                <a:spcPct val="150000"/>
              </a:lnSpc>
            </a:pPr>
            <a:r>
              <a:rPr lang="en-GB" sz="2600" b="1" dirty="0" smtClean="0"/>
              <a:t>7. Tea and milk:</a:t>
            </a:r>
          </a:p>
          <a:p>
            <a:pPr>
              <a:lnSpc>
                <a:spcPct val="150000"/>
              </a:lnSpc>
            </a:pPr>
            <a:r>
              <a:rPr lang="en-GB" sz="2600" b="1" dirty="0" smtClean="0"/>
              <a:t>8. </a:t>
            </a:r>
            <a:r>
              <a:rPr lang="en-GB" sz="2600" b="1" dirty="0" err="1" smtClean="0"/>
              <a:t>Iphone</a:t>
            </a:r>
            <a:r>
              <a:rPr lang="en-GB" sz="2600" b="1" dirty="0" smtClean="0"/>
              <a:t> and Blackberry:</a:t>
            </a:r>
          </a:p>
          <a:p>
            <a:pPr>
              <a:lnSpc>
                <a:spcPct val="150000"/>
              </a:lnSpc>
            </a:pPr>
            <a:r>
              <a:rPr lang="en-GB" sz="2600" b="1" dirty="0" smtClean="0"/>
              <a:t>9. Oyster card and bicycles:</a:t>
            </a:r>
          </a:p>
          <a:p>
            <a:pPr>
              <a:lnSpc>
                <a:spcPct val="150000"/>
              </a:lnSpc>
            </a:pPr>
            <a:r>
              <a:rPr lang="en-GB" sz="2600" b="1" dirty="0" smtClean="0"/>
              <a:t>10. Louis </a:t>
            </a:r>
            <a:r>
              <a:rPr lang="en-GB" sz="2600" b="1" dirty="0" err="1" smtClean="0"/>
              <a:t>Vuitton</a:t>
            </a:r>
            <a:r>
              <a:rPr lang="en-GB" sz="2600" b="1" dirty="0" smtClean="0"/>
              <a:t> and Gucci:</a:t>
            </a:r>
            <a:endParaRPr lang="en-GB" sz="2600" b="1" dirty="0"/>
          </a:p>
        </p:txBody>
      </p:sp>
    </p:spTree>
    <p:extLst>
      <p:ext uri="{BB962C8B-B14F-4D97-AF65-F5344CB8AC3E}">
        <p14:creationId xmlns:p14="http://schemas.microsoft.com/office/powerpoint/2010/main" val="28689630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381" y="188640"/>
            <a:ext cx="10945216" cy="6647974"/>
          </a:xfrm>
          <a:prstGeom prst="rect">
            <a:avLst/>
          </a:prstGeom>
          <a:noFill/>
        </p:spPr>
        <p:txBody>
          <a:bodyPr wrap="square" rtlCol="0">
            <a:spAutoFit/>
          </a:bodyPr>
          <a:lstStyle/>
          <a:p>
            <a:r>
              <a:rPr lang="en-GB" sz="3000" b="1" dirty="0" smtClean="0"/>
              <a:t>Are the following positive, negative or zero XED?</a:t>
            </a:r>
          </a:p>
          <a:p>
            <a:endParaRPr lang="en-GB" sz="600" b="1" dirty="0"/>
          </a:p>
          <a:p>
            <a:pPr>
              <a:lnSpc>
                <a:spcPct val="150000"/>
              </a:lnSpc>
            </a:pPr>
            <a:r>
              <a:rPr lang="en-GB" sz="2600" b="1" dirty="0" smtClean="0"/>
              <a:t>1. Petrol and public transport: Positive</a:t>
            </a:r>
          </a:p>
          <a:p>
            <a:pPr>
              <a:lnSpc>
                <a:spcPct val="150000"/>
              </a:lnSpc>
            </a:pPr>
            <a:r>
              <a:rPr lang="en-GB" sz="2600" b="1" dirty="0" smtClean="0"/>
              <a:t>2. Strawberries and sugar: 0</a:t>
            </a:r>
          </a:p>
          <a:p>
            <a:pPr>
              <a:lnSpc>
                <a:spcPct val="150000"/>
              </a:lnSpc>
            </a:pPr>
            <a:r>
              <a:rPr lang="en-GB" sz="2600" b="1" dirty="0" smtClean="0"/>
              <a:t>3. Bread and butter: Negative</a:t>
            </a:r>
          </a:p>
          <a:p>
            <a:pPr>
              <a:lnSpc>
                <a:spcPct val="150000"/>
              </a:lnSpc>
            </a:pPr>
            <a:r>
              <a:rPr lang="en-GB" sz="2600" b="1" dirty="0" smtClean="0"/>
              <a:t>4. Coffee and red bull: Positive/ 0</a:t>
            </a:r>
          </a:p>
          <a:p>
            <a:pPr>
              <a:lnSpc>
                <a:spcPct val="150000"/>
              </a:lnSpc>
            </a:pPr>
            <a:r>
              <a:rPr lang="en-GB" sz="2600" b="1" dirty="0" smtClean="0"/>
              <a:t>5. </a:t>
            </a:r>
            <a:r>
              <a:rPr lang="en-GB" sz="2600" b="1" dirty="0" err="1" smtClean="0"/>
              <a:t>Ipod</a:t>
            </a:r>
            <a:r>
              <a:rPr lang="en-GB" sz="2600" b="1" dirty="0" smtClean="0"/>
              <a:t> and headphones: </a:t>
            </a:r>
          </a:p>
          <a:p>
            <a:pPr>
              <a:lnSpc>
                <a:spcPct val="150000"/>
              </a:lnSpc>
            </a:pPr>
            <a:r>
              <a:rPr lang="en-GB" sz="2600" b="1" dirty="0" smtClean="0"/>
              <a:t>6. Xbox and PS3: </a:t>
            </a:r>
          </a:p>
          <a:p>
            <a:pPr>
              <a:lnSpc>
                <a:spcPct val="150000"/>
              </a:lnSpc>
            </a:pPr>
            <a:r>
              <a:rPr lang="en-GB" sz="2600" b="1" dirty="0" smtClean="0"/>
              <a:t>7. Tea and milk: </a:t>
            </a:r>
          </a:p>
          <a:p>
            <a:pPr>
              <a:lnSpc>
                <a:spcPct val="150000"/>
              </a:lnSpc>
            </a:pPr>
            <a:r>
              <a:rPr lang="en-GB" sz="2600" b="1" dirty="0" smtClean="0"/>
              <a:t>8. </a:t>
            </a:r>
            <a:r>
              <a:rPr lang="en-GB" sz="2600" b="1" dirty="0" err="1" smtClean="0"/>
              <a:t>Iphone</a:t>
            </a:r>
            <a:r>
              <a:rPr lang="en-GB" sz="2600" b="1" dirty="0" smtClean="0"/>
              <a:t> and Blackberry: </a:t>
            </a:r>
          </a:p>
          <a:p>
            <a:pPr>
              <a:lnSpc>
                <a:spcPct val="150000"/>
              </a:lnSpc>
            </a:pPr>
            <a:r>
              <a:rPr lang="en-GB" sz="2600" b="1" dirty="0" smtClean="0"/>
              <a:t>9. Oyster card and bicycles: </a:t>
            </a:r>
          </a:p>
          <a:p>
            <a:pPr>
              <a:lnSpc>
                <a:spcPct val="150000"/>
              </a:lnSpc>
            </a:pPr>
            <a:r>
              <a:rPr lang="en-GB" sz="2600" b="1" dirty="0" smtClean="0"/>
              <a:t>10. Louis </a:t>
            </a:r>
            <a:r>
              <a:rPr lang="en-GB" sz="2600" b="1" dirty="0" err="1" smtClean="0"/>
              <a:t>Vuitton</a:t>
            </a:r>
            <a:r>
              <a:rPr lang="en-GB" sz="2600" b="1" dirty="0" smtClean="0"/>
              <a:t> and Gucci:</a:t>
            </a:r>
            <a:endParaRPr lang="en-GB" sz="2600" b="1" dirty="0"/>
          </a:p>
        </p:txBody>
      </p:sp>
    </p:spTree>
    <p:extLst>
      <p:ext uri="{BB962C8B-B14F-4D97-AF65-F5344CB8AC3E}">
        <p14:creationId xmlns:p14="http://schemas.microsoft.com/office/powerpoint/2010/main" val="13224926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381" y="188640"/>
            <a:ext cx="10945216" cy="6647974"/>
          </a:xfrm>
          <a:prstGeom prst="rect">
            <a:avLst/>
          </a:prstGeom>
          <a:noFill/>
        </p:spPr>
        <p:txBody>
          <a:bodyPr wrap="square" rtlCol="0">
            <a:spAutoFit/>
          </a:bodyPr>
          <a:lstStyle/>
          <a:p>
            <a:r>
              <a:rPr lang="en-GB" sz="3000" b="1" dirty="0" smtClean="0"/>
              <a:t>Are the following positive, negative or zero XED?</a:t>
            </a:r>
          </a:p>
          <a:p>
            <a:endParaRPr lang="en-GB" sz="600" b="1" dirty="0"/>
          </a:p>
          <a:p>
            <a:pPr>
              <a:lnSpc>
                <a:spcPct val="150000"/>
              </a:lnSpc>
            </a:pPr>
            <a:r>
              <a:rPr lang="en-GB" sz="2600" b="1" dirty="0" smtClean="0"/>
              <a:t>1. Petrol and public transport: Positive</a:t>
            </a:r>
          </a:p>
          <a:p>
            <a:pPr>
              <a:lnSpc>
                <a:spcPct val="150000"/>
              </a:lnSpc>
            </a:pPr>
            <a:r>
              <a:rPr lang="en-GB" sz="2600" b="1" dirty="0" smtClean="0"/>
              <a:t>2. Strawberries and sugar: 0</a:t>
            </a:r>
          </a:p>
          <a:p>
            <a:pPr>
              <a:lnSpc>
                <a:spcPct val="150000"/>
              </a:lnSpc>
            </a:pPr>
            <a:r>
              <a:rPr lang="en-GB" sz="2600" b="1" dirty="0" smtClean="0"/>
              <a:t>3. Bread and butter: Negative</a:t>
            </a:r>
          </a:p>
          <a:p>
            <a:pPr>
              <a:lnSpc>
                <a:spcPct val="150000"/>
              </a:lnSpc>
            </a:pPr>
            <a:r>
              <a:rPr lang="en-GB" sz="2600" b="1" dirty="0" smtClean="0"/>
              <a:t>4. Coffee and red bull: </a:t>
            </a:r>
            <a:r>
              <a:rPr lang="en-GB" sz="2600" b="1" dirty="0"/>
              <a:t>Positive/ 0</a:t>
            </a:r>
          </a:p>
          <a:p>
            <a:pPr>
              <a:lnSpc>
                <a:spcPct val="150000"/>
              </a:lnSpc>
            </a:pPr>
            <a:r>
              <a:rPr lang="en-GB" sz="2600" b="1" dirty="0" smtClean="0"/>
              <a:t>5. </a:t>
            </a:r>
            <a:r>
              <a:rPr lang="en-GB" sz="2600" b="1" dirty="0" err="1" smtClean="0"/>
              <a:t>Ipod</a:t>
            </a:r>
            <a:r>
              <a:rPr lang="en-GB" sz="2600" b="1" dirty="0" smtClean="0"/>
              <a:t> and headphones: Negative</a:t>
            </a:r>
          </a:p>
          <a:p>
            <a:pPr>
              <a:lnSpc>
                <a:spcPct val="150000"/>
              </a:lnSpc>
            </a:pPr>
            <a:r>
              <a:rPr lang="en-GB" sz="2600" b="1" dirty="0" smtClean="0"/>
              <a:t>6. Xbox and PS3: </a:t>
            </a:r>
          </a:p>
          <a:p>
            <a:pPr>
              <a:lnSpc>
                <a:spcPct val="150000"/>
              </a:lnSpc>
            </a:pPr>
            <a:r>
              <a:rPr lang="en-GB" sz="2600" b="1" dirty="0" smtClean="0"/>
              <a:t>7. Tea and milk: </a:t>
            </a:r>
          </a:p>
          <a:p>
            <a:pPr>
              <a:lnSpc>
                <a:spcPct val="150000"/>
              </a:lnSpc>
            </a:pPr>
            <a:r>
              <a:rPr lang="en-GB" sz="2600" b="1" dirty="0" smtClean="0"/>
              <a:t>8. </a:t>
            </a:r>
            <a:r>
              <a:rPr lang="en-GB" sz="2600" b="1" dirty="0" err="1" smtClean="0"/>
              <a:t>Iphone</a:t>
            </a:r>
            <a:r>
              <a:rPr lang="en-GB" sz="2600" b="1" dirty="0" smtClean="0"/>
              <a:t> and Blackberry: </a:t>
            </a:r>
          </a:p>
          <a:p>
            <a:pPr>
              <a:lnSpc>
                <a:spcPct val="150000"/>
              </a:lnSpc>
            </a:pPr>
            <a:r>
              <a:rPr lang="en-GB" sz="2600" b="1" dirty="0" smtClean="0"/>
              <a:t>9. Oyster card and bicycles:</a:t>
            </a:r>
          </a:p>
          <a:p>
            <a:pPr>
              <a:lnSpc>
                <a:spcPct val="150000"/>
              </a:lnSpc>
            </a:pPr>
            <a:r>
              <a:rPr lang="en-GB" sz="2600" b="1" dirty="0" smtClean="0"/>
              <a:t>10. Louis </a:t>
            </a:r>
            <a:r>
              <a:rPr lang="en-GB" sz="2600" b="1" dirty="0" err="1" smtClean="0"/>
              <a:t>Vuitton</a:t>
            </a:r>
            <a:r>
              <a:rPr lang="en-GB" sz="2600" b="1" dirty="0" smtClean="0"/>
              <a:t> and Gucci:</a:t>
            </a:r>
            <a:endParaRPr lang="en-GB" sz="2600" b="1" dirty="0"/>
          </a:p>
        </p:txBody>
      </p:sp>
    </p:spTree>
    <p:extLst>
      <p:ext uri="{BB962C8B-B14F-4D97-AF65-F5344CB8AC3E}">
        <p14:creationId xmlns:p14="http://schemas.microsoft.com/office/powerpoint/2010/main" val="13427290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381" y="188640"/>
            <a:ext cx="10945216" cy="6647974"/>
          </a:xfrm>
          <a:prstGeom prst="rect">
            <a:avLst/>
          </a:prstGeom>
          <a:noFill/>
        </p:spPr>
        <p:txBody>
          <a:bodyPr wrap="square" rtlCol="0">
            <a:spAutoFit/>
          </a:bodyPr>
          <a:lstStyle/>
          <a:p>
            <a:r>
              <a:rPr lang="en-GB" sz="3000" b="1" dirty="0" smtClean="0"/>
              <a:t>Are the following positive, negative or zero XED?</a:t>
            </a:r>
          </a:p>
          <a:p>
            <a:endParaRPr lang="en-GB" sz="600" b="1" dirty="0"/>
          </a:p>
          <a:p>
            <a:pPr>
              <a:lnSpc>
                <a:spcPct val="150000"/>
              </a:lnSpc>
            </a:pPr>
            <a:r>
              <a:rPr lang="en-GB" sz="2600" b="1" dirty="0" smtClean="0"/>
              <a:t>1. Petrol and public transport: Positive</a:t>
            </a:r>
          </a:p>
          <a:p>
            <a:pPr>
              <a:lnSpc>
                <a:spcPct val="150000"/>
              </a:lnSpc>
            </a:pPr>
            <a:r>
              <a:rPr lang="en-GB" sz="2600" b="1" dirty="0" smtClean="0"/>
              <a:t>2. Strawberries and sugar: 0</a:t>
            </a:r>
          </a:p>
          <a:p>
            <a:pPr>
              <a:lnSpc>
                <a:spcPct val="150000"/>
              </a:lnSpc>
            </a:pPr>
            <a:r>
              <a:rPr lang="en-GB" sz="2600" b="1" dirty="0" smtClean="0"/>
              <a:t>3. Bread and butter: Negative</a:t>
            </a:r>
          </a:p>
          <a:p>
            <a:pPr>
              <a:lnSpc>
                <a:spcPct val="150000"/>
              </a:lnSpc>
            </a:pPr>
            <a:r>
              <a:rPr lang="en-GB" sz="2600" b="1" dirty="0" smtClean="0"/>
              <a:t>4. Coffee and red bull: </a:t>
            </a:r>
            <a:r>
              <a:rPr lang="en-GB" sz="2600" b="1" dirty="0"/>
              <a:t>Positive/ 0</a:t>
            </a:r>
          </a:p>
          <a:p>
            <a:pPr>
              <a:lnSpc>
                <a:spcPct val="150000"/>
              </a:lnSpc>
            </a:pPr>
            <a:r>
              <a:rPr lang="en-GB" sz="2600" b="1" dirty="0" smtClean="0"/>
              <a:t>5. </a:t>
            </a:r>
            <a:r>
              <a:rPr lang="en-GB" sz="2600" b="1" dirty="0" err="1" smtClean="0"/>
              <a:t>Ipod</a:t>
            </a:r>
            <a:r>
              <a:rPr lang="en-GB" sz="2600" b="1" dirty="0" smtClean="0"/>
              <a:t> and headphones: Negative</a:t>
            </a:r>
          </a:p>
          <a:p>
            <a:pPr>
              <a:lnSpc>
                <a:spcPct val="150000"/>
              </a:lnSpc>
            </a:pPr>
            <a:r>
              <a:rPr lang="en-GB" sz="2600" b="1" dirty="0" smtClean="0"/>
              <a:t>6. Xbox and PS3: Positive</a:t>
            </a:r>
          </a:p>
          <a:p>
            <a:pPr>
              <a:lnSpc>
                <a:spcPct val="150000"/>
              </a:lnSpc>
            </a:pPr>
            <a:r>
              <a:rPr lang="en-GB" sz="2600" b="1" dirty="0" smtClean="0"/>
              <a:t>7. Tea and milk: </a:t>
            </a:r>
          </a:p>
          <a:p>
            <a:pPr>
              <a:lnSpc>
                <a:spcPct val="150000"/>
              </a:lnSpc>
            </a:pPr>
            <a:r>
              <a:rPr lang="en-GB" sz="2600" b="1" dirty="0" smtClean="0"/>
              <a:t>8. </a:t>
            </a:r>
            <a:r>
              <a:rPr lang="en-GB" sz="2600" b="1" dirty="0" err="1" smtClean="0"/>
              <a:t>Iphone</a:t>
            </a:r>
            <a:r>
              <a:rPr lang="en-GB" sz="2600" b="1" dirty="0" smtClean="0"/>
              <a:t> and Blackberry:</a:t>
            </a:r>
          </a:p>
          <a:p>
            <a:pPr>
              <a:lnSpc>
                <a:spcPct val="150000"/>
              </a:lnSpc>
            </a:pPr>
            <a:r>
              <a:rPr lang="en-GB" sz="2600" b="1" dirty="0" smtClean="0"/>
              <a:t>9. Oyster card and bicycles:</a:t>
            </a:r>
          </a:p>
          <a:p>
            <a:pPr>
              <a:lnSpc>
                <a:spcPct val="150000"/>
              </a:lnSpc>
            </a:pPr>
            <a:r>
              <a:rPr lang="en-GB" sz="2600" b="1" dirty="0" smtClean="0"/>
              <a:t>10. Louis </a:t>
            </a:r>
            <a:r>
              <a:rPr lang="en-GB" sz="2600" b="1" dirty="0" err="1" smtClean="0"/>
              <a:t>Vuitton</a:t>
            </a:r>
            <a:r>
              <a:rPr lang="en-GB" sz="2600" b="1" dirty="0" smtClean="0"/>
              <a:t> and Gucci:</a:t>
            </a:r>
            <a:endParaRPr lang="en-GB" sz="2600" b="1" dirty="0"/>
          </a:p>
        </p:txBody>
      </p:sp>
    </p:spTree>
    <p:extLst>
      <p:ext uri="{BB962C8B-B14F-4D97-AF65-F5344CB8AC3E}">
        <p14:creationId xmlns:p14="http://schemas.microsoft.com/office/powerpoint/2010/main" val="22161252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381" y="188640"/>
            <a:ext cx="10945216" cy="6647974"/>
          </a:xfrm>
          <a:prstGeom prst="rect">
            <a:avLst/>
          </a:prstGeom>
          <a:noFill/>
        </p:spPr>
        <p:txBody>
          <a:bodyPr wrap="square" rtlCol="0">
            <a:spAutoFit/>
          </a:bodyPr>
          <a:lstStyle/>
          <a:p>
            <a:r>
              <a:rPr lang="en-GB" sz="3000" b="1" dirty="0" smtClean="0"/>
              <a:t>Are the following positive, negative or zero XED?</a:t>
            </a:r>
          </a:p>
          <a:p>
            <a:endParaRPr lang="en-GB" sz="600" b="1" dirty="0"/>
          </a:p>
          <a:p>
            <a:pPr>
              <a:lnSpc>
                <a:spcPct val="150000"/>
              </a:lnSpc>
            </a:pPr>
            <a:r>
              <a:rPr lang="en-GB" sz="2600" b="1" dirty="0" smtClean="0"/>
              <a:t>1. Petrol and public transport: Positive</a:t>
            </a:r>
          </a:p>
          <a:p>
            <a:pPr>
              <a:lnSpc>
                <a:spcPct val="150000"/>
              </a:lnSpc>
            </a:pPr>
            <a:r>
              <a:rPr lang="en-GB" sz="2600" b="1" dirty="0" smtClean="0"/>
              <a:t>2. Strawberries and sugar: 0</a:t>
            </a:r>
          </a:p>
          <a:p>
            <a:pPr>
              <a:lnSpc>
                <a:spcPct val="150000"/>
              </a:lnSpc>
            </a:pPr>
            <a:r>
              <a:rPr lang="en-GB" sz="2600" b="1" dirty="0" smtClean="0"/>
              <a:t>3. Bread and butter: Negative</a:t>
            </a:r>
          </a:p>
          <a:p>
            <a:pPr>
              <a:lnSpc>
                <a:spcPct val="150000"/>
              </a:lnSpc>
            </a:pPr>
            <a:r>
              <a:rPr lang="en-GB" sz="2600" b="1" dirty="0" smtClean="0"/>
              <a:t>4. Coffee and red bull: </a:t>
            </a:r>
            <a:r>
              <a:rPr lang="en-GB" sz="2600" b="1" dirty="0"/>
              <a:t>Positive/ 0</a:t>
            </a:r>
          </a:p>
          <a:p>
            <a:pPr>
              <a:lnSpc>
                <a:spcPct val="150000"/>
              </a:lnSpc>
            </a:pPr>
            <a:r>
              <a:rPr lang="en-GB" sz="2600" b="1" dirty="0" smtClean="0"/>
              <a:t>5. </a:t>
            </a:r>
            <a:r>
              <a:rPr lang="en-GB" sz="2600" b="1" dirty="0" err="1" smtClean="0"/>
              <a:t>Ipod</a:t>
            </a:r>
            <a:r>
              <a:rPr lang="en-GB" sz="2600" b="1" dirty="0" smtClean="0"/>
              <a:t> and headphones: Negative</a:t>
            </a:r>
          </a:p>
          <a:p>
            <a:pPr>
              <a:lnSpc>
                <a:spcPct val="150000"/>
              </a:lnSpc>
            </a:pPr>
            <a:r>
              <a:rPr lang="en-GB" sz="2600" b="1" dirty="0" smtClean="0"/>
              <a:t>6. Xbox and PS3: Positive</a:t>
            </a:r>
          </a:p>
          <a:p>
            <a:pPr>
              <a:lnSpc>
                <a:spcPct val="150000"/>
              </a:lnSpc>
            </a:pPr>
            <a:r>
              <a:rPr lang="en-GB" sz="2600" b="1" dirty="0" smtClean="0"/>
              <a:t>7. Tea and milk: Negative</a:t>
            </a:r>
          </a:p>
          <a:p>
            <a:pPr>
              <a:lnSpc>
                <a:spcPct val="150000"/>
              </a:lnSpc>
            </a:pPr>
            <a:r>
              <a:rPr lang="en-GB" sz="2600" b="1" dirty="0" smtClean="0"/>
              <a:t>8. </a:t>
            </a:r>
            <a:r>
              <a:rPr lang="en-GB" sz="2600" b="1" dirty="0" err="1" smtClean="0"/>
              <a:t>Iphone</a:t>
            </a:r>
            <a:r>
              <a:rPr lang="en-GB" sz="2600" b="1" dirty="0" smtClean="0"/>
              <a:t> and Blackberry: </a:t>
            </a:r>
          </a:p>
          <a:p>
            <a:pPr>
              <a:lnSpc>
                <a:spcPct val="150000"/>
              </a:lnSpc>
            </a:pPr>
            <a:r>
              <a:rPr lang="en-GB" sz="2600" b="1" dirty="0" smtClean="0"/>
              <a:t>9. Oyster card and bicycles:</a:t>
            </a:r>
          </a:p>
          <a:p>
            <a:pPr>
              <a:lnSpc>
                <a:spcPct val="150000"/>
              </a:lnSpc>
            </a:pPr>
            <a:r>
              <a:rPr lang="en-GB" sz="2600" b="1" dirty="0" smtClean="0"/>
              <a:t>10. Louis </a:t>
            </a:r>
            <a:r>
              <a:rPr lang="en-GB" sz="2600" b="1" dirty="0" err="1" smtClean="0"/>
              <a:t>Vuitton</a:t>
            </a:r>
            <a:r>
              <a:rPr lang="en-GB" sz="2600" b="1" dirty="0" smtClean="0"/>
              <a:t> and Gucci:</a:t>
            </a:r>
            <a:endParaRPr lang="en-GB" sz="2600" b="1" dirty="0"/>
          </a:p>
        </p:txBody>
      </p:sp>
    </p:spTree>
    <p:extLst>
      <p:ext uri="{BB962C8B-B14F-4D97-AF65-F5344CB8AC3E}">
        <p14:creationId xmlns:p14="http://schemas.microsoft.com/office/powerpoint/2010/main" val="39234131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381" y="188640"/>
            <a:ext cx="10945216" cy="6647974"/>
          </a:xfrm>
          <a:prstGeom prst="rect">
            <a:avLst/>
          </a:prstGeom>
          <a:noFill/>
        </p:spPr>
        <p:txBody>
          <a:bodyPr wrap="square" rtlCol="0">
            <a:spAutoFit/>
          </a:bodyPr>
          <a:lstStyle/>
          <a:p>
            <a:r>
              <a:rPr lang="en-GB" sz="3000" b="1" dirty="0" smtClean="0"/>
              <a:t>Are the following positive, negative or zero XED?</a:t>
            </a:r>
          </a:p>
          <a:p>
            <a:endParaRPr lang="en-GB" sz="600" b="1" dirty="0"/>
          </a:p>
          <a:p>
            <a:pPr>
              <a:lnSpc>
                <a:spcPct val="150000"/>
              </a:lnSpc>
            </a:pPr>
            <a:r>
              <a:rPr lang="en-GB" sz="2600" b="1" dirty="0" smtClean="0"/>
              <a:t>1. Petrol and public transport: Positive</a:t>
            </a:r>
          </a:p>
          <a:p>
            <a:pPr>
              <a:lnSpc>
                <a:spcPct val="150000"/>
              </a:lnSpc>
            </a:pPr>
            <a:r>
              <a:rPr lang="en-GB" sz="2600" b="1" dirty="0" smtClean="0"/>
              <a:t>2. Strawberries and sugar: 0</a:t>
            </a:r>
          </a:p>
          <a:p>
            <a:pPr>
              <a:lnSpc>
                <a:spcPct val="150000"/>
              </a:lnSpc>
            </a:pPr>
            <a:r>
              <a:rPr lang="en-GB" sz="2600" b="1" dirty="0" smtClean="0"/>
              <a:t>3. Bread and butter: Negative</a:t>
            </a:r>
          </a:p>
          <a:p>
            <a:pPr>
              <a:lnSpc>
                <a:spcPct val="150000"/>
              </a:lnSpc>
            </a:pPr>
            <a:r>
              <a:rPr lang="en-GB" sz="2600" b="1" dirty="0" smtClean="0"/>
              <a:t>4. Coffee and red bull: </a:t>
            </a:r>
            <a:r>
              <a:rPr lang="en-GB" sz="2600" b="1" dirty="0"/>
              <a:t>Positive/ 0</a:t>
            </a:r>
          </a:p>
          <a:p>
            <a:pPr>
              <a:lnSpc>
                <a:spcPct val="150000"/>
              </a:lnSpc>
            </a:pPr>
            <a:r>
              <a:rPr lang="en-GB" sz="2600" b="1" dirty="0" smtClean="0"/>
              <a:t>5</a:t>
            </a:r>
            <a:r>
              <a:rPr lang="en-GB" sz="2600" b="1" smtClean="0"/>
              <a:t>. od </a:t>
            </a:r>
            <a:r>
              <a:rPr lang="en-GB" sz="2600" b="1" dirty="0" smtClean="0"/>
              <a:t>and headphones: Negative</a:t>
            </a:r>
          </a:p>
          <a:p>
            <a:pPr>
              <a:lnSpc>
                <a:spcPct val="150000"/>
              </a:lnSpc>
            </a:pPr>
            <a:r>
              <a:rPr lang="en-GB" sz="2600" b="1" dirty="0" smtClean="0"/>
              <a:t>6. Xbox and PS3: Positive</a:t>
            </a:r>
          </a:p>
          <a:p>
            <a:pPr>
              <a:lnSpc>
                <a:spcPct val="150000"/>
              </a:lnSpc>
            </a:pPr>
            <a:r>
              <a:rPr lang="en-GB" sz="2600" b="1" dirty="0" smtClean="0"/>
              <a:t>7. Tea and milk: Negative</a:t>
            </a:r>
          </a:p>
          <a:p>
            <a:pPr>
              <a:lnSpc>
                <a:spcPct val="150000"/>
              </a:lnSpc>
            </a:pPr>
            <a:r>
              <a:rPr lang="en-GB" sz="2600" b="1" dirty="0" smtClean="0"/>
              <a:t>8. </a:t>
            </a:r>
            <a:r>
              <a:rPr lang="en-GB" sz="2600" b="1" dirty="0" err="1" smtClean="0"/>
              <a:t>Iphone</a:t>
            </a:r>
            <a:r>
              <a:rPr lang="en-GB" sz="2600" b="1" dirty="0" smtClean="0"/>
              <a:t> and Blackberry: Positive</a:t>
            </a:r>
          </a:p>
          <a:p>
            <a:pPr>
              <a:lnSpc>
                <a:spcPct val="150000"/>
              </a:lnSpc>
            </a:pPr>
            <a:r>
              <a:rPr lang="en-GB" sz="2600" b="1" dirty="0" smtClean="0"/>
              <a:t>9. Oyster card and bicycles: </a:t>
            </a:r>
          </a:p>
          <a:p>
            <a:pPr>
              <a:lnSpc>
                <a:spcPct val="150000"/>
              </a:lnSpc>
            </a:pPr>
            <a:r>
              <a:rPr lang="en-GB" sz="2600" b="1" dirty="0" smtClean="0"/>
              <a:t>10. Louis </a:t>
            </a:r>
            <a:r>
              <a:rPr lang="en-GB" sz="2600" b="1" dirty="0" err="1" smtClean="0"/>
              <a:t>Vuitton</a:t>
            </a:r>
            <a:r>
              <a:rPr lang="en-GB" sz="2600" b="1" dirty="0" smtClean="0"/>
              <a:t> and Gucci:</a:t>
            </a:r>
            <a:endParaRPr lang="en-GB" sz="2600" b="1" dirty="0"/>
          </a:p>
        </p:txBody>
      </p:sp>
    </p:spTree>
    <p:extLst>
      <p:ext uri="{BB962C8B-B14F-4D97-AF65-F5344CB8AC3E}">
        <p14:creationId xmlns:p14="http://schemas.microsoft.com/office/powerpoint/2010/main" val="2423790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381" y="188640"/>
            <a:ext cx="10945216" cy="6647974"/>
          </a:xfrm>
          <a:prstGeom prst="rect">
            <a:avLst/>
          </a:prstGeom>
          <a:noFill/>
        </p:spPr>
        <p:txBody>
          <a:bodyPr wrap="square" rtlCol="0">
            <a:spAutoFit/>
          </a:bodyPr>
          <a:lstStyle/>
          <a:p>
            <a:r>
              <a:rPr lang="en-GB" sz="3000" b="1" dirty="0" smtClean="0"/>
              <a:t>Are the following positive, negative or zero XED?</a:t>
            </a:r>
          </a:p>
          <a:p>
            <a:endParaRPr lang="en-GB" sz="600" b="1" dirty="0"/>
          </a:p>
          <a:p>
            <a:pPr>
              <a:lnSpc>
                <a:spcPct val="150000"/>
              </a:lnSpc>
            </a:pPr>
            <a:r>
              <a:rPr lang="en-GB" sz="2600" b="1" dirty="0" smtClean="0"/>
              <a:t>1. Petrol and public transport: Positive</a:t>
            </a:r>
          </a:p>
          <a:p>
            <a:pPr>
              <a:lnSpc>
                <a:spcPct val="150000"/>
              </a:lnSpc>
            </a:pPr>
            <a:r>
              <a:rPr lang="en-GB" sz="2600" b="1" dirty="0" smtClean="0"/>
              <a:t>2. Strawberries and sugar: 0</a:t>
            </a:r>
          </a:p>
          <a:p>
            <a:pPr>
              <a:lnSpc>
                <a:spcPct val="150000"/>
              </a:lnSpc>
            </a:pPr>
            <a:r>
              <a:rPr lang="en-GB" sz="2600" b="1" dirty="0" smtClean="0"/>
              <a:t>3. Bread and butter: Negative</a:t>
            </a:r>
          </a:p>
          <a:p>
            <a:pPr>
              <a:lnSpc>
                <a:spcPct val="150000"/>
              </a:lnSpc>
            </a:pPr>
            <a:r>
              <a:rPr lang="en-GB" sz="2600" b="1" dirty="0" smtClean="0"/>
              <a:t>4. Coffee and red bull: </a:t>
            </a:r>
            <a:r>
              <a:rPr lang="en-GB" sz="2600" b="1" dirty="0"/>
              <a:t>Positive/ 0</a:t>
            </a:r>
          </a:p>
          <a:p>
            <a:pPr>
              <a:lnSpc>
                <a:spcPct val="150000"/>
              </a:lnSpc>
            </a:pPr>
            <a:r>
              <a:rPr lang="en-GB" sz="2600" b="1" dirty="0" smtClean="0"/>
              <a:t>5. </a:t>
            </a:r>
            <a:r>
              <a:rPr lang="en-GB" sz="2600" b="1" dirty="0" err="1" smtClean="0"/>
              <a:t>Ipod</a:t>
            </a:r>
            <a:r>
              <a:rPr lang="en-GB" sz="2600" b="1" dirty="0" smtClean="0"/>
              <a:t> and headphones: Negative</a:t>
            </a:r>
          </a:p>
          <a:p>
            <a:pPr>
              <a:lnSpc>
                <a:spcPct val="150000"/>
              </a:lnSpc>
            </a:pPr>
            <a:r>
              <a:rPr lang="en-GB" sz="2600" b="1" dirty="0" smtClean="0"/>
              <a:t>6. Xbox and PS3: Positive</a:t>
            </a:r>
          </a:p>
          <a:p>
            <a:pPr>
              <a:lnSpc>
                <a:spcPct val="150000"/>
              </a:lnSpc>
            </a:pPr>
            <a:r>
              <a:rPr lang="en-GB" sz="2600" b="1" dirty="0" smtClean="0"/>
              <a:t>7. Tea and milk: Negative</a:t>
            </a:r>
          </a:p>
          <a:p>
            <a:pPr>
              <a:lnSpc>
                <a:spcPct val="150000"/>
              </a:lnSpc>
            </a:pPr>
            <a:r>
              <a:rPr lang="en-GB" sz="2600" b="1" dirty="0" smtClean="0"/>
              <a:t>8. </a:t>
            </a:r>
            <a:r>
              <a:rPr lang="en-GB" sz="2600" b="1" dirty="0" err="1" smtClean="0"/>
              <a:t>Iphone</a:t>
            </a:r>
            <a:r>
              <a:rPr lang="en-GB" sz="2600" b="1" dirty="0" smtClean="0"/>
              <a:t> and Blackberry: Positive</a:t>
            </a:r>
          </a:p>
          <a:p>
            <a:pPr>
              <a:lnSpc>
                <a:spcPct val="150000"/>
              </a:lnSpc>
            </a:pPr>
            <a:r>
              <a:rPr lang="en-GB" sz="2600" b="1" dirty="0" smtClean="0"/>
              <a:t>9. Oyster card and bicycles: Positive</a:t>
            </a:r>
          </a:p>
          <a:p>
            <a:pPr>
              <a:lnSpc>
                <a:spcPct val="150000"/>
              </a:lnSpc>
            </a:pPr>
            <a:r>
              <a:rPr lang="en-GB" sz="2600" b="1" dirty="0" smtClean="0"/>
              <a:t>10. Louis </a:t>
            </a:r>
            <a:r>
              <a:rPr lang="en-GB" sz="2600" b="1" dirty="0" err="1" smtClean="0"/>
              <a:t>Vuitton</a:t>
            </a:r>
            <a:r>
              <a:rPr lang="en-GB" sz="2600" b="1" dirty="0" smtClean="0"/>
              <a:t> and Gucci: </a:t>
            </a:r>
            <a:endParaRPr lang="en-GB" sz="2600" b="1" dirty="0"/>
          </a:p>
        </p:txBody>
      </p:sp>
    </p:spTree>
    <p:extLst>
      <p:ext uri="{BB962C8B-B14F-4D97-AF65-F5344CB8AC3E}">
        <p14:creationId xmlns:p14="http://schemas.microsoft.com/office/powerpoint/2010/main" val="36701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381" y="188640"/>
            <a:ext cx="10945216" cy="6647974"/>
          </a:xfrm>
          <a:prstGeom prst="rect">
            <a:avLst/>
          </a:prstGeom>
          <a:noFill/>
        </p:spPr>
        <p:txBody>
          <a:bodyPr wrap="square" rtlCol="0">
            <a:spAutoFit/>
          </a:bodyPr>
          <a:lstStyle/>
          <a:p>
            <a:r>
              <a:rPr lang="en-GB" sz="3000" b="1" dirty="0" smtClean="0"/>
              <a:t>Are the following positive, negative or zero XED?</a:t>
            </a:r>
          </a:p>
          <a:p>
            <a:endParaRPr lang="en-GB" sz="600" b="1" dirty="0"/>
          </a:p>
          <a:p>
            <a:pPr>
              <a:lnSpc>
                <a:spcPct val="150000"/>
              </a:lnSpc>
            </a:pPr>
            <a:r>
              <a:rPr lang="en-GB" sz="2600" b="1" dirty="0" smtClean="0"/>
              <a:t>1. Petrol and public transport: Positive</a:t>
            </a:r>
          </a:p>
          <a:p>
            <a:pPr>
              <a:lnSpc>
                <a:spcPct val="150000"/>
              </a:lnSpc>
            </a:pPr>
            <a:r>
              <a:rPr lang="en-GB" sz="2600" b="1" dirty="0" smtClean="0"/>
              <a:t>2. Strawberries and sugar: 0</a:t>
            </a:r>
          </a:p>
          <a:p>
            <a:pPr>
              <a:lnSpc>
                <a:spcPct val="150000"/>
              </a:lnSpc>
            </a:pPr>
            <a:r>
              <a:rPr lang="en-GB" sz="2600" b="1" dirty="0" smtClean="0"/>
              <a:t>3. Bread and butter: Negative</a:t>
            </a:r>
          </a:p>
          <a:p>
            <a:pPr>
              <a:lnSpc>
                <a:spcPct val="150000"/>
              </a:lnSpc>
            </a:pPr>
            <a:r>
              <a:rPr lang="en-GB" sz="2600" b="1" dirty="0" smtClean="0"/>
              <a:t>4. Coffee and red bull</a:t>
            </a:r>
            <a:r>
              <a:rPr lang="en-GB" sz="2600" b="1" smtClean="0"/>
              <a:t>: </a:t>
            </a:r>
            <a:r>
              <a:rPr lang="en-GB" sz="2600" b="1"/>
              <a:t>Positive/ 0</a:t>
            </a:r>
          </a:p>
          <a:p>
            <a:pPr>
              <a:lnSpc>
                <a:spcPct val="150000"/>
              </a:lnSpc>
            </a:pPr>
            <a:r>
              <a:rPr lang="en-GB" sz="2600" b="1" smtClean="0"/>
              <a:t>5</a:t>
            </a:r>
            <a:r>
              <a:rPr lang="en-GB" sz="2600" b="1" dirty="0" smtClean="0"/>
              <a:t>. </a:t>
            </a:r>
            <a:r>
              <a:rPr lang="en-GB" sz="2600" b="1" dirty="0" err="1" smtClean="0"/>
              <a:t>Ipod</a:t>
            </a:r>
            <a:r>
              <a:rPr lang="en-GB" sz="2600" b="1" dirty="0" smtClean="0"/>
              <a:t> and headphones: Negative</a:t>
            </a:r>
          </a:p>
          <a:p>
            <a:pPr>
              <a:lnSpc>
                <a:spcPct val="150000"/>
              </a:lnSpc>
            </a:pPr>
            <a:r>
              <a:rPr lang="en-GB" sz="2600" b="1" dirty="0" smtClean="0"/>
              <a:t>6. Xbox and PS3: Positive</a:t>
            </a:r>
          </a:p>
          <a:p>
            <a:pPr>
              <a:lnSpc>
                <a:spcPct val="150000"/>
              </a:lnSpc>
            </a:pPr>
            <a:r>
              <a:rPr lang="en-GB" sz="2600" b="1" dirty="0" smtClean="0"/>
              <a:t>7. Tea and milk: Negative</a:t>
            </a:r>
          </a:p>
          <a:p>
            <a:pPr>
              <a:lnSpc>
                <a:spcPct val="150000"/>
              </a:lnSpc>
            </a:pPr>
            <a:r>
              <a:rPr lang="en-GB" sz="2600" b="1" dirty="0" smtClean="0"/>
              <a:t>8. </a:t>
            </a:r>
            <a:r>
              <a:rPr lang="en-GB" sz="2600" b="1" dirty="0" err="1" smtClean="0"/>
              <a:t>Iphone</a:t>
            </a:r>
            <a:r>
              <a:rPr lang="en-GB" sz="2600" b="1" dirty="0" smtClean="0"/>
              <a:t> and Blackberry: Positive</a:t>
            </a:r>
          </a:p>
          <a:p>
            <a:pPr>
              <a:lnSpc>
                <a:spcPct val="150000"/>
              </a:lnSpc>
            </a:pPr>
            <a:r>
              <a:rPr lang="en-GB" sz="2600" b="1" dirty="0" smtClean="0"/>
              <a:t>9. Oyster card and bicycles: Positive</a:t>
            </a:r>
          </a:p>
          <a:p>
            <a:pPr>
              <a:lnSpc>
                <a:spcPct val="150000"/>
              </a:lnSpc>
            </a:pPr>
            <a:r>
              <a:rPr lang="en-GB" sz="2600" b="1" dirty="0" smtClean="0"/>
              <a:t>10. Louis </a:t>
            </a:r>
            <a:r>
              <a:rPr lang="en-GB" sz="2600" b="1" dirty="0" err="1" smtClean="0"/>
              <a:t>Vuitton</a:t>
            </a:r>
            <a:r>
              <a:rPr lang="en-GB" sz="2600" b="1" dirty="0" smtClean="0"/>
              <a:t> and Gucci: Positive or 0!</a:t>
            </a:r>
            <a:endParaRPr lang="en-GB" sz="2600" b="1" dirty="0"/>
          </a:p>
        </p:txBody>
      </p:sp>
    </p:spTree>
    <p:extLst>
      <p:ext uri="{BB962C8B-B14F-4D97-AF65-F5344CB8AC3E}">
        <p14:creationId xmlns:p14="http://schemas.microsoft.com/office/powerpoint/2010/main" val="2266964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upload.wikimedia.org/wikipedia/commons/thumb/1/17/Xbox_360_S.png/250px-Xbox_360_S.png"/>
          <p:cNvPicPr>
            <a:picLocks noChangeAspect="1" noChangeArrowheads="1"/>
          </p:cNvPicPr>
          <p:nvPr/>
        </p:nvPicPr>
        <p:blipFill>
          <a:blip r:embed="rId2" cstate="print"/>
          <a:srcRect/>
          <a:stretch>
            <a:fillRect/>
          </a:stretch>
        </p:blipFill>
        <p:spPr bwMode="auto">
          <a:xfrm>
            <a:off x="7993338" y="145143"/>
            <a:ext cx="3580098" cy="3211850"/>
          </a:xfrm>
          <a:prstGeom prst="rect">
            <a:avLst/>
          </a:prstGeom>
          <a:noFill/>
        </p:spPr>
      </p:pic>
      <p:sp>
        <p:nvSpPr>
          <p:cNvPr id="8" name="Title 1"/>
          <p:cNvSpPr>
            <a:spLocks noGrp="1"/>
          </p:cNvSpPr>
          <p:nvPr>
            <p:ph type="ctrTitle"/>
          </p:nvPr>
        </p:nvSpPr>
        <p:spPr>
          <a:xfrm>
            <a:off x="335360" y="238528"/>
            <a:ext cx="8448939" cy="2727156"/>
          </a:xfrm>
        </p:spPr>
        <p:txBody>
          <a:bodyPr>
            <a:noAutofit/>
          </a:bodyPr>
          <a:lstStyle/>
          <a:p>
            <a:pPr algn="l"/>
            <a:r>
              <a:rPr lang="en-GB" sz="3200" b="1" dirty="0" smtClean="0">
                <a:latin typeface="+mn-lt"/>
              </a:rPr>
              <a:t>So far we have looked at PED and YED....</a:t>
            </a:r>
            <a:br>
              <a:rPr lang="en-GB" sz="3200" b="1" dirty="0" smtClean="0">
                <a:latin typeface="+mn-lt"/>
              </a:rPr>
            </a:br>
            <a:r>
              <a:rPr lang="en-GB" sz="3200" b="1" dirty="0" smtClean="0">
                <a:latin typeface="+mn-lt"/>
              </a:rPr>
              <a:t> </a:t>
            </a:r>
            <a:r>
              <a:rPr lang="en-GB" sz="3200" b="1" dirty="0">
                <a:latin typeface="+mn-lt"/>
              </a:rPr>
              <a:t/>
            </a:r>
            <a:br>
              <a:rPr lang="en-GB" sz="3200" b="1" dirty="0">
                <a:latin typeface="+mn-lt"/>
              </a:rPr>
            </a:br>
            <a:r>
              <a:rPr lang="en-GB" sz="3200" b="1" dirty="0" smtClean="0">
                <a:latin typeface="+mn-lt"/>
              </a:rPr>
              <a:t>Now we will be moving onto </a:t>
            </a:r>
            <a:r>
              <a:rPr lang="en-GB" sz="4800" b="1" dirty="0" smtClean="0">
                <a:solidFill>
                  <a:srgbClr val="FF0000"/>
                </a:solidFill>
                <a:latin typeface="+mn-lt"/>
              </a:rPr>
              <a:t>XED</a:t>
            </a:r>
            <a:r>
              <a:rPr lang="en-GB" sz="3200" b="1" dirty="0" smtClean="0">
                <a:latin typeface="+mn-lt"/>
              </a:rPr>
              <a:t>.</a:t>
            </a:r>
            <a:br>
              <a:rPr lang="en-GB" sz="3200" b="1" dirty="0" smtClean="0">
                <a:latin typeface="+mn-lt"/>
              </a:rPr>
            </a:br>
            <a:r>
              <a:rPr lang="en-GB" sz="3200" b="1" dirty="0">
                <a:latin typeface="+mn-lt"/>
              </a:rPr>
              <a:t/>
            </a:r>
            <a:br>
              <a:rPr lang="en-GB" sz="3200" b="1" dirty="0">
                <a:latin typeface="+mn-lt"/>
              </a:rPr>
            </a:br>
            <a:r>
              <a:rPr lang="en-GB" sz="3200" b="1" dirty="0" smtClean="0">
                <a:latin typeface="+mn-lt"/>
              </a:rPr>
              <a:t>What do you think this focuses on?</a:t>
            </a:r>
            <a:endParaRPr lang="en-GB" sz="3200" b="1" dirty="0">
              <a:latin typeface="+mn-lt"/>
            </a:endParaRPr>
          </a:p>
        </p:txBody>
      </p:sp>
      <p:pic>
        <p:nvPicPr>
          <p:cNvPr id="4098" name="Picture 2" descr="http://dieline.typepad.com/.a/6a00d8345250f069e20120a6a8cb25970b-550wi"/>
          <p:cNvPicPr>
            <a:picLocks noChangeAspect="1" noChangeArrowheads="1"/>
          </p:cNvPicPr>
          <p:nvPr/>
        </p:nvPicPr>
        <p:blipFill rotWithShape="1">
          <a:blip r:embed="rId3">
            <a:extLst>
              <a:ext uri="{28A0092B-C50C-407E-A947-70E740481C1C}">
                <a14:useLocalDpi xmlns:a14="http://schemas.microsoft.com/office/drawing/2010/main" val="0"/>
              </a:ext>
            </a:extLst>
          </a:blip>
          <a:srcRect l="27591" t="3648" r="28610" b="2586"/>
          <a:stretch/>
        </p:blipFill>
        <p:spPr bwMode="auto">
          <a:xfrm>
            <a:off x="1473753" y="3253742"/>
            <a:ext cx="1212231" cy="34636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themayorsplace.com/wp-content/uploads/2013/02/pepsi.jpg"/>
          <p:cNvPicPr>
            <a:picLocks noChangeAspect="1" noChangeArrowheads="1"/>
          </p:cNvPicPr>
          <p:nvPr/>
        </p:nvPicPr>
        <p:blipFill rotWithShape="1">
          <a:blip r:embed="rId4">
            <a:extLst>
              <a:ext uri="{28A0092B-C50C-407E-A947-70E740481C1C}">
                <a14:useLocalDpi xmlns:a14="http://schemas.microsoft.com/office/drawing/2010/main" val="0"/>
              </a:ext>
            </a:extLst>
          </a:blip>
          <a:srcRect l="22687" r="22537"/>
          <a:stretch/>
        </p:blipFill>
        <p:spPr bwMode="auto">
          <a:xfrm>
            <a:off x="3454863" y="3178621"/>
            <a:ext cx="1938439" cy="353881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i.dailymail.co.uk/i/pix/2011/06/11/article-2002476-0946933E000005DC-852_468x300.jpg"/>
          <p:cNvPicPr>
            <a:picLocks noChangeAspect="1" noChangeArrowheads="1"/>
          </p:cNvPicPr>
          <p:nvPr/>
        </p:nvPicPr>
        <p:blipFill rotWithShape="1">
          <a:blip r:embed="rId5">
            <a:extLst>
              <a:ext uri="{28A0092B-C50C-407E-A947-70E740481C1C}">
                <a14:useLocalDpi xmlns:a14="http://schemas.microsoft.com/office/drawing/2010/main" val="0"/>
              </a:ext>
            </a:extLst>
          </a:blip>
          <a:srcRect l="7369" r="9674"/>
          <a:stretch/>
        </p:blipFill>
        <p:spPr bwMode="auto">
          <a:xfrm>
            <a:off x="7349214" y="3482788"/>
            <a:ext cx="3932870" cy="3039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182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360" y="548681"/>
            <a:ext cx="10849205" cy="646331"/>
          </a:xfrm>
          <a:prstGeom prst="rect">
            <a:avLst/>
          </a:prstGeom>
          <a:noFill/>
        </p:spPr>
        <p:txBody>
          <a:bodyPr wrap="square" rtlCol="0">
            <a:spAutoFit/>
          </a:bodyPr>
          <a:lstStyle/>
          <a:p>
            <a:r>
              <a:rPr lang="en-GB" sz="3600" b="1" dirty="0" smtClean="0"/>
              <a:t>The price of Xbox One has increased....</a:t>
            </a:r>
            <a:endParaRPr lang="en-GB" sz="3600" b="1" dirty="0"/>
          </a:p>
        </p:txBody>
      </p:sp>
      <p:sp>
        <p:nvSpPr>
          <p:cNvPr id="4" name="TextBox 3"/>
          <p:cNvSpPr txBox="1"/>
          <p:nvPr/>
        </p:nvSpPr>
        <p:spPr>
          <a:xfrm>
            <a:off x="6384032" y="1628800"/>
            <a:ext cx="5376597" cy="1754326"/>
          </a:xfrm>
          <a:prstGeom prst="rect">
            <a:avLst/>
          </a:prstGeom>
          <a:noFill/>
        </p:spPr>
        <p:txBody>
          <a:bodyPr wrap="square" rtlCol="0">
            <a:spAutoFit/>
          </a:bodyPr>
          <a:lstStyle/>
          <a:p>
            <a:r>
              <a:rPr lang="en-GB" sz="3600" b="1" dirty="0" smtClean="0"/>
              <a:t>What is likely to happen to the demand for Xbox controllers?</a:t>
            </a:r>
            <a:endParaRPr lang="en-GB" sz="3600" b="1" dirty="0"/>
          </a:p>
        </p:txBody>
      </p:sp>
      <p:sp>
        <p:nvSpPr>
          <p:cNvPr id="5" name="Rectangle 4"/>
          <p:cNvSpPr/>
          <p:nvPr/>
        </p:nvSpPr>
        <p:spPr>
          <a:xfrm>
            <a:off x="815413" y="4725144"/>
            <a:ext cx="10753195" cy="1008112"/>
          </a:xfrm>
          <a:prstGeom prst="rect">
            <a:avLst/>
          </a:prstGeom>
          <a:solidFill>
            <a:srgbClr val="FF00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bg1"/>
                </a:solidFill>
              </a:rPr>
              <a:t>What do we call products that are consumed together?</a:t>
            </a:r>
            <a:endParaRPr lang="en-GB" sz="3200" b="1" dirty="0">
              <a:solidFill>
                <a:schemeClr val="bg1"/>
              </a:solidFill>
            </a:endParaRPr>
          </a:p>
        </p:txBody>
      </p:sp>
      <p:sp>
        <p:nvSpPr>
          <p:cNvPr id="6" name="TextBox 5"/>
          <p:cNvSpPr txBox="1"/>
          <p:nvPr/>
        </p:nvSpPr>
        <p:spPr>
          <a:xfrm>
            <a:off x="2351584" y="5733257"/>
            <a:ext cx="7200800" cy="830997"/>
          </a:xfrm>
          <a:prstGeom prst="rect">
            <a:avLst/>
          </a:prstGeom>
          <a:noFill/>
        </p:spPr>
        <p:txBody>
          <a:bodyPr wrap="square" rtlCol="0">
            <a:spAutoFit/>
          </a:bodyPr>
          <a:lstStyle/>
          <a:p>
            <a:pPr algn="ctr"/>
            <a:r>
              <a:rPr lang="en-GB" sz="4800" b="1" u="sng" dirty="0" smtClean="0"/>
              <a:t>COMPLEMENTS!</a:t>
            </a:r>
            <a:endParaRPr lang="en-GB" sz="4800" b="1" u="sng" dirty="0"/>
          </a:p>
        </p:txBody>
      </p:sp>
      <p:sp>
        <p:nvSpPr>
          <p:cNvPr id="7" name="TextBox 6"/>
          <p:cNvSpPr txBox="1"/>
          <p:nvPr/>
        </p:nvSpPr>
        <p:spPr>
          <a:xfrm>
            <a:off x="239350" y="188640"/>
            <a:ext cx="4512501" cy="477054"/>
          </a:xfrm>
          <a:prstGeom prst="rect">
            <a:avLst/>
          </a:prstGeom>
          <a:noFill/>
        </p:spPr>
        <p:txBody>
          <a:bodyPr wrap="square" rtlCol="0">
            <a:spAutoFit/>
          </a:bodyPr>
          <a:lstStyle/>
          <a:p>
            <a:r>
              <a:rPr lang="en-GB" sz="2500" b="1" dirty="0" smtClean="0"/>
              <a:t>Learning outcome 1</a:t>
            </a:r>
            <a:endParaRPr lang="en-GB" sz="2500" b="1" dirty="0"/>
          </a:p>
        </p:txBody>
      </p:sp>
      <p:pic>
        <p:nvPicPr>
          <p:cNvPr id="5122" name="Picture 2" descr="http://g-ecx.images-amazon.com/images/G/01/aplus/detail-page/B00CMQTUSS_XboxOne_Controller_F_TransBG_RGB_201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950" t="5738" r="9241" b="20920"/>
          <a:stretch/>
        </p:blipFill>
        <p:spPr bwMode="auto">
          <a:xfrm>
            <a:off x="3537423" y="3025024"/>
            <a:ext cx="2428855" cy="161646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technobuffalo.com/wp-content/uploads/2013/05/XBox-One-Product-Front.jpg"/>
          <p:cNvPicPr>
            <a:picLocks noChangeAspect="1" noChangeArrowheads="1"/>
          </p:cNvPicPr>
          <p:nvPr/>
        </p:nvPicPr>
        <p:blipFill rotWithShape="1">
          <a:blip r:embed="rId3">
            <a:extLst>
              <a:ext uri="{28A0092B-C50C-407E-A947-70E740481C1C}">
                <a14:useLocalDpi xmlns:a14="http://schemas.microsoft.com/office/drawing/2010/main" val="0"/>
              </a:ext>
            </a:extLst>
          </a:blip>
          <a:srcRect l="13750" t="21353" r="13587" b="28114"/>
          <a:stretch/>
        </p:blipFill>
        <p:spPr bwMode="auto">
          <a:xfrm>
            <a:off x="368109" y="1195012"/>
            <a:ext cx="4383742" cy="171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04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9034" y="382669"/>
            <a:ext cx="11100247"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COMPLIMENT AND COMPLEMENT</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0" name="Picture 2" descr="http://i.dailymail.co.uk/i/pix/2011/08/11/article-2024849-0B895E40000005DC-119_468x3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057" y="2526835"/>
            <a:ext cx="4457700" cy="31146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merryfarmer.files.wordpress.com/2012/03/good-job-stick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7634" y="2647858"/>
            <a:ext cx="3048000" cy="27432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0057" y="1942060"/>
            <a:ext cx="4573881" cy="584775"/>
          </a:xfrm>
          <a:prstGeom prst="rect">
            <a:avLst/>
          </a:prstGeom>
          <a:noFill/>
        </p:spPr>
        <p:txBody>
          <a:bodyPr wrap="none" rtlCol="0">
            <a:spAutoFit/>
          </a:bodyPr>
          <a:lstStyle/>
          <a:p>
            <a:r>
              <a:rPr lang="en-GB" sz="3200" b="1" dirty="0" smtClean="0"/>
              <a:t>THIS is a COMP</a:t>
            </a:r>
            <a:r>
              <a:rPr lang="en-GB" sz="3200" b="1" u="sng" dirty="0" smtClean="0"/>
              <a:t>LEM</a:t>
            </a:r>
            <a:r>
              <a:rPr lang="en-GB" sz="3200" b="1" dirty="0" smtClean="0"/>
              <a:t>ENT….</a:t>
            </a:r>
            <a:endParaRPr lang="en-GB" sz="3200" b="1" dirty="0"/>
          </a:p>
        </p:txBody>
      </p:sp>
      <p:sp>
        <p:nvSpPr>
          <p:cNvPr id="7" name="TextBox 6"/>
          <p:cNvSpPr txBox="1"/>
          <p:nvPr/>
        </p:nvSpPr>
        <p:spPr>
          <a:xfrm>
            <a:off x="6963633" y="1953256"/>
            <a:ext cx="4482509" cy="584775"/>
          </a:xfrm>
          <a:prstGeom prst="rect">
            <a:avLst/>
          </a:prstGeom>
          <a:noFill/>
        </p:spPr>
        <p:txBody>
          <a:bodyPr wrap="none" rtlCol="0">
            <a:spAutoFit/>
          </a:bodyPr>
          <a:lstStyle/>
          <a:p>
            <a:r>
              <a:rPr lang="en-GB" sz="3200" b="1" dirty="0" smtClean="0"/>
              <a:t>THIS is a COMP</a:t>
            </a:r>
            <a:r>
              <a:rPr lang="en-GB" sz="3200" b="1" u="sng" dirty="0" smtClean="0"/>
              <a:t>LIM</a:t>
            </a:r>
            <a:r>
              <a:rPr lang="en-GB" sz="3200" b="1" dirty="0" smtClean="0"/>
              <a:t>ENT….</a:t>
            </a:r>
            <a:endParaRPr lang="en-GB" sz="3200" b="1" dirty="0"/>
          </a:p>
        </p:txBody>
      </p:sp>
      <p:sp>
        <p:nvSpPr>
          <p:cNvPr id="8" name="TextBox 7"/>
          <p:cNvSpPr txBox="1"/>
          <p:nvPr/>
        </p:nvSpPr>
        <p:spPr>
          <a:xfrm>
            <a:off x="881080" y="5815110"/>
            <a:ext cx="10581871" cy="584775"/>
          </a:xfrm>
          <a:prstGeom prst="rect">
            <a:avLst/>
          </a:prstGeom>
          <a:noFill/>
        </p:spPr>
        <p:txBody>
          <a:bodyPr wrap="none" rtlCol="0">
            <a:spAutoFit/>
          </a:bodyPr>
          <a:lstStyle/>
          <a:p>
            <a:r>
              <a:rPr lang="en-GB" sz="3200" b="1" dirty="0" smtClean="0"/>
              <a:t>Don’t get the spelling wrong… you’ll look silly. You’re not silly.</a:t>
            </a:r>
            <a:endParaRPr lang="en-GB" sz="3200" b="1" dirty="0"/>
          </a:p>
        </p:txBody>
      </p:sp>
    </p:spTree>
    <p:extLst>
      <p:ext uri="{BB962C8B-B14F-4D97-AF65-F5344CB8AC3E}">
        <p14:creationId xmlns:p14="http://schemas.microsoft.com/office/powerpoint/2010/main" val="247885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barn(inVertical)">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972800" cy="1143000"/>
          </a:xfrm>
        </p:spPr>
        <p:txBody>
          <a:bodyPr>
            <a:noAutofit/>
          </a:bodyPr>
          <a:lstStyle/>
          <a:p>
            <a:pPr algn="l"/>
            <a:r>
              <a:rPr lang="en-GB" sz="3200" b="1" dirty="0" smtClean="0"/>
              <a:t>Why might a change in the price of one good effect the demand for another?</a:t>
            </a:r>
            <a:endParaRPr lang="en-GB" sz="3200" b="1" dirty="0"/>
          </a:p>
        </p:txBody>
      </p:sp>
      <p:pic>
        <p:nvPicPr>
          <p:cNvPr id="1028" name="Picture 4" descr="http://www.britishcornershop.co.uk/images/large/CLEN895.jpg"/>
          <p:cNvPicPr>
            <a:picLocks noChangeAspect="1" noChangeArrowheads="1"/>
          </p:cNvPicPr>
          <p:nvPr/>
        </p:nvPicPr>
        <p:blipFill>
          <a:blip r:embed="rId2" cstate="print"/>
          <a:srcRect/>
          <a:stretch>
            <a:fillRect/>
          </a:stretch>
        </p:blipFill>
        <p:spPr bwMode="auto">
          <a:xfrm>
            <a:off x="7056107" y="1329401"/>
            <a:ext cx="4283141" cy="3290970"/>
          </a:xfrm>
          <a:prstGeom prst="rect">
            <a:avLst/>
          </a:prstGeom>
          <a:noFill/>
        </p:spPr>
      </p:pic>
      <p:sp>
        <p:nvSpPr>
          <p:cNvPr id="6" name="TextBox 5"/>
          <p:cNvSpPr txBox="1"/>
          <p:nvPr/>
        </p:nvSpPr>
        <p:spPr>
          <a:xfrm>
            <a:off x="5231904" y="2420888"/>
            <a:ext cx="1632181" cy="1107996"/>
          </a:xfrm>
          <a:prstGeom prst="rect">
            <a:avLst/>
          </a:prstGeom>
          <a:noFill/>
        </p:spPr>
        <p:txBody>
          <a:bodyPr wrap="square" rtlCol="0">
            <a:spAutoFit/>
          </a:bodyPr>
          <a:lstStyle/>
          <a:p>
            <a:r>
              <a:rPr lang="en-GB" sz="6600" b="1" dirty="0" smtClean="0"/>
              <a:t>vs.</a:t>
            </a:r>
            <a:endParaRPr lang="en-GB" sz="6600" b="1" dirty="0"/>
          </a:p>
        </p:txBody>
      </p:sp>
      <p:sp>
        <p:nvSpPr>
          <p:cNvPr id="8" name="TextBox 7"/>
          <p:cNvSpPr txBox="1"/>
          <p:nvPr/>
        </p:nvSpPr>
        <p:spPr>
          <a:xfrm>
            <a:off x="239350" y="188640"/>
            <a:ext cx="4512501" cy="477054"/>
          </a:xfrm>
          <a:prstGeom prst="rect">
            <a:avLst/>
          </a:prstGeom>
          <a:noFill/>
        </p:spPr>
        <p:txBody>
          <a:bodyPr wrap="square" rtlCol="0">
            <a:spAutoFit/>
          </a:bodyPr>
          <a:lstStyle/>
          <a:p>
            <a:r>
              <a:rPr lang="en-GB" sz="2500" b="1" dirty="0" smtClean="0"/>
              <a:t>Learning outcome 1</a:t>
            </a:r>
            <a:endParaRPr lang="en-GB" sz="2500" b="1" dirty="0"/>
          </a:p>
        </p:txBody>
      </p:sp>
      <p:pic>
        <p:nvPicPr>
          <p:cNvPr id="6146" name="Picture 2" descr="http://i.telegraph.co.uk/multimedia/archive/02397/chocolate_2397453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433" y="1989115"/>
            <a:ext cx="3761628" cy="234798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35526" y="4149080"/>
            <a:ext cx="8424936" cy="1152128"/>
          </a:xfrm>
          <a:prstGeom prst="rect">
            <a:avLst/>
          </a:prstGeom>
          <a:solidFill>
            <a:srgbClr val="002060"/>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What do we call products that can be used to replace existing ones?</a:t>
            </a:r>
            <a:endParaRPr lang="en-GB" sz="3200" b="1" dirty="0"/>
          </a:p>
        </p:txBody>
      </p:sp>
      <p:sp>
        <p:nvSpPr>
          <p:cNvPr id="10" name="TextBox 9"/>
          <p:cNvSpPr txBox="1"/>
          <p:nvPr/>
        </p:nvSpPr>
        <p:spPr>
          <a:xfrm>
            <a:off x="3851750" y="5661248"/>
            <a:ext cx="4320480" cy="830997"/>
          </a:xfrm>
          <a:prstGeom prst="rect">
            <a:avLst/>
          </a:prstGeom>
          <a:noFill/>
        </p:spPr>
        <p:txBody>
          <a:bodyPr wrap="square" rtlCol="0">
            <a:spAutoFit/>
          </a:bodyPr>
          <a:lstStyle/>
          <a:p>
            <a:pPr algn="ctr"/>
            <a:r>
              <a:rPr lang="en-GB" sz="4800" b="1" dirty="0" smtClean="0"/>
              <a:t>SUBSTITUTES!</a:t>
            </a:r>
            <a:endParaRPr lang="en-GB" sz="4800" b="1" dirty="0"/>
          </a:p>
        </p:txBody>
      </p:sp>
    </p:spTree>
    <p:extLst>
      <p:ext uri="{BB962C8B-B14F-4D97-AF65-F5344CB8AC3E}">
        <p14:creationId xmlns:p14="http://schemas.microsoft.com/office/powerpoint/2010/main" val="13649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ww.giftsguideuk.com/wp-content/uploads/2010/02/giant-chupa-chup.jpg"/>
          <p:cNvPicPr>
            <a:picLocks noChangeAspect="1" noChangeArrowheads="1"/>
          </p:cNvPicPr>
          <p:nvPr/>
        </p:nvPicPr>
        <p:blipFill>
          <a:blip r:embed="rId2" cstate="print"/>
          <a:srcRect/>
          <a:stretch>
            <a:fillRect/>
          </a:stretch>
        </p:blipFill>
        <p:spPr bwMode="auto">
          <a:xfrm>
            <a:off x="335360" y="1844825"/>
            <a:ext cx="5312139" cy="4635078"/>
          </a:xfrm>
          <a:prstGeom prst="rect">
            <a:avLst/>
          </a:prstGeom>
          <a:noFill/>
        </p:spPr>
      </p:pic>
      <p:pic>
        <p:nvPicPr>
          <p:cNvPr id="53252" name="Picture 4" descr="http://www.allnewtyres.co.uk/product-images/federal/SS595%20225-45-17.jpg"/>
          <p:cNvPicPr>
            <a:picLocks noChangeAspect="1" noChangeArrowheads="1"/>
          </p:cNvPicPr>
          <p:nvPr/>
        </p:nvPicPr>
        <p:blipFill>
          <a:blip r:embed="rId3" cstate="print"/>
          <a:srcRect/>
          <a:stretch>
            <a:fillRect/>
          </a:stretch>
        </p:blipFill>
        <p:spPr bwMode="auto">
          <a:xfrm>
            <a:off x="6480043" y="1844825"/>
            <a:ext cx="5045200" cy="4790703"/>
          </a:xfrm>
          <a:prstGeom prst="rect">
            <a:avLst/>
          </a:prstGeom>
          <a:noFill/>
        </p:spPr>
      </p:pic>
      <p:sp>
        <p:nvSpPr>
          <p:cNvPr id="4" name="TextBox 3"/>
          <p:cNvSpPr txBox="1"/>
          <p:nvPr/>
        </p:nvSpPr>
        <p:spPr>
          <a:xfrm>
            <a:off x="335360" y="692696"/>
            <a:ext cx="8256917" cy="1077218"/>
          </a:xfrm>
          <a:prstGeom prst="rect">
            <a:avLst/>
          </a:prstGeom>
          <a:noFill/>
        </p:spPr>
        <p:txBody>
          <a:bodyPr wrap="square" rtlCol="0">
            <a:spAutoFit/>
          </a:bodyPr>
          <a:lstStyle/>
          <a:p>
            <a:r>
              <a:rPr lang="en-GB" sz="3200" b="1" dirty="0" smtClean="0"/>
              <a:t>What might happen to demand for tyres, if the price of lollipops increased?</a:t>
            </a:r>
            <a:endParaRPr lang="en-GB" sz="3200" b="1" dirty="0"/>
          </a:p>
        </p:txBody>
      </p:sp>
      <p:sp>
        <p:nvSpPr>
          <p:cNvPr id="6" name="TextBox 5"/>
          <p:cNvSpPr txBox="1"/>
          <p:nvPr/>
        </p:nvSpPr>
        <p:spPr>
          <a:xfrm>
            <a:off x="239350" y="188640"/>
            <a:ext cx="4512501" cy="477054"/>
          </a:xfrm>
          <a:prstGeom prst="rect">
            <a:avLst/>
          </a:prstGeom>
          <a:noFill/>
        </p:spPr>
        <p:txBody>
          <a:bodyPr wrap="square" rtlCol="0">
            <a:spAutoFit/>
          </a:bodyPr>
          <a:lstStyle/>
          <a:p>
            <a:r>
              <a:rPr lang="en-GB" sz="2500" b="1" dirty="0" smtClean="0"/>
              <a:t>Learning outcome 1</a:t>
            </a:r>
            <a:endParaRPr lang="en-GB" sz="2500" b="1" dirty="0"/>
          </a:p>
        </p:txBody>
      </p:sp>
      <p:sp>
        <p:nvSpPr>
          <p:cNvPr id="7" name="Rectangle 6"/>
          <p:cNvSpPr/>
          <p:nvPr/>
        </p:nvSpPr>
        <p:spPr>
          <a:xfrm>
            <a:off x="1007435" y="4240176"/>
            <a:ext cx="7488832" cy="1957113"/>
          </a:xfrm>
          <a:prstGeom prst="rect">
            <a:avLst/>
          </a:prstGeom>
          <a:solidFill>
            <a:schemeClr val="tx1"/>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Nothing! Not all products have a relationship or will provoke a response in consumer behaviour!</a:t>
            </a:r>
          </a:p>
          <a:p>
            <a:pPr algn="ctr"/>
            <a:r>
              <a:rPr lang="en-GB" sz="2800" b="1" dirty="0" smtClean="0"/>
              <a:t>The specification refers to these as “</a:t>
            </a:r>
            <a:r>
              <a:rPr lang="en-GB" sz="3600" b="1" u="sng" dirty="0" smtClean="0"/>
              <a:t>unrelated</a:t>
            </a:r>
            <a:r>
              <a:rPr lang="en-GB" sz="2800" b="1" dirty="0" smtClean="0"/>
              <a:t>”.</a:t>
            </a:r>
            <a:endParaRPr lang="en-GB" sz="2800" b="1" dirty="0"/>
          </a:p>
        </p:txBody>
      </p:sp>
    </p:spTree>
    <p:extLst>
      <p:ext uri="{BB962C8B-B14F-4D97-AF65-F5344CB8AC3E}">
        <p14:creationId xmlns:p14="http://schemas.microsoft.com/office/powerpoint/2010/main" val="11598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3901</TotalTime>
  <Words>1751</Words>
  <Application>Microsoft Office PowerPoint</Application>
  <PresentationFormat>Widescreen</PresentationFormat>
  <Paragraphs>334</Paragraphs>
  <Slides>47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Times New Roman</vt:lpstr>
      <vt:lpstr>Office Theme</vt:lpstr>
      <vt:lpstr>PowerPoint Presentation</vt:lpstr>
      <vt:lpstr>ED  </vt:lpstr>
      <vt:lpstr>PowerPoint Presentation</vt:lpstr>
      <vt:lpstr>PowerPoint Presentation</vt:lpstr>
      <vt:lpstr>So far we have looked at PED and YED....   Now we will be moving onto XED.  What do you think this focuses on?</vt:lpstr>
      <vt:lpstr>PowerPoint Presentation</vt:lpstr>
      <vt:lpstr>PowerPoint Presentation</vt:lpstr>
      <vt:lpstr>Why might a change in the price of one good effect the demand for another?</vt:lpstr>
      <vt:lpstr>PowerPoint Presentation</vt:lpstr>
      <vt:lpstr>What is Cross Elasticity of Demand (XED)?  </vt:lpstr>
      <vt:lpstr>Measures the degree of responsiveness of demand for a given product after a change in price for another product.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the result of the calculation is 0 this means....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Wilson</dc:creator>
  <cp:lastModifiedBy>Michael Wilson</cp:lastModifiedBy>
  <cp:revision>250</cp:revision>
  <dcterms:created xsi:type="dcterms:W3CDTF">2013-12-06T10:07:58Z</dcterms:created>
  <dcterms:modified xsi:type="dcterms:W3CDTF">2017-10-11T12:52:15Z</dcterms:modified>
</cp:coreProperties>
</file>