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0" r:id="rId5"/>
  </p:sldMasterIdLst>
  <p:notesMasterIdLst>
    <p:notesMasterId r:id="rId26"/>
  </p:notesMasterIdLst>
  <p:sldIdLst>
    <p:sldId id="283" r:id="rId6"/>
    <p:sldId id="261" r:id="rId7"/>
    <p:sldId id="262" r:id="rId8"/>
    <p:sldId id="263" r:id="rId9"/>
    <p:sldId id="264" r:id="rId10"/>
    <p:sldId id="258" r:id="rId11"/>
    <p:sldId id="259" r:id="rId12"/>
    <p:sldId id="260" r:id="rId13"/>
    <p:sldId id="265" r:id="rId14"/>
    <p:sldId id="282" r:id="rId15"/>
    <p:sldId id="266" r:id="rId16"/>
    <p:sldId id="267" r:id="rId17"/>
    <p:sldId id="268" r:id="rId18"/>
    <p:sldId id="269" r:id="rId19"/>
    <p:sldId id="270" r:id="rId20"/>
    <p:sldId id="271" r:id="rId21"/>
    <p:sldId id="279" r:id="rId22"/>
    <p:sldId id="280" r:id="rId23"/>
    <p:sldId id="281" r:id="rId24"/>
    <p:sldId id="27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32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 Brooke" userId="b96ffa43-a4f5-481a-9d17-98260efd2e1e" providerId="ADAL" clId="{55E89D83-7782-48E3-969E-3C90294169AB}"/>
    <pc:docChg chg="addSld modSld sldOrd">
      <pc:chgData name="C Brooke" userId="b96ffa43-a4f5-481a-9d17-98260efd2e1e" providerId="ADAL" clId="{55E89D83-7782-48E3-969E-3C90294169AB}" dt="2021-07-19T08:40:25.094" v="1"/>
      <pc:docMkLst>
        <pc:docMk/>
      </pc:docMkLst>
      <pc:sldChg chg="ord">
        <pc:chgData name="C Brooke" userId="b96ffa43-a4f5-481a-9d17-98260efd2e1e" providerId="ADAL" clId="{55E89D83-7782-48E3-969E-3C90294169AB}" dt="2021-07-19T08:40:00.379" v="0"/>
        <pc:sldMkLst>
          <pc:docMk/>
          <pc:sldMk cId="3720375687" sldId="258"/>
        </pc:sldMkLst>
      </pc:sldChg>
      <pc:sldChg chg="ord">
        <pc:chgData name="C Brooke" userId="b96ffa43-a4f5-481a-9d17-98260efd2e1e" providerId="ADAL" clId="{55E89D83-7782-48E3-969E-3C90294169AB}" dt="2021-07-19T08:40:00.379" v="0"/>
        <pc:sldMkLst>
          <pc:docMk/>
          <pc:sldMk cId="1441540785" sldId="259"/>
        </pc:sldMkLst>
      </pc:sldChg>
      <pc:sldChg chg="ord">
        <pc:chgData name="C Brooke" userId="b96ffa43-a4f5-481a-9d17-98260efd2e1e" providerId="ADAL" clId="{55E89D83-7782-48E3-969E-3C90294169AB}" dt="2021-07-19T08:40:00.379" v="0"/>
        <pc:sldMkLst>
          <pc:docMk/>
          <pc:sldMk cId="691185628" sldId="260"/>
        </pc:sldMkLst>
      </pc:sldChg>
      <pc:sldChg chg="add">
        <pc:chgData name="C Brooke" userId="b96ffa43-a4f5-481a-9d17-98260efd2e1e" providerId="ADAL" clId="{55E89D83-7782-48E3-969E-3C90294169AB}" dt="2021-07-19T08:40:25.094" v="1"/>
        <pc:sldMkLst>
          <pc:docMk/>
          <pc:sldMk cId="0" sldId="2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E6F85B-3A73-419E-8473-96D639676AD5}" type="datetimeFigureOut">
              <a:rPr lang="en-GB" smtClean="0"/>
              <a:t>19/07/2021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F22B3F-CFD1-4D08-88A2-9C0473CAC2BE}" type="slidenum">
              <a:rPr lang="en-GB" smtClean="0"/>
              <a:t>‹#›</a:t>
            </a:fld>
            <a:endParaRPr lang="en-GB"/>
          </a:p>
        </p:txBody>
      </p:sp>
    </p:spTree>
    <p:extLst>
      <p:ext uri="{BB962C8B-B14F-4D97-AF65-F5344CB8AC3E}">
        <p14:creationId xmlns:p14="http://schemas.microsoft.com/office/powerpoint/2010/main" val="3380633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F1762EE-AF5A-470B-A8F3-487D92765BEE}" type="slidenum">
              <a:rPr lang="en-GB" smtClean="0"/>
              <a:pPr/>
              <a:t>17</a:t>
            </a:fld>
            <a:endParaRPr lang="en-GB"/>
          </a:p>
        </p:txBody>
      </p:sp>
    </p:spTree>
    <p:extLst>
      <p:ext uri="{BB962C8B-B14F-4D97-AF65-F5344CB8AC3E}">
        <p14:creationId xmlns:p14="http://schemas.microsoft.com/office/powerpoint/2010/main" val="4008634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4F22B3F-CFD1-4D08-88A2-9C0473CAC2BE}" type="slidenum">
              <a:rPr lang="en-GB" smtClean="0"/>
              <a:t>18</a:t>
            </a:fld>
            <a:endParaRPr lang="en-GB"/>
          </a:p>
        </p:txBody>
      </p:sp>
    </p:spTree>
    <p:extLst>
      <p:ext uri="{BB962C8B-B14F-4D97-AF65-F5344CB8AC3E}">
        <p14:creationId xmlns:p14="http://schemas.microsoft.com/office/powerpoint/2010/main" val="13853367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4F22B3F-CFD1-4D08-88A2-9C0473CAC2BE}" type="slidenum">
              <a:rPr lang="en-GB" smtClean="0"/>
              <a:t>19</a:t>
            </a:fld>
            <a:endParaRPr lang="en-GB"/>
          </a:p>
        </p:txBody>
      </p:sp>
    </p:spTree>
    <p:extLst>
      <p:ext uri="{BB962C8B-B14F-4D97-AF65-F5344CB8AC3E}">
        <p14:creationId xmlns:p14="http://schemas.microsoft.com/office/powerpoint/2010/main" val="416384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2161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extBox 1"/>
          <p:cNvSpPr txBox="1"/>
          <p:nvPr userDrawn="1"/>
        </p:nvSpPr>
        <p:spPr>
          <a:xfrm>
            <a:off x="323528" y="2132856"/>
            <a:ext cx="4248472" cy="1323439"/>
          </a:xfrm>
          <a:prstGeom prst="rect">
            <a:avLst/>
          </a:prstGeom>
          <a:noFill/>
        </p:spPr>
        <p:txBody>
          <a:bodyPr wrap="square" rtlCol="0">
            <a:spAutoFit/>
          </a:bodyPr>
          <a:lstStyle/>
          <a:p>
            <a:r>
              <a:rPr lang="en-GB" sz="2000" u="sng" dirty="0">
                <a:latin typeface="Comic Sans MS" pitchFamily="66" charset="0"/>
              </a:rPr>
              <a:t>Probing questions to check understanding:</a:t>
            </a:r>
          </a:p>
          <a:p>
            <a:endParaRPr lang="en-GB" sz="2000" u="none" dirty="0">
              <a:latin typeface="Comic Sans MS" pitchFamily="66" charset="0"/>
            </a:endParaRPr>
          </a:p>
          <a:p>
            <a:endParaRPr lang="en-GB" sz="2000" u="none" dirty="0">
              <a:latin typeface="Comic Sans MS" pitchFamily="66" charset="0"/>
            </a:endParaRPr>
          </a:p>
        </p:txBody>
      </p:sp>
      <p:pic>
        <p:nvPicPr>
          <p:cNvPr id="3" name="Picture 2" descr="bloom_taxonomy.jpg"/>
          <p:cNvPicPr>
            <a:picLocks noChangeAspect="1"/>
          </p:cNvPicPr>
          <p:nvPr userDrawn="1"/>
        </p:nvPicPr>
        <p:blipFill>
          <a:blip r:embed="rId2" cstate="print"/>
          <a:stretch>
            <a:fillRect/>
          </a:stretch>
        </p:blipFill>
        <p:spPr>
          <a:xfrm>
            <a:off x="4788024" y="2115056"/>
            <a:ext cx="4024820" cy="3495675"/>
          </a:xfrm>
          <a:prstGeom prst="rect">
            <a:avLst/>
          </a:prstGeom>
        </p:spPr>
      </p:pic>
    </p:spTree>
    <p:extLst>
      <p:ext uri="{BB962C8B-B14F-4D97-AF65-F5344CB8AC3E}">
        <p14:creationId xmlns:p14="http://schemas.microsoft.com/office/powerpoint/2010/main" val="694204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lstStyle>
            <a:lvl1pPr algn="ctr">
              <a:defRPr sz="4482"/>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1793"/>
            </a:lvl1pPr>
            <a:lvl2pPr marL="341528" indent="0" algn="ctr">
              <a:buNone/>
              <a:defRPr sz="1494"/>
            </a:lvl2pPr>
            <a:lvl3pPr marL="683057" indent="0" algn="ctr">
              <a:buNone/>
              <a:defRPr sz="1345"/>
            </a:lvl3pPr>
            <a:lvl4pPr marL="1024585" indent="0" algn="ctr">
              <a:buNone/>
              <a:defRPr sz="1195"/>
            </a:lvl4pPr>
            <a:lvl5pPr marL="1366114" indent="0" algn="ctr">
              <a:buNone/>
              <a:defRPr sz="1195"/>
            </a:lvl5pPr>
            <a:lvl6pPr marL="1707642" indent="0" algn="ctr">
              <a:buNone/>
              <a:defRPr sz="1195"/>
            </a:lvl6pPr>
            <a:lvl7pPr marL="2049170" indent="0" algn="ctr">
              <a:buNone/>
              <a:defRPr sz="1195"/>
            </a:lvl7pPr>
            <a:lvl8pPr marL="2390699" indent="0" algn="ctr">
              <a:buNone/>
              <a:defRPr sz="1195"/>
            </a:lvl8pPr>
            <a:lvl9pPr marL="2732227" indent="0" algn="ctr">
              <a:buNone/>
              <a:defRPr sz="1195"/>
            </a:lvl9pPr>
          </a:lstStyle>
          <a:p>
            <a:r>
              <a:rPr lang="en-US"/>
              <a:t>Click to edit Master subtitle style</a:t>
            </a:r>
            <a:endParaRPr lang="en-GB"/>
          </a:p>
        </p:txBody>
      </p:sp>
      <p:sp>
        <p:nvSpPr>
          <p:cNvPr id="4" name="Date Placeholder 3"/>
          <p:cNvSpPr>
            <a:spLocks noGrp="1"/>
          </p:cNvSpPr>
          <p:nvPr>
            <p:ph type="dt" sz="half" idx="10"/>
          </p:nvPr>
        </p:nvSpPr>
        <p:spPr>
          <a:xfrm>
            <a:off x="628650" y="6356356"/>
            <a:ext cx="2057400" cy="365125"/>
          </a:xfrm>
          <a:prstGeom prst="rect">
            <a:avLst/>
          </a:prstGeom>
        </p:spPr>
        <p:txBody>
          <a:bodyPr/>
          <a:lstStyle/>
          <a:p>
            <a:fld id="{9A0A4B29-A39E-404A-B085-B6BBE3D23973}" type="datetimeFigureOut">
              <a:rPr lang="en-GB" smtClean="0"/>
              <a:t>19/07/2021</a:t>
            </a:fld>
            <a:endParaRPr lang="en-GB"/>
          </a:p>
        </p:txBody>
      </p:sp>
      <p:sp>
        <p:nvSpPr>
          <p:cNvPr id="5" name="Footer Placeholder 4"/>
          <p:cNvSpPr>
            <a:spLocks noGrp="1"/>
          </p:cNvSpPr>
          <p:nvPr>
            <p:ph type="ftr" sz="quarter" idx="11"/>
          </p:nvPr>
        </p:nvSpPr>
        <p:spPr>
          <a:xfrm>
            <a:off x="3028950" y="6356356"/>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2" y="6356356"/>
            <a:ext cx="2057400" cy="365125"/>
          </a:xfrm>
          <a:prstGeom prst="rect">
            <a:avLst/>
          </a:prstGeom>
        </p:spPr>
        <p:txBody>
          <a:bodyPr/>
          <a:lstStyle/>
          <a:p>
            <a:fld id="{BB713FA1-A864-4643-B24E-B19F320E8040}" type="slidenum">
              <a:rPr lang="en-GB" smtClean="0"/>
              <a:t>‹#›</a:t>
            </a:fld>
            <a:endParaRPr lang="en-GB"/>
          </a:p>
        </p:txBody>
      </p:sp>
    </p:spTree>
    <p:extLst>
      <p:ext uri="{BB962C8B-B14F-4D97-AF65-F5344CB8AC3E}">
        <p14:creationId xmlns:p14="http://schemas.microsoft.com/office/powerpoint/2010/main" val="2647645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Vertical Title and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7839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409EBC7-D0F2-4087-AB83-7555C1031285}" type="datetimeFigureOut">
              <a:rPr lang="en-GB" smtClean="0"/>
              <a:pPr/>
              <a:t>19/07/2021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9AE478-C56A-46AB-9ED8-B93483E3F9C2}" type="slidenum">
              <a:rPr lang="en-GB" smtClean="0"/>
              <a:pPr/>
              <a:t>‹#›</a:t>
            </a:fld>
            <a:endParaRPr lang="en-GB"/>
          </a:p>
        </p:txBody>
      </p:sp>
    </p:spTree>
    <p:extLst>
      <p:ext uri="{BB962C8B-B14F-4D97-AF65-F5344CB8AC3E}">
        <p14:creationId xmlns:p14="http://schemas.microsoft.com/office/powerpoint/2010/main" val="1806132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01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Vertical Title and Text">
    <p:spTree>
      <p:nvGrpSpPr>
        <p:cNvPr id="1" name=""/>
        <p:cNvGrpSpPr/>
        <p:nvPr/>
      </p:nvGrpSpPr>
      <p:grpSpPr>
        <a:xfrm>
          <a:off x="0" y="0"/>
          <a:ext cx="0" cy="0"/>
          <a:chOff x="0" y="0"/>
          <a:chExt cx="0" cy="0"/>
        </a:xfrm>
      </p:grpSpPr>
      <p:sp>
        <p:nvSpPr>
          <p:cNvPr id="7" name="TextBox 6"/>
          <p:cNvSpPr txBox="1">
            <a:spLocks noChangeArrowheads="1"/>
          </p:cNvSpPr>
          <p:nvPr userDrawn="1"/>
        </p:nvSpPr>
        <p:spPr bwMode="auto">
          <a:xfrm>
            <a:off x="2051720" y="2150894"/>
            <a:ext cx="6912768"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Microsoft YaHei" pitchFamily="34" charset="-122"/>
              </a:defRPr>
            </a:lvl1pPr>
            <a:lvl2pPr marL="742950" indent="-285750" eaLnBrk="0" hangingPunct="0">
              <a:defRPr sz="2400">
                <a:solidFill>
                  <a:schemeClr val="tx1"/>
                </a:solidFill>
                <a:latin typeface="Arial" charset="0"/>
                <a:ea typeface="Microsoft YaHei" pitchFamily="34" charset="-122"/>
              </a:defRPr>
            </a:lvl2pPr>
            <a:lvl3pPr marL="1143000" indent="-228600" eaLnBrk="0" hangingPunct="0">
              <a:defRPr sz="2400">
                <a:solidFill>
                  <a:schemeClr val="tx1"/>
                </a:solidFill>
                <a:latin typeface="Arial" charset="0"/>
                <a:ea typeface="Microsoft YaHei" pitchFamily="34" charset="-122"/>
              </a:defRPr>
            </a:lvl3pPr>
            <a:lvl4pPr marL="1600200" indent="-228600" eaLnBrk="0" hangingPunct="0">
              <a:defRPr sz="2400">
                <a:solidFill>
                  <a:schemeClr val="tx1"/>
                </a:solidFill>
                <a:latin typeface="Arial" charset="0"/>
                <a:ea typeface="Microsoft YaHei" pitchFamily="34" charset="-122"/>
              </a:defRPr>
            </a:lvl4pPr>
            <a:lvl5pPr marL="2057400" indent="-228600" eaLnBrk="0" hangingPunct="0">
              <a:defRPr sz="2400">
                <a:solidFill>
                  <a:schemeClr val="tx1"/>
                </a:solidFill>
                <a:latin typeface="Arial" charset="0"/>
                <a:ea typeface="Microsoft YaHei" pitchFamily="34" charset="-122"/>
              </a:defRPr>
            </a:lvl5pPr>
            <a:lvl6pPr marL="2514600" indent="-228600" eaLnBrk="0" fontAlgn="base" hangingPunct="0">
              <a:spcBef>
                <a:spcPct val="0"/>
              </a:spcBef>
              <a:spcAft>
                <a:spcPct val="0"/>
              </a:spcAft>
              <a:defRPr sz="2400">
                <a:solidFill>
                  <a:schemeClr val="tx1"/>
                </a:solidFill>
                <a:latin typeface="Arial" charset="0"/>
                <a:ea typeface="Microsoft YaHei" pitchFamily="34" charset="-122"/>
              </a:defRPr>
            </a:lvl6pPr>
            <a:lvl7pPr marL="2971800" indent="-228600" eaLnBrk="0" fontAlgn="base" hangingPunct="0">
              <a:spcBef>
                <a:spcPct val="0"/>
              </a:spcBef>
              <a:spcAft>
                <a:spcPct val="0"/>
              </a:spcAft>
              <a:defRPr sz="2400">
                <a:solidFill>
                  <a:schemeClr val="tx1"/>
                </a:solidFill>
                <a:latin typeface="Arial" charset="0"/>
                <a:ea typeface="Microsoft YaHei" pitchFamily="34" charset="-122"/>
              </a:defRPr>
            </a:lvl7pPr>
            <a:lvl8pPr marL="3429000" indent="-228600" eaLnBrk="0" fontAlgn="base" hangingPunct="0">
              <a:spcBef>
                <a:spcPct val="0"/>
              </a:spcBef>
              <a:spcAft>
                <a:spcPct val="0"/>
              </a:spcAft>
              <a:defRPr sz="2400">
                <a:solidFill>
                  <a:schemeClr val="tx1"/>
                </a:solidFill>
                <a:latin typeface="Arial" charset="0"/>
                <a:ea typeface="Microsoft YaHei" pitchFamily="34" charset="-122"/>
              </a:defRPr>
            </a:lvl8pPr>
            <a:lvl9pPr marL="3886200" indent="-228600" eaLnBrk="0" fontAlgn="base" hangingPunct="0">
              <a:spcBef>
                <a:spcPct val="0"/>
              </a:spcBef>
              <a:spcAft>
                <a:spcPct val="0"/>
              </a:spcAft>
              <a:defRPr sz="2400">
                <a:solidFill>
                  <a:schemeClr val="tx1"/>
                </a:solidFill>
                <a:latin typeface="Arial" charset="0"/>
                <a:ea typeface="Microsoft YaHei" pitchFamily="34" charset="-122"/>
              </a:defRPr>
            </a:lvl9pPr>
          </a:lstStyle>
          <a:p>
            <a:pPr algn="ctr" eaLnBrk="1" hangingPunct="1"/>
            <a:r>
              <a:rPr lang="en-GB" dirty="0">
                <a:latin typeface="Comic Sans MS" pitchFamily="66" charset="0"/>
              </a:rPr>
              <a:t>How </a:t>
            </a:r>
            <a:r>
              <a:rPr lang="en-GB" b="1" u="sng" dirty="0">
                <a:latin typeface="Comic Sans MS" pitchFamily="66" charset="0"/>
              </a:rPr>
              <a:t>confident</a:t>
            </a:r>
            <a:r>
              <a:rPr lang="en-GB" dirty="0">
                <a:latin typeface="Comic Sans MS" pitchFamily="66" charset="0"/>
              </a:rPr>
              <a:t> do you feel with this topic?</a:t>
            </a:r>
          </a:p>
          <a:p>
            <a:pPr algn="ctr" eaLnBrk="1" hangingPunct="1"/>
            <a:endParaRPr lang="en-GB" dirty="0">
              <a:latin typeface="Comic Sans MS" pitchFamily="66" charset="0"/>
            </a:endParaRPr>
          </a:p>
          <a:p>
            <a:pPr algn="ctr" eaLnBrk="1" hangingPunct="1"/>
            <a:r>
              <a:rPr lang="en-GB" dirty="0">
                <a:latin typeface="Comic Sans MS" pitchFamily="66" charset="0"/>
              </a:rPr>
              <a:t>Write </a:t>
            </a:r>
            <a:r>
              <a:rPr lang="en-GB" dirty="0">
                <a:solidFill>
                  <a:srgbClr val="FF0000"/>
                </a:solidFill>
                <a:latin typeface="Comic Sans MS" pitchFamily="66" charset="0"/>
              </a:rPr>
              <a:t>red</a:t>
            </a:r>
            <a:r>
              <a:rPr lang="en-GB" dirty="0">
                <a:latin typeface="Comic Sans MS" pitchFamily="66" charset="0"/>
              </a:rPr>
              <a:t>, </a:t>
            </a:r>
            <a:r>
              <a:rPr lang="en-GB" dirty="0">
                <a:solidFill>
                  <a:srgbClr val="FFC000"/>
                </a:solidFill>
                <a:latin typeface="Comic Sans MS" pitchFamily="66" charset="0"/>
              </a:rPr>
              <a:t>amber</a:t>
            </a:r>
            <a:r>
              <a:rPr lang="en-GB" dirty="0">
                <a:latin typeface="Comic Sans MS" pitchFamily="66" charset="0"/>
              </a:rPr>
              <a:t> or </a:t>
            </a:r>
            <a:r>
              <a:rPr lang="en-GB" dirty="0">
                <a:solidFill>
                  <a:srgbClr val="00B050"/>
                </a:solidFill>
                <a:latin typeface="Comic Sans MS" pitchFamily="66" charset="0"/>
              </a:rPr>
              <a:t>green</a:t>
            </a:r>
            <a:r>
              <a:rPr lang="en-GB" dirty="0">
                <a:latin typeface="Comic Sans MS" pitchFamily="66" charset="0"/>
              </a:rPr>
              <a:t> in your book!</a:t>
            </a:r>
          </a:p>
          <a:p>
            <a:pPr algn="ctr" eaLnBrk="1" hangingPunct="1"/>
            <a:endParaRPr lang="en-GB" dirty="0">
              <a:latin typeface="Comic Sans MS" pitchFamily="66" charset="0"/>
            </a:endParaRPr>
          </a:p>
          <a:p>
            <a:pPr algn="ctr" eaLnBrk="1" hangingPunct="1"/>
            <a:r>
              <a:rPr lang="en-GB" b="1" dirty="0">
                <a:latin typeface="Comic Sans MS" pitchFamily="66" charset="0"/>
              </a:rPr>
              <a:t>Complete the corresponding activity </a:t>
            </a:r>
            <a:r>
              <a:rPr lang="en-GB" b="1" dirty="0">
                <a:latin typeface="Comic Sans MS" pitchFamily="66" charset="0"/>
                <a:sym typeface="Wingdings" pitchFamily="2" charset="2"/>
              </a:rPr>
              <a:t></a:t>
            </a:r>
          </a:p>
          <a:p>
            <a:pPr algn="ctr" eaLnBrk="1" hangingPunct="1"/>
            <a:endParaRPr lang="en-GB" b="1" dirty="0">
              <a:latin typeface="Comic Sans MS" pitchFamily="66" charset="0"/>
              <a:sym typeface="Wingdings" pitchFamily="2" charset="2"/>
            </a:endParaRPr>
          </a:p>
        </p:txBody>
      </p:sp>
    </p:spTree>
    <p:extLst>
      <p:ext uri="{BB962C8B-B14F-4D97-AF65-F5344CB8AC3E}">
        <p14:creationId xmlns:p14="http://schemas.microsoft.com/office/powerpoint/2010/main" val="1633643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anim calcmode="lin" valueType="num">
                                      <p:cBhvr additive="base">
                                        <p:cTn id="7"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Vertical Title and Text">
    <p:spTree>
      <p:nvGrpSpPr>
        <p:cNvPr id="1" name=""/>
        <p:cNvGrpSpPr/>
        <p:nvPr/>
      </p:nvGrpSpPr>
      <p:grpSpPr>
        <a:xfrm>
          <a:off x="0" y="0"/>
          <a:ext cx="0" cy="0"/>
          <a:chOff x="0" y="0"/>
          <a:chExt cx="0" cy="0"/>
        </a:xfrm>
      </p:grpSpPr>
      <p:grpSp>
        <p:nvGrpSpPr>
          <p:cNvPr id="11" name="Group 10"/>
          <p:cNvGrpSpPr/>
          <p:nvPr userDrawn="1"/>
        </p:nvGrpSpPr>
        <p:grpSpPr>
          <a:xfrm>
            <a:off x="2751927" y="1376432"/>
            <a:ext cx="5430768" cy="4032451"/>
            <a:chOff x="4469824" y="1124744"/>
            <a:chExt cx="6236041" cy="4032451"/>
          </a:xfrm>
        </p:grpSpPr>
        <p:sp>
          <p:nvSpPr>
            <p:cNvPr id="2" name="Isosceles Triangle 1"/>
            <p:cNvSpPr/>
            <p:nvPr userDrawn="1"/>
          </p:nvSpPr>
          <p:spPr bwMode="auto">
            <a:xfrm>
              <a:off x="4469824" y="1124744"/>
              <a:ext cx="6236041" cy="4032448"/>
            </a:xfrm>
            <a:prstGeom prst="triangle">
              <a:avLst/>
            </a:prstGeom>
            <a:ln>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endParaRPr kumimoji="0" lang="en-GB" sz="1800" b="0" i="0" u="none" strike="noStrike" cap="none" normalizeH="0" baseline="0">
                <a:ln>
                  <a:noFill/>
                </a:ln>
                <a:solidFill>
                  <a:schemeClr val="bg1"/>
                </a:solidFill>
                <a:effectLst/>
                <a:latin typeface="Arial" charset="0"/>
                <a:ea typeface="Microsoft YaHei" charset="-122"/>
              </a:endParaRPr>
            </a:p>
          </p:txBody>
        </p:sp>
        <p:cxnSp>
          <p:nvCxnSpPr>
            <p:cNvPr id="3" name="Straight Connector 2"/>
            <p:cNvCxnSpPr/>
            <p:nvPr userDrawn="1"/>
          </p:nvCxnSpPr>
          <p:spPr bwMode="auto">
            <a:xfrm>
              <a:off x="5423219" y="3933056"/>
              <a:ext cx="4319918" cy="0"/>
            </a:xfrm>
            <a:prstGeom prst="line">
              <a:avLst/>
            </a:prstGeom>
            <a:ln>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dk1"/>
            </a:lnRef>
            <a:fillRef idx="0">
              <a:schemeClr val="dk1"/>
            </a:fillRef>
            <a:effectRef idx="1">
              <a:schemeClr val="dk1"/>
            </a:effectRef>
            <a:fontRef idx="minor">
              <a:schemeClr val="tx1"/>
            </a:fontRef>
          </p:style>
        </p:cxnSp>
        <p:cxnSp>
          <p:nvCxnSpPr>
            <p:cNvPr id="4" name="Straight Connector 3"/>
            <p:cNvCxnSpPr/>
            <p:nvPr userDrawn="1"/>
          </p:nvCxnSpPr>
          <p:spPr bwMode="auto">
            <a:xfrm>
              <a:off x="6479199" y="2564904"/>
              <a:ext cx="2207958" cy="0"/>
            </a:xfrm>
            <a:prstGeom prst="line">
              <a:avLst/>
            </a:prstGeom>
            <a:ln>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dk1"/>
            </a:lnRef>
            <a:fillRef idx="0">
              <a:schemeClr val="dk1"/>
            </a:fillRef>
            <a:effectRef idx="1">
              <a:schemeClr val="dk1"/>
            </a:effectRef>
            <a:fontRef idx="minor">
              <a:schemeClr val="tx1"/>
            </a:fontRef>
          </p:style>
        </p:cxnSp>
        <p:cxnSp>
          <p:nvCxnSpPr>
            <p:cNvPr id="5" name="Straight Connector 4"/>
            <p:cNvCxnSpPr/>
            <p:nvPr userDrawn="1"/>
          </p:nvCxnSpPr>
          <p:spPr bwMode="auto">
            <a:xfrm>
              <a:off x="7535179" y="2564907"/>
              <a:ext cx="0" cy="1368152"/>
            </a:xfrm>
            <a:prstGeom prst="line">
              <a:avLst/>
            </a:prstGeom>
            <a:ln>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dk1"/>
            </a:lnRef>
            <a:fillRef idx="0">
              <a:schemeClr val="dk1"/>
            </a:fillRef>
            <a:effectRef idx="1">
              <a:schemeClr val="dk1"/>
            </a:effectRef>
            <a:fontRef idx="minor">
              <a:schemeClr val="tx1"/>
            </a:fontRef>
          </p:style>
        </p:cxnSp>
        <p:cxnSp>
          <p:nvCxnSpPr>
            <p:cNvPr id="6" name="Straight Connector 5"/>
            <p:cNvCxnSpPr/>
            <p:nvPr userDrawn="1"/>
          </p:nvCxnSpPr>
          <p:spPr bwMode="auto">
            <a:xfrm>
              <a:off x="6671196" y="3933059"/>
              <a:ext cx="0" cy="1224136"/>
            </a:xfrm>
            <a:prstGeom prst="line">
              <a:avLst/>
            </a:prstGeom>
            <a:ln>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dk1"/>
            </a:lnRef>
            <a:fillRef idx="0">
              <a:schemeClr val="dk1"/>
            </a:fillRef>
            <a:effectRef idx="1">
              <a:schemeClr val="dk1"/>
            </a:effectRef>
            <a:fontRef idx="minor">
              <a:schemeClr val="tx1"/>
            </a:fontRef>
          </p:style>
        </p:cxnSp>
        <p:cxnSp>
          <p:nvCxnSpPr>
            <p:cNvPr id="7" name="Straight Connector 6"/>
            <p:cNvCxnSpPr/>
            <p:nvPr userDrawn="1"/>
          </p:nvCxnSpPr>
          <p:spPr bwMode="auto">
            <a:xfrm>
              <a:off x="8399163" y="3933059"/>
              <a:ext cx="0" cy="1224136"/>
            </a:xfrm>
            <a:prstGeom prst="line">
              <a:avLst/>
            </a:prstGeom>
            <a:ln>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dk1"/>
            </a:lnRef>
            <a:fillRef idx="0">
              <a:schemeClr val="dk1"/>
            </a:fillRef>
            <a:effectRef idx="1">
              <a:schemeClr val="dk1"/>
            </a:effectRef>
            <a:fontRef idx="minor">
              <a:schemeClr val="tx1"/>
            </a:fontRef>
          </p:style>
        </p:cxnSp>
        <p:sp>
          <p:nvSpPr>
            <p:cNvPr id="8" name="TextBox 7"/>
            <p:cNvSpPr txBox="1"/>
            <p:nvPr userDrawn="1"/>
          </p:nvSpPr>
          <p:spPr>
            <a:xfrm>
              <a:off x="5615217" y="4365104"/>
              <a:ext cx="4127921"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dirty="0">
                  <a:latin typeface="Comic Sans MS" pitchFamily="66" charset="0"/>
                </a:rPr>
                <a:t>3 things you knew already</a:t>
              </a:r>
            </a:p>
          </p:txBody>
        </p:sp>
        <p:sp>
          <p:nvSpPr>
            <p:cNvPr id="9" name="TextBox 8"/>
            <p:cNvSpPr txBox="1"/>
            <p:nvPr userDrawn="1"/>
          </p:nvSpPr>
          <p:spPr>
            <a:xfrm>
              <a:off x="6479199" y="2996956"/>
              <a:ext cx="2111960"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dirty="0">
                  <a:latin typeface="Comic Sans MS" pitchFamily="66" charset="0"/>
                </a:rPr>
                <a:t>2 things you learnt today</a:t>
              </a:r>
            </a:p>
          </p:txBody>
        </p:sp>
        <p:sp>
          <p:nvSpPr>
            <p:cNvPr id="10" name="TextBox 9"/>
            <p:cNvSpPr txBox="1"/>
            <p:nvPr userDrawn="1"/>
          </p:nvSpPr>
          <p:spPr>
            <a:xfrm>
              <a:off x="6394406" y="1412779"/>
              <a:ext cx="2292751"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dirty="0">
                  <a:latin typeface="Comic Sans MS" pitchFamily="66" charset="0"/>
                </a:rPr>
                <a:t>1 question about today’s topic</a:t>
              </a:r>
            </a:p>
          </p:txBody>
        </p:sp>
      </p:grpSp>
    </p:spTree>
    <p:extLst>
      <p:ext uri="{BB962C8B-B14F-4D97-AF65-F5344CB8AC3E}">
        <p14:creationId xmlns:p14="http://schemas.microsoft.com/office/powerpoint/2010/main" val="1144820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Vertical Title and Text">
    <p:spTree>
      <p:nvGrpSpPr>
        <p:cNvPr id="1" name=""/>
        <p:cNvGrpSpPr/>
        <p:nvPr/>
      </p:nvGrpSpPr>
      <p:grpSpPr>
        <a:xfrm>
          <a:off x="0" y="0"/>
          <a:ext cx="0" cy="0"/>
          <a:chOff x="0" y="0"/>
          <a:chExt cx="0" cy="0"/>
        </a:xfrm>
      </p:grpSpPr>
      <p:sp>
        <p:nvSpPr>
          <p:cNvPr id="2" name="TextBox 1"/>
          <p:cNvSpPr txBox="1"/>
          <p:nvPr userDrawn="1"/>
        </p:nvSpPr>
        <p:spPr>
          <a:xfrm>
            <a:off x="2042195" y="1052736"/>
            <a:ext cx="6922293" cy="523220"/>
          </a:xfrm>
          <a:prstGeom prst="rect">
            <a:avLst/>
          </a:prstGeom>
          <a:noFill/>
        </p:spPr>
        <p:txBody>
          <a:bodyPr wrap="square" rtlCol="0">
            <a:spAutoFit/>
          </a:bodyPr>
          <a:lstStyle/>
          <a:p>
            <a:pPr algn="ctr"/>
            <a:r>
              <a:rPr lang="en-GB" sz="2800" u="sng" dirty="0">
                <a:latin typeface="Comic Sans MS" pitchFamily="66" charset="0"/>
              </a:rPr>
              <a:t>Plenary</a:t>
            </a:r>
          </a:p>
        </p:txBody>
      </p:sp>
      <p:sp>
        <p:nvSpPr>
          <p:cNvPr id="3" name="TextBox 2"/>
          <p:cNvSpPr txBox="1"/>
          <p:nvPr userDrawn="1"/>
        </p:nvSpPr>
        <p:spPr>
          <a:xfrm>
            <a:off x="2052882" y="2060847"/>
            <a:ext cx="6911606" cy="2677656"/>
          </a:xfrm>
          <a:prstGeom prst="rect">
            <a:avLst/>
          </a:prstGeom>
          <a:noFill/>
        </p:spPr>
        <p:txBody>
          <a:bodyPr wrap="square" rtlCol="0">
            <a:spAutoFit/>
          </a:bodyPr>
          <a:lstStyle/>
          <a:p>
            <a:pPr algn="ctr"/>
            <a:r>
              <a:rPr lang="en-GB" sz="2400" dirty="0">
                <a:latin typeface="Comic Sans MS" pitchFamily="66" charset="0"/>
              </a:rPr>
              <a:t>2 stars (</a:t>
            </a:r>
            <a:r>
              <a:rPr lang="en-GB" sz="2400" dirty="0">
                <a:solidFill>
                  <a:srgbClr val="FFC000"/>
                </a:solidFill>
                <a:latin typeface="Comic Sans MS" pitchFamily="66" charset="0"/>
                <a:sym typeface="Wingdings"/>
              </a:rPr>
              <a:t></a:t>
            </a:r>
            <a:r>
              <a:rPr lang="en-GB" sz="2400" dirty="0">
                <a:latin typeface="Comic Sans MS" pitchFamily="66" charset="0"/>
                <a:sym typeface="Wingdings"/>
              </a:rPr>
              <a:t>)</a:t>
            </a:r>
            <a:r>
              <a:rPr lang="en-GB" sz="2400" dirty="0">
                <a:latin typeface="Comic Sans MS" pitchFamily="66" charset="0"/>
              </a:rPr>
              <a:t> and a wish (</a:t>
            </a:r>
            <a:r>
              <a:rPr lang="en-GB" sz="2400" b="1" dirty="0">
                <a:latin typeface="Comic Sans MS" pitchFamily="66" charset="0"/>
                <a:sym typeface="Wingdings"/>
              </a:rPr>
              <a:t></a:t>
            </a:r>
            <a:r>
              <a:rPr lang="en-GB" sz="2400" dirty="0">
                <a:latin typeface="Comic Sans MS" pitchFamily="66" charset="0"/>
                <a:sym typeface="Wingdings"/>
              </a:rPr>
              <a:t>)</a:t>
            </a:r>
          </a:p>
          <a:p>
            <a:pPr algn="ctr"/>
            <a:endParaRPr lang="en-GB" sz="2400" dirty="0">
              <a:latin typeface="Comic Sans MS" pitchFamily="66" charset="0"/>
            </a:endParaRPr>
          </a:p>
          <a:p>
            <a:pPr algn="ctr"/>
            <a:r>
              <a:rPr lang="en-GB" sz="2400" dirty="0">
                <a:solidFill>
                  <a:srgbClr val="FFC000"/>
                </a:solidFill>
                <a:latin typeface="Comic Sans MS" pitchFamily="66" charset="0"/>
                <a:sym typeface="Wingdings"/>
              </a:rPr>
              <a:t></a:t>
            </a:r>
            <a:r>
              <a:rPr lang="en-GB" sz="2400" dirty="0">
                <a:latin typeface="Comic Sans MS" pitchFamily="66" charset="0"/>
                <a:sym typeface="Wingdings"/>
              </a:rPr>
              <a:t> I am brilliant at...</a:t>
            </a:r>
          </a:p>
          <a:p>
            <a:pPr algn="ctr"/>
            <a:r>
              <a:rPr lang="en-GB" sz="2400" dirty="0">
                <a:solidFill>
                  <a:srgbClr val="FFC000"/>
                </a:solidFill>
                <a:latin typeface="Comic Sans MS" pitchFamily="66" charset="0"/>
                <a:sym typeface="Wingdings"/>
              </a:rPr>
              <a:t></a:t>
            </a:r>
            <a:r>
              <a:rPr lang="en-GB" sz="2400" dirty="0">
                <a:latin typeface="Comic Sans MS" pitchFamily="66" charset="0"/>
                <a:sym typeface="Wingdings"/>
              </a:rPr>
              <a:t> I am good at...</a:t>
            </a:r>
          </a:p>
          <a:p>
            <a:pPr algn="ctr"/>
            <a:endParaRPr lang="en-GB" sz="2400" dirty="0">
              <a:latin typeface="Comic Sans MS" pitchFamily="66" charset="0"/>
              <a:sym typeface="Wingdings"/>
            </a:endParaRPr>
          </a:p>
          <a:p>
            <a:pPr algn="ctr"/>
            <a:r>
              <a:rPr lang="en-GB" sz="2400" b="1" dirty="0">
                <a:latin typeface="Comic Sans MS" pitchFamily="66" charset="0"/>
                <a:sym typeface="Wingdings"/>
              </a:rPr>
              <a:t></a:t>
            </a:r>
            <a:r>
              <a:rPr lang="en-GB" sz="2400" dirty="0">
                <a:latin typeface="Comic Sans MS" pitchFamily="66" charset="0"/>
                <a:sym typeface="Wingdings"/>
              </a:rPr>
              <a:t> </a:t>
            </a:r>
            <a:r>
              <a:rPr lang="en-GB" sz="2400" dirty="0">
                <a:latin typeface="Comic Sans MS" pitchFamily="66" charset="0"/>
              </a:rPr>
              <a:t>Something I need to work on is...</a:t>
            </a:r>
          </a:p>
          <a:p>
            <a:pPr algn="ctr"/>
            <a:endParaRPr lang="en-GB" sz="2400" dirty="0">
              <a:latin typeface="Comic Sans MS" pitchFamily="66" charset="0"/>
            </a:endParaRPr>
          </a:p>
        </p:txBody>
      </p:sp>
    </p:spTree>
    <p:extLst>
      <p:ext uri="{BB962C8B-B14F-4D97-AF65-F5344CB8AC3E}">
        <p14:creationId xmlns:p14="http://schemas.microsoft.com/office/powerpoint/2010/main" val="1144820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8.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1" name="Picture 2"/>
          <p:cNvPicPr>
            <a:picLocks noChangeAspect="1" noChangeArrowheads="1"/>
          </p:cNvPicPr>
          <p:nvPr userDrawn="1"/>
        </p:nvPicPr>
        <p:blipFill rotWithShape="1">
          <a:blip r:embed="rId7">
            <a:extLst>
              <a:ext uri="{28A0092B-C50C-407E-A947-70E740481C1C}">
                <a14:useLocalDpi xmlns:a14="http://schemas.microsoft.com/office/drawing/2010/main" val="0"/>
              </a:ext>
            </a:extLst>
          </a:blip>
          <a:srcRect l="50000" t="7085" r="17840" b="50000"/>
          <a:stretch/>
        </p:blipFill>
        <p:spPr bwMode="auto">
          <a:xfrm>
            <a:off x="0" y="0"/>
            <a:ext cx="9144000" cy="695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2"/>
          <p:cNvPicPr>
            <a:picLocks noChangeAspect="1" noChangeArrowheads="1"/>
          </p:cNvPicPr>
          <p:nvPr userDrawn="1"/>
        </p:nvPicPr>
        <p:blipFill rotWithShape="1">
          <a:blip r:embed="rId8">
            <a:extLst>
              <a:ext uri="{28A0092B-C50C-407E-A947-70E740481C1C}">
                <a14:useLocalDpi xmlns:a14="http://schemas.microsoft.com/office/drawing/2010/main" val="0"/>
              </a:ext>
            </a:extLst>
          </a:blip>
          <a:srcRect r="50000"/>
          <a:stretch/>
        </p:blipFill>
        <p:spPr bwMode="auto">
          <a:xfrm>
            <a:off x="179512" y="1095460"/>
            <a:ext cx="8775386" cy="56459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2"/>
          <p:cNvPicPr>
            <a:picLocks noChangeAspect="1" noChangeArrowheads="1"/>
          </p:cNvPicPr>
          <p:nvPr userDrawn="1"/>
        </p:nvPicPr>
        <p:blipFill rotWithShape="1">
          <a:blip r:embed="rId8">
            <a:extLst>
              <a:ext uri="{28A0092B-C50C-407E-A947-70E740481C1C}">
                <a14:useLocalDpi xmlns:a14="http://schemas.microsoft.com/office/drawing/2010/main" val="0"/>
              </a:ext>
            </a:extLst>
          </a:blip>
          <a:srcRect r="50000"/>
          <a:stretch/>
        </p:blipFill>
        <p:spPr bwMode="auto">
          <a:xfrm>
            <a:off x="2070901" y="175295"/>
            <a:ext cx="3329191"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2"/>
          <p:cNvPicPr>
            <a:picLocks noChangeAspect="1" noChangeArrowheads="1"/>
          </p:cNvPicPr>
          <p:nvPr userDrawn="1"/>
        </p:nvPicPr>
        <p:blipFill rotWithShape="1">
          <a:blip r:embed="rId8">
            <a:extLst>
              <a:ext uri="{28A0092B-C50C-407E-A947-70E740481C1C}">
                <a14:useLocalDpi xmlns:a14="http://schemas.microsoft.com/office/drawing/2010/main" val="0"/>
              </a:ext>
            </a:extLst>
          </a:blip>
          <a:srcRect r="50000"/>
          <a:stretch/>
        </p:blipFill>
        <p:spPr bwMode="auto">
          <a:xfrm>
            <a:off x="5625707" y="171074"/>
            <a:ext cx="3329191"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3"/>
          <p:cNvPicPr>
            <a:picLocks noChangeAspect="1"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179512" y="175295"/>
            <a:ext cx="1714500"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Box 17"/>
          <p:cNvSpPr txBox="1"/>
          <p:nvPr userDrawn="1"/>
        </p:nvSpPr>
        <p:spPr>
          <a:xfrm>
            <a:off x="5616117" y="370620"/>
            <a:ext cx="3348372" cy="338554"/>
          </a:xfrm>
          <a:prstGeom prst="rect">
            <a:avLst/>
          </a:prstGeom>
          <a:noFill/>
        </p:spPr>
        <p:txBody>
          <a:bodyPr wrap="square" rtlCol="0">
            <a:spAutoFit/>
          </a:bodyPr>
          <a:lstStyle/>
          <a:p>
            <a:pPr algn="ctr"/>
            <a:fld id="{EE597932-8B38-4BFA-9C8A-C8CCE191D44B}" type="datetime2">
              <a:rPr lang="en-GB" sz="1600" smtClean="0">
                <a:latin typeface="Arial" panose="020B0604020202020204" pitchFamily="34" charset="0"/>
                <a:cs typeface="Arial" panose="020B0604020202020204" pitchFamily="34" charset="0"/>
              </a:rPr>
              <a:pPr algn="ctr"/>
              <a:t>Monday, 19 July 2021</a:t>
            </a:fld>
            <a:endParaRPr lang="en-GB" sz="1600" dirty="0">
              <a:latin typeface="Arial" panose="020B0604020202020204" pitchFamily="34" charset="0"/>
              <a:cs typeface="Arial" panose="020B0604020202020204" pitchFamily="34" charset="0"/>
            </a:endParaRPr>
          </a:p>
        </p:txBody>
      </p:sp>
      <p:sp>
        <p:nvSpPr>
          <p:cNvPr id="19" name="TextBox 18"/>
          <p:cNvSpPr txBox="1"/>
          <p:nvPr userDrawn="1"/>
        </p:nvSpPr>
        <p:spPr>
          <a:xfrm>
            <a:off x="2051721" y="372730"/>
            <a:ext cx="3348372" cy="338554"/>
          </a:xfrm>
          <a:prstGeom prst="rect">
            <a:avLst/>
          </a:prstGeom>
          <a:noFill/>
        </p:spPr>
        <p:txBody>
          <a:bodyPr wrap="square" rtlCol="0">
            <a:spAutoFit/>
          </a:bodyPr>
          <a:lstStyle/>
          <a:p>
            <a:pPr algn="ctr"/>
            <a:r>
              <a:rPr lang="en-GB" sz="1600" dirty="0">
                <a:latin typeface="Arial" panose="020B0604020202020204" pitchFamily="34" charset="0"/>
                <a:cs typeface="Arial" panose="020B0604020202020204" pitchFamily="34" charset="0"/>
              </a:rPr>
              <a:t>GCSE Exam Technique</a:t>
            </a:r>
          </a:p>
        </p:txBody>
      </p:sp>
    </p:spTree>
    <p:extLst>
      <p:ext uri="{BB962C8B-B14F-4D97-AF65-F5344CB8AC3E}">
        <p14:creationId xmlns:p14="http://schemas.microsoft.com/office/powerpoint/2010/main" val="3484405657"/>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66" r:id="rId3"/>
    <p:sldLayoutId id="2147483667" r:id="rId4"/>
    <p:sldLayoutId id="2147483668" r:id="rId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5" name="Picture 2"/>
          <p:cNvPicPr>
            <a:picLocks noChangeAspect="1" noChangeArrowheads="1"/>
          </p:cNvPicPr>
          <p:nvPr userDrawn="1"/>
        </p:nvPicPr>
        <p:blipFill rotWithShape="1">
          <a:blip r:embed="rId6">
            <a:extLst>
              <a:ext uri="{28A0092B-C50C-407E-A947-70E740481C1C}">
                <a14:useLocalDpi xmlns:a14="http://schemas.microsoft.com/office/drawing/2010/main" val="0"/>
              </a:ext>
            </a:extLst>
          </a:blip>
          <a:srcRect l="50000" t="7085" r="17840" b="50000"/>
          <a:stretch/>
        </p:blipFill>
        <p:spPr bwMode="auto">
          <a:xfrm>
            <a:off x="0" y="0"/>
            <a:ext cx="9144000" cy="695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 name="Picture 2"/>
          <p:cNvPicPr>
            <a:picLocks noChangeAspect="1" noChangeArrowheads="1"/>
          </p:cNvPicPr>
          <p:nvPr userDrawn="1"/>
        </p:nvPicPr>
        <p:blipFill rotWithShape="1">
          <a:blip r:embed="rId7">
            <a:extLst>
              <a:ext uri="{28A0092B-C50C-407E-A947-70E740481C1C}">
                <a14:useLocalDpi xmlns:a14="http://schemas.microsoft.com/office/drawing/2010/main" val="0"/>
              </a:ext>
            </a:extLst>
          </a:blip>
          <a:srcRect r="50000"/>
          <a:stretch/>
        </p:blipFill>
        <p:spPr bwMode="auto">
          <a:xfrm>
            <a:off x="2070901" y="5949281"/>
            <a:ext cx="6893587" cy="864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2"/>
          <p:cNvPicPr>
            <a:picLocks noChangeAspect="1" noChangeArrowheads="1"/>
          </p:cNvPicPr>
          <p:nvPr userDrawn="1"/>
        </p:nvPicPr>
        <p:blipFill rotWithShape="1">
          <a:blip r:embed="rId7">
            <a:extLst>
              <a:ext uri="{28A0092B-C50C-407E-A947-70E740481C1C}">
                <a14:useLocalDpi xmlns:a14="http://schemas.microsoft.com/office/drawing/2010/main" val="0"/>
              </a:ext>
            </a:extLst>
          </a:blip>
          <a:srcRect r="50000"/>
          <a:stretch/>
        </p:blipFill>
        <p:spPr bwMode="auto">
          <a:xfrm>
            <a:off x="2051720" y="1095460"/>
            <a:ext cx="6903178" cy="46377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2"/>
          <p:cNvPicPr>
            <a:picLocks noChangeAspect="1" noChangeArrowheads="1"/>
          </p:cNvPicPr>
          <p:nvPr userDrawn="1"/>
        </p:nvPicPr>
        <p:blipFill rotWithShape="1">
          <a:blip r:embed="rId7">
            <a:extLst>
              <a:ext uri="{28A0092B-C50C-407E-A947-70E740481C1C}">
                <a14:useLocalDpi xmlns:a14="http://schemas.microsoft.com/office/drawing/2010/main" val="0"/>
              </a:ext>
            </a:extLst>
          </a:blip>
          <a:srcRect r="50000"/>
          <a:stretch/>
        </p:blipFill>
        <p:spPr bwMode="auto">
          <a:xfrm>
            <a:off x="2070901" y="175295"/>
            <a:ext cx="3329191"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2"/>
          <p:cNvPicPr>
            <a:picLocks noChangeAspect="1" noChangeArrowheads="1"/>
          </p:cNvPicPr>
          <p:nvPr userDrawn="1"/>
        </p:nvPicPr>
        <p:blipFill rotWithShape="1">
          <a:blip r:embed="rId7">
            <a:extLst>
              <a:ext uri="{28A0092B-C50C-407E-A947-70E740481C1C}">
                <a14:useLocalDpi xmlns:a14="http://schemas.microsoft.com/office/drawing/2010/main" val="0"/>
              </a:ext>
            </a:extLst>
          </a:blip>
          <a:srcRect r="50000"/>
          <a:stretch/>
        </p:blipFill>
        <p:spPr bwMode="auto">
          <a:xfrm>
            <a:off x="179513" y="1095460"/>
            <a:ext cx="1714499" cy="5717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2"/>
          <p:cNvPicPr>
            <a:picLocks noChangeAspect="1" noChangeArrowheads="1"/>
          </p:cNvPicPr>
          <p:nvPr userDrawn="1"/>
        </p:nvPicPr>
        <p:blipFill rotWithShape="1">
          <a:blip r:embed="rId7">
            <a:extLst>
              <a:ext uri="{28A0092B-C50C-407E-A947-70E740481C1C}">
                <a14:useLocalDpi xmlns:a14="http://schemas.microsoft.com/office/drawing/2010/main" val="0"/>
              </a:ext>
            </a:extLst>
          </a:blip>
          <a:srcRect r="50000"/>
          <a:stretch/>
        </p:blipFill>
        <p:spPr bwMode="auto">
          <a:xfrm>
            <a:off x="5625707" y="171074"/>
            <a:ext cx="3329191"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3"/>
          <p:cNvPicPr>
            <a:picLocks noChangeAspect="1"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179512" y="175295"/>
            <a:ext cx="1714500"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Box 13"/>
          <p:cNvSpPr txBox="1"/>
          <p:nvPr userDrawn="1"/>
        </p:nvSpPr>
        <p:spPr>
          <a:xfrm>
            <a:off x="5616117" y="370620"/>
            <a:ext cx="3348372" cy="338554"/>
          </a:xfrm>
          <a:prstGeom prst="rect">
            <a:avLst/>
          </a:prstGeom>
          <a:noFill/>
        </p:spPr>
        <p:txBody>
          <a:bodyPr wrap="square" rtlCol="0">
            <a:spAutoFit/>
          </a:bodyPr>
          <a:lstStyle/>
          <a:p>
            <a:pPr algn="ctr"/>
            <a:fld id="{EE597932-8B38-4BFA-9C8A-C8CCE191D44B}" type="datetime2">
              <a:rPr lang="en-GB" sz="1600" smtClean="0">
                <a:latin typeface="Comic Sans MS" pitchFamily="66" charset="0"/>
              </a:rPr>
              <a:pPr algn="ctr"/>
              <a:t>Monday, 19 July 2021</a:t>
            </a:fld>
            <a:endParaRPr lang="en-GB" sz="1600" dirty="0">
              <a:latin typeface="Comic Sans MS" pitchFamily="66" charset="0"/>
            </a:endParaRPr>
          </a:p>
        </p:txBody>
      </p:sp>
      <p:sp>
        <p:nvSpPr>
          <p:cNvPr id="15" name="TextBox 14"/>
          <p:cNvSpPr txBox="1"/>
          <p:nvPr userDrawn="1"/>
        </p:nvSpPr>
        <p:spPr>
          <a:xfrm>
            <a:off x="2051721" y="372730"/>
            <a:ext cx="3348372" cy="338554"/>
          </a:xfrm>
          <a:prstGeom prst="rect">
            <a:avLst/>
          </a:prstGeom>
          <a:noFill/>
        </p:spPr>
        <p:txBody>
          <a:bodyPr wrap="square" rtlCol="0">
            <a:spAutoFit/>
          </a:bodyPr>
          <a:lstStyle/>
          <a:p>
            <a:pPr algn="ctr"/>
            <a:r>
              <a:rPr lang="en-GB" sz="1600" dirty="0">
                <a:latin typeface="Comic Sans MS" pitchFamily="66" charset="0"/>
              </a:rPr>
              <a:t>Title</a:t>
            </a:r>
          </a:p>
        </p:txBody>
      </p:sp>
      <p:sp>
        <p:nvSpPr>
          <p:cNvPr id="17" name="TextBox 16"/>
          <p:cNvSpPr txBox="1"/>
          <p:nvPr userDrawn="1"/>
        </p:nvSpPr>
        <p:spPr>
          <a:xfrm>
            <a:off x="2046411" y="6025715"/>
            <a:ext cx="6918077" cy="584775"/>
          </a:xfrm>
          <a:prstGeom prst="rect">
            <a:avLst/>
          </a:prstGeom>
          <a:noFill/>
        </p:spPr>
        <p:txBody>
          <a:bodyPr wrap="square" rtlCol="0">
            <a:spAutoFit/>
          </a:bodyPr>
          <a:lstStyle/>
          <a:p>
            <a:r>
              <a:rPr lang="en-GB" sz="1600" u="sng" dirty="0">
                <a:latin typeface="Comic Sans MS" pitchFamily="66" charset="0"/>
              </a:rPr>
              <a:t>Keywords</a:t>
            </a:r>
          </a:p>
          <a:p>
            <a:endParaRPr lang="en-GB" sz="1600" dirty="0">
              <a:latin typeface="Comic Sans MS" pitchFamily="66" charset="0"/>
            </a:endParaRPr>
          </a:p>
        </p:txBody>
      </p:sp>
      <p:sp>
        <p:nvSpPr>
          <p:cNvPr id="16" name="TextBox 15"/>
          <p:cNvSpPr txBox="1"/>
          <p:nvPr userDrawn="1"/>
        </p:nvSpPr>
        <p:spPr>
          <a:xfrm>
            <a:off x="179512" y="1165852"/>
            <a:ext cx="1714500" cy="584775"/>
          </a:xfrm>
          <a:prstGeom prst="rect">
            <a:avLst/>
          </a:prstGeom>
          <a:noFill/>
        </p:spPr>
        <p:txBody>
          <a:bodyPr wrap="square" rtlCol="0">
            <a:spAutoFit/>
          </a:bodyPr>
          <a:lstStyle/>
          <a:p>
            <a:pPr algn="ctr"/>
            <a:r>
              <a:rPr lang="en-GB" sz="1600" u="sng" dirty="0">
                <a:latin typeface="Comic Sans MS" pitchFamily="66" charset="0"/>
              </a:rPr>
              <a:t>Lesson Objectives</a:t>
            </a:r>
            <a:r>
              <a:rPr lang="en-GB" sz="1600" dirty="0">
                <a:latin typeface="Comic Sans MS" pitchFamily="66" charset="0"/>
              </a:rPr>
              <a:t>:</a:t>
            </a:r>
          </a:p>
        </p:txBody>
      </p:sp>
      <p:sp>
        <p:nvSpPr>
          <p:cNvPr id="18" name="TextBox 17"/>
          <p:cNvSpPr txBox="1"/>
          <p:nvPr userDrawn="1"/>
        </p:nvSpPr>
        <p:spPr>
          <a:xfrm>
            <a:off x="179513" y="1844824"/>
            <a:ext cx="1714499" cy="2031325"/>
          </a:xfrm>
          <a:prstGeom prst="rect">
            <a:avLst/>
          </a:prstGeom>
          <a:noFill/>
        </p:spPr>
        <p:txBody>
          <a:bodyPr wrap="square" rtlCol="0">
            <a:spAutoFit/>
          </a:bodyPr>
          <a:lstStyle/>
          <a:p>
            <a:r>
              <a:rPr lang="en-GB" sz="1400" dirty="0">
                <a:latin typeface="Comic Sans MS" pitchFamily="66" charset="0"/>
              </a:rPr>
              <a:t>Developing students will be able to</a:t>
            </a:r>
          </a:p>
          <a:p>
            <a:endParaRPr lang="en-GB" sz="1400" dirty="0">
              <a:latin typeface="Comic Sans MS" pitchFamily="66" charset="0"/>
            </a:endParaRPr>
          </a:p>
          <a:p>
            <a:r>
              <a:rPr lang="en-GB" sz="1400" dirty="0">
                <a:latin typeface="Comic Sans MS" pitchFamily="66" charset="0"/>
              </a:rPr>
              <a:t>Secure students will be able to </a:t>
            </a:r>
          </a:p>
          <a:p>
            <a:endParaRPr lang="en-GB" sz="1400" dirty="0">
              <a:latin typeface="Comic Sans MS" pitchFamily="66" charset="0"/>
            </a:endParaRPr>
          </a:p>
          <a:p>
            <a:r>
              <a:rPr lang="en-GB" sz="1400" dirty="0">
                <a:latin typeface="Comic Sans MS" pitchFamily="66" charset="0"/>
              </a:rPr>
              <a:t>Excelling students will be able to  </a:t>
            </a:r>
          </a:p>
        </p:txBody>
      </p:sp>
    </p:spTree>
    <p:extLst>
      <p:ext uri="{BB962C8B-B14F-4D97-AF65-F5344CB8AC3E}">
        <p14:creationId xmlns:p14="http://schemas.microsoft.com/office/powerpoint/2010/main" val="2492940549"/>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3" r:id="rId3"/>
    <p:sldLayoutId id="2147483664"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jpeg"/><Relationship Id="rId2" Type="http://schemas.openxmlformats.org/officeDocument/2006/relationships/image" Target="../media/image5.png"/><Relationship Id="rId1" Type="http://schemas.openxmlformats.org/officeDocument/2006/relationships/slideLayout" Target="../slideLayouts/slideLayout5.xml"/><Relationship Id="rId6" Type="http://schemas.openxmlformats.org/officeDocument/2006/relationships/image" Target="../media/image9.jpeg"/><Relationship Id="rId5" Type="http://schemas.openxmlformats.org/officeDocument/2006/relationships/image" Target="../media/image8.png"/><Relationship Id="rId4" Type="http://schemas.openxmlformats.org/officeDocument/2006/relationships/image" Target="../media/image7.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3682" y="-540447"/>
            <a:ext cx="9546602" cy="7586705"/>
          </a:xfrm>
          <a:prstGeom prst="rect">
            <a:avLst/>
          </a:prstGeom>
        </p:spPr>
      </p:pic>
      <p:grpSp>
        <p:nvGrpSpPr>
          <p:cNvPr id="27" name="Group 26"/>
          <p:cNvGrpSpPr/>
          <p:nvPr/>
        </p:nvGrpSpPr>
        <p:grpSpPr>
          <a:xfrm rot="21036817">
            <a:off x="-90374" y="651442"/>
            <a:ext cx="2305397" cy="1305436"/>
            <a:chOff x="1475085" y="620688"/>
            <a:chExt cx="2305397" cy="1305436"/>
          </a:xfrm>
        </p:grpSpPr>
        <p:sp>
          <p:nvSpPr>
            <p:cNvPr id="15" name="TextBox 14"/>
            <p:cNvSpPr txBox="1"/>
            <p:nvPr/>
          </p:nvSpPr>
          <p:spPr>
            <a:xfrm>
              <a:off x="1475656" y="910462"/>
              <a:ext cx="2304826" cy="646331"/>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b="1" dirty="0">
                  <a:latin typeface="Arial" panose="020B0604020202020204" pitchFamily="34" charset="0"/>
                  <a:cs typeface="Arial" panose="020B0604020202020204" pitchFamily="34" charset="0"/>
                </a:rPr>
                <a:t>Don’t work out exactly! Round the numbers to one significant figure first.</a:t>
              </a:r>
            </a:p>
          </p:txBody>
        </p:sp>
        <p:sp>
          <p:nvSpPr>
            <p:cNvPr id="14" name="TextBox 13"/>
            <p:cNvSpPr txBox="1"/>
            <p:nvPr/>
          </p:nvSpPr>
          <p:spPr>
            <a:xfrm>
              <a:off x="1475655" y="620688"/>
              <a:ext cx="2304826" cy="307777"/>
            </a:xfrm>
            <a:prstGeom prst="rect">
              <a:avLst/>
            </a:prstGeom>
            <a:solidFill>
              <a:srgbClr val="B38CBF"/>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1400" b="1" dirty="0">
                  <a:latin typeface="Arial" panose="020B0604020202020204" pitchFamily="34" charset="0"/>
                  <a:cs typeface="Arial" panose="020B0604020202020204" pitchFamily="34" charset="0"/>
                </a:rPr>
                <a:t>Estimate</a:t>
              </a:r>
            </a:p>
          </p:txBody>
        </p:sp>
        <p:sp>
          <p:nvSpPr>
            <p:cNvPr id="16" name="TextBox 15"/>
            <p:cNvSpPr txBox="1"/>
            <p:nvPr/>
          </p:nvSpPr>
          <p:spPr>
            <a:xfrm>
              <a:off x="1475085" y="1556792"/>
              <a:ext cx="2304826" cy="369332"/>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900" dirty="0">
                  <a:latin typeface="Arial" panose="020B0604020202020204" pitchFamily="34" charset="0"/>
                  <a:cs typeface="Arial" panose="020B0604020202020204" pitchFamily="34" charset="0"/>
                </a:rPr>
                <a:t>Estimate 4.7 x 6.2</a:t>
              </a:r>
            </a:p>
            <a:p>
              <a:pPr algn="ctr"/>
              <a:r>
                <a:rPr lang="en-GB" sz="900" dirty="0">
                  <a:latin typeface="Arial" panose="020B0604020202020204" pitchFamily="34" charset="0"/>
                  <a:cs typeface="Arial" panose="020B0604020202020204" pitchFamily="34" charset="0"/>
                </a:rPr>
                <a:t>Answer: 5 x 6 = 30</a:t>
              </a:r>
            </a:p>
          </p:txBody>
        </p:sp>
      </p:grpSp>
      <p:grpSp>
        <p:nvGrpSpPr>
          <p:cNvPr id="23" name="Group 22"/>
          <p:cNvGrpSpPr/>
          <p:nvPr/>
        </p:nvGrpSpPr>
        <p:grpSpPr>
          <a:xfrm rot="20788167">
            <a:off x="6605843" y="864132"/>
            <a:ext cx="2305397" cy="945395"/>
            <a:chOff x="6659661" y="404665"/>
            <a:chExt cx="2305397" cy="945395"/>
          </a:xfrm>
        </p:grpSpPr>
        <p:sp>
          <p:nvSpPr>
            <p:cNvPr id="17" name="TextBox 16"/>
            <p:cNvSpPr txBox="1"/>
            <p:nvPr/>
          </p:nvSpPr>
          <p:spPr>
            <a:xfrm>
              <a:off x="6660232" y="404665"/>
              <a:ext cx="2304826" cy="307777"/>
            </a:xfrm>
            <a:prstGeom prst="rect">
              <a:avLst/>
            </a:prstGeom>
            <a:solidFill>
              <a:srgbClr val="B38CBF"/>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1400" b="1" dirty="0">
                  <a:latin typeface="Arial" panose="020B0604020202020204" pitchFamily="34" charset="0"/>
                  <a:cs typeface="Arial" panose="020B0604020202020204" pitchFamily="34" charset="0"/>
                </a:rPr>
                <a:t>Simplify</a:t>
              </a:r>
            </a:p>
          </p:txBody>
        </p:sp>
        <p:sp>
          <p:nvSpPr>
            <p:cNvPr id="18" name="TextBox 17"/>
            <p:cNvSpPr txBox="1"/>
            <p:nvPr/>
          </p:nvSpPr>
          <p:spPr>
            <a:xfrm>
              <a:off x="6660232" y="694437"/>
              <a:ext cx="2304826" cy="276999"/>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b="1" dirty="0">
                  <a:latin typeface="Arial" panose="020B0604020202020204" pitchFamily="34" charset="0"/>
                  <a:cs typeface="Arial" panose="020B0604020202020204" pitchFamily="34" charset="0"/>
                </a:rPr>
                <a:t>Collect like terms together</a:t>
              </a:r>
            </a:p>
          </p:txBody>
        </p:sp>
        <p:sp>
          <p:nvSpPr>
            <p:cNvPr id="19" name="TextBox 18"/>
            <p:cNvSpPr txBox="1"/>
            <p:nvPr/>
          </p:nvSpPr>
          <p:spPr>
            <a:xfrm>
              <a:off x="6659661" y="980728"/>
              <a:ext cx="2304826" cy="369332"/>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900" dirty="0">
                  <a:latin typeface="Arial" panose="020B0604020202020204" pitchFamily="34" charset="0"/>
                  <a:cs typeface="Arial" panose="020B0604020202020204" pitchFamily="34" charset="0"/>
                </a:rPr>
                <a:t>Simplify  e + 7e</a:t>
              </a:r>
            </a:p>
            <a:p>
              <a:pPr algn="ctr"/>
              <a:r>
                <a:rPr lang="en-GB" sz="900" dirty="0">
                  <a:latin typeface="Arial" panose="020B0604020202020204" pitchFamily="34" charset="0"/>
                  <a:cs typeface="Arial" panose="020B0604020202020204" pitchFamily="34" charset="0"/>
                </a:rPr>
                <a:t>Answer:  8e</a:t>
              </a:r>
            </a:p>
          </p:txBody>
        </p:sp>
      </p:grpSp>
      <p:grpSp>
        <p:nvGrpSpPr>
          <p:cNvPr id="68" name="Group 67"/>
          <p:cNvGrpSpPr/>
          <p:nvPr/>
        </p:nvGrpSpPr>
        <p:grpSpPr>
          <a:xfrm>
            <a:off x="4226078" y="1183636"/>
            <a:ext cx="2305396" cy="1089411"/>
            <a:chOff x="4211390" y="906979"/>
            <a:chExt cx="2305396" cy="1089412"/>
          </a:xfrm>
        </p:grpSpPr>
        <p:sp>
          <p:nvSpPr>
            <p:cNvPr id="20" name="TextBox 19"/>
            <p:cNvSpPr txBox="1"/>
            <p:nvPr/>
          </p:nvSpPr>
          <p:spPr>
            <a:xfrm>
              <a:off x="4211960" y="906979"/>
              <a:ext cx="2304826" cy="307777"/>
            </a:xfrm>
            <a:prstGeom prst="rect">
              <a:avLst/>
            </a:prstGeom>
            <a:solidFill>
              <a:srgbClr val="B38CBF"/>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1400" b="1" dirty="0">
                  <a:latin typeface="Arial" panose="020B0604020202020204" pitchFamily="34" charset="0"/>
                  <a:cs typeface="Arial" panose="020B0604020202020204" pitchFamily="34" charset="0"/>
                </a:rPr>
                <a:t>Work out</a:t>
              </a:r>
            </a:p>
          </p:txBody>
        </p:sp>
        <p:sp>
          <p:nvSpPr>
            <p:cNvPr id="21" name="TextBox 20"/>
            <p:cNvSpPr txBox="1"/>
            <p:nvPr/>
          </p:nvSpPr>
          <p:spPr>
            <a:xfrm>
              <a:off x="4211960" y="1196752"/>
              <a:ext cx="2304826" cy="461665"/>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b="1" dirty="0">
                  <a:latin typeface="Arial" panose="020B0604020202020204" pitchFamily="34" charset="0"/>
                  <a:cs typeface="Arial" panose="020B0604020202020204" pitchFamily="34" charset="0"/>
                </a:rPr>
                <a:t>A written or mental calculation is needed.</a:t>
              </a:r>
            </a:p>
          </p:txBody>
        </p:sp>
        <p:sp>
          <p:nvSpPr>
            <p:cNvPr id="22" name="TextBox 21"/>
            <p:cNvSpPr txBox="1"/>
            <p:nvPr/>
          </p:nvSpPr>
          <p:spPr>
            <a:xfrm>
              <a:off x="4211390" y="1627059"/>
              <a:ext cx="2304826" cy="369332"/>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900" dirty="0">
                  <a:latin typeface="Arial" panose="020B0604020202020204" pitchFamily="34" charset="0"/>
                  <a:cs typeface="Arial" panose="020B0604020202020204" pitchFamily="34" charset="0"/>
                </a:rPr>
                <a:t>Work out  6</a:t>
              </a:r>
              <a:r>
                <a:rPr lang="en-GB" sz="900" baseline="30000" dirty="0">
                  <a:latin typeface="Arial" panose="020B0604020202020204" pitchFamily="34" charset="0"/>
                  <a:cs typeface="Arial" panose="020B0604020202020204" pitchFamily="34" charset="0"/>
                </a:rPr>
                <a:t>2</a:t>
              </a:r>
            </a:p>
            <a:p>
              <a:pPr algn="ctr"/>
              <a:r>
                <a:rPr lang="en-GB" sz="900" dirty="0">
                  <a:latin typeface="Arial" panose="020B0604020202020204" pitchFamily="34" charset="0"/>
                  <a:cs typeface="Arial" panose="020B0604020202020204" pitchFamily="34" charset="0"/>
                </a:rPr>
                <a:t>Answer:  6 x 6 = 36</a:t>
              </a:r>
            </a:p>
          </p:txBody>
        </p:sp>
      </p:grpSp>
      <p:grpSp>
        <p:nvGrpSpPr>
          <p:cNvPr id="69" name="Group 68"/>
          <p:cNvGrpSpPr/>
          <p:nvPr/>
        </p:nvGrpSpPr>
        <p:grpSpPr>
          <a:xfrm>
            <a:off x="3886625" y="3526075"/>
            <a:ext cx="1871638" cy="1298333"/>
            <a:chOff x="179512" y="1916832"/>
            <a:chExt cx="1871638" cy="1298334"/>
          </a:xfrm>
        </p:grpSpPr>
        <p:sp>
          <p:nvSpPr>
            <p:cNvPr id="24" name="TextBox 23"/>
            <p:cNvSpPr txBox="1"/>
            <p:nvPr/>
          </p:nvSpPr>
          <p:spPr>
            <a:xfrm>
              <a:off x="179512" y="1916832"/>
              <a:ext cx="1871638" cy="307777"/>
            </a:xfrm>
            <a:prstGeom prst="rect">
              <a:avLst/>
            </a:prstGeom>
            <a:solidFill>
              <a:srgbClr val="B38CBF"/>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1400" b="1" dirty="0">
                  <a:latin typeface="Arial" panose="020B0604020202020204" pitchFamily="34" charset="0"/>
                  <a:cs typeface="Arial" panose="020B0604020202020204" pitchFamily="34" charset="0"/>
                </a:rPr>
                <a:t>Solve</a:t>
              </a:r>
            </a:p>
          </p:txBody>
        </p:sp>
        <p:sp>
          <p:nvSpPr>
            <p:cNvPr id="25" name="TextBox 24"/>
            <p:cNvSpPr txBox="1"/>
            <p:nvPr/>
          </p:nvSpPr>
          <p:spPr>
            <a:xfrm>
              <a:off x="179512" y="2206605"/>
              <a:ext cx="1871638" cy="646332"/>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b="1" dirty="0">
                  <a:latin typeface="Arial" panose="020B0604020202020204" pitchFamily="34" charset="0"/>
                  <a:cs typeface="Arial" panose="020B0604020202020204" pitchFamily="34" charset="0"/>
                </a:rPr>
                <a:t>Find the value of the variable in the question.</a:t>
              </a:r>
            </a:p>
          </p:txBody>
        </p:sp>
        <p:sp>
          <p:nvSpPr>
            <p:cNvPr id="26" name="TextBox 25"/>
            <p:cNvSpPr txBox="1"/>
            <p:nvPr/>
          </p:nvSpPr>
          <p:spPr>
            <a:xfrm>
              <a:off x="179512" y="2845834"/>
              <a:ext cx="1871638" cy="369332"/>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900" dirty="0">
                  <a:latin typeface="Arial" panose="020B0604020202020204" pitchFamily="34" charset="0"/>
                  <a:cs typeface="Arial" panose="020B0604020202020204" pitchFamily="34" charset="0"/>
                </a:rPr>
                <a:t>Solve:  3x = 12</a:t>
              </a:r>
            </a:p>
            <a:p>
              <a:pPr algn="ctr"/>
              <a:r>
                <a:rPr lang="en-GB" sz="900" dirty="0">
                  <a:latin typeface="Arial" panose="020B0604020202020204" pitchFamily="34" charset="0"/>
                  <a:cs typeface="Arial" panose="020B0604020202020204" pitchFamily="34" charset="0"/>
                </a:rPr>
                <a:t>Answer:   x = 4</a:t>
              </a:r>
            </a:p>
          </p:txBody>
        </p:sp>
      </p:grpSp>
      <p:sp>
        <p:nvSpPr>
          <p:cNvPr id="13" name="TextBox 12"/>
          <p:cNvSpPr txBox="1"/>
          <p:nvPr/>
        </p:nvSpPr>
        <p:spPr>
          <a:xfrm>
            <a:off x="2121386" y="431022"/>
            <a:ext cx="5256584" cy="546945"/>
          </a:xfrm>
          <a:prstGeom prst="rect">
            <a:avLst/>
          </a:prstGeom>
          <a:noFill/>
        </p:spPr>
        <p:txBody>
          <a:bodyPr wrap="square" rtlCol="0">
            <a:spAutoFit/>
          </a:bodyPr>
          <a:lstStyle/>
          <a:p>
            <a:pPr algn="ctr"/>
            <a:r>
              <a:rPr lang="en-GB" sz="2954" b="1" dirty="0">
                <a:latin typeface="Arial" panose="020B0604020202020204" pitchFamily="34" charset="0"/>
                <a:cs typeface="Arial" panose="020B0604020202020204" pitchFamily="34" charset="0"/>
              </a:rPr>
              <a:t>Maths Command Words</a:t>
            </a:r>
          </a:p>
        </p:txBody>
      </p:sp>
      <p:pic>
        <p:nvPicPr>
          <p:cNvPr id="1029" name="Picture 5"/>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rot="21354481">
            <a:off x="3549905" y="5606984"/>
            <a:ext cx="2657857" cy="1388691"/>
          </a:xfrm>
          <a:prstGeom prst="rect">
            <a:avLst/>
          </a:prstGeom>
          <a:noFill/>
          <a:ln w="9525" algn="in">
            <a:noFill/>
            <a:miter lim="800000"/>
            <a:headEnd/>
            <a:tailEnd/>
          </a:ln>
          <a:effectLst/>
        </p:spPr>
      </p:pic>
      <p:pic>
        <p:nvPicPr>
          <p:cNvPr id="1033" name="Picture 9"/>
          <p:cNvPicPr>
            <a:picLocks noChangeAspect="1" noChangeArrowheads="1"/>
          </p:cNvPicPr>
          <p:nvPr/>
        </p:nvPicPr>
        <p:blipFill>
          <a:blip r:embed="rId4" cstate="print">
            <a:clrChange>
              <a:clrFrom>
                <a:srgbClr val="FFFFFF"/>
              </a:clrFrom>
              <a:clrTo>
                <a:srgbClr val="FFFFFF">
                  <a:alpha val="0"/>
                </a:srgbClr>
              </a:clrTo>
            </a:clrChange>
            <a:grayscl/>
            <a:lum bright="41000"/>
          </a:blip>
          <a:srcRect/>
          <a:stretch>
            <a:fillRect/>
          </a:stretch>
        </p:blipFill>
        <p:spPr bwMode="auto">
          <a:xfrm rot="16693103">
            <a:off x="5663100" y="3656415"/>
            <a:ext cx="4394853" cy="2636912"/>
          </a:xfrm>
          <a:prstGeom prst="rect">
            <a:avLst/>
          </a:prstGeom>
          <a:noFill/>
          <a:ln w="9525" algn="in">
            <a:noFill/>
            <a:miter lim="800000"/>
            <a:headEnd/>
            <a:tailEnd/>
          </a:ln>
          <a:effectLst/>
        </p:spPr>
      </p:pic>
      <p:grpSp>
        <p:nvGrpSpPr>
          <p:cNvPr id="32" name="Group 31"/>
          <p:cNvGrpSpPr/>
          <p:nvPr/>
        </p:nvGrpSpPr>
        <p:grpSpPr>
          <a:xfrm rot="21065886">
            <a:off x="396108" y="5153670"/>
            <a:ext cx="1871639" cy="936073"/>
            <a:chOff x="2483768" y="1985319"/>
            <a:chExt cx="1871639" cy="936073"/>
          </a:xfrm>
        </p:grpSpPr>
        <p:sp>
          <p:nvSpPr>
            <p:cNvPr id="33" name="TextBox 32"/>
            <p:cNvSpPr txBox="1"/>
            <p:nvPr/>
          </p:nvSpPr>
          <p:spPr>
            <a:xfrm>
              <a:off x="2483768" y="1985319"/>
              <a:ext cx="1871638" cy="307777"/>
            </a:xfrm>
            <a:prstGeom prst="rect">
              <a:avLst/>
            </a:prstGeom>
            <a:solidFill>
              <a:srgbClr val="B38CBF"/>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1400" b="1" dirty="0">
                  <a:latin typeface="Arial" panose="020B0604020202020204" pitchFamily="34" charset="0"/>
                  <a:cs typeface="Arial" panose="020B0604020202020204" pitchFamily="34" charset="0"/>
                </a:rPr>
                <a:t>Sketch</a:t>
              </a:r>
            </a:p>
          </p:txBody>
        </p:sp>
        <p:sp>
          <p:nvSpPr>
            <p:cNvPr id="34" name="TextBox 33"/>
            <p:cNvSpPr txBox="1"/>
            <p:nvPr/>
          </p:nvSpPr>
          <p:spPr>
            <a:xfrm>
              <a:off x="2483769" y="2275061"/>
              <a:ext cx="1871638" cy="646331"/>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b="1" dirty="0">
                  <a:latin typeface="Arial" panose="020B0604020202020204" pitchFamily="34" charset="0"/>
                  <a:cs typeface="Arial" panose="020B0604020202020204" pitchFamily="34" charset="0"/>
                </a:rPr>
                <a:t>An accurate drawing is not needed; freehand will do!</a:t>
              </a:r>
            </a:p>
          </p:txBody>
        </p:sp>
      </p:grpSp>
      <p:pic>
        <p:nvPicPr>
          <p:cNvPr id="1031" name="Picture 7"/>
          <p:cNvPicPr>
            <a:picLocks noChangeAspect="1" noChangeArrowheads="1"/>
          </p:cNvPicPr>
          <p:nvPr/>
        </p:nvPicPr>
        <p:blipFill>
          <a:blip r:embed="rId5" cstate="print"/>
          <a:srcRect/>
          <a:stretch>
            <a:fillRect/>
          </a:stretch>
        </p:blipFill>
        <p:spPr bwMode="auto">
          <a:xfrm rot="410859" flipH="1">
            <a:off x="-957148" y="4639247"/>
            <a:ext cx="2225790" cy="1916832"/>
          </a:xfrm>
          <a:prstGeom prst="rect">
            <a:avLst/>
          </a:prstGeom>
          <a:noFill/>
          <a:ln w="9525">
            <a:noFill/>
            <a:miter lim="800000"/>
            <a:headEnd/>
            <a:tailEnd/>
          </a:ln>
          <a:effectLst/>
        </p:spPr>
      </p:pic>
      <p:grpSp>
        <p:nvGrpSpPr>
          <p:cNvPr id="38" name="Group 37"/>
          <p:cNvGrpSpPr/>
          <p:nvPr/>
        </p:nvGrpSpPr>
        <p:grpSpPr>
          <a:xfrm rot="662236">
            <a:off x="2356422" y="2350886"/>
            <a:ext cx="2016224" cy="936103"/>
            <a:chOff x="2483768" y="1988841"/>
            <a:chExt cx="2016224" cy="936103"/>
          </a:xfrm>
        </p:grpSpPr>
        <p:sp>
          <p:nvSpPr>
            <p:cNvPr id="39" name="TextBox 38"/>
            <p:cNvSpPr txBox="1"/>
            <p:nvPr/>
          </p:nvSpPr>
          <p:spPr>
            <a:xfrm>
              <a:off x="2483768" y="1988841"/>
              <a:ext cx="2016224" cy="307777"/>
            </a:xfrm>
            <a:prstGeom prst="rect">
              <a:avLst/>
            </a:prstGeom>
            <a:solidFill>
              <a:srgbClr val="B38CBF"/>
            </a:solidFill>
            <a:ln>
              <a:solidFill>
                <a:schemeClr val="tx1"/>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1400" b="1" dirty="0">
                  <a:latin typeface="Arial" panose="020B0604020202020204" pitchFamily="34" charset="0"/>
                  <a:cs typeface="Arial" panose="020B0604020202020204" pitchFamily="34" charset="0"/>
                </a:rPr>
                <a:t>Calculate</a:t>
              </a:r>
            </a:p>
          </p:txBody>
        </p:sp>
        <p:sp>
          <p:nvSpPr>
            <p:cNvPr id="40" name="TextBox 39"/>
            <p:cNvSpPr txBox="1"/>
            <p:nvPr/>
          </p:nvSpPr>
          <p:spPr>
            <a:xfrm>
              <a:off x="2483768" y="2278613"/>
              <a:ext cx="2016224" cy="646331"/>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b="1" dirty="0">
                  <a:latin typeface="Arial" panose="020B0604020202020204" pitchFamily="34" charset="0"/>
                  <a:cs typeface="Arial" panose="020B0604020202020204" pitchFamily="34" charset="0"/>
                </a:rPr>
                <a:t>You will need to do a sum either with or without your calculator.</a:t>
              </a:r>
            </a:p>
          </p:txBody>
        </p:sp>
      </p:grpSp>
      <p:grpSp>
        <p:nvGrpSpPr>
          <p:cNvPr id="41" name="Group 40"/>
          <p:cNvGrpSpPr/>
          <p:nvPr/>
        </p:nvGrpSpPr>
        <p:grpSpPr>
          <a:xfrm rot="20701380">
            <a:off x="6876547" y="2213943"/>
            <a:ext cx="1871638" cy="1152068"/>
            <a:chOff x="2483768" y="1769324"/>
            <a:chExt cx="1871638" cy="1152068"/>
          </a:xfrm>
        </p:grpSpPr>
        <p:sp>
          <p:nvSpPr>
            <p:cNvPr id="42" name="TextBox 41"/>
            <p:cNvSpPr txBox="1"/>
            <p:nvPr/>
          </p:nvSpPr>
          <p:spPr>
            <a:xfrm>
              <a:off x="2483768" y="1769324"/>
              <a:ext cx="1871638" cy="523220"/>
            </a:xfrm>
            <a:prstGeom prst="rect">
              <a:avLst/>
            </a:prstGeom>
            <a:solidFill>
              <a:srgbClr val="B38CBF"/>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1400" b="1" dirty="0">
                  <a:latin typeface="Arial" panose="020B0604020202020204" pitchFamily="34" charset="0"/>
                  <a:cs typeface="Arial" panose="020B0604020202020204" pitchFamily="34" charset="0"/>
                </a:rPr>
                <a:t>You must show your working</a:t>
              </a:r>
            </a:p>
          </p:txBody>
        </p:sp>
        <p:sp>
          <p:nvSpPr>
            <p:cNvPr id="43" name="TextBox 42"/>
            <p:cNvSpPr txBox="1"/>
            <p:nvPr/>
          </p:nvSpPr>
          <p:spPr>
            <a:xfrm>
              <a:off x="2483768" y="2275061"/>
              <a:ext cx="1871638" cy="646331"/>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b="1" dirty="0">
                  <a:latin typeface="Arial" panose="020B0604020202020204" pitchFamily="34" charset="0"/>
                  <a:cs typeface="Arial" panose="020B0604020202020204" pitchFamily="34" charset="0"/>
                </a:rPr>
                <a:t>If you don’t show your working you won’t get ALL the marks!</a:t>
              </a:r>
            </a:p>
          </p:txBody>
        </p:sp>
      </p:grpSp>
      <p:grpSp>
        <p:nvGrpSpPr>
          <p:cNvPr id="44" name="Group 43"/>
          <p:cNvGrpSpPr/>
          <p:nvPr/>
        </p:nvGrpSpPr>
        <p:grpSpPr>
          <a:xfrm rot="1017701">
            <a:off x="7211981" y="5504450"/>
            <a:ext cx="1871638" cy="967405"/>
            <a:chOff x="2483768" y="1769323"/>
            <a:chExt cx="1871638" cy="967405"/>
          </a:xfrm>
        </p:grpSpPr>
        <p:sp>
          <p:nvSpPr>
            <p:cNvPr id="45" name="TextBox 44"/>
            <p:cNvSpPr txBox="1"/>
            <p:nvPr/>
          </p:nvSpPr>
          <p:spPr>
            <a:xfrm>
              <a:off x="2483768" y="1769323"/>
              <a:ext cx="1871638" cy="523220"/>
            </a:xfrm>
            <a:prstGeom prst="rect">
              <a:avLst/>
            </a:prstGeom>
            <a:solidFill>
              <a:srgbClr val="B38CBF"/>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1400" b="1" dirty="0">
                  <a:latin typeface="Arial" panose="020B0604020202020204" pitchFamily="34" charset="0"/>
                  <a:cs typeface="Arial" panose="020B0604020202020204" pitchFamily="34" charset="0"/>
                </a:rPr>
                <a:t>Diagram NOT accurately drawn</a:t>
              </a:r>
            </a:p>
          </p:txBody>
        </p:sp>
        <p:sp>
          <p:nvSpPr>
            <p:cNvPr id="46" name="TextBox 45"/>
            <p:cNvSpPr txBox="1"/>
            <p:nvPr/>
          </p:nvSpPr>
          <p:spPr>
            <a:xfrm>
              <a:off x="2483768" y="2275063"/>
              <a:ext cx="1871638" cy="461665"/>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b="1" dirty="0">
                  <a:latin typeface="Arial" panose="020B0604020202020204" pitchFamily="34" charset="0"/>
                  <a:cs typeface="Arial" panose="020B0604020202020204" pitchFamily="34" charset="0"/>
                </a:rPr>
                <a:t>Don’t measure angles or sides.</a:t>
              </a:r>
            </a:p>
          </p:txBody>
        </p:sp>
      </p:grpSp>
      <p:grpSp>
        <p:nvGrpSpPr>
          <p:cNvPr id="54" name="Group 53"/>
          <p:cNvGrpSpPr/>
          <p:nvPr/>
        </p:nvGrpSpPr>
        <p:grpSpPr>
          <a:xfrm rot="449588">
            <a:off x="17608" y="2340643"/>
            <a:ext cx="2232248" cy="1305375"/>
            <a:chOff x="467544" y="3425508"/>
            <a:chExt cx="2232248" cy="1305376"/>
          </a:xfrm>
        </p:grpSpPr>
        <p:grpSp>
          <p:nvGrpSpPr>
            <p:cNvPr id="35" name="Group 34"/>
            <p:cNvGrpSpPr/>
            <p:nvPr/>
          </p:nvGrpSpPr>
          <p:grpSpPr>
            <a:xfrm>
              <a:off x="467544" y="3425508"/>
              <a:ext cx="2232248" cy="967403"/>
              <a:chOff x="2483768" y="1769324"/>
              <a:chExt cx="1871638" cy="967403"/>
            </a:xfrm>
          </p:grpSpPr>
          <p:sp>
            <p:nvSpPr>
              <p:cNvPr id="36" name="TextBox 35"/>
              <p:cNvSpPr txBox="1"/>
              <p:nvPr/>
            </p:nvSpPr>
            <p:spPr>
              <a:xfrm>
                <a:off x="2483768" y="1769324"/>
                <a:ext cx="1871638" cy="523221"/>
              </a:xfrm>
              <a:prstGeom prst="rect">
                <a:avLst/>
              </a:prstGeom>
              <a:solidFill>
                <a:srgbClr val="B38CBF"/>
              </a:solidFill>
              <a:ln>
                <a:solidFill>
                  <a:schemeClr val="tx1"/>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1400" b="1" dirty="0">
                    <a:latin typeface="Arial" panose="020B0604020202020204" pitchFamily="34" charset="0"/>
                    <a:cs typeface="Arial" panose="020B0604020202020204" pitchFamily="34" charset="0"/>
                  </a:rPr>
                  <a:t>Give your answer in its simplest form</a:t>
                </a:r>
              </a:p>
            </p:txBody>
          </p:sp>
          <p:sp>
            <p:nvSpPr>
              <p:cNvPr id="37" name="TextBox 36"/>
              <p:cNvSpPr txBox="1"/>
              <p:nvPr/>
            </p:nvSpPr>
            <p:spPr>
              <a:xfrm>
                <a:off x="2483768" y="2275062"/>
                <a:ext cx="1871638" cy="461665"/>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b="1" dirty="0">
                    <a:latin typeface="Arial" panose="020B0604020202020204" pitchFamily="34" charset="0"/>
                    <a:cs typeface="Arial" panose="020B0604020202020204" pitchFamily="34" charset="0"/>
                  </a:rPr>
                  <a:t>Cancelling of a fraction or ratio is needed.</a:t>
                </a:r>
              </a:p>
            </p:txBody>
          </p:sp>
        </p:grpSp>
        <p:sp>
          <p:nvSpPr>
            <p:cNvPr id="47" name="TextBox 46"/>
            <p:cNvSpPr txBox="1"/>
            <p:nvPr/>
          </p:nvSpPr>
          <p:spPr>
            <a:xfrm>
              <a:off x="467544" y="4361552"/>
              <a:ext cx="2232248" cy="369332"/>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900" dirty="0">
                  <a:latin typeface="Arial" panose="020B0604020202020204" pitchFamily="34" charset="0"/>
                  <a:cs typeface="Arial" panose="020B0604020202020204" pitchFamily="34" charset="0"/>
                </a:rPr>
                <a:t>                     12 : 15</a:t>
              </a:r>
            </a:p>
            <a:p>
              <a:pPr algn="ctr"/>
              <a:r>
                <a:rPr lang="en-GB" sz="900" dirty="0">
                  <a:latin typeface="Arial" panose="020B0604020202020204" pitchFamily="34" charset="0"/>
                  <a:cs typeface="Arial" panose="020B0604020202020204" pitchFamily="34" charset="0"/>
                </a:rPr>
                <a:t>simplified is   4  :  5</a:t>
              </a:r>
            </a:p>
          </p:txBody>
        </p:sp>
      </p:grpSp>
      <p:grpSp>
        <p:nvGrpSpPr>
          <p:cNvPr id="48" name="Group 47"/>
          <p:cNvGrpSpPr/>
          <p:nvPr/>
        </p:nvGrpSpPr>
        <p:grpSpPr>
          <a:xfrm rot="21185746">
            <a:off x="2046696" y="1434907"/>
            <a:ext cx="1800201" cy="566773"/>
            <a:chOff x="2483768" y="1988840"/>
            <a:chExt cx="1871639" cy="566773"/>
          </a:xfrm>
        </p:grpSpPr>
        <p:sp>
          <p:nvSpPr>
            <p:cNvPr id="49" name="TextBox 48"/>
            <p:cNvSpPr txBox="1"/>
            <p:nvPr/>
          </p:nvSpPr>
          <p:spPr>
            <a:xfrm>
              <a:off x="2483768" y="1988840"/>
              <a:ext cx="1871638" cy="307777"/>
            </a:xfrm>
            <a:prstGeom prst="rect">
              <a:avLst/>
            </a:prstGeom>
            <a:solidFill>
              <a:srgbClr val="B38CBF"/>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1400" b="1" dirty="0">
                  <a:latin typeface="Arial" panose="020B0604020202020204" pitchFamily="34" charset="0"/>
                  <a:cs typeface="Arial" panose="020B0604020202020204" pitchFamily="34" charset="0"/>
                </a:rPr>
                <a:t>Explain</a:t>
              </a:r>
            </a:p>
          </p:txBody>
        </p:sp>
        <p:sp>
          <p:nvSpPr>
            <p:cNvPr id="50" name="TextBox 49"/>
            <p:cNvSpPr txBox="1"/>
            <p:nvPr/>
          </p:nvSpPr>
          <p:spPr>
            <a:xfrm>
              <a:off x="2483769" y="2278614"/>
              <a:ext cx="1871638" cy="276999"/>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b="1" dirty="0">
                  <a:latin typeface="Arial" panose="020B0604020202020204" pitchFamily="34" charset="0"/>
                  <a:cs typeface="Arial" panose="020B0604020202020204" pitchFamily="34" charset="0"/>
                </a:rPr>
                <a:t>You must state why.</a:t>
              </a:r>
            </a:p>
          </p:txBody>
        </p:sp>
      </p:grpSp>
      <p:grpSp>
        <p:nvGrpSpPr>
          <p:cNvPr id="59" name="Group 58"/>
          <p:cNvGrpSpPr/>
          <p:nvPr/>
        </p:nvGrpSpPr>
        <p:grpSpPr>
          <a:xfrm rot="291999">
            <a:off x="4793113" y="2384510"/>
            <a:ext cx="1872208" cy="1089411"/>
            <a:chOff x="4211390" y="2924945"/>
            <a:chExt cx="1872208" cy="1089411"/>
          </a:xfrm>
        </p:grpSpPr>
        <p:sp>
          <p:nvSpPr>
            <p:cNvPr id="51" name="TextBox 50"/>
            <p:cNvSpPr txBox="1"/>
            <p:nvPr/>
          </p:nvSpPr>
          <p:spPr>
            <a:xfrm>
              <a:off x="4211960" y="2924945"/>
              <a:ext cx="1871638" cy="307777"/>
            </a:xfrm>
            <a:prstGeom prst="rect">
              <a:avLst/>
            </a:prstGeom>
            <a:solidFill>
              <a:srgbClr val="B38CBF"/>
            </a:solidFill>
            <a:ln>
              <a:solidFill>
                <a:schemeClr val="tx1"/>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1400" b="1" dirty="0">
                  <a:latin typeface="Arial" panose="020B0604020202020204" pitchFamily="34" charset="0"/>
                  <a:cs typeface="Arial" panose="020B0604020202020204" pitchFamily="34" charset="0"/>
                </a:rPr>
                <a:t>Expand</a:t>
              </a:r>
            </a:p>
          </p:txBody>
        </p:sp>
        <p:sp>
          <p:nvSpPr>
            <p:cNvPr id="52" name="TextBox 51"/>
            <p:cNvSpPr txBox="1"/>
            <p:nvPr/>
          </p:nvSpPr>
          <p:spPr>
            <a:xfrm>
              <a:off x="4211960" y="3214718"/>
              <a:ext cx="1871638" cy="461665"/>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b="1" dirty="0">
                  <a:latin typeface="Arial" panose="020B0604020202020204" pitchFamily="34" charset="0"/>
                  <a:cs typeface="Arial" panose="020B0604020202020204" pitchFamily="34" charset="0"/>
                </a:rPr>
                <a:t>Multiply out the brackets</a:t>
              </a:r>
            </a:p>
          </p:txBody>
        </p:sp>
        <p:sp>
          <p:nvSpPr>
            <p:cNvPr id="53" name="TextBox 52"/>
            <p:cNvSpPr txBox="1"/>
            <p:nvPr/>
          </p:nvSpPr>
          <p:spPr>
            <a:xfrm>
              <a:off x="4211390" y="3645024"/>
              <a:ext cx="1871638" cy="369332"/>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900" dirty="0">
                  <a:latin typeface="Arial" panose="020B0604020202020204" pitchFamily="34" charset="0"/>
                  <a:cs typeface="Arial" panose="020B0604020202020204" pitchFamily="34" charset="0"/>
                </a:rPr>
                <a:t>Expand  4(3x – 2)</a:t>
              </a:r>
            </a:p>
            <a:p>
              <a:pPr algn="ctr"/>
              <a:r>
                <a:rPr lang="en-GB" sz="900" dirty="0">
                  <a:latin typeface="Arial" panose="020B0604020202020204" pitchFamily="34" charset="0"/>
                  <a:cs typeface="Arial" panose="020B0604020202020204" pitchFamily="34" charset="0"/>
                </a:rPr>
                <a:t>Answer:   12x – 8  </a:t>
              </a:r>
            </a:p>
          </p:txBody>
        </p:sp>
      </p:grpSp>
      <p:grpSp>
        <p:nvGrpSpPr>
          <p:cNvPr id="58" name="Group 57"/>
          <p:cNvGrpSpPr/>
          <p:nvPr/>
        </p:nvGrpSpPr>
        <p:grpSpPr>
          <a:xfrm rot="381275">
            <a:off x="7072071" y="3654242"/>
            <a:ext cx="1872209" cy="1089410"/>
            <a:chOff x="6371630" y="3212977"/>
            <a:chExt cx="1872209" cy="1089410"/>
          </a:xfrm>
        </p:grpSpPr>
        <p:sp>
          <p:nvSpPr>
            <p:cNvPr id="55" name="TextBox 54"/>
            <p:cNvSpPr txBox="1"/>
            <p:nvPr/>
          </p:nvSpPr>
          <p:spPr>
            <a:xfrm>
              <a:off x="6372200" y="3212977"/>
              <a:ext cx="1871638" cy="307777"/>
            </a:xfrm>
            <a:prstGeom prst="rect">
              <a:avLst/>
            </a:prstGeom>
            <a:solidFill>
              <a:srgbClr val="B38CBF"/>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1400" b="1" dirty="0">
                  <a:latin typeface="Arial" panose="020B0604020202020204" pitchFamily="34" charset="0"/>
                  <a:cs typeface="Arial" panose="020B0604020202020204" pitchFamily="34" charset="0"/>
                </a:rPr>
                <a:t>Factorise</a:t>
              </a:r>
            </a:p>
          </p:txBody>
        </p:sp>
        <p:sp>
          <p:nvSpPr>
            <p:cNvPr id="56" name="TextBox 55"/>
            <p:cNvSpPr txBox="1"/>
            <p:nvPr/>
          </p:nvSpPr>
          <p:spPr>
            <a:xfrm>
              <a:off x="6372201" y="3502750"/>
              <a:ext cx="1871638" cy="461665"/>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b="1" dirty="0">
                  <a:latin typeface="Arial" panose="020B0604020202020204" pitchFamily="34" charset="0"/>
                  <a:cs typeface="Arial" panose="020B0604020202020204" pitchFamily="34" charset="0"/>
                </a:rPr>
                <a:t>To find factors and put brackets in.</a:t>
              </a:r>
            </a:p>
          </p:txBody>
        </p:sp>
        <p:sp>
          <p:nvSpPr>
            <p:cNvPr id="57" name="TextBox 56"/>
            <p:cNvSpPr txBox="1"/>
            <p:nvPr/>
          </p:nvSpPr>
          <p:spPr>
            <a:xfrm>
              <a:off x="6371630" y="3933055"/>
              <a:ext cx="1871638" cy="369332"/>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900" dirty="0">
                  <a:latin typeface="Arial" panose="020B0604020202020204" pitchFamily="34" charset="0"/>
                  <a:cs typeface="Arial" panose="020B0604020202020204" pitchFamily="34" charset="0"/>
                </a:rPr>
                <a:t>Factorise  6x + 10x</a:t>
              </a:r>
              <a:r>
                <a:rPr lang="en-GB" sz="900" baseline="30000" dirty="0">
                  <a:latin typeface="Arial" panose="020B0604020202020204" pitchFamily="34" charset="0"/>
                  <a:cs typeface="Arial" panose="020B0604020202020204" pitchFamily="34" charset="0"/>
                </a:rPr>
                <a:t>2</a:t>
              </a:r>
            </a:p>
            <a:p>
              <a:pPr algn="ctr"/>
              <a:r>
                <a:rPr lang="en-GB" sz="900" dirty="0">
                  <a:latin typeface="Arial" panose="020B0604020202020204" pitchFamily="34" charset="0"/>
                  <a:cs typeface="Arial" panose="020B0604020202020204" pitchFamily="34" charset="0"/>
                </a:rPr>
                <a:t>Answer:  2x(3 + 5x)</a:t>
              </a:r>
            </a:p>
          </p:txBody>
        </p:sp>
      </p:grpSp>
      <p:grpSp>
        <p:nvGrpSpPr>
          <p:cNvPr id="70" name="Group 69"/>
          <p:cNvGrpSpPr/>
          <p:nvPr/>
        </p:nvGrpSpPr>
        <p:grpSpPr>
          <a:xfrm>
            <a:off x="157292" y="3715047"/>
            <a:ext cx="3526406" cy="1180186"/>
            <a:chOff x="718367" y="3736109"/>
            <a:chExt cx="3526406" cy="1180187"/>
          </a:xfrm>
        </p:grpSpPr>
        <p:sp>
          <p:nvSpPr>
            <p:cNvPr id="61" name="TextBox 60"/>
            <p:cNvSpPr txBox="1"/>
            <p:nvPr/>
          </p:nvSpPr>
          <p:spPr>
            <a:xfrm rot="21275551">
              <a:off x="718367" y="3736109"/>
              <a:ext cx="3473876" cy="307777"/>
            </a:xfrm>
            <a:prstGeom prst="rect">
              <a:avLst/>
            </a:prstGeom>
            <a:solidFill>
              <a:srgbClr val="B38CBF"/>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1400" b="1" dirty="0">
                  <a:latin typeface="Arial" panose="020B0604020202020204" pitchFamily="34" charset="0"/>
                  <a:cs typeface="Arial" panose="020B0604020202020204" pitchFamily="34" charset="0"/>
                </a:rPr>
                <a:t>Describe fully</a:t>
              </a:r>
            </a:p>
          </p:txBody>
        </p:sp>
        <p:sp>
          <p:nvSpPr>
            <p:cNvPr id="62" name="TextBox 61"/>
            <p:cNvSpPr txBox="1"/>
            <p:nvPr/>
          </p:nvSpPr>
          <p:spPr>
            <a:xfrm rot="21275551">
              <a:off x="770897" y="4023743"/>
              <a:ext cx="3473876" cy="892553"/>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b="1" dirty="0">
                  <a:latin typeface="Arial" panose="020B0604020202020204" pitchFamily="34" charset="0"/>
                  <a:cs typeface="Arial" panose="020B0604020202020204" pitchFamily="34" charset="0"/>
                </a:rPr>
                <a:t>Usually with transformations:</a:t>
              </a:r>
            </a:p>
            <a:p>
              <a:r>
                <a:rPr lang="en-GB" sz="1000" dirty="0">
                  <a:latin typeface="Arial" panose="020B0604020202020204" pitchFamily="34" charset="0"/>
                  <a:cs typeface="Arial" panose="020B0604020202020204" pitchFamily="34" charset="0"/>
                </a:rPr>
                <a:t>Translation by a vector (2 marks)</a:t>
              </a:r>
            </a:p>
            <a:p>
              <a:r>
                <a:rPr lang="en-GB" sz="1000" dirty="0">
                  <a:latin typeface="Arial" panose="020B0604020202020204" pitchFamily="34" charset="0"/>
                  <a:cs typeface="Arial" panose="020B0604020202020204" pitchFamily="34" charset="0"/>
                </a:rPr>
                <a:t>Enlargement of a scale factor about a point (3 marks)</a:t>
              </a:r>
            </a:p>
            <a:p>
              <a:r>
                <a:rPr lang="en-GB" sz="1000" dirty="0">
                  <a:latin typeface="Arial" panose="020B0604020202020204" pitchFamily="34" charset="0"/>
                  <a:cs typeface="Arial" panose="020B0604020202020204" pitchFamily="34" charset="0"/>
                </a:rPr>
                <a:t>Reflection in a mirror line (2 marks)</a:t>
              </a:r>
            </a:p>
            <a:p>
              <a:r>
                <a:rPr lang="en-GB" sz="1000" dirty="0">
                  <a:latin typeface="Arial" panose="020B0604020202020204" pitchFamily="34" charset="0"/>
                  <a:cs typeface="Arial" panose="020B0604020202020204" pitchFamily="34" charset="0"/>
                </a:rPr>
                <a:t>Rotation through an angle about a point (3 marks)</a:t>
              </a:r>
            </a:p>
          </p:txBody>
        </p:sp>
      </p:grpSp>
      <p:grpSp>
        <p:nvGrpSpPr>
          <p:cNvPr id="65" name="Group 64"/>
          <p:cNvGrpSpPr/>
          <p:nvPr/>
        </p:nvGrpSpPr>
        <p:grpSpPr>
          <a:xfrm rot="548559">
            <a:off x="2668014" y="5172229"/>
            <a:ext cx="2520280" cy="1150326"/>
            <a:chOff x="2483768" y="1985348"/>
            <a:chExt cx="1871638" cy="1150327"/>
          </a:xfrm>
        </p:grpSpPr>
        <p:sp>
          <p:nvSpPr>
            <p:cNvPr id="66" name="TextBox 65"/>
            <p:cNvSpPr txBox="1"/>
            <p:nvPr/>
          </p:nvSpPr>
          <p:spPr>
            <a:xfrm>
              <a:off x="2483768" y="1985348"/>
              <a:ext cx="1871638" cy="523220"/>
            </a:xfrm>
            <a:prstGeom prst="rect">
              <a:avLst/>
            </a:prstGeom>
            <a:solidFill>
              <a:srgbClr val="B38CBF"/>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1400" b="1" dirty="0">
                  <a:latin typeface="Arial" panose="020B0604020202020204" pitchFamily="34" charset="0"/>
                  <a:cs typeface="Arial" panose="020B0604020202020204" pitchFamily="34" charset="0"/>
                </a:rPr>
                <a:t>Construct, using ruler and compasses</a:t>
              </a:r>
            </a:p>
          </p:txBody>
        </p:sp>
        <p:sp>
          <p:nvSpPr>
            <p:cNvPr id="67" name="TextBox 66"/>
            <p:cNvSpPr txBox="1"/>
            <p:nvPr/>
          </p:nvSpPr>
          <p:spPr>
            <a:xfrm>
              <a:off x="2483768" y="2489343"/>
              <a:ext cx="1871638" cy="646332"/>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b="1" dirty="0">
                  <a:latin typeface="Arial" panose="020B0604020202020204" pitchFamily="34" charset="0"/>
                  <a:cs typeface="Arial" panose="020B0604020202020204" pitchFamily="34" charset="0"/>
                </a:rPr>
                <a:t>Use your ruler and pair of compasses to make an accurate drawing.</a:t>
              </a:r>
            </a:p>
          </p:txBody>
        </p:sp>
      </p:grpSp>
      <p:pic>
        <p:nvPicPr>
          <p:cNvPr id="1034" name="Picture 10"/>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rot="13357664">
            <a:off x="1406257" y="5695152"/>
            <a:ext cx="1907704" cy="1907704"/>
          </a:xfrm>
          <a:prstGeom prst="rect">
            <a:avLst/>
          </a:prstGeom>
          <a:noFill/>
          <a:ln w="9525" algn="in">
            <a:noFill/>
            <a:miter lim="800000"/>
            <a:headEnd/>
            <a:tailEnd/>
          </a:ln>
          <a:effectLst/>
        </p:spPr>
      </p:pic>
      <p:pic>
        <p:nvPicPr>
          <p:cNvPr id="5" name="Content Placeholder 4"/>
          <p:cNvPicPr>
            <a:picLocks noGrp="1" noChangeAspect="1"/>
          </p:cNvPicPr>
          <p:nvPr>
            <p:ph idx="1"/>
          </p:nvPr>
        </p:nvPicPr>
        <p:blipFill>
          <a:blip r:embed="rId7" cstate="print">
            <a:extLst>
              <a:ext uri="{28A0092B-C50C-407E-A947-70E740481C1C}">
                <a14:useLocalDpi xmlns:a14="http://schemas.microsoft.com/office/drawing/2010/main" val="0"/>
              </a:ext>
            </a:extLst>
          </a:blip>
          <a:stretch>
            <a:fillRect/>
          </a:stretch>
        </p:blipFill>
        <p:spPr>
          <a:xfrm>
            <a:off x="-2632124" y="-167827"/>
            <a:ext cx="1985948" cy="1320684"/>
          </a:xfrm>
        </p:spPr>
      </p:pic>
      <p:grpSp>
        <p:nvGrpSpPr>
          <p:cNvPr id="31" name="Group 30"/>
          <p:cNvGrpSpPr/>
          <p:nvPr/>
        </p:nvGrpSpPr>
        <p:grpSpPr>
          <a:xfrm rot="20931449">
            <a:off x="5417872" y="4589113"/>
            <a:ext cx="1871638" cy="1120739"/>
            <a:chOff x="2483768" y="1985319"/>
            <a:chExt cx="1871638" cy="1120739"/>
          </a:xfrm>
        </p:grpSpPr>
        <p:sp>
          <p:nvSpPr>
            <p:cNvPr id="28" name="TextBox 27"/>
            <p:cNvSpPr txBox="1"/>
            <p:nvPr/>
          </p:nvSpPr>
          <p:spPr>
            <a:xfrm>
              <a:off x="2483768" y="1985319"/>
              <a:ext cx="1871638" cy="307777"/>
            </a:xfrm>
            <a:prstGeom prst="rect">
              <a:avLst/>
            </a:prstGeom>
            <a:solidFill>
              <a:srgbClr val="B38CBF"/>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1400" b="1" dirty="0">
                  <a:latin typeface="Arial" panose="020B0604020202020204" pitchFamily="34" charset="0"/>
                  <a:cs typeface="Arial" panose="020B0604020202020204" pitchFamily="34" charset="0"/>
                </a:rPr>
                <a:t>Measure</a:t>
              </a:r>
            </a:p>
          </p:txBody>
        </p:sp>
        <p:sp>
          <p:nvSpPr>
            <p:cNvPr id="29" name="TextBox 28"/>
            <p:cNvSpPr txBox="1"/>
            <p:nvPr/>
          </p:nvSpPr>
          <p:spPr>
            <a:xfrm>
              <a:off x="2483768" y="2275061"/>
              <a:ext cx="1871638" cy="830997"/>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b="1" dirty="0">
                  <a:latin typeface="Arial" panose="020B0604020202020204" pitchFamily="34" charset="0"/>
                  <a:cs typeface="Arial" panose="020B0604020202020204" pitchFamily="34" charset="0"/>
                </a:rPr>
                <a:t>Use a ruler or protractor to accurately measure lines or angles.</a:t>
              </a:r>
            </a:p>
          </p:txBody>
        </p:sp>
      </p:grpSp>
      <p:pic>
        <p:nvPicPr>
          <p:cNvPr id="9" name="Picture 7"/>
          <p:cNvPicPr>
            <a:picLocks noChangeAspect="1" noChangeArrowheads="1"/>
          </p:cNvPicPr>
          <p:nvPr/>
        </p:nvPicPr>
        <p:blipFill>
          <a:blip r:embed="rId5" cstate="print"/>
          <a:srcRect/>
          <a:stretch>
            <a:fillRect/>
          </a:stretch>
        </p:blipFill>
        <p:spPr bwMode="auto">
          <a:xfrm rot="542120">
            <a:off x="7881420" y="323412"/>
            <a:ext cx="1916832" cy="1916832"/>
          </a:xfrm>
          <a:prstGeom prst="rect">
            <a:avLst/>
          </a:prstGeom>
          <a:noFill/>
          <a:ln w="9525">
            <a:noFill/>
            <a:miter lim="800000"/>
            <a:headEnd/>
            <a:tailEnd/>
          </a:ln>
          <a:effectLst/>
        </p:spPr>
      </p:pic>
      <p:pic>
        <p:nvPicPr>
          <p:cNvPr id="71" name="Picture 7"/>
          <p:cNvPicPr>
            <a:picLocks noChangeAspect="1" noChangeArrowheads="1"/>
          </p:cNvPicPr>
          <p:nvPr/>
        </p:nvPicPr>
        <p:blipFill>
          <a:blip r:embed="rId5" cstate="print"/>
          <a:srcRect/>
          <a:stretch>
            <a:fillRect/>
          </a:stretch>
        </p:blipFill>
        <p:spPr bwMode="auto">
          <a:xfrm rot="410859" flipH="1">
            <a:off x="1036754" y="-588327"/>
            <a:ext cx="2225790" cy="1916832"/>
          </a:xfrm>
          <a:prstGeom prst="rect">
            <a:avLst/>
          </a:prstGeom>
          <a:noFill/>
          <a:ln w="9525">
            <a:noFill/>
            <a:miter lim="800000"/>
            <a:headEnd/>
            <a:tailEnd/>
          </a:ln>
          <a:effectLst/>
        </p:spPr>
      </p:pic>
      <p:sp>
        <p:nvSpPr>
          <p:cNvPr id="7" name="Rectangle 6"/>
          <p:cNvSpPr/>
          <p:nvPr/>
        </p:nvSpPr>
        <p:spPr>
          <a:xfrm>
            <a:off x="-17345" y="263769"/>
            <a:ext cx="9161345" cy="63304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62"/>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2678" y="1124744"/>
            <a:ext cx="8498644" cy="523220"/>
          </a:xfrm>
          <a:prstGeom prst="rect">
            <a:avLst/>
          </a:prstGeom>
          <a:noFill/>
        </p:spPr>
        <p:txBody>
          <a:bodyPr wrap="square" rtlCol="0">
            <a:spAutoFit/>
          </a:bodyPr>
          <a:lstStyle/>
          <a:p>
            <a:pPr algn="ctr"/>
            <a:r>
              <a:rPr lang="en-GB" sz="2800" b="1" u="sng" dirty="0">
                <a:latin typeface="Arial" panose="020B0604020202020204" pitchFamily="34" charset="0"/>
                <a:cs typeface="Arial" panose="020B0604020202020204" pitchFamily="34" charset="0"/>
              </a:rPr>
              <a:t>Units and Conversions</a:t>
            </a:r>
          </a:p>
        </p:txBody>
      </p:sp>
      <p:sp>
        <p:nvSpPr>
          <p:cNvPr id="2" name="Rectangle 1"/>
          <p:cNvSpPr/>
          <p:nvPr/>
        </p:nvSpPr>
        <p:spPr>
          <a:xfrm>
            <a:off x="1259632" y="2492896"/>
            <a:ext cx="1728192" cy="172819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5" name="Cube 4"/>
          <p:cNvSpPr/>
          <p:nvPr/>
        </p:nvSpPr>
        <p:spPr>
          <a:xfrm>
            <a:off x="5364088" y="2204864"/>
            <a:ext cx="2304256" cy="2304256"/>
          </a:xfrm>
          <a:prstGeom prst="cub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6" name="TextBox 5"/>
          <p:cNvSpPr txBox="1"/>
          <p:nvPr/>
        </p:nvSpPr>
        <p:spPr>
          <a:xfrm>
            <a:off x="2987824" y="2987660"/>
            <a:ext cx="537327" cy="369332"/>
          </a:xfrm>
          <a:prstGeom prst="rect">
            <a:avLst/>
          </a:prstGeom>
          <a:noFill/>
        </p:spPr>
        <p:txBody>
          <a:bodyPr wrap="none" rtlCol="0">
            <a:spAutoFit/>
          </a:bodyPr>
          <a:lstStyle/>
          <a:p>
            <a:r>
              <a:rPr lang="en-GB" dirty="0">
                <a:latin typeface="Comic Sans MS" panose="030F0702030302020204" pitchFamily="66" charset="0"/>
              </a:rPr>
              <a:t>1 m</a:t>
            </a:r>
          </a:p>
        </p:txBody>
      </p:sp>
      <p:sp>
        <p:nvSpPr>
          <p:cNvPr id="7" name="TextBox 6"/>
          <p:cNvSpPr txBox="1"/>
          <p:nvPr/>
        </p:nvSpPr>
        <p:spPr>
          <a:xfrm>
            <a:off x="1855064" y="4221088"/>
            <a:ext cx="537327" cy="369332"/>
          </a:xfrm>
          <a:prstGeom prst="rect">
            <a:avLst/>
          </a:prstGeom>
          <a:noFill/>
        </p:spPr>
        <p:txBody>
          <a:bodyPr wrap="none" rtlCol="0">
            <a:spAutoFit/>
          </a:bodyPr>
          <a:lstStyle/>
          <a:p>
            <a:r>
              <a:rPr lang="en-GB" dirty="0">
                <a:latin typeface="Comic Sans MS" panose="030F0702030302020204" pitchFamily="66" charset="0"/>
              </a:rPr>
              <a:t>1 m</a:t>
            </a:r>
          </a:p>
        </p:txBody>
      </p:sp>
      <p:sp>
        <p:nvSpPr>
          <p:cNvPr id="8" name="TextBox 7"/>
          <p:cNvSpPr txBox="1"/>
          <p:nvPr/>
        </p:nvSpPr>
        <p:spPr>
          <a:xfrm>
            <a:off x="2987824" y="3356992"/>
            <a:ext cx="938077" cy="369332"/>
          </a:xfrm>
          <a:prstGeom prst="rect">
            <a:avLst/>
          </a:prstGeom>
          <a:noFill/>
        </p:spPr>
        <p:txBody>
          <a:bodyPr wrap="none" rtlCol="0">
            <a:spAutoFit/>
          </a:bodyPr>
          <a:lstStyle/>
          <a:p>
            <a:r>
              <a:rPr lang="en-GB" dirty="0">
                <a:latin typeface="Comic Sans MS" panose="030F0702030302020204" pitchFamily="66" charset="0"/>
              </a:rPr>
              <a:t>100 cm</a:t>
            </a:r>
          </a:p>
        </p:txBody>
      </p:sp>
      <p:sp>
        <p:nvSpPr>
          <p:cNvPr id="9" name="TextBox 8"/>
          <p:cNvSpPr txBox="1"/>
          <p:nvPr/>
        </p:nvSpPr>
        <p:spPr>
          <a:xfrm>
            <a:off x="1654689" y="4590420"/>
            <a:ext cx="938078" cy="369332"/>
          </a:xfrm>
          <a:prstGeom prst="rect">
            <a:avLst/>
          </a:prstGeom>
          <a:noFill/>
        </p:spPr>
        <p:txBody>
          <a:bodyPr wrap="none" rtlCol="0">
            <a:spAutoFit/>
          </a:bodyPr>
          <a:lstStyle/>
          <a:p>
            <a:pPr algn="ctr"/>
            <a:r>
              <a:rPr lang="en-GB" dirty="0">
                <a:latin typeface="Comic Sans MS" panose="030F0702030302020204" pitchFamily="66" charset="0"/>
              </a:rPr>
              <a:t>100 cm</a:t>
            </a:r>
          </a:p>
        </p:txBody>
      </p:sp>
      <p:sp>
        <p:nvSpPr>
          <p:cNvPr id="10" name="TextBox 9"/>
          <p:cNvSpPr txBox="1"/>
          <p:nvPr/>
        </p:nvSpPr>
        <p:spPr>
          <a:xfrm>
            <a:off x="1024708" y="5435352"/>
            <a:ext cx="2198039" cy="369332"/>
          </a:xfrm>
          <a:prstGeom prst="rect">
            <a:avLst/>
          </a:prstGeom>
          <a:noFill/>
        </p:spPr>
        <p:txBody>
          <a:bodyPr wrap="none" rtlCol="0">
            <a:spAutoFit/>
          </a:bodyPr>
          <a:lstStyle/>
          <a:p>
            <a:pPr algn="ctr"/>
            <a:r>
              <a:rPr lang="en-GB" dirty="0">
                <a:latin typeface="Comic Sans MS" panose="030F0702030302020204" pitchFamily="66" charset="0"/>
              </a:rPr>
              <a:t>1 m² = 10 000 cm²</a:t>
            </a:r>
          </a:p>
        </p:txBody>
      </p:sp>
      <p:sp>
        <p:nvSpPr>
          <p:cNvPr id="11" name="TextBox 10"/>
          <p:cNvSpPr txBox="1"/>
          <p:nvPr/>
        </p:nvSpPr>
        <p:spPr>
          <a:xfrm>
            <a:off x="7679252" y="2802994"/>
            <a:ext cx="655949" cy="369332"/>
          </a:xfrm>
          <a:prstGeom prst="rect">
            <a:avLst/>
          </a:prstGeom>
          <a:noFill/>
        </p:spPr>
        <p:txBody>
          <a:bodyPr wrap="none" rtlCol="0">
            <a:spAutoFit/>
          </a:bodyPr>
          <a:lstStyle/>
          <a:p>
            <a:r>
              <a:rPr lang="en-GB" dirty="0">
                <a:latin typeface="Comic Sans MS" panose="030F0702030302020204" pitchFamily="66" charset="0"/>
              </a:rPr>
              <a:t>1 cm</a:t>
            </a:r>
          </a:p>
        </p:txBody>
      </p:sp>
      <p:sp>
        <p:nvSpPr>
          <p:cNvPr id="12" name="TextBox 11"/>
          <p:cNvSpPr txBox="1"/>
          <p:nvPr/>
        </p:nvSpPr>
        <p:spPr>
          <a:xfrm>
            <a:off x="7679252" y="3172326"/>
            <a:ext cx="857927" cy="369332"/>
          </a:xfrm>
          <a:prstGeom prst="rect">
            <a:avLst/>
          </a:prstGeom>
          <a:noFill/>
        </p:spPr>
        <p:txBody>
          <a:bodyPr wrap="none" rtlCol="0">
            <a:spAutoFit/>
          </a:bodyPr>
          <a:lstStyle/>
          <a:p>
            <a:r>
              <a:rPr lang="en-GB" dirty="0">
                <a:latin typeface="Comic Sans MS" panose="030F0702030302020204" pitchFamily="66" charset="0"/>
              </a:rPr>
              <a:t>10 mm</a:t>
            </a:r>
          </a:p>
        </p:txBody>
      </p:sp>
      <p:sp>
        <p:nvSpPr>
          <p:cNvPr id="13" name="TextBox 12"/>
          <p:cNvSpPr txBox="1"/>
          <p:nvPr/>
        </p:nvSpPr>
        <p:spPr>
          <a:xfrm>
            <a:off x="5629964" y="4512022"/>
            <a:ext cx="938077" cy="369332"/>
          </a:xfrm>
          <a:prstGeom prst="rect">
            <a:avLst/>
          </a:prstGeom>
          <a:noFill/>
        </p:spPr>
        <p:txBody>
          <a:bodyPr wrap="square" rtlCol="0">
            <a:spAutoFit/>
          </a:bodyPr>
          <a:lstStyle/>
          <a:p>
            <a:pPr algn="ctr"/>
            <a:r>
              <a:rPr lang="en-GB" dirty="0">
                <a:latin typeface="Comic Sans MS" panose="030F0702030302020204" pitchFamily="66" charset="0"/>
              </a:rPr>
              <a:t>1 cm</a:t>
            </a:r>
          </a:p>
        </p:txBody>
      </p:sp>
      <p:sp>
        <p:nvSpPr>
          <p:cNvPr id="14" name="TextBox 13"/>
          <p:cNvSpPr txBox="1"/>
          <p:nvPr/>
        </p:nvSpPr>
        <p:spPr>
          <a:xfrm>
            <a:off x="5658289" y="4881354"/>
            <a:ext cx="857927" cy="369332"/>
          </a:xfrm>
          <a:prstGeom prst="rect">
            <a:avLst/>
          </a:prstGeom>
          <a:noFill/>
        </p:spPr>
        <p:txBody>
          <a:bodyPr wrap="none" rtlCol="0">
            <a:spAutoFit/>
          </a:bodyPr>
          <a:lstStyle/>
          <a:p>
            <a:r>
              <a:rPr lang="en-GB" dirty="0">
                <a:latin typeface="Comic Sans MS" panose="030F0702030302020204" pitchFamily="66" charset="0"/>
              </a:rPr>
              <a:t>10 mm</a:t>
            </a:r>
          </a:p>
        </p:txBody>
      </p:sp>
      <p:sp>
        <p:nvSpPr>
          <p:cNvPr id="15" name="TextBox 14"/>
          <p:cNvSpPr txBox="1"/>
          <p:nvPr/>
        </p:nvSpPr>
        <p:spPr>
          <a:xfrm>
            <a:off x="7543021" y="4017931"/>
            <a:ext cx="655949" cy="369332"/>
          </a:xfrm>
          <a:prstGeom prst="rect">
            <a:avLst/>
          </a:prstGeom>
          <a:noFill/>
        </p:spPr>
        <p:txBody>
          <a:bodyPr wrap="none" rtlCol="0">
            <a:spAutoFit/>
          </a:bodyPr>
          <a:lstStyle/>
          <a:p>
            <a:r>
              <a:rPr lang="en-GB" dirty="0">
                <a:latin typeface="Comic Sans MS" panose="030F0702030302020204" pitchFamily="66" charset="0"/>
              </a:rPr>
              <a:t>1 cm</a:t>
            </a:r>
          </a:p>
        </p:txBody>
      </p:sp>
      <p:sp>
        <p:nvSpPr>
          <p:cNvPr id="16" name="TextBox 15"/>
          <p:cNvSpPr txBox="1"/>
          <p:nvPr/>
        </p:nvSpPr>
        <p:spPr>
          <a:xfrm>
            <a:off x="7278502" y="4333131"/>
            <a:ext cx="857927" cy="369332"/>
          </a:xfrm>
          <a:prstGeom prst="rect">
            <a:avLst/>
          </a:prstGeom>
          <a:noFill/>
        </p:spPr>
        <p:txBody>
          <a:bodyPr wrap="none" rtlCol="0">
            <a:spAutoFit/>
          </a:bodyPr>
          <a:lstStyle/>
          <a:p>
            <a:r>
              <a:rPr lang="en-GB" dirty="0">
                <a:latin typeface="Comic Sans MS" panose="030F0702030302020204" pitchFamily="66" charset="0"/>
              </a:rPr>
              <a:t>10 mm</a:t>
            </a:r>
          </a:p>
        </p:txBody>
      </p:sp>
      <p:sp>
        <p:nvSpPr>
          <p:cNvPr id="17" name="TextBox 16"/>
          <p:cNvSpPr txBox="1"/>
          <p:nvPr/>
        </p:nvSpPr>
        <p:spPr>
          <a:xfrm>
            <a:off x="5589418" y="5435352"/>
            <a:ext cx="2167581" cy="369332"/>
          </a:xfrm>
          <a:prstGeom prst="rect">
            <a:avLst/>
          </a:prstGeom>
          <a:noFill/>
        </p:spPr>
        <p:txBody>
          <a:bodyPr wrap="none" rtlCol="0">
            <a:spAutoFit/>
          </a:bodyPr>
          <a:lstStyle/>
          <a:p>
            <a:pPr algn="ctr"/>
            <a:r>
              <a:rPr lang="en-GB" dirty="0">
                <a:latin typeface="Comic Sans MS" panose="030F0702030302020204" pitchFamily="66" charset="0"/>
              </a:rPr>
              <a:t>1 cm³ = </a:t>
            </a:r>
            <a:r>
              <a:rPr lang="en-GB">
                <a:latin typeface="Comic Sans MS" panose="030F0702030302020204" pitchFamily="66" charset="0"/>
              </a:rPr>
              <a:t>1000 mm³</a:t>
            </a:r>
            <a:endParaRPr lang="en-GB" dirty="0">
              <a:latin typeface="Comic Sans MS" panose="030F0702030302020204" pitchFamily="66" charset="0"/>
            </a:endParaRPr>
          </a:p>
        </p:txBody>
      </p:sp>
    </p:spTree>
    <p:extLst>
      <p:ext uri="{BB962C8B-B14F-4D97-AF65-F5344CB8AC3E}">
        <p14:creationId xmlns:p14="http://schemas.microsoft.com/office/powerpoint/2010/main" val="1006004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fade">
                                      <p:cBhvr>
                                        <p:cTn id="33" dur="500"/>
                                        <p:tgtEl>
                                          <p:spTgt spid="5"/>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fade">
                                      <p:cBhvr>
                                        <p:cTn id="38" dur="500"/>
                                        <p:tgtEl>
                                          <p:spTgt spid="11"/>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fade">
                                      <p:cBhvr>
                                        <p:cTn id="41" dur="500"/>
                                        <p:tgtEl>
                                          <p:spTgt spid="15"/>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fade">
                                      <p:cBhvr>
                                        <p:cTn id="44" dur="500"/>
                                        <p:tgtEl>
                                          <p:spTgt spid="13"/>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fade">
                                      <p:cBhvr>
                                        <p:cTn id="49" dur="500"/>
                                        <p:tgtEl>
                                          <p:spTgt spid="12"/>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fade">
                                      <p:cBhvr>
                                        <p:cTn id="52" dur="500"/>
                                        <p:tgtEl>
                                          <p:spTgt spid="16"/>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14"/>
                                        </p:tgtEl>
                                        <p:attrNameLst>
                                          <p:attrName>style.visibility</p:attrName>
                                        </p:attrNameLst>
                                      </p:cBhvr>
                                      <p:to>
                                        <p:strVal val="visible"/>
                                      </p:to>
                                    </p:set>
                                    <p:animEffect transition="in" filter="fade">
                                      <p:cBhvr>
                                        <p:cTn id="55" dur="500"/>
                                        <p:tgtEl>
                                          <p:spTgt spid="14"/>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fade">
                                      <p:cBhvr>
                                        <p:cTn id="6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p:bldP spid="7" grpId="0"/>
      <p:bldP spid="8" grpId="0"/>
      <p:bldP spid="9" grpId="0"/>
      <p:bldP spid="10" grpId="0"/>
      <p:bldP spid="11" grpId="0"/>
      <p:bldP spid="12" grpId="0"/>
      <p:bldP spid="13" grpId="0"/>
      <p:bldP spid="14" grpId="0"/>
      <p:bldP spid="15" grpId="0"/>
      <p:bldP spid="16" grpId="0"/>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5100" y="2060848"/>
            <a:ext cx="8713799" cy="3416320"/>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Is it plural or singular? Use the marks available to interpret how many reasons to give.</a:t>
            </a:r>
          </a:p>
          <a:p>
            <a:pPr algn="ctr"/>
            <a:endParaRPr lang="en-GB" sz="2400" dirty="0">
              <a:latin typeface="Arial" panose="020B0604020202020204" pitchFamily="34" charset="0"/>
              <a:cs typeface="Arial" panose="020B0604020202020204" pitchFamily="34" charset="0"/>
            </a:endParaRPr>
          </a:p>
          <a:p>
            <a:pPr algn="ctr"/>
            <a:r>
              <a:rPr lang="en-GB" sz="2400" b="1" dirty="0">
                <a:latin typeface="Arial" panose="020B0604020202020204" pitchFamily="34" charset="0"/>
                <a:cs typeface="Arial" panose="020B0604020202020204" pitchFamily="34" charset="0"/>
              </a:rPr>
              <a:t>This does not mean write an essay!</a:t>
            </a:r>
            <a:endParaRPr lang="en-GB" sz="2400" dirty="0">
              <a:latin typeface="Arial" panose="020B0604020202020204" pitchFamily="34" charset="0"/>
              <a:cs typeface="Arial" panose="020B0604020202020204" pitchFamily="34" charset="0"/>
            </a:endParaRPr>
          </a:p>
          <a:p>
            <a:pPr algn="ctr"/>
            <a:endParaRPr lang="en-GB" sz="2400" b="1"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The examiner will be looking for keywords in your answer.</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It might help to plan your answer briefly first to make sure you leave enough space for your reasons.</a:t>
            </a:r>
          </a:p>
        </p:txBody>
      </p:sp>
      <p:sp>
        <p:nvSpPr>
          <p:cNvPr id="4" name="TextBox 3"/>
          <p:cNvSpPr txBox="1"/>
          <p:nvPr/>
        </p:nvSpPr>
        <p:spPr>
          <a:xfrm>
            <a:off x="322678" y="1124744"/>
            <a:ext cx="8498644" cy="523220"/>
          </a:xfrm>
          <a:prstGeom prst="rect">
            <a:avLst/>
          </a:prstGeom>
          <a:noFill/>
        </p:spPr>
        <p:txBody>
          <a:bodyPr wrap="square" rtlCol="0">
            <a:spAutoFit/>
          </a:bodyPr>
          <a:lstStyle/>
          <a:p>
            <a:pPr algn="ctr"/>
            <a:r>
              <a:rPr lang="en-GB" sz="2800" b="1" u="sng" dirty="0">
                <a:latin typeface="Arial" panose="020B0604020202020204" pitchFamily="34" charset="0"/>
                <a:cs typeface="Arial" panose="020B0604020202020204" pitchFamily="34" charset="0"/>
              </a:rPr>
              <a:t>“Give reasons for your answer”</a:t>
            </a:r>
          </a:p>
        </p:txBody>
      </p:sp>
    </p:spTree>
    <p:extLst>
      <p:ext uri="{BB962C8B-B14F-4D97-AF65-F5344CB8AC3E}">
        <p14:creationId xmlns:p14="http://schemas.microsoft.com/office/powerpoint/2010/main" val="196290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5100" y="2060848"/>
            <a:ext cx="8713799" cy="1938992"/>
          </a:xfrm>
          <a:prstGeom prst="rect">
            <a:avLst/>
          </a:prstGeom>
        </p:spPr>
        <p:txBody>
          <a:bodyPr wrap="square">
            <a:spAutoFit/>
          </a:bodyPr>
          <a:lstStyle/>
          <a:p>
            <a:pPr algn="ctr"/>
            <a:r>
              <a:rPr lang="en-GB" sz="2400" dirty="0">
                <a:latin typeface="Arial" panose="020B0604020202020204" pitchFamily="34" charset="0"/>
                <a:cs typeface="Arial" panose="020B0604020202020204" pitchFamily="34" charset="0"/>
              </a:rPr>
              <a:t>Rulers and protractors will be of no use here.</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You will need to use angle reasoning, area and volume formulae, trigonometry or circle theorems to help you answer these questions.</a:t>
            </a:r>
          </a:p>
        </p:txBody>
      </p:sp>
      <p:sp>
        <p:nvSpPr>
          <p:cNvPr id="4" name="TextBox 3"/>
          <p:cNvSpPr txBox="1"/>
          <p:nvPr/>
        </p:nvSpPr>
        <p:spPr>
          <a:xfrm>
            <a:off x="322678" y="1124744"/>
            <a:ext cx="8498644" cy="523220"/>
          </a:xfrm>
          <a:prstGeom prst="rect">
            <a:avLst/>
          </a:prstGeom>
          <a:noFill/>
        </p:spPr>
        <p:txBody>
          <a:bodyPr wrap="square" rtlCol="0">
            <a:spAutoFit/>
          </a:bodyPr>
          <a:lstStyle/>
          <a:p>
            <a:pPr algn="ctr"/>
            <a:r>
              <a:rPr lang="en-GB" sz="2800" b="1" u="sng" dirty="0">
                <a:latin typeface="Arial" panose="020B0604020202020204" pitchFamily="34" charset="0"/>
                <a:cs typeface="Arial" panose="020B0604020202020204" pitchFamily="34" charset="0"/>
              </a:rPr>
              <a:t>“Diagram not drawn accurately”</a:t>
            </a:r>
          </a:p>
        </p:txBody>
      </p:sp>
    </p:spTree>
    <p:extLst>
      <p:ext uri="{BB962C8B-B14F-4D97-AF65-F5344CB8AC3E}">
        <p14:creationId xmlns:p14="http://schemas.microsoft.com/office/powerpoint/2010/main" val="4083765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5100" y="2060848"/>
            <a:ext cx="8713799" cy="1938992"/>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…Unless you’ve got something better to replace it with.</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Crossed out working cannot be marked. You are better off leaving incorrect working there and gaining one or two marks than gaining none.</a:t>
            </a:r>
          </a:p>
        </p:txBody>
      </p:sp>
      <p:sp>
        <p:nvSpPr>
          <p:cNvPr id="4" name="TextBox 3"/>
          <p:cNvSpPr txBox="1"/>
          <p:nvPr/>
        </p:nvSpPr>
        <p:spPr>
          <a:xfrm>
            <a:off x="322678" y="1124744"/>
            <a:ext cx="8498644" cy="523220"/>
          </a:xfrm>
          <a:prstGeom prst="rect">
            <a:avLst/>
          </a:prstGeom>
          <a:noFill/>
        </p:spPr>
        <p:txBody>
          <a:bodyPr wrap="square" rtlCol="0">
            <a:spAutoFit/>
          </a:bodyPr>
          <a:lstStyle/>
          <a:p>
            <a:pPr algn="ctr"/>
            <a:r>
              <a:rPr lang="en-GB" sz="2800" b="1" u="sng" dirty="0">
                <a:latin typeface="Arial" panose="020B0604020202020204" pitchFamily="34" charset="0"/>
                <a:cs typeface="Arial" panose="020B0604020202020204" pitchFamily="34" charset="0"/>
              </a:rPr>
              <a:t>Don’t cross out your working!</a:t>
            </a:r>
          </a:p>
        </p:txBody>
      </p:sp>
    </p:spTree>
    <p:extLst>
      <p:ext uri="{BB962C8B-B14F-4D97-AF65-F5344CB8AC3E}">
        <p14:creationId xmlns:p14="http://schemas.microsoft.com/office/powerpoint/2010/main" val="3778115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5100" y="2204864"/>
            <a:ext cx="8713799" cy="1938992"/>
          </a:xfrm>
          <a:prstGeom prst="rect">
            <a:avLst/>
          </a:prstGeom>
        </p:spPr>
        <p:txBody>
          <a:bodyPr wrap="square">
            <a:spAutoFit/>
          </a:bodyPr>
          <a:lstStyle/>
          <a:p>
            <a:pPr algn="ctr"/>
            <a:r>
              <a:rPr lang="en-GB" sz="2400" dirty="0">
                <a:latin typeface="Arial" panose="020B0604020202020204" pitchFamily="34" charset="0"/>
                <a:cs typeface="Arial" panose="020B0604020202020204" pitchFamily="34" charset="0"/>
              </a:rPr>
              <a:t>Again, you are better off leaving incorrect working there and gaining one or two marks than gaining none.</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Why not have a go at that really hard question at the back? I bet you know some maths you can use for it.</a:t>
            </a:r>
          </a:p>
        </p:txBody>
      </p:sp>
      <p:sp>
        <p:nvSpPr>
          <p:cNvPr id="4" name="TextBox 3"/>
          <p:cNvSpPr txBox="1"/>
          <p:nvPr/>
        </p:nvSpPr>
        <p:spPr>
          <a:xfrm>
            <a:off x="322678" y="1124744"/>
            <a:ext cx="8498644" cy="523220"/>
          </a:xfrm>
          <a:prstGeom prst="rect">
            <a:avLst/>
          </a:prstGeom>
          <a:noFill/>
        </p:spPr>
        <p:txBody>
          <a:bodyPr wrap="square" rtlCol="0">
            <a:spAutoFit/>
          </a:bodyPr>
          <a:lstStyle/>
          <a:p>
            <a:pPr algn="ctr"/>
            <a:r>
              <a:rPr lang="en-GB" sz="2800" b="1" u="sng" dirty="0">
                <a:latin typeface="Arial" panose="020B0604020202020204" pitchFamily="34" charset="0"/>
                <a:cs typeface="Arial" panose="020B0604020202020204" pitchFamily="34" charset="0"/>
              </a:rPr>
              <a:t>Answer Everything</a:t>
            </a:r>
          </a:p>
        </p:txBody>
      </p:sp>
    </p:spTree>
    <p:extLst>
      <p:ext uri="{BB962C8B-B14F-4D97-AF65-F5344CB8AC3E}">
        <p14:creationId xmlns:p14="http://schemas.microsoft.com/office/powerpoint/2010/main" val="2583021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5100" y="2132856"/>
            <a:ext cx="8713799" cy="3416320"/>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If you finish early…</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Check your working.</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Don’t just sit looking at the wall.</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This doesn’t mean just look at your answers, go over every step of your working to make sure you haven’t made any silly mistakes with times tables or negatives.</a:t>
            </a:r>
          </a:p>
        </p:txBody>
      </p:sp>
      <p:sp>
        <p:nvSpPr>
          <p:cNvPr id="4" name="TextBox 3"/>
          <p:cNvSpPr txBox="1"/>
          <p:nvPr/>
        </p:nvSpPr>
        <p:spPr>
          <a:xfrm>
            <a:off x="322678" y="1124744"/>
            <a:ext cx="8498644" cy="523220"/>
          </a:xfrm>
          <a:prstGeom prst="rect">
            <a:avLst/>
          </a:prstGeom>
          <a:noFill/>
        </p:spPr>
        <p:txBody>
          <a:bodyPr wrap="square" rtlCol="0">
            <a:spAutoFit/>
          </a:bodyPr>
          <a:lstStyle/>
          <a:p>
            <a:pPr algn="ctr"/>
            <a:r>
              <a:rPr lang="en-GB" sz="2800" b="1" u="sng" dirty="0">
                <a:latin typeface="Arial" panose="020B0604020202020204" pitchFamily="34" charset="0"/>
                <a:cs typeface="Arial" panose="020B0604020202020204" pitchFamily="34" charset="0"/>
              </a:rPr>
              <a:t>Check Your Working!</a:t>
            </a:r>
          </a:p>
        </p:txBody>
      </p:sp>
    </p:spTree>
    <p:extLst>
      <p:ext uri="{BB962C8B-B14F-4D97-AF65-F5344CB8AC3E}">
        <p14:creationId xmlns:p14="http://schemas.microsoft.com/office/powerpoint/2010/main" val="3373713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5101" y="2299434"/>
            <a:ext cx="8713799" cy="3416320"/>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AO2 – Select and apply mathematical methods in a range of contexts</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AO3 – Interpret and analyse problems and generate strategies to solve them</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These are those problem solving questions you think you’ve done way to many of. Don’t forget the skills you need to apply to them!</a:t>
            </a:r>
          </a:p>
        </p:txBody>
      </p:sp>
      <p:sp>
        <p:nvSpPr>
          <p:cNvPr id="4" name="TextBox 3"/>
          <p:cNvSpPr txBox="1"/>
          <p:nvPr/>
        </p:nvSpPr>
        <p:spPr>
          <a:xfrm>
            <a:off x="322678" y="1124744"/>
            <a:ext cx="8498644" cy="523220"/>
          </a:xfrm>
          <a:prstGeom prst="rect">
            <a:avLst/>
          </a:prstGeom>
          <a:noFill/>
        </p:spPr>
        <p:txBody>
          <a:bodyPr wrap="square" rtlCol="0">
            <a:spAutoFit/>
          </a:bodyPr>
          <a:lstStyle/>
          <a:p>
            <a:pPr algn="ctr"/>
            <a:r>
              <a:rPr lang="en-GB" sz="2800" b="1" u="sng" dirty="0">
                <a:latin typeface="Arial" panose="020B0604020202020204" pitchFamily="34" charset="0"/>
                <a:cs typeface="Arial" panose="020B0604020202020204" pitchFamily="34" charset="0"/>
              </a:rPr>
              <a:t>AO2 and AO3</a:t>
            </a:r>
          </a:p>
        </p:txBody>
      </p:sp>
    </p:spTree>
    <p:extLst>
      <p:ext uri="{BB962C8B-B14F-4D97-AF65-F5344CB8AC3E}">
        <p14:creationId xmlns:p14="http://schemas.microsoft.com/office/powerpoint/2010/main" val="36493358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Alternate Process 3"/>
          <p:cNvSpPr/>
          <p:nvPr/>
        </p:nvSpPr>
        <p:spPr>
          <a:xfrm>
            <a:off x="377605" y="1556792"/>
            <a:ext cx="4056529" cy="936104"/>
          </a:xfrm>
          <a:prstGeom prst="flowChartAlternateProcess">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en-GB" sz="2200" b="1" u="sng" dirty="0">
                <a:solidFill>
                  <a:schemeClr val="tx1"/>
                </a:solidFill>
                <a:latin typeface="Arial" panose="020B0604020202020204" pitchFamily="34" charset="0"/>
                <a:cs typeface="Arial" panose="020B0604020202020204" pitchFamily="34" charset="0"/>
              </a:rPr>
              <a:t>Old Exam</a:t>
            </a:r>
          </a:p>
          <a:p>
            <a:r>
              <a:rPr lang="en-GB" sz="2200" dirty="0">
                <a:solidFill>
                  <a:schemeClr val="tx1"/>
                </a:solidFill>
                <a:latin typeface="Arial" panose="020B0604020202020204" pitchFamily="34" charset="0"/>
                <a:cs typeface="Arial" panose="020B0604020202020204" pitchFamily="34" charset="0"/>
              </a:rPr>
              <a:t>Work out 29 x 52</a:t>
            </a:r>
          </a:p>
        </p:txBody>
      </p:sp>
      <p:sp>
        <p:nvSpPr>
          <p:cNvPr id="14" name="Flowchart: Alternate Process 13"/>
          <p:cNvSpPr/>
          <p:nvPr/>
        </p:nvSpPr>
        <p:spPr>
          <a:xfrm>
            <a:off x="4716016" y="1556792"/>
            <a:ext cx="4056529" cy="2858950"/>
          </a:xfrm>
          <a:prstGeom prst="flowChartAlternateProcess">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GB" sz="2200" b="1" u="sng" dirty="0">
                <a:solidFill>
                  <a:schemeClr val="tx1"/>
                </a:solidFill>
                <a:latin typeface="Arial" panose="020B0604020202020204" pitchFamily="34" charset="0"/>
                <a:cs typeface="Arial" panose="020B0604020202020204" pitchFamily="34" charset="0"/>
              </a:rPr>
              <a:t>New Exam</a:t>
            </a:r>
          </a:p>
          <a:p>
            <a:r>
              <a:rPr lang="en-GB" sz="2200" dirty="0">
                <a:solidFill>
                  <a:schemeClr val="tx1"/>
                </a:solidFill>
                <a:latin typeface="Arial" panose="020B0604020202020204" pitchFamily="34" charset="0"/>
                <a:cs typeface="Arial" panose="020B0604020202020204" pitchFamily="34" charset="0"/>
              </a:rPr>
              <a:t>A local football club have just reached the county cup final. They want to bring 29 coaches to the final. Each coach has 52 seats. How many supporters are going to the final?</a:t>
            </a:r>
          </a:p>
        </p:txBody>
      </p:sp>
      <p:sp>
        <p:nvSpPr>
          <p:cNvPr id="5" name="Rectangle 4"/>
          <p:cNvSpPr/>
          <p:nvPr/>
        </p:nvSpPr>
        <p:spPr>
          <a:xfrm>
            <a:off x="377605" y="2949289"/>
            <a:ext cx="4056529" cy="1446550"/>
          </a:xfrm>
          <a:prstGeom prst="rect">
            <a:avLst/>
          </a:prstGeom>
        </p:spPr>
        <p:txBody>
          <a:bodyPr wrap="square">
            <a:spAutoFit/>
          </a:bodyPr>
          <a:lstStyle/>
          <a:p>
            <a:r>
              <a:rPr lang="en-GB" sz="2200" dirty="0">
                <a:latin typeface="Arial" panose="020B0604020202020204" pitchFamily="34" charset="0"/>
                <a:cs typeface="Arial" panose="020B0604020202020204" pitchFamily="34" charset="0"/>
              </a:rPr>
              <a:t>The mathematical skills haven’t changed, YOU have to decide when is the right time to use them.</a:t>
            </a:r>
          </a:p>
        </p:txBody>
      </p:sp>
      <p:sp>
        <p:nvSpPr>
          <p:cNvPr id="6" name="Rectangle 5"/>
          <p:cNvSpPr/>
          <p:nvPr/>
        </p:nvSpPr>
        <p:spPr>
          <a:xfrm>
            <a:off x="383494" y="4729121"/>
            <a:ext cx="6360786" cy="1446550"/>
          </a:xfrm>
          <a:prstGeom prst="rect">
            <a:avLst/>
          </a:prstGeom>
        </p:spPr>
        <p:txBody>
          <a:bodyPr wrap="square">
            <a:spAutoFit/>
          </a:bodyPr>
          <a:lstStyle/>
          <a:p>
            <a:r>
              <a:rPr lang="en-GB" sz="2200" dirty="0">
                <a:latin typeface="Arial" panose="020B0604020202020204" pitchFamily="34" charset="0"/>
                <a:cs typeface="Arial" panose="020B0604020202020204" pitchFamily="34" charset="0"/>
              </a:rPr>
              <a:t>We all have a Mathematical Toolbox full skills that we have built up over the years. All we have to do is decide what is the correct tool to use for the job.</a:t>
            </a:r>
          </a:p>
        </p:txBody>
      </p:sp>
      <p:pic>
        <p:nvPicPr>
          <p:cNvPr id="18" name="Picture 4" descr="http://writingsongs.com/pictures/toolbox.jpg"/>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0" b="100000" l="9544" r="99349">
                        <a14:foregroundMark x1="51193" y1="23626" x2="51193" y2="23626"/>
                        <a14:foregroundMark x1="81996" y1="57692" x2="81996" y2="57692"/>
                        <a14:foregroundMark x1="67679" y1="82418" x2="67679" y2="82418"/>
                        <a14:foregroundMark x1="55315" y1="42033" x2="55315" y2="42033"/>
                        <a14:foregroundMark x1="92625" y1="58242" x2="92625" y2="58242"/>
                        <a14:foregroundMark x1="92625" y1="54121" x2="92625" y2="54121"/>
                        <a14:foregroundMark x1="95879" y1="63462" x2="95879" y2="63462"/>
                        <a14:foregroundMark x1="84816" y1="59615" x2="84816" y2="59615"/>
                        <a14:foregroundMark x1="68113" y1="57692" x2="68113" y2="57692"/>
                        <a14:foregroundMark x1="70933" y1="56319" x2="70933" y2="56319"/>
                        <a14:foregroundMark x1="71367" y1="63462" x2="71367" y2="63462"/>
                        <a14:foregroundMark x1="70282" y1="59615" x2="70282" y2="59615"/>
                        <a14:foregroundMark x1="78742" y1="61538" x2="78742" y2="61538"/>
                        <a14:foregroundMark x1="78308" y1="75549" x2="78308" y2="75549"/>
                        <a14:foregroundMark x1="79393" y1="71154" x2="79393" y2="71154"/>
                        <a14:foregroundMark x1="84599" y1="79121" x2="84599" y2="79121"/>
                        <a14:foregroundMark x1="55965" y1="87363" x2="55965" y2="87363"/>
                        <a14:foregroundMark x1="58134" y1="90385" x2="58134" y2="90385"/>
                        <a14:foregroundMark x1="63341" y1="86538" x2="63341" y2="86538"/>
                        <a14:foregroundMark x1="73970" y1="81044" x2="73970" y2="81044"/>
                      </a14:backgroundRemoval>
                    </a14:imgEffect>
                  </a14:imgLayer>
                </a14:imgProps>
              </a:ext>
              <a:ext uri="{28A0092B-C50C-407E-A947-70E740481C1C}">
                <a14:useLocalDpi xmlns:a14="http://schemas.microsoft.com/office/drawing/2010/main" val="0"/>
              </a:ext>
            </a:extLst>
          </a:blip>
          <a:srcRect/>
          <a:stretch>
            <a:fillRect/>
          </a:stretch>
        </p:blipFill>
        <p:spPr bwMode="auto">
          <a:xfrm>
            <a:off x="6599548" y="4559600"/>
            <a:ext cx="2185498" cy="1635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1374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4" grpId="0" animBg="1"/>
      <p:bldP spid="5"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3419872" y="3429000"/>
            <a:ext cx="2304256" cy="754930"/>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Strategies/tools you could use</a:t>
            </a:r>
          </a:p>
        </p:txBody>
      </p:sp>
      <p:sp>
        <p:nvSpPr>
          <p:cNvPr id="6" name="Rounded Rectangle 5"/>
          <p:cNvSpPr/>
          <p:nvPr/>
        </p:nvSpPr>
        <p:spPr>
          <a:xfrm>
            <a:off x="6086912" y="3515909"/>
            <a:ext cx="1601593" cy="576064"/>
          </a:xfrm>
          <a:prstGeom prst="roundRect">
            <a:avLst/>
          </a:prstGeom>
          <a:solidFill>
            <a:schemeClr val="bg1"/>
          </a:solidFill>
          <a:ln>
            <a:solidFill>
              <a:srgbClr val="00000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Highlight key information</a:t>
            </a:r>
          </a:p>
        </p:txBody>
      </p:sp>
      <p:sp>
        <p:nvSpPr>
          <p:cNvPr id="12" name="Rounded Rectangle 11"/>
          <p:cNvSpPr/>
          <p:nvPr/>
        </p:nvSpPr>
        <p:spPr>
          <a:xfrm>
            <a:off x="3666220" y="2338442"/>
            <a:ext cx="1811560" cy="576064"/>
          </a:xfrm>
          <a:prstGeom prst="roundRect">
            <a:avLst/>
          </a:prstGeom>
          <a:solidFill>
            <a:schemeClr val="bg1"/>
          </a:solidFill>
          <a:ln>
            <a:solidFill>
              <a:srgbClr val="00000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Estimate first, then check</a:t>
            </a:r>
          </a:p>
        </p:txBody>
      </p:sp>
      <p:sp>
        <p:nvSpPr>
          <p:cNvPr id="13" name="Rounded Rectangle 12"/>
          <p:cNvSpPr/>
          <p:nvPr/>
        </p:nvSpPr>
        <p:spPr>
          <a:xfrm>
            <a:off x="1638008" y="3518433"/>
            <a:ext cx="1351384" cy="576064"/>
          </a:xfrm>
          <a:prstGeom prst="roundRect">
            <a:avLst/>
          </a:prstGeom>
          <a:solidFill>
            <a:schemeClr val="bg1"/>
          </a:solidFill>
          <a:ln>
            <a:solidFill>
              <a:srgbClr val="00000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Work backwards</a:t>
            </a:r>
          </a:p>
        </p:txBody>
      </p:sp>
      <p:sp>
        <p:nvSpPr>
          <p:cNvPr id="14" name="Rounded Rectangle 13"/>
          <p:cNvSpPr/>
          <p:nvPr/>
        </p:nvSpPr>
        <p:spPr>
          <a:xfrm>
            <a:off x="3692860" y="4725144"/>
            <a:ext cx="1758280" cy="576064"/>
          </a:xfrm>
          <a:prstGeom prst="roundRect">
            <a:avLst/>
          </a:prstGeom>
          <a:solidFill>
            <a:schemeClr val="bg1"/>
          </a:solidFill>
          <a:ln>
            <a:solidFill>
              <a:srgbClr val="00000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Write down useful formulae</a:t>
            </a:r>
          </a:p>
        </p:txBody>
      </p:sp>
      <p:sp>
        <p:nvSpPr>
          <p:cNvPr id="15" name="Rounded Rectangle 14"/>
          <p:cNvSpPr/>
          <p:nvPr/>
        </p:nvSpPr>
        <p:spPr>
          <a:xfrm>
            <a:off x="6084168" y="5013176"/>
            <a:ext cx="1239226" cy="576064"/>
          </a:xfrm>
          <a:prstGeom prst="roundRect">
            <a:avLst/>
          </a:prstGeom>
          <a:solidFill>
            <a:schemeClr val="bg1"/>
          </a:solidFill>
          <a:ln>
            <a:solidFill>
              <a:srgbClr val="00000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Make an equation</a:t>
            </a:r>
          </a:p>
        </p:txBody>
      </p:sp>
      <p:sp>
        <p:nvSpPr>
          <p:cNvPr id="16" name="Rounded Rectangle 15"/>
          <p:cNvSpPr/>
          <p:nvPr/>
        </p:nvSpPr>
        <p:spPr>
          <a:xfrm>
            <a:off x="6023667" y="2018643"/>
            <a:ext cx="1296793" cy="576064"/>
          </a:xfrm>
          <a:prstGeom prst="roundRect">
            <a:avLst/>
          </a:prstGeom>
          <a:solidFill>
            <a:schemeClr val="bg1"/>
          </a:solidFill>
          <a:ln>
            <a:solidFill>
              <a:srgbClr val="00000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Draw a bar model</a:t>
            </a:r>
          </a:p>
        </p:txBody>
      </p:sp>
      <p:sp>
        <p:nvSpPr>
          <p:cNvPr id="17" name="Rounded Rectangle 16"/>
          <p:cNvSpPr/>
          <p:nvPr/>
        </p:nvSpPr>
        <p:spPr>
          <a:xfrm>
            <a:off x="1572234" y="2013992"/>
            <a:ext cx="1733128" cy="797024"/>
          </a:xfrm>
          <a:prstGeom prst="roundRect">
            <a:avLst/>
          </a:prstGeom>
          <a:solidFill>
            <a:schemeClr val="bg1"/>
          </a:solidFill>
          <a:ln>
            <a:solidFill>
              <a:srgbClr val="00000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Organise information in a table</a:t>
            </a:r>
          </a:p>
        </p:txBody>
      </p:sp>
      <p:sp>
        <p:nvSpPr>
          <p:cNvPr id="18" name="Rounded Rectangle 17"/>
          <p:cNvSpPr/>
          <p:nvPr/>
        </p:nvSpPr>
        <p:spPr>
          <a:xfrm>
            <a:off x="1572234" y="5013176"/>
            <a:ext cx="1601593" cy="576064"/>
          </a:xfrm>
          <a:prstGeom prst="roundRect">
            <a:avLst/>
          </a:prstGeom>
          <a:solidFill>
            <a:schemeClr val="bg1"/>
          </a:solidFill>
          <a:ln>
            <a:solidFill>
              <a:srgbClr val="00000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If it’s tricky, draw a </a:t>
            </a:r>
            <a:r>
              <a:rPr lang="en-GB" sz="1600" dirty="0" err="1">
                <a:solidFill>
                  <a:schemeClr val="tx1"/>
                </a:solidFill>
                <a:latin typeface="Arial" panose="020B0604020202020204" pitchFamily="34" charset="0"/>
                <a:cs typeface="Arial" panose="020B0604020202020204" pitchFamily="34" charset="0"/>
              </a:rPr>
              <a:t>piccy</a:t>
            </a:r>
            <a:r>
              <a:rPr lang="en-GB" sz="1600" dirty="0">
                <a:solidFill>
                  <a:schemeClr val="tx1"/>
                </a:solidFill>
                <a:latin typeface="Arial" panose="020B0604020202020204" pitchFamily="34" charset="0"/>
                <a:cs typeface="Arial" panose="020B0604020202020204" pitchFamily="34" charset="0"/>
              </a:rPr>
              <a:t>!</a:t>
            </a:r>
          </a:p>
        </p:txBody>
      </p:sp>
      <p:cxnSp>
        <p:nvCxnSpPr>
          <p:cNvPr id="3" name="Straight Arrow Connector 2"/>
          <p:cNvCxnSpPr>
            <a:stCxn id="5" idx="0"/>
            <a:endCxn id="12" idx="2"/>
          </p:cNvCxnSpPr>
          <p:nvPr/>
        </p:nvCxnSpPr>
        <p:spPr>
          <a:xfrm flipV="1">
            <a:off x="4572000" y="2914506"/>
            <a:ext cx="0" cy="514494"/>
          </a:xfrm>
          <a:prstGeom prst="straightConnector1">
            <a:avLst/>
          </a:prstGeom>
          <a:ln w="3810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endCxn id="18" idx="0"/>
          </p:cNvCxnSpPr>
          <p:nvPr/>
        </p:nvCxnSpPr>
        <p:spPr>
          <a:xfrm flipH="1">
            <a:off x="2373031" y="4183930"/>
            <a:ext cx="1190857" cy="829246"/>
          </a:xfrm>
          <a:prstGeom prst="straightConnector1">
            <a:avLst/>
          </a:prstGeom>
          <a:ln w="3810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endCxn id="15" idx="0"/>
          </p:cNvCxnSpPr>
          <p:nvPr/>
        </p:nvCxnSpPr>
        <p:spPr>
          <a:xfrm>
            <a:off x="5580112" y="4183930"/>
            <a:ext cx="1123669" cy="829246"/>
          </a:xfrm>
          <a:prstGeom prst="straightConnector1">
            <a:avLst/>
          </a:prstGeom>
          <a:ln w="3810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endCxn id="16" idx="2"/>
          </p:cNvCxnSpPr>
          <p:nvPr/>
        </p:nvCxnSpPr>
        <p:spPr>
          <a:xfrm flipV="1">
            <a:off x="5580112" y="2594707"/>
            <a:ext cx="1091952" cy="834293"/>
          </a:xfrm>
          <a:prstGeom prst="straightConnector1">
            <a:avLst/>
          </a:prstGeom>
          <a:ln w="3810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5" idx="3"/>
            <a:endCxn id="6" idx="1"/>
          </p:cNvCxnSpPr>
          <p:nvPr/>
        </p:nvCxnSpPr>
        <p:spPr>
          <a:xfrm flipV="1">
            <a:off x="5724128" y="3803941"/>
            <a:ext cx="362784" cy="2524"/>
          </a:xfrm>
          <a:prstGeom prst="straightConnector1">
            <a:avLst/>
          </a:prstGeom>
          <a:ln w="3810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5" idx="2"/>
            <a:endCxn id="14" idx="0"/>
          </p:cNvCxnSpPr>
          <p:nvPr/>
        </p:nvCxnSpPr>
        <p:spPr>
          <a:xfrm>
            <a:off x="4572000" y="4183930"/>
            <a:ext cx="0" cy="541214"/>
          </a:xfrm>
          <a:prstGeom prst="straightConnector1">
            <a:avLst/>
          </a:prstGeom>
          <a:ln w="3810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5" idx="1"/>
            <a:endCxn id="13" idx="3"/>
          </p:cNvCxnSpPr>
          <p:nvPr/>
        </p:nvCxnSpPr>
        <p:spPr>
          <a:xfrm flipH="1">
            <a:off x="2989392" y="3806465"/>
            <a:ext cx="430480" cy="0"/>
          </a:xfrm>
          <a:prstGeom prst="straightConnector1">
            <a:avLst/>
          </a:prstGeom>
          <a:ln w="3810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endCxn id="17" idx="2"/>
          </p:cNvCxnSpPr>
          <p:nvPr/>
        </p:nvCxnSpPr>
        <p:spPr>
          <a:xfrm flipH="1" flipV="1">
            <a:off x="2438798" y="2811016"/>
            <a:ext cx="1053082" cy="617984"/>
          </a:xfrm>
          <a:prstGeom prst="straightConnector1">
            <a:avLst/>
          </a:prstGeom>
          <a:ln w="38100">
            <a:solidFill>
              <a:srgbClr val="0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4927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10" presetClass="entr" presetSubtype="0"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fade">
                                      <p:cBhvr>
                                        <p:cTn id="10" dur="5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500"/>
                                        <p:tgtEl>
                                          <p:spTgt spid="16"/>
                                        </p:tgtEl>
                                      </p:cBhvr>
                                    </p:animEffect>
                                  </p:childTnLst>
                                </p:cTn>
                              </p:par>
                              <p:par>
                                <p:cTn id="16" presetID="10" presetClass="entr" presetSubtype="0" fill="hold" nodeType="with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fade">
                                      <p:cBhvr>
                                        <p:cTn id="18" dur="500"/>
                                        <p:tgtEl>
                                          <p:spTgt spid="21"/>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500"/>
                                        <p:tgtEl>
                                          <p:spTgt spid="14"/>
                                        </p:tgtEl>
                                      </p:cBhvr>
                                    </p:animEffect>
                                  </p:childTnLst>
                                </p:cTn>
                              </p:par>
                              <p:par>
                                <p:cTn id="24" presetID="10" presetClass="entr" presetSubtype="0" fill="hold" nodeType="withEffect">
                                  <p:stCondLst>
                                    <p:cond delay="0"/>
                                  </p:stCondLst>
                                  <p:childTnLst>
                                    <p:set>
                                      <p:cBhvr>
                                        <p:cTn id="25" dur="1" fill="hold">
                                          <p:stCondLst>
                                            <p:cond delay="0"/>
                                          </p:stCondLst>
                                        </p:cTn>
                                        <p:tgtEl>
                                          <p:spTgt spid="23"/>
                                        </p:tgtEl>
                                        <p:attrNameLst>
                                          <p:attrName>style.visibility</p:attrName>
                                        </p:attrNameLst>
                                      </p:cBhvr>
                                      <p:to>
                                        <p:strVal val="visible"/>
                                      </p:to>
                                    </p:set>
                                    <p:animEffect transition="in" filter="fade">
                                      <p:cBhvr>
                                        <p:cTn id="26" dur="500"/>
                                        <p:tgtEl>
                                          <p:spTgt spid="23"/>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500"/>
                                        <p:tgtEl>
                                          <p:spTgt spid="6"/>
                                        </p:tgtEl>
                                      </p:cBhvr>
                                    </p:animEffect>
                                  </p:childTnLst>
                                </p:cTn>
                              </p:par>
                              <p:par>
                                <p:cTn id="32" presetID="10" presetClass="entr" presetSubtype="0" fill="hold" nodeType="with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fade">
                                      <p:cBhvr>
                                        <p:cTn id="34" dur="500"/>
                                        <p:tgtEl>
                                          <p:spTgt spid="22"/>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fade">
                                      <p:cBhvr>
                                        <p:cTn id="39" dur="500"/>
                                        <p:tgtEl>
                                          <p:spTgt spid="17"/>
                                        </p:tgtEl>
                                      </p:cBhvr>
                                    </p:animEffect>
                                  </p:childTnLst>
                                </p:cTn>
                              </p:par>
                              <p:par>
                                <p:cTn id="40" presetID="10" presetClass="entr" presetSubtype="0" fill="hold" nodeType="with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fade">
                                      <p:cBhvr>
                                        <p:cTn id="42" dur="500"/>
                                        <p:tgtEl>
                                          <p:spTgt spid="2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500"/>
                                        <p:tgtEl>
                                          <p:spTgt spid="12"/>
                                        </p:tgtEl>
                                      </p:cBhvr>
                                    </p:animEffect>
                                  </p:childTnLst>
                                </p:cTn>
                              </p:par>
                              <p:par>
                                <p:cTn id="48" presetID="10" presetClass="entr" presetSubtype="0" fill="hold" nodeType="withEffect">
                                  <p:stCondLst>
                                    <p:cond delay="0"/>
                                  </p:stCondLst>
                                  <p:childTnLst>
                                    <p:set>
                                      <p:cBhvr>
                                        <p:cTn id="49" dur="1" fill="hold">
                                          <p:stCondLst>
                                            <p:cond delay="0"/>
                                          </p:stCondLst>
                                        </p:cTn>
                                        <p:tgtEl>
                                          <p:spTgt spid="3"/>
                                        </p:tgtEl>
                                        <p:attrNameLst>
                                          <p:attrName>style.visibility</p:attrName>
                                        </p:attrNameLst>
                                      </p:cBhvr>
                                      <p:to>
                                        <p:strVal val="visible"/>
                                      </p:to>
                                    </p:set>
                                    <p:animEffect transition="in" filter="fade">
                                      <p:cBhvr>
                                        <p:cTn id="50" dur="500"/>
                                        <p:tgtEl>
                                          <p:spTgt spid="3"/>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animEffect transition="in" filter="fade">
                                      <p:cBhvr>
                                        <p:cTn id="55" dur="500"/>
                                        <p:tgtEl>
                                          <p:spTgt spid="18"/>
                                        </p:tgtEl>
                                      </p:cBhvr>
                                    </p:animEffect>
                                  </p:childTnLst>
                                </p:cTn>
                              </p:par>
                              <p:par>
                                <p:cTn id="56" presetID="10" presetClass="entr" presetSubtype="0" fill="hold" nodeType="with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fade">
                                      <p:cBhvr>
                                        <p:cTn id="58" dur="500"/>
                                        <p:tgtEl>
                                          <p:spTgt spid="19"/>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15"/>
                                        </p:tgtEl>
                                        <p:attrNameLst>
                                          <p:attrName>style.visibility</p:attrName>
                                        </p:attrNameLst>
                                      </p:cBhvr>
                                      <p:to>
                                        <p:strVal val="visible"/>
                                      </p:to>
                                    </p:set>
                                    <p:animEffect transition="in" filter="fade">
                                      <p:cBhvr>
                                        <p:cTn id="63" dur="500"/>
                                        <p:tgtEl>
                                          <p:spTgt spid="15"/>
                                        </p:tgtEl>
                                      </p:cBhvr>
                                    </p:animEffect>
                                  </p:childTnLst>
                                </p:cTn>
                              </p:par>
                              <p:par>
                                <p:cTn id="64" presetID="10" presetClass="entr" presetSubtype="0" fill="hold" nodeType="withEffect">
                                  <p:stCondLst>
                                    <p:cond delay="0"/>
                                  </p:stCondLst>
                                  <p:childTnLst>
                                    <p:set>
                                      <p:cBhvr>
                                        <p:cTn id="65" dur="1" fill="hold">
                                          <p:stCondLst>
                                            <p:cond delay="0"/>
                                          </p:stCondLst>
                                        </p:cTn>
                                        <p:tgtEl>
                                          <p:spTgt spid="20"/>
                                        </p:tgtEl>
                                        <p:attrNameLst>
                                          <p:attrName>style.visibility</p:attrName>
                                        </p:attrNameLst>
                                      </p:cBhvr>
                                      <p:to>
                                        <p:strVal val="visible"/>
                                      </p:to>
                                    </p:set>
                                    <p:animEffect transition="in" filter="fade">
                                      <p:cBhvr>
                                        <p:cTn id="6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3" grpId="0" animBg="1"/>
      <p:bldP spid="14" grpId="0" animBg="1"/>
      <p:bldP spid="15" grpId="0" animBg="1"/>
      <p:bldP spid="16" grpId="0" animBg="1"/>
      <p:bldP spid="17" grpId="0" animBg="1"/>
      <p:bldP spid="1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1187624" y="1663650"/>
            <a:ext cx="6696744" cy="1224136"/>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400" b="1" u="sng" dirty="0">
                <a:solidFill>
                  <a:schemeClr val="tx1"/>
                </a:solidFill>
                <a:latin typeface="Arial" panose="020B0604020202020204" pitchFamily="34" charset="0"/>
                <a:cs typeface="Arial" panose="020B0604020202020204" pitchFamily="34" charset="0"/>
              </a:rPr>
              <a:t>Step 1</a:t>
            </a:r>
          </a:p>
          <a:p>
            <a:pPr algn="ctr"/>
            <a:r>
              <a:rPr lang="en-GB" sz="2400" dirty="0">
                <a:solidFill>
                  <a:schemeClr val="tx1"/>
                </a:solidFill>
                <a:latin typeface="Arial" panose="020B0604020202020204" pitchFamily="34" charset="0"/>
                <a:cs typeface="Arial" panose="020B0604020202020204" pitchFamily="34" charset="0"/>
              </a:rPr>
              <a:t>Read the question highlighting key information.</a:t>
            </a:r>
          </a:p>
        </p:txBody>
      </p:sp>
      <p:sp>
        <p:nvSpPr>
          <p:cNvPr id="8" name="Rounded Rectangle 7"/>
          <p:cNvSpPr/>
          <p:nvPr/>
        </p:nvSpPr>
        <p:spPr>
          <a:xfrm>
            <a:off x="1187624" y="3194397"/>
            <a:ext cx="6696744" cy="1224136"/>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b="1" u="sng" dirty="0">
                <a:solidFill>
                  <a:schemeClr val="tx1"/>
                </a:solidFill>
                <a:latin typeface="Arial" panose="020B0604020202020204" pitchFamily="34" charset="0"/>
                <a:cs typeface="Arial" panose="020B0604020202020204" pitchFamily="34" charset="0"/>
              </a:rPr>
              <a:t>Step 2</a:t>
            </a:r>
          </a:p>
          <a:p>
            <a:pPr algn="ctr"/>
            <a:r>
              <a:rPr lang="en-GB" sz="2400" dirty="0">
                <a:solidFill>
                  <a:schemeClr val="tx1"/>
                </a:solidFill>
                <a:latin typeface="Arial" panose="020B0604020202020204" pitchFamily="34" charset="0"/>
                <a:cs typeface="Arial" panose="020B0604020202020204" pitchFamily="34" charset="0"/>
              </a:rPr>
              <a:t>Plan and structure how you are going to answer it.</a:t>
            </a:r>
          </a:p>
        </p:txBody>
      </p:sp>
      <p:sp>
        <p:nvSpPr>
          <p:cNvPr id="9" name="Rounded Rectangle 8"/>
          <p:cNvSpPr/>
          <p:nvPr/>
        </p:nvSpPr>
        <p:spPr>
          <a:xfrm>
            <a:off x="1187624" y="4725144"/>
            <a:ext cx="6696744" cy="122413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400" b="1" u="sng" dirty="0">
                <a:solidFill>
                  <a:schemeClr val="tx1"/>
                </a:solidFill>
                <a:latin typeface="Arial" panose="020B0604020202020204" pitchFamily="34" charset="0"/>
                <a:cs typeface="Arial" panose="020B0604020202020204" pitchFamily="34" charset="0"/>
              </a:rPr>
              <a:t>Step 3</a:t>
            </a:r>
          </a:p>
          <a:p>
            <a:pPr algn="ctr"/>
            <a:r>
              <a:rPr lang="en-GB" sz="2400" dirty="0">
                <a:solidFill>
                  <a:schemeClr val="tx1"/>
                </a:solidFill>
                <a:latin typeface="Arial" panose="020B0604020202020204" pitchFamily="34" charset="0"/>
                <a:cs typeface="Arial" panose="020B0604020202020204" pitchFamily="34" charset="0"/>
              </a:rPr>
              <a:t>Answer it showing all your mathematical working out.</a:t>
            </a:r>
          </a:p>
        </p:txBody>
      </p:sp>
    </p:spTree>
    <p:extLst>
      <p:ext uri="{BB962C8B-B14F-4D97-AF65-F5344CB8AC3E}">
        <p14:creationId xmlns:p14="http://schemas.microsoft.com/office/powerpoint/2010/main" val="4234984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5101" y="2299434"/>
            <a:ext cx="8713799" cy="3046988"/>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Estimate </a:t>
            </a:r>
            <a:r>
              <a:rPr lang="en-US" sz="2400" b="1" dirty="0">
                <a:latin typeface="Arial" panose="020B0604020202020204" pitchFamily="34" charset="0"/>
                <a:cs typeface="Arial" panose="020B0604020202020204" pitchFamily="34" charset="0"/>
                <a:sym typeface="Wingdings" pitchFamily="2" charset="2"/>
              </a:rPr>
              <a:t> </a:t>
            </a:r>
            <a:r>
              <a:rPr lang="en-US" sz="2400" dirty="0">
                <a:latin typeface="Arial" panose="020B0604020202020204" pitchFamily="34" charset="0"/>
                <a:cs typeface="Arial" panose="020B0604020202020204" pitchFamily="34" charset="0"/>
              </a:rPr>
              <a:t>This means work out roughly by rounding the numbers to one significant figure.</a:t>
            </a:r>
          </a:p>
          <a:p>
            <a:r>
              <a:rPr lang="en-US" sz="2400" dirty="0">
                <a:latin typeface="Arial" panose="020B0604020202020204" pitchFamily="34" charset="0"/>
                <a:cs typeface="Arial" panose="020B0604020202020204" pitchFamily="34" charset="0"/>
              </a:rPr>
              <a:t>  </a:t>
            </a:r>
          </a:p>
          <a:p>
            <a:r>
              <a:rPr lang="en-US" sz="2400" b="1" dirty="0">
                <a:latin typeface="Arial" panose="020B0604020202020204" pitchFamily="34" charset="0"/>
                <a:cs typeface="Arial" panose="020B0604020202020204" pitchFamily="34" charset="0"/>
              </a:rPr>
              <a:t>Explain </a:t>
            </a:r>
            <a:r>
              <a:rPr lang="en-US" sz="2400" b="1" dirty="0">
                <a:latin typeface="Arial" panose="020B0604020202020204" pitchFamily="34" charset="0"/>
                <a:cs typeface="Arial" panose="020B0604020202020204" pitchFamily="34" charset="0"/>
                <a:sym typeface="Wingdings" pitchFamily="2" charset="2"/>
              </a:rPr>
              <a:t> </a:t>
            </a:r>
            <a:r>
              <a:rPr lang="en-US" sz="2400" dirty="0">
                <a:latin typeface="Arial" panose="020B0604020202020204" pitchFamily="34" charset="0"/>
                <a:cs typeface="Arial" panose="020B0604020202020204" pitchFamily="34" charset="0"/>
              </a:rPr>
              <a:t>Tell the examiner how you got your answer or how you know your answer is correct.</a:t>
            </a:r>
          </a:p>
          <a:p>
            <a:r>
              <a:rPr lang="en-US" sz="2400" dirty="0">
                <a:latin typeface="Arial" panose="020B0604020202020204" pitchFamily="34" charset="0"/>
                <a:cs typeface="Arial" panose="020B0604020202020204" pitchFamily="34" charset="0"/>
              </a:rPr>
              <a:t> </a:t>
            </a:r>
          </a:p>
          <a:p>
            <a:r>
              <a:rPr lang="en-US" sz="2400" b="1" dirty="0">
                <a:latin typeface="Arial" panose="020B0604020202020204" pitchFamily="34" charset="0"/>
                <a:cs typeface="Arial" panose="020B0604020202020204" pitchFamily="34" charset="0"/>
              </a:rPr>
              <a:t>Construct </a:t>
            </a:r>
            <a:r>
              <a:rPr lang="en-US" sz="2400" b="1" dirty="0">
                <a:latin typeface="Arial" panose="020B0604020202020204" pitchFamily="34" charset="0"/>
                <a:cs typeface="Arial" panose="020B0604020202020204" pitchFamily="34" charset="0"/>
                <a:sym typeface="Wingdings" pitchFamily="2" charset="2"/>
              </a:rPr>
              <a:t> </a:t>
            </a:r>
            <a:r>
              <a:rPr lang="en-US" sz="2400" dirty="0">
                <a:latin typeface="Arial" panose="020B0604020202020204" pitchFamily="34" charset="0"/>
                <a:cs typeface="Arial" panose="020B0604020202020204" pitchFamily="34" charset="0"/>
              </a:rPr>
              <a:t>This is another way of saying ‘draw accurately’ using mathematical equipment.</a:t>
            </a:r>
            <a:endParaRPr lang="en-GB" sz="2400" dirty="0">
              <a:latin typeface="Arial" panose="020B0604020202020204" pitchFamily="34" charset="0"/>
              <a:cs typeface="Arial" panose="020B0604020202020204" pitchFamily="34" charset="0"/>
            </a:endParaRPr>
          </a:p>
        </p:txBody>
      </p:sp>
      <p:sp>
        <p:nvSpPr>
          <p:cNvPr id="4" name="TextBox 3"/>
          <p:cNvSpPr txBox="1"/>
          <p:nvPr/>
        </p:nvSpPr>
        <p:spPr>
          <a:xfrm>
            <a:off x="322678" y="1124744"/>
            <a:ext cx="8498644" cy="523220"/>
          </a:xfrm>
          <a:prstGeom prst="rect">
            <a:avLst/>
          </a:prstGeom>
          <a:noFill/>
        </p:spPr>
        <p:txBody>
          <a:bodyPr wrap="square" rtlCol="0">
            <a:spAutoFit/>
          </a:bodyPr>
          <a:lstStyle/>
          <a:p>
            <a:pPr algn="ctr"/>
            <a:r>
              <a:rPr lang="en-GB" sz="2800" b="1" u="sng" dirty="0">
                <a:latin typeface="Arial" panose="020B0604020202020204" pitchFamily="34" charset="0"/>
                <a:cs typeface="Arial" panose="020B0604020202020204" pitchFamily="34" charset="0"/>
              </a:rPr>
              <a:t>Keywords</a:t>
            </a:r>
          </a:p>
        </p:txBody>
      </p:sp>
    </p:spTree>
    <p:extLst>
      <p:ext uri="{BB962C8B-B14F-4D97-AF65-F5344CB8AC3E}">
        <p14:creationId xmlns:p14="http://schemas.microsoft.com/office/powerpoint/2010/main" val="55784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15101" y="2299434"/>
            <a:ext cx="8713799" cy="461665"/>
          </a:xfrm>
          <a:prstGeom prst="rect">
            <a:avLst/>
          </a:prstGeom>
          <a:noFill/>
        </p:spPr>
        <p:txBody>
          <a:bodyPr wrap="square" rtlCol="0">
            <a:spAutoFit/>
          </a:bodyPr>
          <a:lstStyle/>
          <a:p>
            <a:pPr algn="ctr"/>
            <a:r>
              <a:rPr lang="en-US" sz="2400" spc="37" dirty="0">
                <a:ln w="13500">
                  <a:solidFill>
                    <a:schemeClr val="accent1">
                      <a:shade val="2500"/>
                      <a:alpha val="6500"/>
                    </a:schemeClr>
                  </a:solidFill>
                  <a:prstDash val="solid"/>
                </a:ln>
                <a:effectLst>
                  <a:innerShdw blurRad="50900" dist="38500" dir="13500000">
                    <a:srgbClr val="000000">
                      <a:alpha val="60000"/>
                    </a:srgbClr>
                  </a:innerShdw>
                </a:effectLst>
                <a:latin typeface="Arial" panose="020B0604020202020204" pitchFamily="34" charset="0"/>
                <a:cs typeface="Arial" panose="020B0604020202020204" pitchFamily="34" charset="0"/>
              </a:rPr>
              <a:t>Do your best – it is all you can do </a:t>
            </a:r>
            <a:r>
              <a:rPr lang="en-US" sz="2400" spc="37" dirty="0">
                <a:ln w="13500">
                  <a:solidFill>
                    <a:schemeClr val="accent1">
                      <a:shade val="2500"/>
                      <a:alpha val="6500"/>
                    </a:schemeClr>
                  </a:solidFill>
                  <a:prstDash val="solid"/>
                </a:ln>
                <a:effectLst>
                  <a:innerShdw blurRad="50900" dist="38500" dir="13500000">
                    <a:srgbClr val="000000">
                      <a:alpha val="60000"/>
                    </a:srgbClr>
                  </a:innerShdw>
                </a:effectLst>
                <a:latin typeface="Arial" panose="020B0604020202020204" pitchFamily="34" charset="0"/>
                <a:cs typeface="Arial" panose="020B0604020202020204" pitchFamily="34" charset="0"/>
                <a:sym typeface="Wingdings" pitchFamily="2" charset="2"/>
              </a:rPr>
              <a:t></a:t>
            </a:r>
            <a:endParaRPr lang="en-US" sz="2400" spc="37" dirty="0">
              <a:ln w="13500">
                <a:solidFill>
                  <a:schemeClr val="accent1">
                    <a:shade val="2500"/>
                    <a:alpha val="6500"/>
                  </a:schemeClr>
                </a:solidFill>
                <a:prstDash val="solid"/>
              </a:ln>
              <a:effectLst>
                <a:innerShdw blurRad="50900" dist="38500" dir="13500000">
                  <a:srgbClr val="000000">
                    <a:alpha val="60000"/>
                  </a:srgbClr>
                </a:innerShdw>
              </a:effectLst>
              <a:latin typeface="Arial" panose="020B0604020202020204" pitchFamily="34" charset="0"/>
              <a:cs typeface="Arial" panose="020B0604020202020204" pitchFamily="34" charset="0"/>
            </a:endParaRPr>
          </a:p>
        </p:txBody>
      </p:sp>
      <p:sp>
        <p:nvSpPr>
          <p:cNvPr id="4" name="TextBox 3"/>
          <p:cNvSpPr txBox="1"/>
          <p:nvPr/>
        </p:nvSpPr>
        <p:spPr>
          <a:xfrm>
            <a:off x="322678" y="1124744"/>
            <a:ext cx="8498644" cy="523220"/>
          </a:xfrm>
          <a:prstGeom prst="rect">
            <a:avLst/>
          </a:prstGeom>
          <a:noFill/>
        </p:spPr>
        <p:txBody>
          <a:bodyPr wrap="square" rtlCol="0">
            <a:spAutoFit/>
          </a:bodyPr>
          <a:lstStyle/>
          <a:p>
            <a:pPr algn="ctr"/>
            <a:r>
              <a:rPr lang="en-GB" sz="2800" b="1" u="sng" dirty="0">
                <a:latin typeface="Arial" panose="020B0604020202020204" pitchFamily="34" charset="0"/>
                <a:cs typeface="Arial" panose="020B0604020202020204" pitchFamily="34" charset="0"/>
              </a:rPr>
              <a:t>Don’t Panic</a:t>
            </a:r>
          </a:p>
        </p:txBody>
      </p:sp>
    </p:spTree>
    <p:extLst>
      <p:ext uri="{BB962C8B-B14F-4D97-AF65-F5344CB8AC3E}">
        <p14:creationId xmlns:p14="http://schemas.microsoft.com/office/powerpoint/2010/main" val="3603249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5101" y="2299434"/>
            <a:ext cx="8713799" cy="1938992"/>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Calculate </a:t>
            </a:r>
            <a:r>
              <a:rPr lang="en-US" sz="2400" b="1" dirty="0">
                <a:latin typeface="Arial" panose="020B0604020202020204" pitchFamily="34" charset="0"/>
                <a:cs typeface="Arial" panose="020B0604020202020204" pitchFamily="34" charset="0"/>
                <a:sym typeface="Wingdings" pitchFamily="2" charset="2"/>
              </a:rPr>
              <a:t> </a:t>
            </a:r>
            <a:r>
              <a:rPr lang="en-US" sz="2400" dirty="0">
                <a:latin typeface="Arial" panose="020B0604020202020204" pitchFamily="34" charset="0"/>
                <a:cs typeface="Arial" panose="020B0604020202020204" pitchFamily="34" charset="0"/>
              </a:rPr>
              <a:t>This does not mean use a calculator, it means ‘work out’ (and show your working!).</a:t>
            </a:r>
          </a:p>
          <a:p>
            <a:endParaRPr lang="en-US" sz="2400"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Complete </a:t>
            </a:r>
            <a:r>
              <a:rPr lang="en-US" sz="2400" b="1" dirty="0">
                <a:latin typeface="Arial" panose="020B0604020202020204" pitchFamily="34" charset="0"/>
                <a:cs typeface="Arial" panose="020B0604020202020204" pitchFamily="34" charset="0"/>
                <a:sym typeface="Wingdings" pitchFamily="2" charset="2"/>
              </a:rPr>
              <a:t> </a:t>
            </a:r>
            <a:r>
              <a:rPr lang="en-US" sz="2400" dirty="0">
                <a:latin typeface="Arial" panose="020B0604020202020204" pitchFamily="34" charset="0"/>
                <a:cs typeface="Arial" panose="020B0604020202020204" pitchFamily="34" charset="0"/>
              </a:rPr>
              <a:t>This usually means to fill in a data table or to fill in gaps.</a:t>
            </a:r>
          </a:p>
        </p:txBody>
      </p:sp>
      <p:sp>
        <p:nvSpPr>
          <p:cNvPr id="4" name="TextBox 3"/>
          <p:cNvSpPr txBox="1"/>
          <p:nvPr/>
        </p:nvSpPr>
        <p:spPr>
          <a:xfrm>
            <a:off x="322678" y="1124744"/>
            <a:ext cx="8498644" cy="523220"/>
          </a:xfrm>
          <a:prstGeom prst="rect">
            <a:avLst/>
          </a:prstGeom>
          <a:noFill/>
        </p:spPr>
        <p:txBody>
          <a:bodyPr wrap="square" rtlCol="0">
            <a:spAutoFit/>
          </a:bodyPr>
          <a:lstStyle/>
          <a:p>
            <a:pPr algn="ctr"/>
            <a:r>
              <a:rPr lang="en-GB" sz="2800" b="1" u="sng" dirty="0">
                <a:latin typeface="Arial" panose="020B0604020202020204" pitchFamily="34" charset="0"/>
                <a:cs typeface="Arial" panose="020B0604020202020204" pitchFamily="34" charset="0"/>
              </a:rPr>
              <a:t>Keywords</a:t>
            </a:r>
          </a:p>
        </p:txBody>
      </p:sp>
    </p:spTree>
    <p:extLst>
      <p:ext uri="{BB962C8B-B14F-4D97-AF65-F5344CB8AC3E}">
        <p14:creationId xmlns:p14="http://schemas.microsoft.com/office/powerpoint/2010/main" val="3418539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91314" y="3805523"/>
            <a:ext cx="8713799" cy="1938992"/>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Solve </a:t>
            </a:r>
            <a:r>
              <a:rPr lang="en-US" sz="2400" b="1" dirty="0">
                <a:latin typeface="Arial" panose="020B0604020202020204" pitchFamily="34" charset="0"/>
                <a:cs typeface="Arial" panose="020B0604020202020204" pitchFamily="34" charset="0"/>
                <a:sym typeface="Wingdings" pitchFamily="2" charset="2"/>
              </a:rPr>
              <a:t> </a:t>
            </a:r>
            <a:r>
              <a:rPr lang="en-US" sz="2400" dirty="0">
                <a:latin typeface="Arial" panose="020B0604020202020204" pitchFamily="34" charset="0"/>
                <a:cs typeface="Arial" panose="020B0604020202020204" pitchFamily="34" charset="0"/>
                <a:sym typeface="Wingdings" pitchFamily="2" charset="2"/>
              </a:rPr>
              <a:t>t</a:t>
            </a:r>
            <a:r>
              <a:rPr lang="en-US" sz="2400" dirty="0">
                <a:latin typeface="Arial" panose="020B0604020202020204" pitchFamily="34" charset="0"/>
                <a:cs typeface="Arial" panose="020B0604020202020204" pitchFamily="34" charset="0"/>
              </a:rPr>
              <a:t>his means to work out the value of something; usually a variable in an algebraic equation.</a:t>
            </a:r>
          </a:p>
          <a:p>
            <a:endParaRPr lang="en-US" sz="2400"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Simplify </a:t>
            </a:r>
            <a:r>
              <a:rPr lang="en-US" sz="2400" b="1" dirty="0">
                <a:latin typeface="Arial" panose="020B0604020202020204" pitchFamily="34" charset="0"/>
                <a:cs typeface="Arial" panose="020B0604020202020204" pitchFamily="34" charset="0"/>
                <a:sym typeface="Wingdings" pitchFamily="2" charset="2"/>
              </a:rPr>
              <a:t> </a:t>
            </a:r>
            <a:r>
              <a:rPr lang="en-US" sz="2400" dirty="0">
                <a:latin typeface="Arial" panose="020B0604020202020204" pitchFamily="34" charset="0"/>
                <a:cs typeface="Arial" panose="020B0604020202020204" pitchFamily="34" charset="0"/>
              </a:rPr>
              <a:t>This is the process of making something simpler, </a:t>
            </a:r>
            <a:r>
              <a:rPr lang="en-US" sz="2400" dirty="0" err="1">
                <a:latin typeface="Arial" panose="020B0604020202020204" pitchFamily="34" charset="0"/>
                <a:cs typeface="Arial" panose="020B0604020202020204" pitchFamily="34" charset="0"/>
              </a:rPr>
              <a:t>eg</a:t>
            </a:r>
            <a:r>
              <a:rPr lang="en-US" sz="2400" dirty="0">
                <a:latin typeface="Arial" panose="020B0604020202020204" pitchFamily="34" charset="0"/>
                <a:cs typeface="Arial" panose="020B0604020202020204" pitchFamily="34" charset="0"/>
              </a:rPr>
              <a:t>. algebra or a fraction.</a:t>
            </a:r>
          </a:p>
        </p:txBody>
      </p:sp>
      <p:sp>
        <p:nvSpPr>
          <p:cNvPr id="4" name="TextBox 4"/>
          <p:cNvSpPr txBox="1">
            <a:spLocks noChangeArrowheads="1"/>
          </p:cNvSpPr>
          <p:nvPr/>
        </p:nvSpPr>
        <p:spPr bwMode="auto">
          <a:xfrm>
            <a:off x="1658915" y="2114264"/>
            <a:ext cx="578614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ctr"/>
            <a:r>
              <a:rPr lang="en-GB" sz="2400" b="1" dirty="0">
                <a:solidFill>
                  <a:srgbClr val="00B050"/>
                </a:solidFill>
                <a:latin typeface="Arial" panose="020B0604020202020204" pitchFamily="34" charset="0"/>
                <a:cs typeface="Arial" panose="020B0604020202020204" pitchFamily="34" charset="0"/>
              </a:rPr>
              <a:t>Expand </a:t>
            </a:r>
            <a:endParaRPr lang="en-GB" sz="2400" b="1" dirty="0">
              <a:solidFill>
                <a:srgbClr val="00B0F0"/>
              </a:solidFill>
              <a:latin typeface="Arial" panose="020B0604020202020204" pitchFamily="34" charset="0"/>
              <a:cs typeface="Arial" panose="020B0604020202020204" pitchFamily="34" charset="0"/>
            </a:endParaRPr>
          </a:p>
        </p:txBody>
      </p:sp>
      <p:sp>
        <p:nvSpPr>
          <p:cNvPr id="5" name="TextBox 17"/>
          <p:cNvSpPr txBox="1">
            <a:spLocks noChangeArrowheads="1"/>
          </p:cNvSpPr>
          <p:nvPr/>
        </p:nvSpPr>
        <p:spPr bwMode="auto">
          <a:xfrm>
            <a:off x="1522983" y="2602355"/>
            <a:ext cx="5968861" cy="460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ctr"/>
            <a:r>
              <a:rPr lang="en-GB" sz="2400" b="1" dirty="0">
                <a:latin typeface="Arial" panose="020B0604020202020204" pitchFamily="34" charset="0"/>
                <a:cs typeface="Arial" panose="020B0604020202020204" pitchFamily="34" charset="0"/>
              </a:rPr>
              <a:t>4(d - 3)      =    4d – 12</a:t>
            </a:r>
          </a:p>
        </p:txBody>
      </p:sp>
      <p:cxnSp>
        <p:nvCxnSpPr>
          <p:cNvPr id="6" name="Straight Arrow Connector 5"/>
          <p:cNvCxnSpPr/>
          <p:nvPr/>
        </p:nvCxnSpPr>
        <p:spPr>
          <a:xfrm>
            <a:off x="3640330" y="2551150"/>
            <a:ext cx="1766296" cy="1765"/>
          </a:xfrm>
          <a:prstGeom prst="straightConnector1">
            <a:avLst/>
          </a:prstGeom>
          <a:ln w="412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flipV="1">
            <a:off x="3611605" y="3171856"/>
            <a:ext cx="1766296" cy="1766"/>
          </a:xfrm>
          <a:prstGeom prst="straightConnector1">
            <a:avLst/>
          </a:prstGeom>
          <a:ln w="41275">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3781933" y="3210744"/>
            <a:ext cx="1553630" cy="461665"/>
          </a:xfrm>
          <a:prstGeom prst="rect">
            <a:avLst/>
          </a:prstGeom>
        </p:spPr>
        <p:txBody>
          <a:bodyPr wrap="none">
            <a:spAutoFit/>
          </a:bodyPr>
          <a:lstStyle/>
          <a:p>
            <a:pPr algn="ctr"/>
            <a:r>
              <a:rPr lang="en-GB" sz="2400" b="1" dirty="0">
                <a:solidFill>
                  <a:srgbClr val="00B0F0"/>
                </a:solidFill>
                <a:latin typeface="Arial" panose="020B0604020202020204" pitchFamily="34" charset="0"/>
                <a:cs typeface="Arial" panose="020B0604020202020204" pitchFamily="34" charset="0"/>
              </a:rPr>
              <a:t>Factorise</a:t>
            </a:r>
            <a:endParaRPr lang="en-GB" sz="2400" b="1" baseline="30000" dirty="0">
              <a:solidFill>
                <a:srgbClr val="00B0F0"/>
              </a:solidFill>
              <a:latin typeface="Arial" panose="020B0604020202020204" pitchFamily="34" charset="0"/>
              <a:cs typeface="Arial" panose="020B0604020202020204" pitchFamily="34" charset="0"/>
            </a:endParaRPr>
          </a:p>
        </p:txBody>
      </p:sp>
      <p:sp>
        <p:nvSpPr>
          <p:cNvPr id="9" name="TextBox 8"/>
          <p:cNvSpPr txBox="1"/>
          <p:nvPr/>
        </p:nvSpPr>
        <p:spPr>
          <a:xfrm>
            <a:off x="322678" y="1124744"/>
            <a:ext cx="8498644" cy="523220"/>
          </a:xfrm>
          <a:prstGeom prst="rect">
            <a:avLst/>
          </a:prstGeom>
          <a:noFill/>
        </p:spPr>
        <p:txBody>
          <a:bodyPr wrap="square" rtlCol="0">
            <a:spAutoFit/>
          </a:bodyPr>
          <a:lstStyle/>
          <a:p>
            <a:pPr algn="ctr"/>
            <a:r>
              <a:rPr lang="en-GB" sz="2800" b="1" u="sng" dirty="0">
                <a:latin typeface="Arial" panose="020B0604020202020204" pitchFamily="34" charset="0"/>
                <a:cs typeface="Arial" panose="020B0604020202020204" pitchFamily="34" charset="0"/>
              </a:rPr>
              <a:t>Keywords</a:t>
            </a:r>
          </a:p>
        </p:txBody>
      </p:sp>
    </p:spTree>
    <p:extLst>
      <p:ext uri="{BB962C8B-B14F-4D97-AF65-F5344CB8AC3E}">
        <p14:creationId xmlns:p14="http://schemas.microsoft.com/office/powerpoint/2010/main" val="2944900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par>
                                <p:cTn id="13" presetID="22" presetClass="entr" presetSubtype="8"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left)">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2" fill="hold"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right)">
                                      <p:cBhvr>
                                        <p:cTn id="20" dur="500"/>
                                        <p:tgtEl>
                                          <p:spTgt spid="7"/>
                                        </p:tgtEl>
                                      </p:cBhvr>
                                    </p:animEffect>
                                  </p:childTnLst>
                                </p:cTn>
                              </p:par>
                              <p:par>
                                <p:cTn id="21" presetID="22" presetClass="entr" presetSubtype="2"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right)">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animEffect transition="in" filter="fade">
                                      <p:cBhvr>
                                        <p:cTn id="28" dur="500"/>
                                        <p:tgtEl>
                                          <p:spTgt spid="3">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fade">
                                      <p:cBhvr>
                                        <p:cTn id="3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41995" y="2060848"/>
            <a:ext cx="8660010" cy="4154984"/>
          </a:xfrm>
          <a:prstGeom prst="rect">
            <a:avLst/>
          </a:prstGeom>
        </p:spPr>
        <p:txBody>
          <a:bodyPr wrap="square">
            <a:spAutoFit/>
          </a:bodyPr>
          <a:lstStyle/>
          <a:p>
            <a:pPr algn="ctr"/>
            <a:r>
              <a:rPr lang="en-GB" sz="2400" dirty="0">
                <a:latin typeface="Arial" panose="020B0604020202020204" pitchFamily="34" charset="0"/>
                <a:cs typeface="Arial" panose="020B0604020202020204" pitchFamily="34" charset="0"/>
              </a:rPr>
              <a:t>Make sure you read whether you need to round to decimal places or significant figures.</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For example: 0.0453682</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0.05      2 decimal places</a:t>
            </a:r>
          </a:p>
          <a:p>
            <a:pPr algn="ctr"/>
            <a:r>
              <a:rPr lang="en-GB" sz="2400" dirty="0">
                <a:latin typeface="Arial" panose="020B0604020202020204" pitchFamily="34" charset="0"/>
                <a:cs typeface="Arial" panose="020B0604020202020204" pitchFamily="34" charset="0"/>
              </a:rPr>
              <a:t>0.045     2 significant figures</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For example: 85762</a:t>
            </a:r>
          </a:p>
          <a:p>
            <a:pPr algn="ctr"/>
            <a:r>
              <a:rPr lang="en-GB" sz="2400" dirty="0">
                <a:latin typeface="Arial" panose="020B0604020202020204" pitchFamily="34" charset="0"/>
                <a:cs typeface="Arial" panose="020B0604020202020204" pitchFamily="34" charset="0"/>
              </a:rPr>
              <a:t>85800        3 significant figures</a:t>
            </a:r>
          </a:p>
          <a:p>
            <a:pPr algn="ctr"/>
            <a:endParaRPr lang="en-GB" sz="2400" dirty="0">
              <a:latin typeface="Arial" panose="020B0604020202020204" pitchFamily="34" charset="0"/>
              <a:cs typeface="Arial" panose="020B0604020202020204" pitchFamily="34" charset="0"/>
            </a:endParaRPr>
          </a:p>
        </p:txBody>
      </p:sp>
      <p:sp>
        <p:nvSpPr>
          <p:cNvPr id="4" name="TextBox 3"/>
          <p:cNvSpPr txBox="1"/>
          <p:nvPr/>
        </p:nvSpPr>
        <p:spPr>
          <a:xfrm>
            <a:off x="322678" y="1124744"/>
            <a:ext cx="8498644" cy="523220"/>
          </a:xfrm>
          <a:prstGeom prst="rect">
            <a:avLst/>
          </a:prstGeom>
          <a:noFill/>
        </p:spPr>
        <p:txBody>
          <a:bodyPr wrap="square" rtlCol="0">
            <a:spAutoFit/>
          </a:bodyPr>
          <a:lstStyle/>
          <a:p>
            <a:pPr algn="ctr"/>
            <a:r>
              <a:rPr lang="en-GB" sz="2800" b="1" u="sng" dirty="0">
                <a:latin typeface="Arial" panose="020B0604020202020204" pitchFamily="34" charset="0"/>
                <a:cs typeface="Arial" panose="020B0604020202020204" pitchFamily="34" charset="0"/>
              </a:rPr>
              <a:t>Rounding</a:t>
            </a:r>
          </a:p>
        </p:txBody>
      </p:sp>
    </p:spTree>
    <p:extLst>
      <p:ext uri="{BB962C8B-B14F-4D97-AF65-F5344CB8AC3E}">
        <p14:creationId xmlns:p14="http://schemas.microsoft.com/office/powerpoint/2010/main" val="1697217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2678" y="1124744"/>
            <a:ext cx="8498644" cy="523220"/>
          </a:xfrm>
          <a:prstGeom prst="rect">
            <a:avLst/>
          </a:prstGeom>
          <a:noFill/>
        </p:spPr>
        <p:txBody>
          <a:bodyPr wrap="square" rtlCol="0">
            <a:spAutoFit/>
          </a:bodyPr>
          <a:lstStyle/>
          <a:p>
            <a:pPr algn="ctr"/>
            <a:r>
              <a:rPr lang="en-GB" sz="2800" b="1" u="sng" dirty="0">
                <a:latin typeface="Arial" panose="020B0604020202020204" pitchFamily="34" charset="0"/>
                <a:cs typeface="Arial" panose="020B0604020202020204" pitchFamily="34" charset="0"/>
              </a:rPr>
              <a:t>Time Management</a:t>
            </a:r>
          </a:p>
        </p:txBody>
      </p:sp>
      <p:sp>
        <p:nvSpPr>
          <p:cNvPr id="3" name="Rectangle 2"/>
          <p:cNvSpPr/>
          <p:nvPr/>
        </p:nvSpPr>
        <p:spPr>
          <a:xfrm>
            <a:off x="215100" y="1988840"/>
            <a:ext cx="8713799" cy="4154984"/>
          </a:xfrm>
          <a:prstGeom prst="rect">
            <a:avLst/>
          </a:prstGeom>
        </p:spPr>
        <p:txBody>
          <a:bodyPr wrap="square">
            <a:spAutoFit/>
          </a:bodyPr>
          <a:lstStyle/>
          <a:p>
            <a:pPr algn="ctr"/>
            <a:r>
              <a:rPr lang="en-GB" sz="2400" dirty="0">
                <a:latin typeface="Arial" panose="020B0604020202020204" pitchFamily="34" charset="0"/>
                <a:cs typeface="Arial" panose="020B0604020202020204" pitchFamily="34" charset="0"/>
              </a:rPr>
              <a:t>You have 90 minutes for 80 marks.</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1 mark = 1 minute</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Some time left over at the end to check.</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If you are spending 3 minutes on a 1 mark question, there will be an easier method.</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Likewise, if you spend 1 minute on a 6-marker, you’ve probably missed something.</a:t>
            </a:r>
          </a:p>
        </p:txBody>
      </p:sp>
    </p:spTree>
    <p:extLst>
      <p:ext uri="{BB962C8B-B14F-4D97-AF65-F5344CB8AC3E}">
        <p14:creationId xmlns:p14="http://schemas.microsoft.com/office/powerpoint/2010/main" val="3720375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5101" y="2245645"/>
            <a:ext cx="8713799" cy="3785652"/>
          </a:xfrm>
          <a:prstGeom prst="rect">
            <a:avLst/>
          </a:prstGeom>
        </p:spPr>
        <p:txBody>
          <a:bodyPr wrap="square">
            <a:spAutoFit/>
          </a:bodyPr>
          <a:lstStyle/>
          <a:p>
            <a:pPr algn="ctr"/>
            <a:r>
              <a:rPr lang="en-GB" sz="2400" dirty="0">
                <a:latin typeface="Arial" panose="020B0604020202020204" pitchFamily="34" charset="0"/>
                <a:cs typeface="Arial" panose="020B0604020202020204" pitchFamily="34" charset="0"/>
              </a:rPr>
              <a:t>Wordy questions can be daunting.</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Underline key information to help you pick out the things you need.</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Cross out any red herrings – for example, information in a table that you’re not going to need.</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Tick each piece of information off as you use it so you don’t miss anything out.</a:t>
            </a:r>
          </a:p>
        </p:txBody>
      </p:sp>
      <p:sp>
        <p:nvSpPr>
          <p:cNvPr id="4" name="TextBox 3"/>
          <p:cNvSpPr txBox="1"/>
          <p:nvPr/>
        </p:nvSpPr>
        <p:spPr>
          <a:xfrm>
            <a:off x="322678" y="1124744"/>
            <a:ext cx="8498644" cy="523220"/>
          </a:xfrm>
          <a:prstGeom prst="rect">
            <a:avLst/>
          </a:prstGeom>
          <a:noFill/>
        </p:spPr>
        <p:txBody>
          <a:bodyPr wrap="square" rtlCol="0">
            <a:spAutoFit/>
          </a:bodyPr>
          <a:lstStyle/>
          <a:p>
            <a:pPr algn="ctr"/>
            <a:r>
              <a:rPr lang="en-GB" sz="2800" b="1" u="sng" dirty="0">
                <a:latin typeface="Arial" panose="020B0604020202020204" pitchFamily="34" charset="0"/>
                <a:cs typeface="Arial" panose="020B0604020202020204" pitchFamily="34" charset="0"/>
              </a:rPr>
              <a:t>Underline key words and information</a:t>
            </a:r>
          </a:p>
        </p:txBody>
      </p:sp>
    </p:spTree>
    <p:extLst>
      <p:ext uri="{BB962C8B-B14F-4D97-AF65-F5344CB8AC3E}">
        <p14:creationId xmlns:p14="http://schemas.microsoft.com/office/powerpoint/2010/main" val="1441540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5101" y="2245646"/>
            <a:ext cx="8713799" cy="1938992"/>
          </a:xfrm>
          <a:prstGeom prst="rect">
            <a:avLst/>
          </a:prstGeom>
        </p:spPr>
        <p:txBody>
          <a:bodyPr wrap="square">
            <a:spAutoFit/>
          </a:bodyPr>
          <a:lstStyle/>
          <a:p>
            <a:pPr algn="ctr"/>
            <a:r>
              <a:rPr lang="en-GB" sz="2400" dirty="0">
                <a:latin typeface="Arial" panose="020B0604020202020204" pitchFamily="34" charset="0"/>
                <a:cs typeface="Arial" panose="020B0604020202020204" pitchFamily="34" charset="0"/>
              </a:rPr>
              <a:t>The easier you make it for the examiner to read your answers, the more marks you could obtain.</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Lay out each step of your working clearly and include units where necessary.</a:t>
            </a:r>
          </a:p>
        </p:txBody>
      </p:sp>
      <p:sp>
        <p:nvSpPr>
          <p:cNvPr id="4" name="TextBox 3"/>
          <p:cNvSpPr txBox="1"/>
          <p:nvPr/>
        </p:nvSpPr>
        <p:spPr>
          <a:xfrm>
            <a:off x="322678" y="1124744"/>
            <a:ext cx="8498644" cy="523220"/>
          </a:xfrm>
          <a:prstGeom prst="rect">
            <a:avLst/>
          </a:prstGeom>
          <a:noFill/>
        </p:spPr>
        <p:txBody>
          <a:bodyPr wrap="square" rtlCol="0">
            <a:spAutoFit/>
          </a:bodyPr>
          <a:lstStyle/>
          <a:p>
            <a:pPr algn="ctr"/>
            <a:r>
              <a:rPr lang="en-GB" sz="2800" b="1" u="sng" dirty="0">
                <a:latin typeface="Arial" panose="020B0604020202020204" pitchFamily="34" charset="0"/>
                <a:cs typeface="Arial" panose="020B0604020202020204" pitchFamily="34" charset="0"/>
              </a:rPr>
              <a:t>Write Neatly</a:t>
            </a:r>
          </a:p>
        </p:txBody>
      </p:sp>
    </p:spTree>
    <p:extLst>
      <p:ext uri="{BB962C8B-B14F-4D97-AF65-F5344CB8AC3E}">
        <p14:creationId xmlns:p14="http://schemas.microsoft.com/office/powerpoint/2010/main" val="691185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5100" y="2060848"/>
            <a:ext cx="8713799" cy="3785652"/>
          </a:xfrm>
          <a:prstGeom prst="rect">
            <a:avLst/>
          </a:prstGeom>
          <a:noFill/>
        </p:spPr>
        <p:txBody>
          <a:bodyPr wrap="square" rtlCol="0">
            <a:spAutoFit/>
          </a:bodyPr>
          <a:lstStyle/>
          <a:p>
            <a:pPr algn="ctr"/>
            <a:r>
              <a:rPr lang="en-GB" sz="2400" b="1" dirty="0">
                <a:latin typeface="Arial" panose="020B0604020202020204" pitchFamily="34" charset="0"/>
                <a:cs typeface="Arial" panose="020B0604020202020204" pitchFamily="34" charset="0"/>
              </a:rPr>
              <a:t>Check</a:t>
            </a:r>
            <a:r>
              <a:rPr lang="en-GB" sz="2400" dirty="0">
                <a:latin typeface="Arial" panose="020B0604020202020204" pitchFamily="34" charset="0"/>
                <a:cs typeface="Arial" panose="020B0604020202020204" pitchFamily="34" charset="0"/>
              </a:rPr>
              <a:t>: are the units the same throughout the question?</a:t>
            </a:r>
          </a:p>
          <a:p>
            <a:pPr algn="ctr"/>
            <a:endParaRPr lang="en-GB" sz="2400" dirty="0">
              <a:latin typeface="Arial" panose="020B0604020202020204" pitchFamily="34" charset="0"/>
              <a:cs typeface="Arial" panose="020B0604020202020204" pitchFamily="34" charset="0"/>
            </a:endParaRPr>
          </a:p>
          <a:p>
            <a:pPr algn="ctr"/>
            <a:r>
              <a:rPr lang="en-GB" sz="2400" b="1" dirty="0">
                <a:latin typeface="Arial" panose="020B0604020202020204" pitchFamily="34" charset="0"/>
                <a:cs typeface="Arial" panose="020B0604020202020204" pitchFamily="34" charset="0"/>
              </a:rPr>
              <a:t>Check</a:t>
            </a:r>
            <a:r>
              <a:rPr lang="en-GB" sz="2400" dirty="0">
                <a:latin typeface="Arial" panose="020B0604020202020204" pitchFamily="34" charset="0"/>
                <a:cs typeface="Arial" panose="020B0604020202020204" pitchFamily="34" charset="0"/>
              </a:rPr>
              <a:t>: are there units given on the answer line?</a:t>
            </a:r>
          </a:p>
          <a:p>
            <a:pPr algn="ctr"/>
            <a:endParaRPr lang="en-GB" sz="2400" dirty="0">
              <a:latin typeface="Arial" panose="020B0604020202020204" pitchFamily="34" charset="0"/>
              <a:cs typeface="Arial" panose="020B0604020202020204" pitchFamily="34" charset="0"/>
            </a:endParaRPr>
          </a:p>
          <a:p>
            <a:pPr algn="ctr"/>
            <a:r>
              <a:rPr lang="en-GB" sz="2400" b="1" dirty="0">
                <a:latin typeface="Arial" panose="020B0604020202020204" pitchFamily="34" charset="0"/>
                <a:cs typeface="Arial" panose="020B0604020202020204" pitchFamily="34" charset="0"/>
              </a:rPr>
              <a:t>Remember</a:t>
            </a:r>
            <a:r>
              <a:rPr lang="en-GB" sz="2400" dirty="0">
                <a:latin typeface="Arial" panose="020B0604020202020204" pitchFamily="34" charset="0"/>
                <a:cs typeface="Arial" panose="020B0604020202020204" pitchFamily="34" charset="0"/>
              </a:rPr>
              <a:t>:</a:t>
            </a:r>
          </a:p>
          <a:p>
            <a:pPr algn="ctr"/>
            <a:r>
              <a:rPr lang="en-GB" sz="2400" dirty="0">
                <a:latin typeface="Arial" panose="020B0604020202020204" pitchFamily="34" charset="0"/>
                <a:cs typeface="Arial" panose="020B0604020202020204" pitchFamily="34" charset="0"/>
              </a:rPr>
              <a:t>5 miles = 8 km</a:t>
            </a:r>
          </a:p>
          <a:p>
            <a:pPr algn="ctr"/>
            <a:r>
              <a:rPr lang="en-GB" sz="2400" dirty="0">
                <a:latin typeface="Arial" panose="020B0604020202020204" pitchFamily="34" charset="0"/>
                <a:cs typeface="Arial" panose="020B0604020202020204" pitchFamily="34" charset="0"/>
              </a:rPr>
              <a:t>12 inches = 1 foot = 30 cm</a:t>
            </a:r>
          </a:p>
          <a:p>
            <a:pPr algn="ctr"/>
            <a:r>
              <a:rPr lang="en-GB" sz="2400" dirty="0">
                <a:latin typeface="Arial" panose="020B0604020202020204" pitchFamily="34" charset="0"/>
                <a:cs typeface="Arial" panose="020B0604020202020204" pitchFamily="34" charset="0"/>
              </a:rPr>
              <a:t>60 minutes = 1 hour</a:t>
            </a:r>
          </a:p>
          <a:p>
            <a:pPr algn="ctr"/>
            <a:r>
              <a:rPr lang="en-GB" sz="2400" dirty="0">
                <a:latin typeface="Arial" panose="020B0604020202020204" pitchFamily="34" charset="0"/>
                <a:cs typeface="Arial" panose="020B0604020202020204" pitchFamily="34" charset="0"/>
              </a:rPr>
              <a:t>30 minutes = 0.5 hours, </a:t>
            </a:r>
            <a:r>
              <a:rPr lang="en-GB" sz="2400" b="1" u="sng" dirty="0">
                <a:latin typeface="Arial" panose="020B0604020202020204" pitchFamily="34" charset="0"/>
                <a:cs typeface="Arial" panose="020B0604020202020204" pitchFamily="34" charset="0"/>
              </a:rPr>
              <a:t>NOT 0.3</a:t>
            </a:r>
          </a:p>
          <a:p>
            <a:pPr algn="ctr"/>
            <a:endParaRPr lang="en-GB" sz="2400" dirty="0">
              <a:latin typeface="Arial" panose="020B0604020202020204" pitchFamily="34" charset="0"/>
              <a:cs typeface="Arial" panose="020B0604020202020204" pitchFamily="34" charset="0"/>
            </a:endParaRPr>
          </a:p>
        </p:txBody>
      </p:sp>
      <p:sp>
        <p:nvSpPr>
          <p:cNvPr id="4" name="TextBox 3"/>
          <p:cNvSpPr txBox="1"/>
          <p:nvPr/>
        </p:nvSpPr>
        <p:spPr>
          <a:xfrm>
            <a:off x="322678" y="1124744"/>
            <a:ext cx="8498644" cy="523220"/>
          </a:xfrm>
          <a:prstGeom prst="rect">
            <a:avLst/>
          </a:prstGeom>
          <a:noFill/>
        </p:spPr>
        <p:txBody>
          <a:bodyPr wrap="square" rtlCol="0">
            <a:spAutoFit/>
          </a:bodyPr>
          <a:lstStyle/>
          <a:p>
            <a:pPr algn="ctr"/>
            <a:r>
              <a:rPr lang="en-GB" sz="2800" b="1" u="sng" dirty="0">
                <a:latin typeface="Arial" panose="020B0604020202020204" pitchFamily="34" charset="0"/>
                <a:cs typeface="Arial" panose="020B0604020202020204" pitchFamily="34" charset="0"/>
              </a:rPr>
              <a:t>Units and Conversions</a:t>
            </a:r>
          </a:p>
        </p:txBody>
      </p:sp>
    </p:spTree>
    <p:extLst>
      <p:ext uri="{BB962C8B-B14F-4D97-AF65-F5344CB8AC3E}">
        <p14:creationId xmlns:p14="http://schemas.microsoft.com/office/powerpoint/2010/main" val="1423210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52939C130BC3345BD46FBDA85EAE0C4" ma:contentTypeVersion="15" ma:contentTypeDescription="Create a new document." ma:contentTypeScope="" ma:versionID="ee59e9a1a70a36983d2e4ab6005dda2d">
  <xsd:schema xmlns:xsd="http://www.w3.org/2001/XMLSchema" xmlns:xs="http://www.w3.org/2001/XMLSchema" xmlns:p="http://schemas.microsoft.com/office/2006/metadata/properties" xmlns:ns1="http://schemas.microsoft.com/sharepoint/v3" xmlns:ns3="3b2e3e00-21be-4328-9148-227bc41d2ca3" xmlns:ns4="59eb0d81-d869-4928-abc0-e4e242114421" targetNamespace="http://schemas.microsoft.com/office/2006/metadata/properties" ma:root="true" ma:fieldsID="bc90e799ae69192bb8a172ab70c8345e" ns1:_="" ns3:_="" ns4:_="">
    <xsd:import namespace="http://schemas.microsoft.com/sharepoint/v3"/>
    <xsd:import namespace="3b2e3e00-21be-4328-9148-227bc41d2ca3"/>
    <xsd:import namespace="59eb0d81-d869-4928-abc0-e4e24211442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AutoKeyPoints" minOccurs="0"/>
                <xsd:element ref="ns3:MediaServiceKeyPoints" minOccurs="0"/>
                <xsd:element ref="ns3:MediaServiceOCR" minOccurs="0"/>
                <xsd:element ref="ns3:MediaServiceGenerationTime" minOccurs="0"/>
                <xsd:element ref="ns3:MediaServiceEventHashCode" minOccurs="0"/>
                <xsd:element ref="ns1:_ip_UnifiedCompliancePolicyProperties" minOccurs="0"/>
                <xsd:element ref="ns1:_ip_UnifiedCompliancePolicyUIAc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b2e3e00-21be-4328-9148-227bc41d2ca3"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9eb0d81-d869-4928-abc0-e4e242114421"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description="" ma:internalName="SharedWithDetails" ma:readOnly="true">
      <xsd:simpleType>
        <xsd:restriction base="dms:Note">
          <xsd:maxLength value="255"/>
        </xsd:restriction>
      </xsd:simpleType>
    </xsd:element>
    <xsd:element name="SharingHintHash" ma:index="12"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4A03020C-6A18-423E-B4EC-C570F72829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b2e3e00-21be-4328-9148-227bc41d2ca3"/>
    <ds:schemaRef ds:uri="59eb0d81-d869-4928-abc0-e4e2421144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3C9668F-28D1-4AAB-858D-E31D9BF5BF5D}">
  <ds:schemaRefs>
    <ds:schemaRef ds:uri="http://schemas.microsoft.com/sharepoint/v3/contenttype/forms"/>
  </ds:schemaRefs>
</ds:datastoreItem>
</file>

<file path=customXml/itemProps3.xml><?xml version="1.0" encoding="utf-8"?>
<ds:datastoreItem xmlns:ds="http://schemas.openxmlformats.org/officeDocument/2006/customXml" ds:itemID="{E349DF9B-3F78-4518-9134-C5017ADA5C8D}">
  <ds:schemaRefs>
    <ds:schemaRef ds:uri="59eb0d81-d869-4928-abc0-e4e242114421"/>
    <ds:schemaRef ds:uri="http://purl.org/dc/elements/1.1/"/>
    <ds:schemaRef ds:uri="http://schemas.microsoft.com/sharepoint/v3"/>
    <ds:schemaRef ds:uri="http://schemas.openxmlformats.org/package/2006/metadata/core-properties"/>
    <ds:schemaRef ds:uri="http://purl.org/dc/dcmitype/"/>
    <ds:schemaRef ds:uri="3b2e3e00-21be-4328-9148-227bc41d2ca3"/>
    <ds:schemaRef ds:uri="http://purl.org/dc/terms/"/>
    <ds:schemaRef ds:uri="http://www.w3.org/XML/1998/namespace"/>
    <ds:schemaRef ds:uri="http://schemas.microsoft.com/office/2006/documentManagement/types"/>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94</TotalTime>
  <Words>1197</Words>
  <Application>Microsoft Office PowerPoint</Application>
  <PresentationFormat>On-screen Show (4:3)</PresentationFormat>
  <Paragraphs>181</Paragraphs>
  <Slides>20</Slides>
  <Notes>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20</vt:i4>
      </vt:variant>
    </vt:vector>
  </HeadingPairs>
  <TitlesOfParts>
    <vt:vector size="28" baseType="lpstr">
      <vt:lpstr>Microsoft YaHei</vt:lpstr>
      <vt:lpstr>Arial</vt:lpstr>
      <vt:lpstr>Calibri</vt:lpstr>
      <vt:lpstr>Comic Sans MS</vt:lpstr>
      <vt:lpstr>Times New Roman</vt:lpstr>
      <vt:lpstr>Wingdings</vt:lpstr>
      <vt:lpstr>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Duston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GLOVER D</dc:creator>
  <cp:lastModifiedBy>C Brooke</cp:lastModifiedBy>
  <cp:revision>20</cp:revision>
  <dcterms:created xsi:type="dcterms:W3CDTF">2015-07-01T12:05:39Z</dcterms:created>
  <dcterms:modified xsi:type="dcterms:W3CDTF">2021-07-19T08:40:38Z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0x010100552939C130BC3345BD46FBDA85EAE0C4</vt:lpwstr>
  </property>
</Properties>
</file>