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43" r:id="rId2"/>
    <p:sldId id="339" r:id="rId3"/>
    <p:sldId id="340" r:id="rId4"/>
    <p:sldId id="301" r:id="rId5"/>
    <p:sldId id="330" r:id="rId6"/>
    <p:sldId id="324" r:id="rId7"/>
    <p:sldId id="325" r:id="rId8"/>
    <p:sldId id="326" r:id="rId9"/>
    <p:sldId id="323" r:id="rId10"/>
    <p:sldId id="328" r:id="rId11"/>
    <p:sldId id="333" r:id="rId12"/>
    <p:sldId id="332" r:id="rId13"/>
    <p:sldId id="342" r:id="rId14"/>
    <p:sldId id="334" r:id="rId15"/>
    <p:sldId id="335" r:id="rId16"/>
    <p:sldId id="336" r:id="rId17"/>
    <p:sldId id="338"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empus Sans ITC"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900"/>
    <a:srgbClr val="FFFF00"/>
    <a:srgbClr val="008000"/>
    <a:srgbClr val="00FF0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snapToGrid="0">
      <p:cViewPr varScale="1">
        <p:scale>
          <a:sx n="70" d="100"/>
          <a:sy n="70" d="100"/>
        </p:scale>
        <p:origin x="-516" y="-90"/>
      </p:cViewPr>
      <p:guideLst>
        <p:guide orient="horz" pos="2160"/>
        <p:guide pos="2880"/>
      </p:guideLst>
    </p:cSldViewPr>
  </p:slideViewPr>
  <p:outlineViewPr>
    <p:cViewPr>
      <p:scale>
        <a:sx n="33" d="100"/>
        <a:sy n="33" d="100"/>
      </p:scale>
      <p:origin x="0" y="796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624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624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1BFF833-6606-4941-9F8A-D242CD468D46}" type="slidenum">
              <a:rPr lang="en-GB"/>
              <a:pPr>
                <a:defRPr/>
              </a:pPr>
              <a:t>‹#›</a:t>
            </a:fld>
            <a:endParaRPr lang="en-GB"/>
          </a:p>
        </p:txBody>
      </p:sp>
    </p:spTree>
    <p:extLst>
      <p:ext uri="{BB962C8B-B14F-4D97-AF65-F5344CB8AC3E}">
        <p14:creationId xmlns:p14="http://schemas.microsoft.com/office/powerpoint/2010/main" val="264443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FFE3911-280E-497C-BB4B-2DD00BE268C6}" type="slidenum">
              <a:rPr lang="en-US"/>
              <a:pPr>
                <a:defRPr/>
              </a:pPr>
              <a:t>‹#›</a:t>
            </a:fld>
            <a:endParaRPr lang="en-US"/>
          </a:p>
        </p:txBody>
      </p:sp>
    </p:spTree>
    <p:extLst>
      <p:ext uri="{BB962C8B-B14F-4D97-AF65-F5344CB8AC3E}">
        <p14:creationId xmlns:p14="http://schemas.microsoft.com/office/powerpoint/2010/main" val="670513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Students identify key words to underline</a:t>
            </a:r>
          </a:p>
        </p:txBody>
      </p:sp>
      <p:sp>
        <p:nvSpPr>
          <p:cNvPr id="1136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23538C1-2D8F-452C-AF39-FC1CE2D5B6A8}" type="slidenum">
              <a:rPr lang="en-GB" smtClean="0"/>
              <a:pPr eaLnBrk="1" hangingPunct="1">
                <a:defRPr/>
              </a:pPr>
              <a:t>1</a:t>
            </a:fld>
            <a:endParaRPr lang="en-GB"/>
          </a:p>
        </p:txBody>
      </p:sp>
    </p:spTree>
    <p:extLst>
      <p:ext uri="{BB962C8B-B14F-4D97-AF65-F5344CB8AC3E}">
        <p14:creationId xmlns:p14="http://schemas.microsoft.com/office/powerpoint/2010/main" val="189481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GB"/>
          </a:p>
        </p:txBody>
      </p:sp>
      <p:sp>
        <p:nvSpPr>
          <p:cNvPr id="21508" name="Slide Number Placeholder 3"/>
          <p:cNvSpPr>
            <a:spLocks noGrp="1"/>
          </p:cNvSpPr>
          <p:nvPr>
            <p:ph type="sldNum" sz="quarter" idx="5"/>
          </p:nvPr>
        </p:nvSpPr>
        <p:spPr>
          <a:noFill/>
        </p:spPr>
        <p:txBody>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fld id="{A876B86B-FA24-4EF8-B90F-34B5F74864FF}" type="slidenum">
              <a:rPr lang="en-US" sz="1200" smtClean="0">
                <a:latin typeface="Times New Roman" pitchFamily="18" charset="0"/>
              </a:rPr>
              <a:pPr/>
              <a:t>14</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4237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733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42888"/>
            <a:ext cx="2095500" cy="55483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42888"/>
            <a:ext cx="6134100" cy="5548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6589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42888"/>
            <a:ext cx="77724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268413"/>
            <a:ext cx="37719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1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42888"/>
            <a:ext cx="77724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268413"/>
            <a:ext cx="37719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268413"/>
            <a:ext cx="3771900" cy="21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605213"/>
            <a:ext cx="37719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444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084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3743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108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023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1211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11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710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237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gif"/><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nth_theme_business_classic_shades_of_blue_bg"/>
          <p:cNvPicPr>
            <a:picLocks noChangeAspect="1" noChangeArrowheads="1"/>
          </p:cNvPicPr>
          <p:nvPr userDrawn="1"/>
        </p:nvPicPr>
        <p:blipFill>
          <a:blip r:embed="rId15">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268413"/>
            <a:ext cx="76962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9"/>
          <p:cNvSpPr txBox="1">
            <a:spLocks noChangeArrowheads="1"/>
          </p:cNvSpPr>
          <p:nvPr/>
        </p:nvSpPr>
        <p:spPr bwMode="auto">
          <a:xfrm>
            <a:off x="5249863" y="6592888"/>
            <a:ext cx="3894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r">
              <a:defRPr/>
            </a:pPr>
            <a:r>
              <a:rPr lang="en-US" sz="1200">
                <a:latin typeface="Times New Roman" pitchFamily="18" charset="0"/>
              </a:rPr>
              <a:t>© Business Studies Online: Slide </a:t>
            </a:r>
            <a:fld id="{5FFB2AF7-038A-4166-823E-D8CF7A38F4E5}" type="slidenum">
              <a:rPr lang="en-US" sz="1200" smtClean="0">
                <a:latin typeface="Times New Roman" pitchFamily="18" charset="0"/>
              </a:rPr>
              <a:pPr algn="r">
                <a:defRPr/>
              </a:pPr>
              <a:t>‹#›</a:t>
            </a:fld>
            <a:endParaRPr lang="en-US" sz="1200">
              <a:latin typeface="Times New Roman" pitchFamily="18" charset="0"/>
            </a:endParaRPr>
          </a:p>
        </p:txBody>
      </p:sp>
      <p:pic>
        <p:nvPicPr>
          <p:cNvPr id="1029" name="Picture 11" descr="penny_guy_walking_md_transparent_30133"/>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0" y="242888"/>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7"/>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itchFamily="18" charset="2"/>
        <a:buBlip>
          <a:blip r:embed="rId18"/>
        </a:buBlip>
        <a:defRPr sz="2000">
          <a:solidFill>
            <a:schemeClr val="tx1"/>
          </a:solidFill>
          <a:latin typeface="+mn-lt"/>
        </a:defRPr>
      </a:lvl2pPr>
      <a:lvl3pPr marL="1143000" indent="-228600" algn="l" rtl="0" eaLnBrk="0" fontAlgn="base" hangingPunct="0">
        <a:spcBef>
          <a:spcPct val="20000"/>
        </a:spcBef>
        <a:spcAft>
          <a:spcPct val="0"/>
        </a:spcAft>
        <a:buBlip>
          <a:blip r:embed="rId19"/>
        </a:buBlip>
        <a:defRPr>
          <a:solidFill>
            <a:schemeClr val="tx1"/>
          </a:solidFill>
          <a:latin typeface="+mn-lt"/>
        </a:defRPr>
      </a:lvl3pPr>
      <a:lvl4pPr marL="1600200" indent="-228600" algn="l" rtl="0" eaLnBrk="0" fontAlgn="base" hangingPunct="0">
        <a:spcBef>
          <a:spcPct val="20000"/>
        </a:spcBef>
        <a:spcAft>
          <a:spcPct val="0"/>
        </a:spcAft>
        <a:buBlip>
          <a:blip r:embed="rId20"/>
        </a:buBlip>
        <a:defRPr sz="1600">
          <a:solidFill>
            <a:schemeClr val="tx1"/>
          </a:solidFill>
          <a:latin typeface="+mn-lt"/>
        </a:defRPr>
      </a:lvl4pPr>
      <a:lvl5pPr marL="2057400" indent="-228600" algn="l" rtl="0" eaLnBrk="0" fontAlgn="base" hangingPunct="0">
        <a:spcBef>
          <a:spcPct val="20000"/>
        </a:spcBef>
        <a:spcAft>
          <a:spcPct val="0"/>
        </a:spcAft>
        <a:buBlip>
          <a:blip r:embed="rId21"/>
        </a:buBlip>
        <a:defRPr sz="1200">
          <a:solidFill>
            <a:schemeClr val="tx1"/>
          </a:solidFill>
          <a:latin typeface="+mn-lt"/>
        </a:defRPr>
      </a:lvl5pPr>
      <a:lvl6pPr marL="2514600" indent="-228600" algn="l" rtl="0" eaLnBrk="0" fontAlgn="base" hangingPunct="0">
        <a:spcBef>
          <a:spcPct val="20000"/>
        </a:spcBef>
        <a:spcAft>
          <a:spcPct val="0"/>
        </a:spcAft>
        <a:buBlip>
          <a:blip r:embed="rId21"/>
        </a:buBlip>
        <a:defRPr sz="1200">
          <a:solidFill>
            <a:schemeClr val="tx1"/>
          </a:solidFill>
          <a:latin typeface="+mn-lt"/>
        </a:defRPr>
      </a:lvl6pPr>
      <a:lvl7pPr marL="2971800" indent="-228600" algn="l" rtl="0" eaLnBrk="0" fontAlgn="base" hangingPunct="0">
        <a:spcBef>
          <a:spcPct val="20000"/>
        </a:spcBef>
        <a:spcAft>
          <a:spcPct val="0"/>
        </a:spcAft>
        <a:buBlip>
          <a:blip r:embed="rId21"/>
        </a:buBlip>
        <a:defRPr sz="1200">
          <a:solidFill>
            <a:schemeClr val="tx1"/>
          </a:solidFill>
          <a:latin typeface="+mn-lt"/>
        </a:defRPr>
      </a:lvl7pPr>
      <a:lvl8pPr marL="3429000" indent="-228600" algn="l" rtl="0" eaLnBrk="0" fontAlgn="base" hangingPunct="0">
        <a:spcBef>
          <a:spcPct val="20000"/>
        </a:spcBef>
        <a:spcAft>
          <a:spcPct val="0"/>
        </a:spcAft>
        <a:buBlip>
          <a:blip r:embed="rId21"/>
        </a:buBlip>
        <a:defRPr sz="1200">
          <a:solidFill>
            <a:schemeClr val="tx1"/>
          </a:solidFill>
          <a:latin typeface="+mn-lt"/>
        </a:defRPr>
      </a:lvl8pPr>
      <a:lvl9pPr marL="3886200" indent="-228600" algn="l" rtl="0" eaLnBrk="0" fontAlgn="base" hangingPunct="0">
        <a:spcBef>
          <a:spcPct val="20000"/>
        </a:spcBef>
        <a:spcAft>
          <a:spcPct val="0"/>
        </a:spcAft>
        <a:buBlip>
          <a:blip r:embed="rId21"/>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hyperlink" Target="http://www.woolworthsgroupplc.com/index.cfm"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spearhead.co.uk/"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Sources%20of%20Finance%20advs%20dis%20student%20sheet.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l="-272" t="8896" r="-2" b="-15839"/>
          <a:stretch>
            <a:fillRect/>
          </a:stretch>
        </p:blipFill>
        <p:spPr bwMode="auto">
          <a:xfrm>
            <a:off x="0" y="-125413"/>
            <a:ext cx="9144000" cy="9091613"/>
          </a:xfrm>
          <a:prstGeom prst="rect">
            <a:avLst/>
          </a:prstGeom>
          <a:solidFill>
            <a:schemeClr val="tx1"/>
          </a:solidFill>
          <a:ln>
            <a:noFill/>
          </a:ln>
          <a:effectLst/>
        </p:spPr>
      </p:pic>
      <p:sp>
        <p:nvSpPr>
          <p:cNvPr id="3075" name="TextBox 6"/>
          <p:cNvSpPr txBox="1">
            <a:spLocks noChangeArrowheads="1"/>
          </p:cNvSpPr>
          <p:nvPr/>
        </p:nvSpPr>
        <p:spPr bwMode="auto">
          <a:xfrm>
            <a:off x="115888" y="1687513"/>
            <a:ext cx="1584325" cy="585787"/>
          </a:xfrm>
          <a:prstGeom prst="rect">
            <a:avLst/>
          </a:prstGeom>
          <a:solidFill>
            <a:srgbClr val="FF0000"/>
          </a:solidFill>
          <a:ln w="190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solidFill>
                  <a:srgbClr val="000000"/>
                </a:solidFill>
                <a:latin typeface="Comic Sans MS" pitchFamily="66" charset="0"/>
                <a:ea typeface="MS PGothic" pitchFamily="34" charset="-128"/>
              </a:rPr>
              <a:t>Today we will:</a:t>
            </a:r>
          </a:p>
        </p:txBody>
      </p:sp>
      <p:sp>
        <p:nvSpPr>
          <p:cNvPr id="3" name="Rectangle 2"/>
          <p:cNvSpPr/>
          <p:nvPr/>
        </p:nvSpPr>
        <p:spPr>
          <a:xfrm>
            <a:off x="1801813" y="241300"/>
            <a:ext cx="7140575" cy="1000125"/>
          </a:xfrm>
          <a:prstGeom prst="rect">
            <a:avLst/>
          </a:prstGeom>
          <a:solidFill>
            <a:srgbClr val="FF0000"/>
          </a:solidFill>
          <a:ln w="25400" cap="flat" cmpd="sng" algn="ctr">
            <a:solidFill>
              <a:schemeClr val="tx1"/>
            </a:solidFill>
            <a:prstDash val="solid"/>
          </a:ln>
          <a:effectLst/>
        </p:spPr>
        <p:txBody>
          <a:bodyPr anchor="ctr"/>
          <a:lstStyle/>
          <a:p>
            <a:pPr algn="ctr" fontAlgn="auto">
              <a:spcBef>
                <a:spcPts val="0"/>
              </a:spcBef>
              <a:spcAft>
                <a:spcPts val="0"/>
              </a:spcAft>
              <a:defRPr/>
            </a:pPr>
            <a:r>
              <a:rPr lang="en-GB" sz="3200" b="1" kern="0" dirty="0">
                <a:solidFill>
                  <a:schemeClr val="bg1"/>
                </a:solidFill>
                <a:latin typeface="Comic Sans MS" pitchFamily="66" charset="0"/>
              </a:rPr>
              <a:t>Sources of finance</a:t>
            </a:r>
          </a:p>
        </p:txBody>
      </p:sp>
      <p:pic>
        <p:nvPicPr>
          <p:cNvPr id="3077" name="Picture 2" descr="http://www.blue-inc-solutions.co.uk/software/images/jig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730250"/>
            <a:ext cx="785813" cy="7858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4" descr="http://jwikert.typepad.com/photos/uncategorized/2007/11/27/cogs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3" y="2406650"/>
            <a:ext cx="857250" cy="8937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79" name="TextBox 26"/>
          <p:cNvSpPr txBox="1">
            <a:spLocks noChangeArrowheads="1"/>
          </p:cNvSpPr>
          <p:nvPr/>
        </p:nvSpPr>
        <p:spPr bwMode="auto">
          <a:xfrm>
            <a:off x="106363" y="241300"/>
            <a:ext cx="1571625" cy="338138"/>
          </a:xfrm>
          <a:prstGeom prst="rect">
            <a:avLst/>
          </a:prstGeom>
          <a:solidFill>
            <a:srgbClr val="FF0000"/>
          </a:solidFill>
          <a:ln w="127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solidFill>
                  <a:srgbClr val="000000"/>
                </a:solidFill>
                <a:latin typeface="Comic Sans MS" pitchFamily="66" charset="0"/>
                <a:ea typeface="MS PGothic" pitchFamily="34" charset="-128"/>
              </a:rPr>
              <a:t>The BIG Idea</a:t>
            </a:r>
          </a:p>
        </p:txBody>
      </p:sp>
      <p:sp>
        <p:nvSpPr>
          <p:cNvPr id="7" name="Rectangle 6"/>
          <p:cNvSpPr/>
          <p:nvPr/>
        </p:nvSpPr>
        <p:spPr>
          <a:xfrm>
            <a:off x="1403350" y="2406650"/>
            <a:ext cx="7740650" cy="4262438"/>
          </a:xfrm>
          <a:prstGeom prst="rect">
            <a:avLst/>
          </a:prstGeom>
          <a:solidFill>
            <a:srgbClr val="FF0000"/>
          </a:solidFill>
          <a:ln w="25400" cap="flat" cmpd="sng" algn="ctr">
            <a:solidFill>
              <a:schemeClr val="tx1"/>
            </a:solidFill>
            <a:prstDash val="solid"/>
          </a:ln>
          <a:effectLst/>
        </p:spPr>
        <p:txBody>
          <a:bodyPr anchor="ctr"/>
          <a:lstStyle/>
          <a:p>
            <a:pPr marL="457200" indent="-457200">
              <a:buFont typeface="Arial" pitchFamily="34" charset="0"/>
              <a:buChar char="•"/>
              <a:defRPr/>
            </a:pPr>
            <a:endParaRPr lang="en-US" sz="2800" b="1" dirty="0">
              <a:solidFill>
                <a:schemeClr val="bg1"/>
              </a:solidFill>
            </a:endParaRPr>
          </a:p>
          <a:p>
            <a:pPr marL="457200" indent="-457200">
              <a:buFont typeface="Arial" pitchFamily="34" charset="0"/>
              <a:buChar char="•"/>
              <a:defRPr/>
            </a:pPr>
            <a:endParaRPr lang="en-US" sz="2800" b="1" dirty="0">
              <a:solidFill>
                <a:schemeClr val="bg1"/>
              </a:solidFill>
            </a:endParaRPr>
          </a:p>
          <a:p>
            <a:pPr marL="457200" indent="-457200">
              <a:buFont typeface="Arial" pitchFamily="34" charset="0"/>
              <a:buChar char="•"/>
              <a:defRPr/>
            </a:pPr>
            <a:r>
              <a:rPr lang="en-US" sz="2800" b="1" dirty="0">
                <a:solidFill>
                  <a:schemeClr val="bg1"/>
                </a:solidFill>
              </a:rPr>
              <a:t>Internal and external sources</a:t>
            </a:r>
          </a:p>
          <a:p>
            <a:pPr marL="457200" indent="-457200">
              <a:buFont typeface="Arial" pitchFamily="34" charset="0"/>
              <a:buChar char="•"/>
              <a:defRPr/>
            </a:pPr>
            <a:r>
              <a:rPr lang="en-US" sz="2800" b="1" dirty="0">
                <a:solidFill>
                  <a:schemeClr val="bg1"/>
                </a:solidFill>
              </a:rPr>
              <a:t>Long term and short term</a:t>
            </a:r>
          </a:p>
          <a:p>
            <a:pPr marL="457200" indent="-457200">
              <a:buFont typeface="Arial" pitchFamily="34" charset="0"/>
              <a:buChar char="•"/>
              <a:defRPr/>
            </a:pPr>
            <a:r>
              <a:rPr lang="en-US" sz="2800" b="1" dirty="0">
                <a:solidFill>
                  <a:schemeClr val="bg1"/>
                </a:solidFill>
              </a:rPr>
              <a:t>Debt v </a:t>
            </a:r>
            <a:r>
              <a:rPr lang="en-US" sz="2800" b="1" dirty="0" smtClean="0">
                <a:solidFill>
                  <a:schemeClr val="bg1"/>
                </a:solidFill>
              </a:rPr>
              <a:t>equity</a:t>
            </a:r>
          </a:p>
          <a:p>
            <a:pPr marL="457200" indent="-457200">
              <a:buFont typeface="Arial" pitchFamily="34" charset="0"/>
              <a:buChar char="•"/>
              <a:defRPr/>
            </a:pPr>
            <a:r>
              <a:rPr lang="en-US" sz="2800" b="1" smtClean="0">
                <a:solidFill>
                  <a:schemeClr val="bg1"/>
                </a:solidFill>
              </a:rPr>
              <a:t>Legal implications</a:t>
            </a:r>
            <a:endParaRPr lang="en-US" sz="2800" b="1" dirty="0">
              <a:solidFill>
                <a:schemeClr val="bg1"/>
              </a:solidFill>
            </a:endParaRPr>
          </a:p>
          <a:p>
            <a:pPr marL="457200" indent="-457200">
              <a:buFont typeface="Arial" pitchFamily="34" charset="0"/>
              <a:buChar char="•"/>
              <a:defRPr/>
            </a:pPr>
            <a:endParaRPr lang="en-US" sz="2800" b="1" dirty="0">
              <a:solidFill>
                <a:schemeClr val="bg1"/>
              </a:solidFill>
            </a:endParaRPr>
          </a:p>
          <a:p>
            <a:pPr marL="457200" indent="-457200">
              <a:buFont typeface="Arial" pitchFamily="34" charset="0"/>
              <a:buChar char="•"/>
              <a:defRPr/>
            </a:pPr>
            <a:endParaRPr lang="en-US" sz="2800" b="1" dirty="0">
              <a:solidFill>
                <a:schemeClr val="bg1"/>
              </a:solidFill>
            </a:endParaRPr>
          </a:p>
          <a:p>
            <a:pPr>
              <a:defRPr/>
            </a:pPr>
            <a:endParaRPr lang="en-US" sz="2800" dirty="0"/>
          </a:p>
          <a:p>
            <a:pPr marL="457200" indent="-457200">
              <a:buFont typeface="Arial" pitchFamily="34" charset="0"/>
              <a:buChar char="•"/>
              <a:defRPr/>
            </a:pPr>
            <a:endParaRPr lang="en-US" sz="2800" dirty="0"/>
          </a:p>
          <a:p>
            <a:pPr>
              <a:defRPr/>
            </a:pPr>
            <a:endParaRPr lang="en-US" sz="2800" dirty="0"/>
          </a:p>
        </p:txBody>
      </p:sp>
      <p:sp>
        <p:nvSpPr>
          <p:cNvPr id="2" name="5-Point Star 1"/>
          <p:cNvSpPr/>
          <p:nvPr/>
        </p:nvSpPr>
        <p:spPr>
          <a:xfrm>
            <a:off x="-327162" y="4832630"/>
            <a:ext cx="3314985" cy="20159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Homework</a:t>
            </a:r>
          </a:p>
        </p:txBody>
      </p:sp>
    </p:spTree>
    <p:extLst>
      <p:ext uri="{BB962C8B-B14F-4D97-AF65-F5344CB8AC3E}">
        <p14:creationId xmlns:p14="http://schemas.microsoft.com/office/powerpoint/2010/main" val="199838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62" name="Picture 158" descr="10 Pound Note"/>
          <p:cNvPicPr>
            <a:picLocks noChangeAspect="1" noChangeArrowheads="1"/>
          </p:cNvPicPr>
          <p:nvPr/>
        </p:nvPicPr>
        <p:blipFill>
          <a:blip r:embed="rId2">
            <a:lum bright="50000" contrast="-68000"/>
            <a:extLst>
              <a:ext uri="{28A0092B-C50C-407E-A947-70E740481C1C}">
                <a14:useLocalDpi xmlns:a14="http://schemas.microsoft.com/office/drawing/2010/main" val="0"/>
              </a:ext>
            </a:extLst>
          </a:blip>
          <a:srcRect/>
          <a:stretch>
            <a:fillRect/>
          </a:stretch>
        </p:blipFill>
        <p:spPr bwMode="auto">
          <a:xfrm>
            <a:off x="1987550" y="3340100"/>
            <a:ext cx="67119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2"/>
          <p:cNvSpPr>
            <a:spLocks noGrp="1" noChangeArrowheads="1"/>
          </p:cNvSpPr>
          <p:nvPr>
            <p:ph type="title"/>
          </p:nvPr>
        </p:nvSpPr>
        <p:spPr>
          <a:xfrm>
            <a:off x="-76200" y="398463"/>
            <a:ext cx="8750300" cy="654050"/>
          </a:xfrm>
        </p:spPr>
        <p:txBody>
          <a:bodyPr/>
          <a:lstStyle/>
          <a:p>
            <a:pPr>
              <a:defRPr/>
            </a:pPr>
            <a:r>
              <a:rPr lang="en-GB"/>
              <a:t>Which Source of Finance Can Be Used?</a:t>
            </a:r>
          </a:p>
        </p:txBody>
      </p:sp>
      <p:sp>
        <p:nvSpPr>
          <p:cNvPr id="98307" name="Rectangle 3"/>
          <p:cNvSpPr>
            <a:spLocks noGrp="1" noChangeArrowheads="1"/>
          </p:cNvSpPr>
          <p:nvPr>
            <p:ph type="body" sz="half" idx="1"/>
          </p:nvPr>
        </p:nvSpPr>
        <p:spPr>
          <a:xfrm>
            <a:off x="260350" y="1247775"/>
            <a:ext cx="8697913" cy="550863"/>
          </a:xfrm>
        </p:spPr>
        <p:txBody>
          <a:bodyPr/>
          <a:lstStyle/>
          <a:p>
            <a:r>
              <a:rPr lang="en-GB"/>
              <a:t>Some sources of finance are not available to all businesses:</a:t>
            </a:r>
          </a:p>
        </p:txBody>
      </p:sp>
      <p:graphicFrame>
        <p:nvGraphicFramePr>
          <p:cNvPr id="98463" name="Group 159"/>
          <p:cNvGraphicFramePr>
            <a:graphicFrameLocks noGrp="1"/>
          </p:cNvGraphicFramePr>
          <p:nvPr/>
        </p:nvGraphicFramePr>
        <p:xfrm>
          <a:off x="333375" y="3340100"/>
          <a:ext cx="8367713" cy="3251200"/>
        </p:xfrm>
        <a:graphic>
          <a:graphicData uri="http://schemas.openxmlformats.org/drawingml/2006/table">
            <a:tbl>
              <a:tblPr/>
              <a:tblGrid>
                <a:gridCol w="1666875">
                  <a:extLst>
                    <a:ext uri="{9D8B030D-6E8A-4147-A177-3AD203B41FA5}">
                      <a16:colId xmlns:a16="http://schemas.microsoft.com/office/drawing/2014/main" xmlns="" val="20000"/>
                    </a:ext>
                  </a:extLst>
                </a:gridCol>
                <a:gridCol w="744538">
                  <a:extLst>
                    <a:ext uri="{9D8B030D-6E8A-4147-A177-3AD203B41FA5}">
                      <a16:colId xmlns:a16="http://schemas.microsoft.com/office/drawing/2014/main" xmlns="" val="20001"/>
                    </a:ext>
                  </a:extLst>
                </a:gridCol>
                <a:gridCol w="744537">
                  <a:extLst>
                    <a:ext uri="{9D8B030D-6E8A-4147-A177-3AD203B41FA5}">
                      <a16:colId xmlns:a16="http://schemas.microsoft.com/office/drawing/2014/main" xmlns="" val="20002"/>
                    </a:ext>
                  </a:extLst>
                </a:gridCol>
                <a:gridCol w="744538">
                  <a:extLst>
                    <a:ext uri="{9D8B030D-6E8A-4147-A177-3AD203B41FA5}">
                      <a16:colId xmlns:a16="http://schemas.microsoft.com/office/drawing/2014/main" xmlns="" val="20003"/>
                    </a:ext>
                  </a:extLst>
                </a:gridCol>
                <a:gridCol w="744537">
                  <a:extLst>
                    <a:ext uri="{9D8B030D-6E8A-4147-A177-3AD203B41FA5}">
                      <a16:colId xmlns:a16="http://schemas.microsoft.com/office/drawing/2014/main" xmlns="" val="20004"/>
                    </a:ext>
                  </a:extLst>
                </a:gridCol>
                <a:gridCol w="744538">
                  <a:extLst>
                    <a:ext uri="{9D8B030D-6E8A-4147-A177-3AD203B41FA5}">
                      <a16:colId xmlns:a16="http://schemas.microsoft.com/office/drawing/2014/main" xmlns="" val="20005"/>
                    </a:ext>
                  </a:extLst>
                </a:gridCol>
                <a:gridCol w="744537">
                  <a:extLst>
                    <a:ext uri="{9D8B030D-6E8A-4147-A177-3AD203B41FA5}">
                      <a16:colId xmlns:a16="http://schemas.microsoft.com/office/drawing/2014/main" xmlns="" val="20006"/>
                    </a:ext>
                  </a:extLst>
                </a:gridCol>
                <a:gridCol w="744538">
                  <a:extLst>
                    <a:ext uri="{9D8B030D-6E8A-4147-A177-3AD203B41FA5}">
                      <a16:colId xmlns:a16="http://schemas.microsoft.com/office/drawing/2014/main" xmlns="" val="20007"/>
                    </a:ext>
                  </a:extLst>
                </a:gridCol>
                <a:gridCol w="744537">
                  <a:extLst>
                    <a:ext uri="{9D8B030D-6E8A-4147-A177-3AD203B41FA5}">
                      <a16:colId xmlns:a16="http://schemas.microsoft.com/office/drawing/2014/main" xmlns="" val="20008"/>
                    </a:ext>
                  </a:extLst>
                </a:gridCol>
                <a:gridCol w="744538">
                  <a:extLst>
                    <a:ext uri="{9D8B030D-6E8A-4147-A177-3AD203B41FA5}">
                      <a16:colId xmlns:a16="http://schemas.microsoft.com/office/drawing/2014/main" xmlns="" val="20009"/>
                    </a:ext>
                  </a:extLst>
                </a:gridCol>
              </a:tblGrid>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Sole Trader</a:t>
                      </a:r>
                      <a:endParaRPr kumimoji="0" lang="en-US" sz="2000" b="0" i="0" u="none" strike="noStrike" cap="none" normalizeH="0" baseline="0">
                        <a:ln>
                          <a:noFill/>
                        </a:ln>
                        <a:solidFill>
                          <a:schemeClr val="accent2"/>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3200" b="0" i="0" u="none" strike="noStrike" cap="none" normalizeH="0" baseline="0">
                        <a:ln>
                          <a:noFill/>
                        </a:ln>
                        <a:solidFill>
                          <a:srgbClr val="FF0000"/>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rgbClr val="FF0000"/>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rgbClr val="FF0000"/>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Partnership</a:t>
                      </a:r>
                      <a:endParaRPr kumimoji="0" lang="en-US" sz="2000" b="0" i="0" u="none" strike="noStrike" cap="none" normalizeH="0" baseline="0">
                        <a:ln>
                          <a:noFill/>
                        </a:ln>
                        <a:solidFill>
                          <a:schemeClr val="accent2"/>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rgbClr val="FF0000"/>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rgbClr val="FF0000"/>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rgbClr val="FF0000"/>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LTD</a:t>
                      </a:r>
                      <a:endParaRPr kumimoji="0" lang="en-US" sz="2000" b="0" i="0" u="none" strike="noStrike" cap="none" normalizeH="0" baseline="0">
                        <a:ln>
                          <a:noFill/>
                        </a:ln>
                        <a:solidFill>
                          <a:schemeClr val="accent2"/>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PLC</a:t>
                      </a:r>
                      <a:endParaRPr kumimoji="0" lang="en-US" sz="2000" b="0" i="0" u="none" strike="noStrike" cap="none" normalizeH="0" baseline="0">
                        <a:ln>
                          <a:noFill/>
                        </a:ln>
                        <a:solidFill>
                          <a:schemeClr val="accent2"/>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latin typeface="Arial" charset="0"/>
                        <a:sym typeface="Wingdings" pitchFamily="2"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98390" name="Text Box 86"/>
          <p:cNvSpPr txBox="1">
            <a:spLocks noChangeArrowheads="1"/>
          </p:cNvSpPr>
          <p:nvPr/>
        </p:nvSpPr>
        <p:spPr bwMode="auto">
          <a:xfrm rot="-3000000">
            <a:off x="1839120"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Retained Profit</a:t>
            </a:r>
            <a:endParaRPr lang="en-US" sz="2000">
              <a:solidFill>
                <a:srgbClr val="FF0000"/>
              </a:solidFill>
              <a:latin typeface="Arial" pitchFamily="34" charset="0"/>
            </a:endParaRPr>
          </a:p>
        </p:txBody>
      </p:sp>
      <p:sp>
        <p:nvSpPr>
          <p:cNvPr id="98401" name="Text Box 97"/>
          <p:cNvSpPr txBox="1">
            <a:spLocks noChangeArrowheads="1"/>
          </p:cNvSpPr>
          <p:nvPr/>
        </p:nvSpPr>
        <p:spPr bwMode="auto">
          <a:xfrm rot="-3000000">
            <a:off x="2623345"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Sale of Assets</a:t>
            </a:r>
            <a:endParaRPr lang="en-US" sz="2000">
              <a:solidFill>
                <a:srgbClr val="FF0000"/>
              </a:solidFill>
              <a:latin typeface="Arial" pitchFamily="34" charset="0"/>
            </a:endParaRPr>
          </a:p>
        </p:txBody>
      </p:sp>
      <p:sp>
        <p:nvSpPr>
          <p:cNvPr id="98402" name="Text Box 98"/>
          <p:cNvSpPr txBox="1">
            <a:spLocks noChangeArrowheads="1"/>
          </p:cNvSpPr>
          <p:nvPr/>
        </p:nvSpPr>
        <p:spPr bwMode="auto">
          <a:xfrm rot="-3000000">
            <a:off x="3388520"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Loan</a:t>
            </a:r>
            <a:endParaRPr lang="en-US" sz="2000">
              <a:solidFill>
                <a:srgbClr val="FF0000"/>
              </a:solidFill>
              <a:latin typeface="Arial" pitchFamily="34" charset="0"/>
            </a:endParaRPr>
          </a:p>
        </p:txBody>
      </p:sp>
      <p:sp>
        <p:nvSpPr>
          <p:cNvPr id="98403" name="Text Box 99"/>
          <p:cNvSpPr txBox="1">
            <a:spLocks noChangeArrowheads="1"/>
          </p:cNvSpPr>
          <p:nvPr/>
        </p:nvSpPr>
        <p:spPr bwMode="auto">
          <a:xfrm rot="-3000000">
            <a:off x="4121945"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Trade Credit</a:t>
            </a:r>
            <a:endParaRPr lang="en-US" sz="2000">
              <a:solidFill>
                <a:srgbClr val="FF0000"/>
              </a:solidFill>
              <a:latin typeface="Arial" pitchFamily="34" charset="0"/>
            </a:endParaRPr>
          </a:p>
        </p:txBody>
      </p:sp>
      <p:sp>
        <p:nvSpPr>
          <p:cNvPr id="98404" name="Text Box 100"/>
          <p:cNvSpPr txBox="1">
            <a:spLocks noChangeArrowheads="1"/>
          </p:cNvSpPr>
          <p:nvPr/>
        </p:nvSpPr>
        <p:spPr bwMode="auto">
          <a:xfrm rot="-3000000">
            <a:off x="4863307"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Leasing</a:t>
            </a:r>
            <a:endParaRPr lang="en-US" sz="2000">
              <a:solidFill>
                <a:srgbClr val="FF0000"/>
              </a:solidFill>
              <a:latin typeface="Arial" pitchFamily="34" charset="0"/>
            </a:endParaRPr>
          </a:p>
        </p:txBody>
      </p:sp>
      <p:sp>
        <p:nvSpPr>
          <p:cNvPr id="98405" name="Text Box 101"/>
          <p:cNvSpPr txBox="1">
            <a:spLocks noChangeArrowheads="1"/>
          </p:cNvSpPr>
          <p:nvPr/>
        </p:nvSpPr>
        <p:spPr bwMode="auto">
          <a:xfrm rot="-3000000">
            <a:off x="5631657"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Overdraft</a:t>
            </a:r>
            <a:endParaRPr lang="en-US" sz="2000">
              <a:solidFill>
                <a:srgbClr val="FF0000"/>
              </a:solidFill>
              <a:latin typeface="Arial" pitchFamily="34" charset="0"/>
            </a:endParaRPr>
          </a:p>
        </p:txBody>
      </p:sp>
      <p:sp>
        <p:nvSpPr>
          <p:cNvPr id="98406" name="Text Box 102"/>
          <p:cNvSpPr txBox="1">
            <a:spLocks noChangeArrowheads="1"/>
          </p:cNvSpPr>
          <p:nvPr/>
        </p:nvSpPr>
        <p:spPr bwMode="auto">
          <a:xfrm rot="-3000000">
            <a:off x="6388895"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Share Capital</a:t>
            </a:r>
            <a:endParaRPr lang="en-US" sz="2000">
              <a:solidFill>
                <a:srgbClr val="FF0000"/>
              </a:solidFill>
              <a:latin typeface="Arial" pitchFamily="34" charset="0"/>
            </a:endParaRPr>
          </a:p>
        </p:txBody>
      </p:sp>
      <p:sp>
        <p:nvSpPr>
          <p:cNvPr id="98407" name="Text Box 103"/>
          <p:cNvSpPr txBox="1">
            <a:spLocks noChangeArrowheads="1"/>
          </p:cNvSpPr>
          <p:nvPr/>
        </p:nvSpPr>
        <p:spPr bwMode="auto">
          <a:xfrm rot="-3000000">
            <a:off x="7115970"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Venture Capital</a:t>
            </a:r>
            <a:endParaRPr lang="en-US" sz="2000">
              <a:solidFill>
                <a:srgbClr val="FF0000"/>
              </a:solidFill>
              <a:latin typeface="Arial" pitchFamily="34" charset="0"/>
            </a:endParaRPr>
          </a:p>
        </p:txBody>
      </p:sp>
      <p:sp>
        <p:nvSpPr>
          <p:cNvPr id="98408" name="Text Box 104"/>
          <p:cNvSpPr txBox="1">
            <a:spLocks noChangeArrowheads="1"/>
          </p:cNvSpPr>
          <p:nvPr/>
        </p:nvSpPr>
        <p:spPr bwMode="auto">
          <a:xfrm rot="-3000000">
            <a:off x="7781132" y="2177256"/>
            <a:ext cx="227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2000">
                <a:solidFill>
                  <a:srgbClr val="FF0000"/>
                </a:solidFill>
                <a:latin typeface="Arial" pitchFamily="34" charset="0"/>
              </a:rPr>
              <a:t>Debenture</a:t>
            </a:r>
            <a:endParaRPr lang="en-US" sz="2000">
              <a:solidFill>
                <a:srgbClr val="FF0000"/>
              </a:solidFill>
              <a:latin typeface="Arial" pitchFamily="34" charset="0"/>
            </a:endParaRPr>
          </a:p>
        </p:txBody>
      </p:sp>
      <p:sp>
        <p:nvSpPr>
          <p:cNvPr id="10311" name="Text Box 160"/>
          <p:cNvSpPr txBox="1">
            <a:spLocks noChangeArrowheads="1"/>
          </p:cNvSpPr>
          <p:nvPr/>
        </p:nvSpPr>
        <p:spPr bwMode="auto">
          <a:xfrm>
            <a:off x="411163" y="2252663"/>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endParaRPr lang="en-US"/>
          </a:p>
        </p:txBody>
      </p:sp>
      <p:sp>
        <p:nvSpPr>
          <p:cNvPr id="98466" name="Text Box 162"/>
          <p:cNvSpPr txBox="1">
            <a:spLocks noChangeArrowheads="1"/>
          </p:cNvSpPr>
          <p:nvPr/>
        </p:nvSpPr>
        <p:spPr bwMode="auto">
          <a:xfrm>
            <a:off x="8035925" y="3425825"/>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rgbClr val="FF0000"/>
                </a:solidFill>
                <a:latin typeface="Arial" pitchFamily="34" charset="0"/>
                <a:sym typeface="Wingdings" pitchFamily="2" charset="2"/>
              </a:rPr>
              <a:t></a:t>
            </a:r>
          </a:p>
        </p:txBody>
      </p:sp>
      <p:sp>
        <p:nvSpPr>
          <p:cNvPr id="98467" name="Text Box 163"/>
          <p:cNvSpPr txBox="1">
            <a:spLocks noChangeArrowheads="1"/>
          </p:cNvSpPr>
          <p:nvPr/>
        </p:nvSpPr>
        <p:spPr bwMode="auto">
          <a:xfrm>
            <a:off x="2071688" y="3422650"/>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68" name="Text Box 164"/>
          <p:cNvSpPr txBox="1">
            <a:spLocks noChangeArrowheads="1"/>
          </p:cNvSpPr>
          <p:nvPr/>
        </p:nvSpPr>
        <p:spPr bwMode="auto">
          <a:xfrm>
            <a:off x="2840038" y="3411538"/>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69" name="Text Box 165"/>
          <p:cNvSpPr txBox="1">
            <a:spLocks noChangeArrowheads="1"/>
          </p:cNvSpPr>
          <p:nvPr/>
        </p:nvSpPr>
        <p:spPr bwMode="auto">
          <a:xfrm>
            <a:off x="3568700" y="3409950"/>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0" name="Text Box 166"/>
          <p:cNvSpPr txBox="1">
            <a:spLocks noChangeArrowheads="1"/>
          </p:cNvSpPr>
          <p:nvPr/>
        </p:nvSpPr>
        <p:spPr bwMode="auto">
          <a:xfrm>
            <a:off x="4324350" y="3409950"/>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1" name="Text Box 167"/>
          <p:cNvSpPr txBox="1">
            <a:spLocks noChangeArrowheads="1"/>
          </p:cNvSpPr>
          <p:nvPr/>
        </p:nvSpPr>
        <p:spPr bwMode="auto">
          <a:xfrm>
            <a:off x="5040313" y="3424238"/>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2" name="Text Box 168"/>
          <p:cNvSpPr txBox="1">
            <a:spLocks noChangeArrowheads="1"/>
          </p:cNvSpPr>
          <p:nvPr/>
        </p:nvSpPr>
        <p:spPr bwMode="auto">
          <a:xfrm>
            <a:off x="5794375" y="3422650"/>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5" name="Text Box 171"/>
          <p:cNvSpPr txBox="1">
            <a:spLocks noChangeArrowheads="1"/>
          </p:cNvSpPr>
          <p:nvPr/>
        </p:nvSpPr>
        <p:spPr bwMode="auto">
          <a:xfrm>
            <a:off x="2049463" y="4221163"/>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6" name="Text Box 172"/>
          <p:cNvSpPr txBox="1">
            <a:spLocks noChangeArrowheads="1"/>
          </p:cNvSpPr>
          <p:nvPr/>
        </p:nvSpPr>
        <p:spPr bwMode="auto">
          <a:xfrm>
            <a:off x="2817813" y="4210050"/>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7" name="Text Box 173"/>
          <p:cNvSpPr txBox="1">
            <a:spLocks noChangeArrowheads="1"/>
          </p:cNvSpPr>
          <p:nvPr/>
        </p:nvSpPr>
        <p:spPr bwMode="auto">
          <a:xfrm>
            <a:off x="3546475" y="420846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8" name="Text Box 174"/>
          <p:cNvSpPr txBox="1">
            <a:spLocks noChangeArrowheads="1"/>
          </p:cNvSpPr>
          <p:nvPr/>
        </p:nvSpPr>
        <p:spPr bwMode="auto">
          <a:xfrm>
            <a:off x="4302125" y="420846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79" name="Text Box 175"/>
          <p:cNvSpPr txBox="1">
            <a:spLocks noChangeArrowheads="1"/>
          </p:cNvSpPr>
          <p:nvPr/>
        </p:nvSpPr>
        <p:spPr bwMode="auto">
          <a:xfrm>
            <a:off x="5018088" y="4222750"/>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0" name="Text Box 176"/>
          <p:cNvSpPr txBox="1">
            <a:spLocks noChangeArrowheads="1"/>
          </p:cNvSpPr>
          <p:nvPr/>
        </p:nvSpPr>
        <p:spPr bwMode="auto">
          <a:xfrm>
            <a:off x="5772150" y="422116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1" name="Text Box 177"/>
          <p:cNvSpPr txBox="1">
            <a:spLocks noChangeArrowheads="1"/>
          </p:cNvSpPr>
          <p:nvPr/>
        </p:nvSpPr>
        <p:spPr bwMode="auto">
          <a:xfrm>
            <a:off x="2074863" y="5030788"/>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2" name="Text Box 178"/>
          <p:cNvSpPr txBox="1">
            <a:spLocks noChangeArrowheads="1"/>
          </p:cNvSpPr>
          <p:nvPr/>
        </p:nvSpPr>
        <p:spPr bwMode="auto">
          <a:xfrm>
            <a:off x="2843213" y="5019675"/>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3" name="Text Box 179"/>
          <p:cNvSpPr txBox="1">
            <a:spLocks noChangeArrowheads="1"/>
          </p:cNvSpPr>
          <p:nvPr/>
        </p:nvSpPr>
        <p:spPr bwMode="auto">
          <a:xfrm>
            <a:off x="3571875" y="5018088"/>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4" name="Text Box 180"/>
          <p:cNvSpPr txBox="1">
            <a:spLocks noChangeArrowheads="1"/>
          </p:cNvSpPr>
          <p:nvPr/>
        </p:nvSpPr>
        <p:spPr bwMode="auto">
          <a:xfrm>
            <a:off x="4327525" y="5018088"/>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5" name="Text Box 181"/>
          <p:cNvSpPr txBox="1">
            <a:spLocks noChangeArrowheads="1"/>
          </p:cNvSpPr>
          <p:nvPr/>
        </p:nvSpPr>
        <p:spPr bwMode="auto">
          <a:xfrm>
            <a:off x="5043488" y="5032375"/>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6" name="Text Box 182"/>
          <p:cNvSpPr txBox="1">
            <a:spLocks noChangeArrowheads="1"/>
          </p:cNvSpPr>
          <p:nvPr/>
        </p:nvSpPr>
        <p:spPr bwMode="auto">
          <a:xfrm>
            <a:off x="5797550" y="5030788"/>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7" name="Text Box 183"/>
          <p:cNvSpPr txBox="1">
            <a:spLocks noChangeArrowheads="1"/>
          </p:cNvSpPr>
          <p:nvPr/>
        </p:nvSpPr>
        <p:spPr bwMode="auto">
          <a:xfrm>
            <a:off x="2062163" y="5878513"/>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8" name="Text Box 184"/>
          <p:cNvSpPr txBox="1">
            <a:spLocks noChangeArrowheads="1"/>
          </p:cNvSpPr>
          <p:nvPr/>
        </p:nvSpPr>
        <p:spPr bwMode="auto">
          <a:xfrm>
            <a:off x="2830513" y="5867400"/>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89" name="Text Box 185"/>
          <p:cNvSpPr txBox="1">
            <a:spLocks noChangeArrowheads="1"/>
          </p:cNvSpPr>
          <p:nvPr/>
        </p:nvSpPr>
        <p:spPr bwMode="auto">
          <a:xfrm>
            <a:off x="3559175" y="586581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0" name="Text Box 186"/>
          <p:cNvSpPr txBox="1">
            <a:spLocks noChangeArrowheads="1"/>
          </p:cNvSpPr>
          <p:nvPr/>
        </p:nvSpPr>
        <p:spPr bwMode="auto">
          <a:xfrm>
            <a:off x="4314825" y="586581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1" name="Text Box 187"/>
          <p:cNvSpPr txBox="1">
            <a:spLocks noChangeArrowheads="1"/>
          </p:cNvSpPr>
          <p:nvPr/>
        </p:nvSpPr>
        <p:spPr bwMode="auto">
          <a:xfrm>
            <a:off x="5030788" y="5880100"/>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2" name="Text Box 188"/>
          <p:cNvSpPr txBox="1">
            <a:spLocks noChangeArrowheads="1"/>
          </p:cNvSpPr>
          <p:nvPr/>
        </p:nvSpPr>
        <p:spPr bwMode="auto">
          <a:xfrm>
            <a:off x="5784850" y="587851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3" name="Text Box 189"/>
          <p:cNvSpPr txBox="1">
            <a:spLocks noChangeArrowheads="1"/>
          </p:cNvSpPr>
          <p:nvPr/>
        </p:nvSpPr>
        <p:spPr bwMode="auto">
          <a:xfrm>
            <a:off x="6572250" y="500856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4" name="Text Box 190"/>
          <p:cNvSpPr txBox="1">
            <a:spLocks noChangeArrowheads="1"/>
          </p:cNvSpPr>
          <p:nvPr/>
        </p:nvSpPr>
        <p:spPr bwMode="auto">
          <a:xfrm>
            <a:off x="7288213" y="5022850"/>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5" name="Text Box 191"/>
          <p:cNvSpPr txBox="1">
            <a:spLocks noChangeArrowheads="1"/>
          </p:cNvSpPr>
          <p:nvPr/>
        </p:nvSpPr>
        <p:spPr bwMode="auto">
          <a:xfrm>
            <a:off x="8042275" y="5021263"/>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6" name="Text Box 192"/>
          <p:cNvSpPr txBox="1">
            <a:spLocks noChangeArrowheads="1"/>
          </p:cNvSpPr>
          <p:nvPr/>
        </p:nvSpPr>
        <p:spPr bwMode="auto">
          <a:xfrm>
            <a:off x="6559550" y="5856288"/>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7" name="Text Box 193"/>
          <p:cNvSpPr txBox="1">
            <a:spLocks noChangeArrowheads="1"/>
          </p:cNvSpPr>
          <p:nvPr/>
        </p:nvSpPr>
        <p:spPr bwMode="auto">
          <a:xfrm>
            <a:off x="7275513" y="5870575"/>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8" name="Text Box 194"/>
          <p:cNvSpPr txBox="1">
            <a:spLocks noChangeArrowheads="1"/>
          </p:cNvSpPr>
          <p:nvPr/>
        </p:nvSpPr>
        <p:spPr bwMode="auto">
          <a:xfrm>
            <a:off x="8029575" y="5868988"/>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chemeClr val="accent2"/>
                </a:solidFill>
                <a:latin typeface="Arial" pitchFamily="34" charset="0"/>
                <a:sym typeface="Wingdings" pitchFamily="2" charset="2"/>
              </a:rPr>
              <a:t></a:t>
            </a:r>
            <a:endParaRPr lang="en-US" sz="3600">
              <a:solidFill>
                <a:schemeClr val="accent2"/>
              </a:solidFill>
              <a:latin typeface="Arial" pitchFamily="34" charset="0"/>
              <a:sym typeface="Wingdings" pitchFamily="2" charset="2"/>
            </a:endParaRPr>
          </a:p>
        </p:txBody>
      </p:sp>
      <p:sp>
        <p:nvSpPr>
          <p:cNvPr id="98499" name="Text Box 195"/>
          <p:cNvSpPr txBox="1">
            <a:spLocks noChangeArrowheads="1"/>
          </p:cNvSpPr>
          <p:nvPr/>
        </p:nvSpPr>
        <p:spPr bwMode="auto">
          <a:xfrm>
            <a:off x="6542088" y="3430588"/>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rgbClr val="FF0000"/>
                </a:solidFill>
                <a:latin typeface="Arial" pitchFamily="34" charset="0"/>
                <a:sym typeface="Wingdings" pitchFamily="2" charset="2"/>
              </a:rPr>
              <a:t></a:t>
            </a:r>
          </a:p>
        </p:txBody>
      </p:sp>
      <p:sp>
        <p:nvSpPr>
          <p:cNvPr id="98500" name="Text Box 196"/>
          <p:cNvSpPr txBox="1">
            <a:spLocks noChangeArrowheads="1"/>
          </p:cNvSpPr>
          <p:nvPr/>
        </p:nvSpPr>
        <p:spPr bwMode="auto">
          <a:xfrm>
            <a:off x="7283450" y="3430588"/>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rgbClr val="FF0000"/>
                </a:solidFill>
                <a:latin typeface="Arial" pitchFamily="34" charset="0"/>
                <a:sym typeface="Wingdings" pitchFamily="2" charset="2"/>
              </a:rPr>
              <a:t></a:t>
            </a:r>
          </a:p>
        </p:txBody>
      </p:sp>
      <p:sp>
        <p:nvSpPr>
          <p:cNvPr id="98501" name="Text Box 197"/>
          <p:cNvSpPr txBox="1">
            <a:spLocks noChangeArrowheads="1"/>
          </p:cNvSpPr>
          <p:nvPr/>
        </p:nvSpPr>
        <p:spPr bwMode="auto">
          <a:xfrm>
            <a:off x="6542088" y="4224338"/>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rgbClr val="FF0000"/>
                </a:solidFill>
                <a:latin typeface="Arial" pitchFamily="34" charset="0"/>
                <a:sym typeface="Wingdings" pitchFamily="2" charset="2"/>
              </a:rPr>
              <a:t></a:t>
            </a:r>
          </a:p>
        </p:txBody>
      </p:sp>
      <p:sp>
        <p:nvSpPr>
          <p:cNvPr id="98502" name="Text Box 198"/>
          <p:cNvSpPr txBox="1">
            <a:spLocks noChangeArrowheads="1"/>
          </p:cNvSpPr>
          <p:nvPr/>
        </p:nvSpPr>
        <p:spPr bwMode="auto">
          <a:xfrm>
            <a:off x="7297738" y="4211638"/>
            <a:ext cx="58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rgbClr val="FF0000"/>
                </a:solidFill>
                <a:latin typeface="Arial" pitchFamily="34" charset="0"/>
                <a:sym typeface="Wingdings" pitchFamily="2" charset="2"/>
              </a:rPr>
              <a:t></a:t>
            </a:r>
          </a:p>
        </p:txBody>
      </p:sp>
      <p:sp>
        <p:nvSpPr>
          <p:cNvPr id="98503" name="Text Box 199"/>
          <p:cNvSpPr txBox="1">
            <a:spLocks noChangeArrowheads="1"/>
          </p:cNvSpPr>
          <p:nvPr/>
        </p:nvSpPr>
        <p:spPr bwMode="auto">
          <a:xfrm>
            <a:off x="8051800" y="4225925"/>
            <a:ext cx="58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sz="3600">
                <a:solidFill>
                  <a:srgbClr val="FF0000"/>
                </a:solidFill>
                <a:latin typeface="Arial" pitchFamily="34"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98462"/>
                                        </p:tgtEl>
                                        <p:attrNameLst>
                                          <p:attrName>style.visibility</p:attrName>
                                        </p:attrNameLst>
                                      </p:cBhvr>
                                      <p:to>
                                        <p:strVal val="visible"/>
                                      </p:to>
                                    </p:set>
                                    <p:animEffect transition="in" filter="dissolve">
                                      <p:cBhvr>
                                        <p:cTn id="11" dur="500"/>
                                        <p:tgtEl>
                                          <p:spTgt spid="98462"/>
                                        </p:tgtEl>
                                      </p:cBhvr>
                                    </p:animEffect>
                                  </p:childTnLst>
                                </p:cTn>
                              </p:par>
                              <p:par>
                                <p:cTn id="12" presetID="9" presetClass="entr" presetSubtype="0" fill="hold" nodeType="withEffect">
                                  <p:stCondLst>
                                    <p:cond delay="0"/>
                                  </p:stCondLst>
                                  <p:childTnLst>
                                    <p:set>
                                      <p:cBhvr>
                                        <p:cTn id="13" dur="1" fill="hold">
                                          <p:stCondLst>
                                            <p:cond delay="0"/>
                                          </p:stCondLst>
                                        </p:cTn>
                                        <p:tgtEl>
                                          <p:spTgt spid="98463"/>
                                        </p:tgtEl>
                                        <p:attrNameLst>
                                          <p:attrName>style.visibility</p:attrName>
                                        </p:attrNameLst>
                                      </p:cBhvr>
                                      <p:to>
                                        <p:strVal val="visible"/>
                                      </p:to>
                                    </p:set>
                                    <p:animEffect transition="in" filter="dissolve">
                                      <p:cBhvr>
                                        <p:cTn id="14" dur="500"/>
                                        <p:tgtEl>
                                          <p:spTgt spid="9846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98390"/>
                                        </p:tgtEl>
                                        <p:attrNameLst>
                                          <p:attrName>style.visibility</p:attrName>
                                        </p:attrNameLst>
                                      </p:cBhvr>
                                      <p:to>
                                        <p:strVal val="visible"/>
                                      </p:to>
                                    </p:set>
                                    <p:animEffect transition="in" filter="dissolve">
                                      <p:cBhvr>
                                        <p:cTn id="17" dur="500"/>
                                        <p:tgtEl>
                                          <p:spTgt spid="9839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8401"/>
                                        </p:tgtEl>
                                        <p:attrNameLst>
                                          <p:attrName>style.visibility</p:attrName>
                                        </p:attrNameLst>
                                      </p:cBhvr>
                                      <p:to>
                                        <p:strVal val="visible"/>
                                      </p:to>
                                    </p:set>
                                    <p:animEffect transition="in" filter="dissolve">
                                      <p:cBhvr>
                                        <p:cTn id="20" dur="500"/>
                                        <p:tgtEl>
                                          <p:spTgt spid="9840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8402"/>
                                        </p:tgtEl>
                                        <p:attrNameLst>
                                          <p:attrName>style.visibility</p:attrName>
                                        </p:attrNameLst>
                                      </p:cBhvr>
                                      <p:to>
                                        <p:strVal val="visible"/>
                                      </p:to>
                                    </p:set>
                                    <p:animEffect transition="in" filter="dissolve">
                                      <p:cBhvr>
                                        <p:cTn id="23" dur="500"/>
                                        <p:tgtEl>
                                          <p:spTgt spid="9840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8403"/>
                                        </p:tgtEl>
                                        <p:attrNameLst>
                                          <p:attrName>style.visibility</p:attrName>
                                        </p:attrNameLst>
                                      </p:cBhvr>
                                      <p:to>
                                        <p:strVal val="visible"/>
                                      </p:to>
                                    </p:set>
                                    <p:animEffect transition="in" filter="dissolve">
                                      <p:cBhvr>
                                        <p:cTn id="26" dur="500"/>
                                        <p:tgtEl>
                                          <p:spTgt spid="9840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8404"/>
                                        </p:tgtEl>
                                        <p:attrNameLst>
                                          <p:attrName>style.visibility</p:attrName>
                                        </p:attrNameLst>
                                      </p:cBhvr>
                                      <p:to>
                                        <p:strVal val="visible"/>
                                      </p:to>
                                    </p:set>
                                    <p:animEffect transition="in" filter="dissolve">
                                      <p:cBhvr>
                                        <p:cTn id="29" dur="500"/>
                                        <p:tgtEl>
                                          <p:spTgt spid="9840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8405"/>
                                        </p:tgtEl>
                                        <p:attrNameLst>
                                          <p:attrName>style.visibility</p:attrName>
                                        </p:attrNameLst>
                                      </p:cBhvr>
                                      <p:to>
                                        <p:strVal val="visible"/>
                                      </p:to>
                                    </p:set>
                                    <p:animEffect transition="in" filter="dissolve">
                                      <p:cBhvr>
                                        <p:cTn id="32" dur="500"/>
                                        <p:tgtEl>
                                          <p:spTgt spid="9840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8406"/>
                                        </p:tgtEl>
                                        <p:attrNameLst>
                                          <p:attrName>style.visibility</p:attrName>
                                        </p:attrNameLst>
                                      </p:cBhvr>
                                      <p:to>
                                        <p:strVal val="visible"/>
                                      </p:to>
                                    </p:set>
                                    <p:animEffect transition="in" filter="dissolve">
                                      <p:cBhvr>
                                        <p:cTn id="35" dur="500"/>
                                        <p:tgtEl>
                                          <p:spTgt spid="9840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8407"/>
                                        </p:tgtEl>
                                        <p:attrNameLst>
                                          <p:attrName>style.visibility</p:attrName>
                                        </p:attrNameLst>
                                      </p:cBhvr>
                                      <p:to>
                                        <p:strVal val="visible"/>
                                      </p:to>
                                    </p:set>
                                    <p:animEffect transition="in" filter="dissolve">
                                      <p:cBhvr>
                                        <p:cTn id="38" dur="500"/>
                                        <p:tgtEl>
                                          <p:spTgt spid="9840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8408"/>
                                        </p:tgtEl>
                                        <p:attrNameLst>
                                          <p:attrName>style.visibility</p:attrName>
                                        </p:attrNameLst>
                                      </p:cBhvr>
                                      <p:to>
                                        <p:strVal val="visible"/>
                                      </p:to>
                                    </p:set>
                                    <p:animEffect transition="in" filter="dissolve">
                                      <p:cBhvr>
                                        <p:cTn id="41" dur="500"/>
                                        <p:tgtEl>
                                          <p:spTgt spid="9840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8467"/>
                                        </p:tgtEl>
                                        <p:attrNameLst>
                                          <p:attrName>style.visibility</p:attrName>
                                        </p:attrNameLst>
                                      </p:cBhvr>
                                      <p:to>
                                        <p:strVal val="visible"/>
                                      </p:to>
                                    </p:set>
                                    <p:animEffect transition="in" filter="wipe(left)">
                                      <p:cBhvr>
                                        <p:cTn id="46" dur="500"/>
                                        <p:tgtEl>
                                          <p:spTgt spid="98467"/>
                                        </p:tgtEl>
                                      </p:cBhvr>
                                    </p:animEffec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8468"/>
                                        </p:tgtEl>
                                        <p:attrNameLst>
                                          <p:attrName>style.visibility</p:attrName>
                                        </p:attrNameLst>
                                      </p:cBhvr>
                                      <p:to>
                                        <p:strVal val="visible"/>
                                      </p:to>
                                    </p:set>
                                    <p:animEffect transition="in" filter="wipe(left)">
                                      <p:cBhvr>
                                        <p:cTn id="50" dur="500"/>
                                        <p:tgtEl>
                                          <p:spTgt spid="98468"/>
                                        </p:tgtEl>
                                      </p:cBhvr>
                                    </p:animEffect>
                                  </p:childTnLst>
                                </p:cTn>
                              </p:par>
                            </p:childTnLst>
                          </p:cTn>
                        </p:par>
                        <p:par>
                          <p:cTn id="51" fill="hold" nodeType="afterGroup">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98469"/>
                                        </p:tgtEl>
                                        <p:attrNameLst>
                                          <p:attrName>style.visibility</p:attrName>
                                        </p:attrNameLst>
                                      </p:cBhvr>
                                      <p:to>
                                        <p:strVal val="visible"/>
                                      </p:to>
                                    </p:set>
                                    <p:animEffect transition="in" filter="wipe(left)">
                                      <p:cBhvr>
                                        <p:cTn id="54" dur="500"/>
                                        <p:tgtEl>
                                          <p:spTgt spid="98469"/>
                                        </p:tgtEl>
                                      </p:cBhvr>
                                    </p:animEffect>
                                  </p:childTnLst>
                                </p:cTn>
                              </p:par>
                            </p:childTnLst>
                          </p:cTn>
                        </p:par>
                        <p:par>
                          <p:cTn id="55" fill="hold" nodeType="afterGroup">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98470"/>
                                        </p:tgtEl>
                                        <p:attrNameLst>
                                          <p:attrName>style.visibility</p:attrName>
                                        </p:attrNameLst>
                                      </p:cBhvr>
                                      <p:to>
                                        <p:strVal val="visible"/>
                                      </p:to>
                                    </p:set>
                                    <p:animEffect transition="in" filter="wipe(left)">
                                      <p:cBhvr>
                                        <p:cTn id="58" dur="500"/>
                                        <p:tgtEl>
                                          <p:spTgt spid="98470"/>
                                        </p:tgtEl>
                                      </p:cBhvr>
                                    </p:animEffect>
                                  </p:child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98471"/>
                                        </p:tgtEl>
                                        <p:attrNameLst>
                                          <p:attrName>style.visibility</p:attrName>
                                        </p:attrNameLst>
                                      </p:cBhvr>
                                      <p:to>
                                        <p:strVal val="visible"/>
                                      </p:to>
                                    </p:set>
                                    <p:animEffect transition="in" filter="wipe(left)">
                                      <p:cBhvr>
                                        <p:cTn id="62" dur="500"/>
                                        <p:tgtEl>
                                          <p:spTgt spid="98471"/>
                                        </p:tgtEl>
                                      </p:cBhvr>
                                    </p:animEffect>
                                  </p:childTnLst>
                                </p:cTn>
                              </p:par>
                            </p:childTnLst>
                          </p:cTn>
                        </p:par>
                        <p:par>
                          <p:cTn id="63" fill="hold" nodeType="afterGroup">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98472"/>
                                        </p:tgtEl>
                                        <p:attrNameLst>
                                          <p:attrName>style.visibility</p:attrName>
                                        </p:attrNameLst>
                                      </p:cBhvr>
                                      <p:to>
                                        <p:strVal val="visible"/>
                                      </p:to>
                                    </p:set>
                                    <p:animEffect transition="in" filter="wipe(left)">
                                      <p:cBhvr>
                                        <p:cTn id="66" dur="500"/>
                                        <p:tgtEl>
                                          <p:spTgt spid="98472"/>
                                        </p:tgtEl>
                                      </p:cBhvr>
                                    </p:animEffect>
                                  </p:childTnLst>
                                </p:cTn>
                              </p:par>
                            </p:childTnLst>
                          </p:cTn>
                        </p:par>
                        <p:par>
                          <p:cTn id="67" fill="hold" nodeType="afterGroup">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98499"/>
                                        </p:tgtEl>
                                        <p:attrNameLst>
                                          <p:attrName>style.visibility</p:attrName>
                                        </p:attrNameLst>
                                      </p:cBhvr>
                                      <p:to>
                                        <p:strVal val="visible"/>
                                      </p:to>
                                    </p:set>
                                    <p:animEffect transition="in" filter="wipe(left)">
                                      <p:cBhvr>
                                        <p:cTn id="70" dur="500"/>
                                        <p:tgtEl>
                                          <p:spTgt spid="98499"/>
                                        </p:tgtEl>
                                      </p:cBhvr>
                                    </p:animEffect>
                                  </p:childTnLst>
                                </p:cTn>
                              </p:par>
                            </p:childTnLst>
                          </p:cTn>
                        </p:par>
                        <p:par>
                          <p:cTn id="71" fill="hold" nodeType="afterGroup">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98500"/>
                                        </p:tgtEl>
                                        <p:attrNameLst>
                                          <p:attrName>style.visibility</p:attrName>
                                        </p:attrNameLst>
                                      </p:cBhvr>
                                      <p:to>
                                        <p:strVal val="visible"/>
                                      </p:to>
                                    </p:set>
                                    <p:animEffect transition="in" filter="wipe(left)">
                                      <p:cBhvr>
                                        <p:cTn id="74" dur="500"/>
                                        <p:tgtEl>
                                          <p:spTgt spid="98500"/>
                                        </p:tgtEl>
                                      </p:cBhvr>
                                    </p:animEffect>
                                  </p:childTnLst>
                                </p:cTn>
                              </p:par>
                            </p:childTnLst>
                          </p:cTn>
                        </p:par>
                        <p:par>
                          <p:cTn id="75" fill="hold" nodeType="afterGroup">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98466"/>
                                        </p:tgtEl>
                                        <p:attrNameLst>
                                          <p:attrName>style.visibility</p:attrName>
                                        </p:attrNameLst>
                                      </p:cBhvr>
                                      <p:to>
                                        <p:strVal val="visible"/>
                                      </p:to>
                                    </p:set>
                                    <p:animEffect transition="in" filter="wipe(left)">
                                      <p:cBhvr>
                                        <p:cTn id="78" dur="500"/>
                                        <p:tgtEl>
                                          <p:spTgt spid="9846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98475"/>
                                        </p:tgtEl>
                                        <p:attrNameLst>
                                          <p:attrName>style.visibility</p:attrName>
                                        </p:attrNameLst>
                                      </p:cBhvr>
                                      <p:to>
                                        <p:strVal val="visible"/>
                                      </p:to>
                                    </p:set>
                                    <p:animEffect transition="in" filter="wipe(left)">
                                      <p:cBhvr>
                                        <p:cTn id="83" dur="500"/>
                                        <p:tgtEl>
                                          <p:spTgt spid="98475"/>
                                        </p:tgtEl>
                                      </p:cBhvr>
                                    </p:animEffect>
                                  </p:childTnLst>
                                </p:cTn>
                              </p:par>
                            </p:childTnLst>
                          </p:cTn>
                        </p:par>
                        <p:par>
                          <p:cTn id="84" fill="hold" nodeType="afterGroup">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8476"/>
                                        </p:tgtEl>
                                        <p:attrNameLst>
                                          <p:attrName>style.visibility</p:attrName>
                                        </p:attrNameLst>
                                      </p:cBhvr>
                                      <p:to>
                                        <p:strVal val="visible"/>
                                      </p:to>
                                    </p:set>
                                    <p:animEffect transition="in" filter="wipe(left)">
                                      <p:cBhvr>
                                        <p:cTn id="87" dur="500"/>
                                        <p:tgtEl>
                                          <p:spTgt spid="98476"/>
                                        </p:tgtEl>
                                      </p:cBhvr>
                                    </p:animEffect>
                                  </p:childTnLst>
                                </p:cTn>
                              </p:par>
                            </p:childTnLst>
                          </p:cTn>
                        </p:par>
                        <p:par>
                          <p:cTn id="88" fill="hold" nodeType="afterGroup">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98477"/>
                                        </p:tgtEl>
                                        <p:attrNameLst>
                                          <p:attrName>style.visibility</p:attrName>
                                        </p:attrNameLst>
                                      </p:cBhvr>
                                      <p:to>
                                        <p:strVal val="visible"/>
                                      </p:to>
                                    </p:set>
                                    <p:animEffect transition="in" filter="wipe(left)">
                                      <p:cBhvr>
                                        <p:cTn id="91" dur="500"/>
                                        <p:tgtEl>
                                          <p:spTgt spid="98477"/>
                                        </p:tgtEl>
                                      </p:cBhvr>
                                    </p:animEffect>
                                  </p:childTnLst>
                                </p:cTn>
                              </p:par>
                            </p:childTnLst>
                          </p:cTn>
                        </p:par>
                        <p:par>
                          <p:cTn id="92" fill="hold" nodeType="afterGroup">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98478"/>
                                        </p:tgtEl>
                                        <p:attrNameLst>
                                          <p:attrName>style.visibility</p:attrName>
                                        </p:attrNameLst>
                                      </p:cBhvr>
                                      <p:to>
                                        <p:strVal val="visible"/>
                                      </p:to>
                                    </p:set>
                                    <p:animEffect transition="in" filter="wipe(left)">
                                      <p:cBhvr>
                                        <p:cTn id="95" dur="500"/>
                                        <p:tgtEl>
                                          <p:spTgt spid="98478"/>
                                        </p:tgtEl>
                                      </p:cBhvr>
                                    </p:animEffect>
                                  </p:childTnLst>
                                </p:cTn>
                              </p:par>
                            </p:childTnLst>
                          </p:cTn>
                        </p:par>
                        <p:par>
                          <p:cTn id="96" fill="hold" nodeType="afterGroup">
                            <p:stCondLst>
                              <p:cond delay="2000"/>
                            </p:stCondLst>
                            <p:childTnLst>
                              <p:par>
                                <p:cTn id="97" presetID="22" presetClass="entr" presetSubtype="8" fill="hold" grpId="0" nodeType="afterEffect">
                                  <p:stCondLst>
                                    <p:cond delay="0"/>
                                  </p:stCondLst>
                                  <p:childTnLst>
                                    <p:set>
                                      <p:cBhvr>
                                        <p:cTn id="98" dur="1" fill="hold">
                                          <p:stCondLst>
                                            <p:cond delay="0"/>
                                          </p:stCondLst>
                                        </p:cTn>
                                        <p:tgtEl>
                                          <p:spTgt spid="98479"/>
                                        </p:tgtEl>
                                        <p:attrNameLst>
                                          <p:attrName>style.visibility</p:attrName>
                                        </p:attrNameLst>
                                      </p:cBhvr>
                                      <p:to>
                                        <p:strVal val="visible"/>
                                      </p:to>
                                    </p:set>
                                    <p:animEffect transition="in" filter="wipe(left)">
                                      <p:cBhvr>
                                        <p:cTn id="99" dur="500"/>
                                        <p:tgtEl>
                                          <p:spTgt spid="98479"/>
                                        </p:tgtEl>
                                      </p:cBhvr>
                                    </p:animEffect>
                                  </p:childTnLst>
                                </p:cTn>
                              </p:par>
                            </p:childTnLst>
                          </p:cTn>
                        </p:par>
                        <p:par>
                          <p:cTn id="100" fill="hold" nodeType="afterGroup">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98480"/>
                                        </p:tgtEl>
                                        <p:attrNameLst>
                                          <p:attrName>style.visibility</p:attrName>
                                        </p:attrNameLst>
                                      </p:cBhvr>
                                      <p:to>
                                        <p:strVal val="visible"/>
                                      </p:to>
                                    </p:set>
                                    <p:animEffect transition="in" filter="wipe(left)">
                                      <p:cBhvr>
                                        <p:cTn id="103" dur="500"/>
                                        <p:tgtEl>
                                          <p:spTgt spid="98480"/>
                                        </p:tgtEl>
                                      </p:cBhvr>
                                    </p:animEffect>
                                  </p:childTnLst>
                                </p:cTn>
                              </p:par>
                            </p:childTnLst>
                          </p:cTn>
                        </p:par>
                        <p:par>
                          <p:cTn id="104" fill="hold" nodeType="afterGroup">
                            <p:stCondLst>
                              <p:cond delay="3000"/>
                            </p:stCondLst>
                            <p:childTnLst>
                              <p:par>
                                <p:cTn id="105" presetID="22" presetClass="entr" presetSubtype="8" fill="hold" grpId="0" nodeType="afterEffect">
                                  <p:stCondLst>
                                    <p:cond delay="0"/>
                                  </p:stCondLst>
                                  <p:childTnLst>
                                    <p:set>
                                      <p:cBhvr>
                                        <p:cTn id="106" dur="1" fill="hold">
                                          <p:stCondLst>
                                            <p:cond delay="0"/>
                                          </p:stCondLst>
                                        </p:cTn>
                                        <p:tgtEl>
                                          <p:spTgt spid="98501"/>
                                        </p:tgtEl>
                                        <p:attrNameLst>
                                          <p:attrName>style.visibility</p:attrName>
                                        </p:attrNameLst>
                                      </p:cBhvr>
                                      <p:to>
                                        <p:strVal val="visible"/>
                                      </p:to>
                                    </p:set>
                                    <p:animEffect transition="in" filter="wipe(left)">
                                      <p:cBhvr>
                                        <p:cTn id="107" dur="500"/>
                                        <p:tgtEl>
                                          <p:spTgt spid="98501"/>
                                        </p:tgtEl>
                                      </p:cBhvr>
                                    </p:animEffect>
                                  </p:childTnLst>
                                </p:cTn>
                              </p:par>
                            </p:childTnLst>
                          </p:cTn>
                        </p:par>
                        <p:par>
                          <p:cTn id="108" fill="hold" nodeType="afterGroup">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98502"/>
                                        </p:tgtEl>
                                        <p:attrNameLst>
                                          <p:attrName>style.visibility</p:attrName>
                                        </p:attrNameLst>
                                      </p:cBhvr>
                                      <p:to>
                                        <p:strVal val="visible"/>
                                      </p:to>
                                    </p:set>
                                    <p:animEffect transition="in" filter="wipe(left)">
                                      <p:cBhvr>
                                        <p:cTn id="111" dur="500"/>
                                        <p:tgtEl>
                                          <p:spTgt spid="98502"/>
                                        </p:tgtEl>
                                      </p:cBhvr>
                                    </p:animEffect>
                                  </p:childTnLst>
                                </p:cTn>
                              </p:par>
                            </p:childTnLst>
                          </p:cTn>
                        </p:par>
                        <p:par>
                          <p:cTn id="112" fill="hold" nodeType="afterGroup">
                            <p:stCondLst>
                              <p:cond delay="4000"/>
                            </p:stCondLst>
                            <p:childTnLst>
                              <p:par>
                                <p:cTn id="113" presetID="22" presetClass="entr" presetSubtype="8" fill="hold" grpId="0" nodeType="afterEffect">
                                  <p:stCondLst>
                                    <p:cond delay="0"/>
                                  </p:stCondLst>
                                  <p:childTnLst>
                                    <p:set>
                                      <p:cBhvr>
                                        <p:cTn id="114" dur="1" fill="hold">
                                          <p:stCondLst>
                                            <p:cond delay="0"/>
                                          </p:stCondLst>
                                        </p:cTn>
                                        <p:tgtEl>
                                          <p:spTgt spid="98503"/>
                                        </p:tgtEl>
                                        <p:attrNameLst>
                                          <p:attrName>style.visibility</p:attrName>
                                        </p:attrNameLst>
                                      </p:cBhvr>
                                      <p:to>
                                        <p:strVal val="visible"/>
                                      </p:to>
                                    </p:set>
                                    <p:animEffect transition="in" filter="wipe(left)">
                                      <p:cBhvr>
                                        <p:cTn id="115" dur="500"/>
                                        <p:tgtEl>
                                          <p:spTgt spid="9850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98481"/>
                                        </p:tgtEl>
                                        <p:attrNameLst>
                                          <p:attrName>style.visibility</p:attrName>
                                        </p:attrNameLst>
                                      </p:cBhvr>
                                      <p:to>
                                        <p:strVal val="visible"/>
                                      </p:to>
                                    </p:set>
                                    <p:animEffect transition="in" filter="wipe(left)">
                                      <p:cBhvr>
                                        <p:cTn id="120" dur="500"/>
                                        <p:tgtEl>
                                          <p:spTgt spid="98481"/>
                                        </p:tgtEl>
                                      </p:cBhvr>
                                    </p:animEffect>
                                  </p:childTnLst>
                                </p:cTn>
                              </p:par>
                            </p:childTnLst>
                          </p:cTn>
                        </p:par>
                        <p:par>
                          <p:cTn id="121" fill="hold" nodeType="afterGroup">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98482"/>
                                        </p:tgtEl>
                                        <p:attrNameLst>
                                          <p:attrName>style.visibility</p:attrName>
                                        </p:attrNameLst>
                                      </p:cBhvr>
                                      <p:to>
                                        <p:strVal val="visible"/>
                                      </p:to>
                                    </p:set>
                                    <p:animEffect transition="in" filter="wipe(left)">
                                      <p:cBhvr>
                                        <p:cTn id="124" dur="500"/>
                                        <p:tgtEl>
                                          <p:spTgt spid="98482"/>
                                        </p:tgtEl>
                                      </p:cBhvr>
                                    </p:animEffect>
                                  </p:childTnLst>
                                </p:cTn>
                              </p:par>
                            </p:childTnLst>
                          </p:cTn>
                        </p:par>
                        <p:par>
                          <p:cTn id="125" fill="hold" nodeType="afterGroup">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98483"/>
                                        </p:tgtEl>
                                        <p:attrNameLst>
                                          <p:attrName>style.visibility</p:attrName>
                                        </p:attrNameLst>
                                      </p:cBhvr>
                                      <p:to>
                                        <p:strVal val="visible"/>
                                      </p:to>
                                    </p:set>
                                    <p:animEffect transition="in" filter="wipe(left)">
                                      <p:cBhvr>
                                        <p:cTn id="128" dur="500"/>
                                        <p:tgtEl>
                                          <p:spTgt spid="98483"/>
                                        </p:tgtEl>
                                      </p:cBhvr>
                                    </p:animEffect>
                                  </p:childTnLst>
                                </p:cTn>
                              </p:par>
                            </p:childTnLst>
                          </p:cTn>
                        </p:par>
                        <p:par>
                          <p:cTn id="129" fill="hold" nodeType="afterGroup">
                            <p:stCondLst>
                              <p:cond delay="1500"/>
                            </p:stCondLst>
                            <p:childTnLst>
                              <p:par>
                                <p:cTn id="130" presetID="22" presetClass="entr" presetSubtype="8" fill="hold" grpId="0" nodeType="afterEffect">
                                  <p:stCondLst>
                                    <p:cond delay="0"/>
                                  </p:stCondLst>
                                  <p:childTnLst>
                                    <p:set>
                                      <p:cBhvr>
                                        <p:cTn id="131" dur="1" fill="hold">
                                          <p:stCondLst>
                                            <p:cond delay="0"/>
                                          </p:stCondLst>
                                        </p:cTn>
                                        <p:tgtEl>
                                          <p:spTgt spid="98484"/>
                                        </p:tgtEl>
                                        <p:attrNameLst>
                                          <p:attrName>style.visibility</p:attrName>
                                        </p:attrNameLst>
                                      </p:cBhvr>
                                      <p:to>
                                        <p:strVal val="visible"/>
                                      </p:to>
                                    </p:set>
                                    <p:animEffect transition="in" filter="wipe(left)">
                                      <p:cBhvr>
                                        <p:cTn id="132" dur="500"/>
                                        <p:tgtEl>
                                          <p:spTgt spid="98484"/>
                                        </p:tgtEl>
                                      </p:cBhvr>
                                    </p:animEffect>
                                  </p:childTnLst>
                                </p:cTn>
                              </p:par>
                            </p:childTnLst>
                          </p:cTn>
                        </p:par>
                        <p:par>
                          <p:cTn id="133" fill="hold" nodeType="afterGroup">
                            <p:stCondLst>
                              <p:cond delay="2000"/>
                            </p:stCondLst>
                            <p:childTnLst>
                              <p:par>
                                <p:cTn id="134" presetID="22" presetClass="entr" presetSubtype="8" fill="hold" grpId="0" nodeType="afterEffect">
                                  <p:stCondLst>
                                    <p:cond delay="0"/>
                                  </p:stCondLst>
                                  <p:childTnLst>
                                    <p:set>
                                      <p:cBhvr>
                                        <p:cTn id="135" dur="1" fill="hold">
                                          <p:stCondLst>
                                            <p:cond delay="0"/>
                                          </p:stCondLst>
                                        </p:cTn>
                                        <p:tgtEl>
                                          <p:spTgt spid="98485"/>
                                        </p:tgtEl>
                                        <p:attrNameLst>
                                          <p:attrName>style.visibility</p:attrName>
                                        </p:attrNameLst>
                                      </p:cBhvr>
                                      <p:to>
                                        <p:strVal val="visible"/>
                                      </p:to>
                                    </p:set>
                                    <p:animEffect transition="in" filter="wipe(left)">
                                      <p:cBhvr>
                                        <p:cTn id="136" dur="500"/>
                                        <p:tgtEl>
                                          <p:spTgt spid="98485"/>
                                        </p:tgtEl>
                                      </p:cBhvr>
                                    </p:animEffect>
                                  </p:childTnLst>
                                </p:cTn>
                              </p:par>
                            </p:childTnLst>
                          </p:cTn>
                        </p:par>
                        <p:par>
                          <p:cTn id="137" fill="hold" nodeType="afterGroup">
                            <p:stCondLst>
                              <p:cond delay="2500"/>
                            </p:stCondLst>
                            <p:childTnLst>
                              <p:par>
                                <p:cTn id="138" presetID="22" presetClass="entr" presetSubtype="8" fill="hold" grpId="0" nodeType="afterEffect">
                                  <p:stCondLst>
                                    <p:cond delay="0"/>
                                  </p:stCondLst>
                                  <p:childTnLst>
                                    <p:set>
                                      <p:cBhvr>
                                        <p:cTn id="139" dur="1" fill="hold">
                                          <p:stCondLst>
                                            <p:cond delay="0"/>
                                          </p:stCondLst>
                                        </p:cTn>
                                        <p:tgtEl>
                                          <p:spTgt spid="98486"/>
                                        </p:tgtEl>
                                        <p:attrNameLst>
                                          <p:attrName>style.visibility</p:attrName>
                                        </p:attrNameLst>
                                      </p:cBhvr>
                                      <p:to>
                                        <p:strVal val="visible"/>
                                      </p:to>
                                    </p:set>
                                    <p:animEffect transition="in" filter="wipe(left)">
                                      <p:cBhvr>
                                        <p:cTn id="140" dur="500"/>
                                        <p:tgtEl>
                                          <p:spTgt spid="98486"/>
                                        </p:tgtEl>
                                      </p:cBhvr>
                                    </p:animEffect>
                                  </p:childTnLst>
                                </p:cTn>
                              </p:par>
                            </p:childTnLst>
                          </p:cTn>
                        </p:par>
                        <p:par>
                          <p:cTn id="141" fill="hold" nodeType="afterGroup">
                            <p:stCondLst>
                              <p:cond delay="3000"/>
                            </p:stCondLst>
                            <p:childTnLst>
                              <p:par>
                                <p:cTn id="142" presetID="22" presetClass="entr" presetSubtype="8" fill="hold" grpId="0" nodeType="afterEffect">
                                  <p:stCondLst>
                                    <p:cond delay="0"/>
                                  </p:stCondLst>
                                  <p:childTnLst>
                                    <p:set>
                                      <p:cBhvr>
                                        <p:cTn id="143" dur="1" fill="hold">
                                          <p:stCondLst>
                                            <p:cond delay="0"/>
                                          </p:stCondLst>
                                        </p:cTn>
                                        <p:tgtEl>
                                          <p:spTgt spid="98493"/>
                                        </p:tgtEl>
                                        <p:attrNameLst>
                                          <p:attrName>style.visibility</p:attrName>
                                        </p:attrNameLst>
                                      </p:cBhvr>
                                      <p:to>
                                        <p:strVal val="visible"/>
                                      </p:to>
                                    </p:set>
                                    <p:animEffect transition="in" filter="wipe(left)">
                                      <p:cBhvr>
                                        <p:cTn id="144" dur="500"/>
                                        <p:tgtEl>
                                          <p:spTgt spid="98493"/>
                                        </p:tgtEl>
                                      </p:cBhvr>
                                    </p:animEffect>
                                  </p:childTnLst>
                                </p:cTn>
                              </p:par>
                            </p:childTnLst>
                          </p:cTn>
                        </p:par>
                        <p:par>
                          <p:cTn id="145" fill="hold" nodeType="afterGroup">
                            <p:stCondLst>
                              <p:cond delay="3500"/>
                            </p:stCondLst>
                            <p:childTnLst>
                              <p:par>
                                <p:cTn id="146" presetID="22" presetClass="entr" presetSubtype="8" fill="hold" grpId="0" nodeType="afterEffect">
                                  <p:stCondLst>
                                    <p:cond delay="0"/>
                                  </p:stCondLst>
                                  <p:childTnLst>
                                    <p:set>
                                      <p:cBhvr>
                                        <p:cTn id="147" dur="1" fill="hold">
                                          <p:stCondLst>
                                            <p:cond delay="0"/>
                                          </p:stCondLst>
                                        </p:cTn>
                                        <p:tgtEl>
                                          <p:spTgt spid="98494"/>
                                        </p:tgtEl>
                                        <p:attrNameLst>
                                          <p:attrName>style.visibility</p:attrName>
                                        </p:attrNameLst>
                                      </p:cBhvr>
                                      <p:to>
                                        <p:strVal val="visible"/>
                                      </p:to>
                                    </p:set>
                                    <p:animEffect transition="in" filter="wipe(left)">
                                      <p:cBhvr>
                                        <p:cTn id="148" dur="500"/>
                                        <p:tgtEl>
                                          <p:spTgt spid="98494"/>
                                        </p:tgtEl>
                                      </p:cBhvr>
                                    </p:animEffect>
                                  </p:childTnLst>
                                </p:cTn>
                              </p:par>
                            </p:childTnLst>
                          </p:cTn>
                        </p:par>
                        <p:par>
                          <p:cTn id="149" fill="hold" nodeType="afterGroup">
                            <p:stCondLst>
                              <p:cond delay="4000"/>
                            </p:stCondLst>
                            <p:childTnLst>
                              <p:par>
                                <p:cTn id="150" presetID="22" presetClass="entr" presetSubtype="8" fill="hold" grpId="0" nodeType="afterEffect">
                                  <p:stCondLst>
                                    <p:cond delay="0"/>
                                  </p:stCondLst>
                                  <p:childTnLst>
                                    <p:set>
                                      <p:cBhvr>
                                        <p:cTn id="151" dur="1" fill="hold">
                                          <p:stCondLst>
                                            <p:cond delay="0"/>
                                          </p:stCondLst>
                                        </p:cTn>
                                        <p:tgtEl>
                                          <p:spTgt spid="98495"/>
                                        </p:tgtEl>
                                        <p:attrNameLst>
                                          <p:attrName>style.visibility</p:attrName>
                                        </p:attrNameLst>
                                      </p:cBhvr>
                                      <p:to>
                                        <p:strVal val="visible"/>
                                      </p:to>
                                    </p:set>
                                    <p:animEffect transition="in" filter="wipe(left)">
                                      <p:cBhvr>
                                        <p:cTn id="152" dur="500"/>
                                        <p:tgtEl>
                                          <p:spTgt spid="9849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98487"/>
                                        </p:tgtEl>
                                        <p:attrNameLst>
                                          <p:attrName>style.visibility</p:attrName>
                                        </p:attrNameLst>
                                      </p:cBhvr>
                                      <p:to>
                                        <p:strVal val="visible"/>
                                      </p:to>
                                    </p:set>
                                    <p:animEffect transition="in" filter="wipe(left)">
                                      <p:cBhvr>
                                        <p:cTn id="157" dur="500"/>
                                        <p:tgtEl>
                                          <p:spTgt spid="98487"/>
                                        </p:tgtEl>
                                      </p:cBhvr>
                                    </p:animEffect>
                                  </p:childTnLst>
                                </p:cTn>
                              </p:par>
                            </p:childTnLst>
                          </p:cTn>
                        </p:par>
                        <p:par>
                          <p:cTn id="158" fill="hold" nodeType="afterGroup">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98488"/>
                                        </p:tgtEl>
                                        <p:attrNameLst>
                                          <p:attrName>style.visibility</p:attrName>
                                        </p:attrNameLst>
                                      </p:cBhvr>
                                      <p:to>
                                        <p:strVal val="visible"/>
                                      </p:to>
                                    </p:set>
                                    <p:animEffect transition="in" filter="wipe(left)">
                                      <p:cBhvr>
                                        <p:cTn id="161" dur="500"/>
                                        <p:tgtEl>
                                          <p:spTgt spid="98488"/>
                                        </p:tgtEl>
                                      </p:cBhvr>
                                    </p:animEffect>
                                  </p:childTnLst>
                                </p:cTn>
                              </p:par>
                            </p:childTnLst>
                          </p:cTn>
                        </p:par>
                        <p:par>
                          <p:cTn id="162" fill="hold" nodeType="afterGroup">
                            <p:stCondLst>
                              <p:cond delay="1000"/>
                            </p:stCondLst>
                            <p:childTnLst>
                              <p:par>
                                <p:cTn id="163" presetID="22" presetClass="entr" presetSubtype="8" fill="hold" grpId="0" nodeType="afterEffect">
                                  <p:stCondLst>
                                    <p:cond delay="0"/>
                                  </p:stCondLst>
                                  <p:childTnLst>
                                    <p:set>
                                      <p:cBhvr>
                                        <p:cTn id="164" dur="1" fill="hold">
                                          <p:stCondLst>
                                            <p:cond delay="0"/>
                                          </p:stCondLst>
                                        </p:cTn>
                                        <p:tgtEl>
                                          <p:spTgt spid="98489"/>
                                        </p:tgtEl>
                                        <p:attrNameLst>
                                          <p:attrName>style.visibility</p:attrName>
                                        </p:attrNameLst>
                                      </p:cBhvr>
                                      <p:to>
                                        <p:strVal val="visible"/>
                                      </p:to>
                                    </p:set>
                                    <p:animEffect transition="in" filter="wipe(left)">
                                      <p:cBhvr>
                                        <p:cTn id="165" dur="500"/>
                                        <p:tgtEl>
                                          <p:spTgt spid="98489"/>
                                        </p:tgtEl>
                                      </p:cBhvr>
                                    </p:animEffect>
                                  </p:childTnLst>
                                </p:cTn>
                              </p:par>
                            </p:childTnLst>
                          </p:cTn>
                        </p:par>
                        <p:par>
                          <p:cTn id="166" fill="hold" nodeType="afterGroup">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98490"/>
                                        </p:tgtEl>
                                        <p:attrNameLst>
                                          <p:attrName>style.visibility</p:attrName>
                                        </p:attrNameLst>
                                      </p:cBhvr>
                                      <p:to>
                                        <p:strVal val="visible"/>
                                      </p:to>
                                    </p:set>
                                    <p:animEffect transition="in" filter="wipe(left)">
                                      <p:cBhvr>
                                        <p:cTn id="169" dur="500"/>
                                        <p:tgtEl>
                                          <p:spTgt spid="98490"/>
                                        </p:tgtEl>
                                      </p:cBhvr>
                                    </p:animEffect>
                                  </p:childTnLst>
                                </p:cTn>
                              </p:par>
                            </p:childTnLst>
                          </p:cTn>
                        </p:par>
                        <p:par>
                          <p:cTn id="170" fill="hold" nodeType="afterGroup">
                            <p:stCondLst>
                              <p:cond delay="2000"/>
                            </p:stCondLst>
                            <p:childTnLst>
                              <p:par>
                                <p:cTn id="171" presetID="22" presetClass="entr" presetSubtype="8" fill="hold" grpId="0" nodeType="afterEffect">
                                  <p:stCondLst>
                                    <p:cond delay="0"/>
                                  </p:stCondLst>
                                  <p:childTnLst>
                                    <p:set>
                                      <p:cBhvr>
                                        <p:cTn id="172" dur="1" fill="hold">
                                          <p:stCondLst>
                                            <p:cond delay="0"/>
                                          </p:stCondLst>
                                        </p:cTn>
                                        <p:tgtEl>
                                          <p:spTgt spid="98491"/>
                                        </p:tgtEl>
                                        <p:attrNameLst>
                                          <p:attrName>style.visibility</p:attrName>
                                        </p:attrNameLst>
                                      </p:cBhvr>
                                      <p:to>
                                        <p:strVal val="visible"/>
                                      </p:to>
                                    </p:set>
                                    <p:animEffect transition="in" filter="wipe(left)">
                                      <p:cBhvr>
                                        <p:cTn id="173" dur="500"/>
                                        <p:tgtEl>
                                          <p:spTgt spid="98491"/>
                                        </p:tgtEl>
                                      </p:cBhvr>
                                    </p:animEffect>
                                  </p:childTnLst>
                                </p:cTn>
                              </p:par>
                            </p:childTnLst>
                          </p:cTn>
                        </p:par>
                        <p:par>
                          <p:cTn id="174" fill="hold" nodeType="afterGroup">
                            <p:stCondLst>
                              <p:cond delay="2500"/>
                            </p:stCondLst>
                            <p:childTnLst>
                              <p:par>
                                <p:cTn id="175" presetID="22" presetClass="entr" presetSubtype="8" fill="hold" grpId="0" nodeType="afterEffect">
                                  <p:stCondLst>
                                    <p:cond delay="0"/>
                                  </p:stCondLst>
                                  <p:childTnLst>
                                    <p:set>
                                      <p:cBhvr>
                                        <p:cTn id="176" dur="1" fill="hold">
                                          <p:stCondLst>
                                            <p:cond delay="0"/>
                                          </p:stCondLst>
                                        </p:cTn>
                                        <p:tgtEl>
                                          <p:spTgt spid="98492"/>
                                        </p:tgtEl>
                                        <p:attrNameLst>
                                          <p:attrName>style.visibility</p:attrName>
                                        </p:attrNameLst>
                                      </p:cBhvr>
                                      <p:to>
                                        <p:strVal val="visible"/>
                                      </p:to>
                                    </p:set>
                                    <p:animEffect transition="in" filter="wipe(left)">
                                      <p:cBhvr>
                                        <p:cTn id="177" dur="500"/>
                                        <p:tgtEl>
                                          <p:spTgt spid="98492"/>
                                        </p:tgtEl>
                                      </p:cBhvr>
                                    </p:animEffect>
                                  </p:childTnLst>
                                </p:cTn>
                              </p:par>
                            </p:childTnLst>
                          </p:cTn>
                        </p:par>
                        <p:par>
                          <p:cTn id="178" fill="hold" nodeType="afterGroup">
                            <p:stCondLst>
                              <p:cond delay="3000"/>
                            </p:stCondLst>
                            <p:childTnLst>
                              <p:par>
                                <p:cTn id="179" presetID="22" presetClass="entr" presetSubtype="8" fill="hold" grpId="0" nodeType="afterEffect">
                                  <p:stCondLst>
                                    <p:cond delay="0"/>
                                  </p:stCondLst>
                                  <p:childTnLst>
                                    <p:set>
                                      <p:cBhvr>
                                        <p:cTn id="180" dur="1" fill="hold">
                                          <p:stCondLst>
                                            <p:cond delay="0"/>
                                          </p:stCondLst>
                                        </p:cTn>
                                        <p:tgtEl>
                                          <p:spTgt spid="98496"/>
                                        </p:tgtEl>
                                        <p:attrNameLst>
                                          <p:attrName>style.visibility</p:attrName>
                                        </p:attrNameLst>
                                      </p:cBhvr>
                                      <p:to>
                                        <p:strVal val="visible"/>
                                      </p:to>
                                    </p:set>
                                    <p:animEffect transition="in" filter="wipe(left)">
                                      <p:cBhvr>
                                        <p:cTn id="181" dur="500"/>
                                        <p:tgtEl>
                                          <p:spTgt spid="98496"/>
                                        </p:tgtEl>
                                      </p:cBhvr>
                                    </p:animEffect>
                                  </p:childTnLst>
                                </p:cTn>
                              </p:par>
                            </p:childTnLst>
                          </p:cTn>
                        </p:par>
                        <p:par>
                          <p:cTn id="182" fill="hold" nodeType="afterGroup">
                            <p:stCondLst>
                              <p:cond delay="3500"/>
                            </p:stCondLst>
                            <p:childTnLst>
                              <p:par>
                                <p:cTn id="183" presetID="22" presetClass="entr" presetSubtype="8" fill="hold" grpId="0" nodeType="afterEffect">
                                  <p:stCondLst>
                                    <p:cond delay="0"/>
                                  </p:stCondLst>
                                  <p:childTnLst>
                                    <p:set>
                                      <p:cBhvr>
                                        <p:cTn id="184" dur="1" fill="hold">
                                          <p:stCondLst>
                                            <p:cond delay="0"/>
                                          </p:stCondLst>
                                        </p:cTn>
                                        <p:tgtEl>
                                          <p:spTgt spid="98497"/>
                                        </p:tgtEl>
                                        <p:attrNameLst>
                                          <p:attrName>style.visibility</p:attrName>
                                        </p:attrNameLst>
                                      </p:cBhvr>
                                      <p:to>
                                        <p:strVal val="visible"/>
                                      </p:to>
                                    </p:set>
                                    <p:animEffect transition="in" filter="wipe(left)">
                                      <p:cBhvr>
                                        <p:cTn id="185" dur="500"/>
                                        <p:tgtEl>
                                          <p:spTgt spid="98497"/>
                                        </p:tgtEl>
                                      </p:cBhvr>
                                    </p:animEffect>
                                  </p:childTnLst>
                                </p:cTn>
                              </p:par>
                            </p:childTnLst>
                          </p:cTn>
                        </p:par>
                        <p:par>
                          <p:cTn id="186" fill="hold" nodeType="afterGroup">
                            <p:stCondLst>
                              <p:cond delay="4000"/>
                            </p:stCondLst>
                            <p:childTnLst>
                              <p:par>
                                <p:cTn id="187" presetID="22" presetClass="entr" presetSubtype="8" fill="hold" grpId="0" nodeType="afterEffect">
                                  <p:stCondLst>
                                    <p:cond delay="0"/>
                                  </p:stCondLst>
                                  <p:childTnLst>
                                    <p:set>
                                      <p:cBhvr>
                                        <p:cTn id="188" dur="1" fill="hold">
                                          <p:stCondLst>
                                            <p:cond delay="0"/>
                                          </p:stCondLst>
                                        </p:cTn>
                                        <p:tgtEl>
                                          <p:spTgt spid="98498"/>
                                        </p:tgtEl>
                                        <p:attrNameLst>
                                          <p:attrName>style.visibility</p:attrName>
                                        </p:attrNameLst>
                                      </p:cBhvr>
                                      <p:to>
                                        <p:strVal val="visible"/>
                                      </p:to>
                                    </p:set>
                                    <p:animEffect transition="in" filter="wipe(left)">
                                      <p:cBhvr>
                                        <p:cTn id="189" dur="500"/>
                                        <p:tgtEl>
                                          <p:spTgt spid="98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90" grpId="0"/>
      <p:bldP spid="98401" grpId="0"/>
      <p:bldP spid="98402" grpId="0"/>
      <p:bldP spid="98403" grpId="0"/>
      <p:bldP spid="98404" grpId="0"/>
      <p:bldP spid="98405" grpId="0"/>
      <p:bldP spid="98406" grpId="0"/>
      <p:bldP spid="98407" grpId="0"/>
      <p:bldP spid="98408" grpId="0"/>
      <p:bldP spid="98466" grpId="0"/>
      <p:bldP spid="98467" grpId="0"/>
      <p:bldP spid="98468" grpId="0"/>
      <p:bldP spid="98469" grpId="0"/>
      <p:bldP spid="98470" grpId="0"/>
      <p:bldP spid="98471" grpId="0"/>
      <p:bldP spid="98472" grpId="0"/>
      <p:bldP spid="98475" grpId="0"/>
      <p:bldP spid="98476" grpId="0"/>
      <p:bldP spid="98477" grpId="0"/>
      <p:bldP spid="98478" grpId="0"/>
      <p:bldP spid="98479" grpId="0"/>
      <p:bldP spid="98480" grpId="0"/>
      <p:bldP spid="98481" grpId="0"/>
      <p:bldP spid="98482" grpId="0"/>
      <p:bldP spid="98483" grpId="0"/>
      <p:bldP spid="98484" grpId="0"/>
      <p:bldP spid="98485" grpId="0"/>
      <p:bldP spid="98486" grpId="0"/>
      <p:bldP spid="98487" grpId="0"/>
      <p:bldP spid="98488" grpId="0"/>
      <p:bldP spid="98489" grpId="0"/>
      <p:bldP spid="98490" grpId="0"/>
      <p:bldP spid="98491" grpId="0"/>
      <p:bldP spid="98492" grpId="0"/>
      <p:bldP spid="98493" grpId="0"/>
      <p:bldP spid="98494" grpId="0"/>
      <p:bldP spid="98495" grpId="0"/>
      <p:bldP spid="98496" grpId="0"/>
      <p:bldP spid="98497" grpId="0"/>
      <p:bldP spid="98498" grpId="0"/>
      <p:bldP spid="98499" grpId="0"/>
      <p:bldP spid="98500" grpId="0"/>
      <p:bldP spid="98501" grpId="0"/>
      <p:bldP spid="98502" grpId="0"/>
      <p:bldP spid="985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260350"/>
            <a:ext cx="7772400" cy="914400"/>
          </a:xfrm>
        </p:spPr>
        <p:txBody>
          <a:bodyPr/>
          <a:lstStyle/>
          <a:p>
            <a:pPr>
              <a:defRPr/>
            </a:pPr>
            <a:r>
              <a:rPr lang="en-GB"/>
              <a:t>Liability</a:t>
            </a:r>
          </a:p>
        </p:txBody>
      </p:sp>
      <p:sp>
        <p:nvSpPr>
          <p:cNvPr id="105475" name="Rectangle 3"/>
          <p:cNvSpPr>
            <a:spLocks noGrp="1" noChangeArrowheads="1"/>
          </p:cNvSpPr>
          <p:nvPr>
            <p:ph type="body" idx="1"/>
          </p:nvPr>
        </p:nvSpPr>
        <p:spPr>
          <a:xfrm>
            <a:off x="250825" y="1268413"/>
            <a:ext cx="8642350" cy="576262"/>
          </a:xfrm>
        </p:spPr>
        <p:txBody>
          <a:bodyPr/>
          <a:lstStyle/>
          <a:p>
            <a:r>
              <a:rPr lang="en-GB"/>
              <a:t>Businesses either have</a:t>
            </a:r>
            <a:r>
              <a:rPr lang="en-GB">
                <a:solidFill>
                  <a:srgbClr val="FF0000"/>
                </a:solidFill>
              </a:rPr>
              <a:t> Limited </a:t>
            </a:r>
            <a:r>
              <a:rPr lang="en-GB"/>
              <a:t>or</a:t>
            </a:r>
            <a:r>
              <a:rPr lang="en-GB">
                <a:solidFill>
                  <a:srgbClr val="FF0000"/>
                </a:solidFill>
              </a:rPr>
              <a:t> Unlimited Liability</a:t>
            </a:r>
          </a:p>
          <a:p>
            <a:endParaRPr lang="en-GB">
              <a:solidFill>
                <a:srgbClr val="FF0000"/>
              </a:solidFill>
            </a:endParaRPr>
          </a:p>
          <a:p>
            <a:endParaRPr lang="en-GB"/>
          </a:p>
        </p:txBody>
      </p:sp>
      <p:sp>
        <p:nvSpPr>
          <p:cNvPr id="105476" name="AutoShape 4"/>
          <p:cNvSpPr>
            <a:spLocks noChangeArrowheads="1"/>
          </p:cNvSpPr>
          <p:nvPr/>
        </p:nvSpPr>
        <p:spPr bwMode="auto">
          <a:xfrm>
            <a:off x="34925" y="2060575"/>
            <a:ext cx="4500563" cy="719138"/>
          </a:xfrm>
          <a:prstGeom prst="ellipseRibbon2">
            <a:avLst>
              <a:gd name="adj1" fmla="val 25000"/>
              <a:gd name="adj2" fmla="val 50000"/>
              <a:gd name="adj3" fmla="val 12500"/>
            </a:avLst>
          </a:prstGeom>
          <a:solidFill>
            <a:schemeClr val="hlink"/>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accent2"/>
                </a:solidFill>
                <a:latin typeface="Arial" pitchFamily="34" charset="0"/>
              </a:rPr>
              <a:t>Unlimited Liability</a:t>
            </a:r>
          </a:p>
        </p:txBody>
      </p:sp>
      <p:sp>
        <p:nvSpPr>
          <p:cNvPr id="105477" name="AutoShape 5"/>
          <p:cNvSpPr>
            <a:spLocks noChangeArrowheads="1"/>
          </p:cNvSpPr>
          <p:nvPr/>
        </p:nvSpPr>
        <p:spPr bwMode="auto">
          <a:xfrm>
            <a:off x="4643438" y="2060575"/>
            <a:ext cx="4500562" cy="719138"/>
          </a:xfrm>
          <a:prstGeom prst="ellipseRibbon2">
            <a:avLst>
              <a:gd name="adj1" fmla="val 25000"/>
              <a:gd name="adj2" fmla="val 50000"/>
              <a:gd name="adj3" fmla="val 12500"/>
            </a:avLst>
          </a:prstGeom>
          <a:solidFill>
            <a:schemeClr val="hlink"/>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a:solidFill>
                  <a:schemeClr val="accent2"/>
                </a:solidFill>
                <a:latin typeface="Arial" pitchFamily="34" charset="0"/>
              </a:rPr>
              <a:t>Limited Liability</a:t>
            </a:r>
          </a:p>
        </p:txBody>
      </p:sp>
      <p:sp>
        <p:nvSpPr>
          <p:cNvPr id="105478" name="Rectangle 6"/>
          <p:cNvSpPr>
            <a:spLocks noChangeArrowheads="1"/>
          </p:cNvSpPr>
          <p:nvPr/>
        </p:nvSpPr>
        <p:spPr bwMode="auto">
          <a:xfrm>
            <a:off x="1187450" y="2636838"/>
            <a:ext cx="2232025" cy="2232025"/>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000">
                <a:latin typeface="Arial" pitchFamily="34" charset="0"/>
              </a:rPr>
              <a:t>The owners of the business are personally liable for any debts which the business may have</a:t>
            </a:r>
          </a:p>
        </p:txBody>
      </p:sp>
      <p:sp>
        <p:nvSpPr>
          <p:cNvPr id="105479" name="Rectangle 7"/>
          <p:cNvSpPr>
            <a:spLocks noChangeArrowheads="1"/>
          </p:cNvSpPr>
          <p:nvPr/>
        </p:nvSpPr>
        <p:spPr bwMode="auto">
          <a:xfrm>
            <a:off x="5795963" y="2636838"/>
            <a:ext cx="2232025" cy="2952750"/>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000">
                <a:latin typeface="Arial" pitchFamily="34" charset="0"/>
              </a:rPr>
              <a:t>The liability of the owners (the shareholders) to pay off debts is limited to the amount of money which they have invested in the business</a:t>
            </a:r>
          </a:p>
        </p:txBody>
      </p:sp>
      <p:sp>
        <p:nvSpPr>
          <p:cNvPr id="105480" name="AutoShape 8"/>
          <p:cNvSpPr>
            <a:spLocks noChangeArrowheads="1"/>
          </p:cNvSpPr>
          <p:nvPr/>
        </p:nvSpPr>
        <p:spPr bwMode="auto">
          <a:xfrm rot="10800000">
            <a:off x="0" y="3394075"/>
            <a:ext cx="2087563" cy="1511300"/>
          </a:xfrm>
          <a:prstGeom prst="cloudCallout">
            <a:avLst>
              <a:gd name="adj1" fmla="val -53579"/>
              <a:gd name="adj2" fmla="val 93380"/>
            </a:avLst>
          </a:prstGeom>
          <a:solidFill>
            <a:srgbClr val="FFFF99"/>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GB" sz="2000">
                <a:solidFill>
                  <a:schemeClr val="accent2"/>
                </a:solidFill>
                <a:latin typeface="Arial" pitchFamily="34" charset="0"/>
              </a:rPr>
              <a:t>Sole Trader</a:t>
            </a:r>
          </a:p>
        </p:txBody>
      </p:sp>
      <p:sp>
        <p:nvSpPr>
          <p:cNvPr id="105481" name="AutoShape 9"/>
          <p:cNvSpPr>
            <a:spLocks noChangeArrowheads="1"/>
          </p:cNvSpPr>
          <p:nvPr/>
        </p:nvSpPr>
        <p:spPr bwMode="auto">
          <a:xfrm rot="10800000" flipH="1">
            <a:off x="2295525" y="3563938"/>
            <a:ext cx="2374900" cy="1439862"/>
          </a:xfrm>
          <a:prstGeom prst="cloudCallout">
            <a:avLst>
              <a:gd name="adj1" fmla="val -56421"/>
              <a:gd name="adj2" fmla="val 106889"/>
            </a:avLst>
          </a:prstGeom>
          <a:solidFill>
            <a:srgbClr val="FFFF99"/>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GB" sz="2000">
                <a:latin typeface="Arial" pitchFamily="34" charset="0"/>
              </a:rPr>
              <a:t/>
            </a:r>
            <a:br>
              <a:rPr lang="en-GB" sz="2000">
                <a:latin typeface="Arial" pitchFamily="34" charset="0"/>
              </a:rPr>
            </a:br>
            <a:r>
              <a:rPr lang="en-GB" sz="2000">
                <a:solidFill>
                  <a:schemeClr val="accent2"/>
                </a:solidFill>
                <a:latin typeface="Arial" pitchFamily="34" charset="0"/>
              </a:rPr>
              <a:t>Partnership</a:t>
            </a:r>
          </a:p>
        </p:txBody>
      </p:sp>
      <p:sp>
        <p:nvSpPr>
          <p:cNvPr id="105482" name="AutoShape 10"/>
          <p:cNvSpPr>
            <a:spLocks noChangeArrowheads="1"/>
          </p:cNvSpPr>
          <p:nvPr/>
        </p:nvSpPr>
        <p:spPr bwMode="auto">
          <a:xfrm rot="10800000">
            <a:off x="4886325" y="3141663"/>
            <a:ext cx="2066925" cy="1992312"/>
          </a:xfrm>
          <a:prstGeom prst="cloudCallout">
            <a:avLst>
              <a:gd name="adj1" fmla="val -46778"/>
              <a:gd name="adj2" fmla="val 70000"/>
            </a:avLst>
          </a:prstGeom>
          <a:solidFill>
            <a:srgbClr val="FFFF99"/>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GB" sz="2000">
                <a:solidFill>
                  <a:schemeClr val="accent2"/>
                </a:solidFill>
                <a:latin typeface="Arial" pitchFamily="34" charset="0"/>
              </a:rPr>
              <a:t>Private Limited Company (Ltd)</a:t>
            </a:r>
          </a:p>
        </p:txBody>
      </p:sp>
      <p:sp>
        <p:nvSpPr>
          <p:cNvPr id="105483" name="AutoShape 11"/>
          <p:cNvSpPr>
            <a:spLocks noChangeArrowheads="1"/>
          </p:cNvSpPr>
          <p:nvPr/>
        </p:nvSpPr>
        <p:spPr bwMode="auto">
          <a:xfrm rot="10800000" flipH="1">
            <a:off x="6985000" y="3284538"/>
            <a:ext cx="2159000" cy="1728787"/>
          </a:xfrm>
          <a:prstGeom prst="cloudCallout">
            <a:avLst>
              <a:gd name="adj1" fmla="val -55810"/>
              <a:gd name="adj2" fmla="val 81310"/>
            </a:avLst>
          </a:prstGeom>
          <a:solidFill>
            <a:srgbClr val="FFFF99"/>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en-GB" sz="2000">
                <a:solidFill>
                  <a:schemeClr val="accent2"/>
                </a:solidFill>
                <a:latin typeface="Arial" pitchFamily="34" charset="0"/>
              </a:rPr>
              <a:t>Public Limited Company (Plc)</a:t>
            </a:r>
          </a:p>
        </p:txBody>
      </p:sp>
      <p:pic>
        <p:nvPicPr>
          <p:cNvPr id="105484" name="Picture 12" descr="Woolworths Group plc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5411788"/>
            <a:ext cx="23098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5" name="Picture 13"/>
          <p:cNvPicPr>
            <a:picLocks noChangeAspect="1" noChangeArrowheads="1"/>
          </p:cNvPicPr>
          <p:nvPr/>
        </p:nvPicPr>
        <p:blipFill>
          <a:blip r:embed="rId4">
            <a:extLst>
              <a:ext uri="{28A0092B-C50C-407E-A947-70E740481C1C}">
                <a14:useLocalDpi xmlns:a14="http://schemas.microsoft.com/office/drawing/2010/main" val="0"/>
              </a:ext>
            </a:extLst>
          </a:blip>
          <a:srcRect t="14757" r="74886" b="73416"/>
          <a:stretch>
            <a:fillRect/>
          </a:stretch>
        </p:blipFill>
        <p:spPr bwMode="auto">
          <a:xfrm>
            <a:off x="2208213" y="5456238"/>
            <a:ext cx="244951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6" name="Picture 14" descr="Spearhead Exhibitions Lt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788" y="5391150"/>
            <a:ext cx="1727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7" name="Picture 15" descr="newsag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5" y="5164138"/>
            <a:ext cx="146208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05476"/>
                                        </p:tgtEl>
                                        <p:attrNameLst>
                                          <p:attrName>style.visibility</p:attrName>
                                        </p:attrNameLst>
                                      </p:cBhvr>
                                      <p:to>
                                        <p:strVal val="visible"/>
                                      </p:to>
                                    </p:set>
                                    <p:anim calcmode="lin" valueType="num">
                                      <p:cBhvr>
                                        <p:cTn id="11" dur="1000" fill="hold"/>
                                        <p:tgtEl>
                                          <p:spTgt spid="105476"/>
                                        </p:tgtEl>
                                        <p:attrNameLst>
                                          <p:attrName>ppt_w</p:attrName>
                                        </p:attrNameLst>
                                      </p:cBhvr>
                                      <p:tavLst>
                                        <p:tav tm="0">
                                          <p:val>
                                            <p:strVal val="#ppt_w*0.70"/>
                                          </p:val>
                                        </p:tav>
                                        <p:tav tm="100000">
                                          <p:val>
                                            <p:strVal val="#ppt_w"/>
                                          </p:val>
                                        </p:tav>
                                      </p:tavLst>
                                    </p:anim>
                                    <p:anim calcmode="lin" valueType="num">
                                      <p:cBhvr>
                                        <p:cTn id="12" dur="1000" fill="hold"/>
                                        <p:tgtEl>
                                          <p:spTgt spid="105476"/>
                                        </p:tgtEl>
                                        <p:attrNameLst>
                                          <p:attrName>ppt_h</p:attrName>
                                        </p:attrNameLst>
                                      </p:cBhvr>
                                      <p:tavLst>
                                        <p:tav tm="0">
                                          <p:val>
                                            <p:strVal val="#ppt_h"/>
                                          </p:val>
                                        </p:tav>
                                        <p:tav tm="100000">
                                          <p:val>
                                            <p:strVal val="#ppt_h"/>
                                          </p:val>
                                        </p:tav>
                                      </p:tavLst>
                                    </p:anim>
                                    <p:animEffect transition="in" filter="fade">
                                      <p:cBhvr>
                                        <p:cTn id="13" dur="1000"/>
                                        <p:tgtEl>
                                          <p:spTgt spid="105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5478"/>
                                        </p:tgtEl>
                                        <p:attrNameLst>
                                          <p:attrName>style.visibility</p:attrName>
                                        </p:attrNameLst>
                                      </p:cBhvr>
                                      <p:to>
                                        <p:strVal val="visible"/>
                                      </p:to>
                                    </p:set>
                                    <p:animEffect transition="in" filter="wipe(up)">
                                      <p:cBhvr>
                                        <p:cTn id="18" dur="500"/>
                                        <p:tgtEl>
                                          <p:spTgt spid="1054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5477"/>
                                        </p:tgtEl>
                                        <p:attrNameLst>
                                          <p:attrName>style.visibility</p:attrName>
                                        </p:attrNameLst>
                                      </p:cBhvr>
                                      <p:to>
                                        <p:strVal val="visible"/>
                                      </p:to>
                                    </p:set>
                                    <p:anim calcmode="lin" valueType="num">
                                      <p:cBhvr>
                                        <p:cTn id="23" dur="1000" fill="hold"/>
                                        <p:tgtEl>
                                          <p:spTgt spid="105477"/>
                                        </p:tgtEl>
                                        <p:attrNameLst>
                                          <p:attrName>ppt_w</p:attrName>
                                        </p:attrNameLst>
                                      </p:cBhvr>
                                      <p:tavLst>
                                        <p:tav tm="0">
                                          <p:val>
                                            <p:strVal val="#ppt_w*0.70"/>
                                          </p:val>
                                        </p:tav>
                                        <p:tav tm="100000">
                                          <p:val>
                                            <p:strVal val="#ppt_w"/>
                                          </p:val>
                                        </p:tav>
                                      </p:tavLst>
                                    </p:anim>
                                    <p:anim calcmode="lin" valueType="num">
                                      <p:cBhvr>
                                        <p:cTn id="24" dur="1000" fill="hold"/>
                                        <p:tgtEl>
                                          <p:spTgt spid="105477"/>
                                        </p:tgtEl>
                                        <p:attrNameLst>
                                          <p:attrName>ppt_h</p:attrName>
                                        </p:attrNameLst>
                                      </p:cBhvr>
                                      <p:tavLst>
                                        <p:tav tm="0">
                                          <p:val>
                                            <p:strVal val="#ppt_h"/>
                                          </p:val>
                                        </p:tav>
                                        <p:tav tm="100000">
                                          <p:val>
                                            <p:strVal val="#ppt_h"/>
                                          </p:val>
                                        </p:tav>
                                      </p:tavLst>
                                    </p:anim>
                                    <p:animEffect transition="in" filter="fade">
                                      <p:cBhvr>
                                        <p:cTn id="25" dur="1000"/>
                                        <p:tgtEl>
                                          <p:spTgt spid="1054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5479"/>
                                        </p:tgtEl>
                                        <p:attrNameLst>
                                          <p:attrName>style.visibility</p:attrName>
                                        </p:attrNameLst>
                                      </p:cBhvr>
                                      <p:to>
                                        <p:strVal val="visible"/>
                                      </p:to>
                                    </p:set>
                                    <p:animEffect transition="in" filter="wipe(up)">
                                      <p:cBhvr>
                                        <p:cTn id="30" dur="500"/>
                                        <p:tgtEl>
                                          <p:spTgt spid="1054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547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547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05480"/>
                                        </p:tgtEl>
                                        <p:attrNameLst>
                                          <p:attrName>style.visibility</p:attrName>
                                        </p:attrNameLst>
                                      </p:cBhvr>
                                      <p:to>
                                        <p:strVal val="visible"/>
                                      </p:to>
                                    </p:set>
                                    <p:animEffect transition="in" filter="strips(downLeft)">
                                      <p:cBhvr>
                                        <p:cTn id="41" dur="500"/>
                                        <p:tgtEl>
                                          <p:spTgt spid="105480"/>
                                        </p:tgtEl>
                                      </p:cBhvr>
                                    </p:animEffect>
                                  </p:childTnLst>
                                </p:cTn>
                              </p:par>
                              <p:par>
                                <p:cTn id="42" presetID="35" presetClass="entr" presetSubtype="0" fill="hold" nodeType="withEffect">
                                  <p:stCondLst>
                                    <p:cond delay="0"/>
                                  </p:stCondLst>
                                  <p:childTnLst>
                                    <p:set>
                                      <p:cBhvr>
                                        <p:cTn id="43" dur="1" fill="hold">
                                          <p:stCondLst>
                                            <p:cond delay="0"/>
                                          </p:stCondLst>
                                        </p:cTn>
                                        <p:tgtEl>
                                          <p:spTgt spid="105487"/>
                                        </p:tgtEl>
                                        <p:attrNameLst>
                                          <p:attrName>style.visibility</p:attrName>
                                        </p:attrNameLst>
                                      </p:cBhvr>
                                      <p:to>
                                        <p:strVal val="visible"/>
                                      </p:to>
                                    </p:set>
                                    <p:animEffect transition="in" filter="fade">
                                      <p:cBhvr>
                                        <p:cTn id="44" dur="2000"/>
                                        <p:tgtEl>
                                          <p:spTgt spid="105487"/>
                                        </p:tgtEl>
                                      </p:cBhvr>
                                    </p:animEffect>
                                    <p:anim calcmode="lin" valueType="num">
                                      <p:cBhvr>
                                        <p:cTn id="45" dur="2000" fill="hold"/>
                                        <p:tgtEl>
                                          <p:spTgt spid="105487"/>
                                        </p:tgtEl>
                                        <p:attrNameLst>
                                          <p:attrName>style.rotation</p:attrName>
                                        </p:attrNameLst>
                                      </p:cBhvr>
                                      <p:tavLst>
                                        <p:tav tm="0">
                                          <p:val>
                                            <p:fltVal val="720"/>
                                          </p:val>
                                        </p:tav>
                                        <p:tav tm="100000">
                                          <p:val>
                                            <p:fltVal val="0"/>
                                          </p:val>
                                        </p:tav>
                                      </p:tavLst>
                                    </p:anim>
                                    <p:anim calcmode="lin" valueType="num">
                                      <p:cBhvr>
                                        <p:cTn id="46" dur="2000" fill="hold"/>
                                        <p:tgtEl>
                                          <p:spTgt spid="105487"/>
                                        </p:tgtEl>
                                        <p:attrNameLst>
                                          <p:attrName>ppt_h</p:attrName>
                                        </p:attrNameLst>
                                      </p:cBhvr>
                                      <p:tavLst>
                                        <p:tav tm="0">
                                          <p:val>
                                            <p:fltVal val="0"/>
                                          </p:val>
                                        </p:tav>
                                        <p:tav tm="100000">
                                          <p:val>
                                            <p:strVal val="#ppt_h"/>
                                          </p:val>
                                        </p:tav>
                                      </p:tavLst>
                                    </p:anim>
                                    <p:anim calcmode="lin" valueType="num">
                                      <p:cBhvr>
                                        <p:cTn id="47" dur="2000" fill="hold"/>
                                        <p:tgtEl>
                                          <p:spTgt spid="105487"/>
                                        </p:tgtEl>
                                        <p:attrNameLst>
                                          <p:attrName>ppt_w</p:attrName>
                                        </p:attrNameLst>
                                      </p:cBhvr>
                                      <p:tavLst>
                                        <p:tav tm="0">
                                          <p:val>
                                            <p:fltVal val="0"/>
                                          </p:val>
                                        </p:tav>
                                        <p:tav tm="100000">
                                          <p:val>
                                            <p:strVal val="#ppt_w"/>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05481"/>
                                        </p:tgtEl>
                                        <p:attrNameLst>
                                          <p:attrName>style.visibility</p:attrName>
                                        </p:attrNameLst>
                                      </p:cBhvr>
                                      <p:to>
                                        <p:strVal val="visible"/>
                                      </p:to>
                                    </p:set>
                                    <p:animEffect transition="in" filter="strips(downRight)">
                                      <p:cBhvr>
                                        <p:cTn id="52" dur="500"/>
                                        <p:tgtEl>
                                          <p:spTgt spid="105481"/>
                                        </p:tgtEl>
                                      </p:cBhvr>
                                    </p:animEffect>
                                  </p:childTnLst>
                                </p:cTn>
                              </p:par>
                              <p:par>
                                <p:cTn id="53" presetID="35" presetClass="entr" presetSubtype="0" fill="hold" nodeType="withEffect">
                                  <p:stCondLst>
                                    <p:cond delay="0"/>
                                  </p:stCondLst>
                                  <p:childTnLst>
                                    <p:set>
                                      <p:cBhvr>
                                        <p:cTn id="54" dur="1" fill="hold">
                                          <p:stCondLst>
                                            <p:cond delay="0"/>
                                          </p:stCondLst>
                                        </p:cTn>
                                        <p:tgtEl>
                                          <p:spTgt spid="105485"/>
                                        </p:tgtEl>
                                        <p:attrNameLst>
                                          <p:attrName>style.visibility</p:attrName>
                                        </p:attrNameLst>
                                      </p:cBhvr>
                                      <p:to>
                                        <p:strVal val="visible"/>
                                      </p:to>
                                    </p:set>
                                    <p:animEffect transition="in" filter="fade">
                                      <p:cBhvr>
                                        <p:cTn id="55" dur="2000"/>
                                        <p:tgtEl>
                                          <p:spTgt spid="105485"/>
                                        </p:tgtEl>
                                      </p:cBhvr>
                                    </p:animEffect>
                                    <p:anim calcmode="lin" valueType="num">
                                      <p:cBhvr>
                                        <p:cTn id="56" dur="2000" fill="hold"/>
                                        <p:tgtEl>
                                          <p:spTgt spid="105485"/>
                                        </p:tgtEl>
                                        <p:attrNameLst>
                                          <p:attrName>style.rotation</p:attrName>
                                        </p:attrNameLst>
                                      </p:cBhvr>
                                      <p:tavLst>
                                        <p:tav tm="0">
                                          <p:val>
                                            <p:fltVal val="720"/>
                                          </p:val>
                                        </p:tav>
                                        <p:tav tm="100000">
                                          <p:val>
                                            <p:fltVal val="0"/>
                                          </p:val>
                                        </p:tav>
                                      </p:tavLst>
                                    </p:anim>
                                    <p:anim calcmode="lin" valueType="num">
                                      <p:cBhvr>
                                        <p:cTn id="57" dur="2000" fill="hold"/>
                                        <p:tgtEl>
                                          <p:spTgt spid="105485"/>
                                        </p:tgtEl>
                                        <p:attrNameLst>
                                          <p:attrName>ppt_h</p:attrName>
                                        </p:attrNameLst>
                                      </p:cBhvr>
                                      <p:tavLst>
                                        <p:tav tm="0">
                                          <p:val>
                                            <p:fltVal val="0"/>
                                          </p:val>
                                        </p:tav>
                                        <p:tav tm="100000">
                                          <p:val>
                                            <p:strVal val="#ppt_h"/>
                                          </p:val>
                                        </p:tav>
                                      </p:tavLst>
                                    </p:anim>
                                    <p:anim calcmode="lin" valueType="num">
                                      <p:cBhvr>
                                        <p:cTn id="58" dur="2000" fill="hold"/>
                                        <p:tgtEl>
                                          <p:spTgt spid="105485"/>
                                        </p:tgtEl>
                                        <p:attrNameLst>
                                          <p:attrName>ppt_w</p:attrName>
                                        </p:attrNameLst>
                                      </p:cBhvr>
                                      <p:tavLst>
                                        <p:tav tm="0">
                                          <p:val>
                                            <p:fltVal val="0"/>
                                          </p:val>
                                        </p:tav>
                                        <p:tav tm="100000">
                                          <p:val>
                                            <p:strVal val="#ppt_w"/>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05482"/>
                                        </p:tgtEl>
                                        <p:attrNameLst>
                                          <p:attrName>style.visibility</p:attrName>
                                        </p:attrNameLst>
                                      </p:cBhvr>
                                      <p:to>
                                        <p:strVal val="visible"/>
                                      </p:to>
                                    </p:set>
                                    <p:animEffect transition="in" filter="strips(downLeft)">
                                      <p:cBhvr>
                                        <p:cTn id="63" dur="500"/>
                                        <p:tgtEl>
                                          <p:spTgt spid="105482"/>
                                        </p:tgtEl>
                                      </p:cBhvr>
                                    </p:animEffect>
                                  </p:childTnLst>
                                </p:cTn>
                              </p:par>
                              <p:par>
                                <p:cTn id="64" presetID="35" presetClass="entr" presetSubtype="0" fill="hold" nodeType="withEffect">
                                  <p:stCondLst>
                                    <p:cond delay="0"/>
                                  </p:stCondLst>
                                  <p:childTnLst>
                                    <p:set>
                                      <p:cBhvr>
                                        <p:cTn id="65" dur="1" fill="hold">
                                          <p:stCondLst>
                                            <p:cond delay="0"/>
                                          </p:stCondLst>
                                        </p:cTn>
                                        <p:tgtEl>
                                          <p:spTgt spid="105486"/>
                                        </p:tgtEl>
                                        <p:attrNameLst>
                                          <p:attrName>style.visibility</p:attrName>
                                        </p:attrNameLst>
                                      </p:cBhvr>
                                      <p:to>
                                        <p:strVal val="visible"/>
                                      </p:to>
                                    </p:set>
                                    <p:animEffect transition="in" filter="fade">
                                      <p:cBhvr>
                                        <p:cTn id="66" dur="2000"/>
                                        <p:tgtEl>
                                          <p:spTgt spid="105486"/>
                                        </p:tgtEl>
                                      </p:cBhvr>
                                    </p:animEffect>
                                    <p:anim calcmode="lin" valueType="num">
                                      <p:cBhvr>
                                        <p:cTn id="67" dur="2000" fill="hold"/>
                                        <p:tgtEl>
                                          <p:spTgt spid="105486"/>
                                        </p:tgtEl>
                                        <p:attrNameLst>
                                          <p:attrName>style.rotation</p:attrName>
                                        </p:attrNameLst>
                                      </p:cBhvr>
                                      <p:tavLst>
                                        <p:tav tm="0">
                                          <p:val>
                                            <p:fltVal val="720"/>
                                          </p:val>
                                        </p:tav>
                                        <p:tav tm="100000">
                                          <p:val>
                                            <p:fltVal val="0"/>
                                          </p:val>
                                        </p:tav>
                                      </p:tavLst>
                                    </p:anim>
                                    <p:anim calcmode="lin" valueType="num">
                                      <p:cBhvr>
                                        <p:cTn id="68" dur="2000" fill="hold"/>
                                        <p:tgtEl>
                                          <p:spTgt spid="105486"/>
                                        </p:tgtEl>
                                        <p:attrNameLst>
                                          <p:attrName>ppt_h</p:attrName>
                                        </p:attrNameLst>
                                      </p:cBhvr>
                                      <p:tavLst>
                                        <p:tav tm="0">
                                          <p:val>
                                            <p:fltVal val="0"/>
                                          </p:val>
                                        </p:tav>
                                        <p:tav tm="100000">
                                          <p:val>
                                            <p:strVal val="#ppt_h"/>
                                          </p:val>
                                        </p:tav>
                                      </p:tavLst>
                                    </p:anim>
                                    <p:anim calcmode="lin" valueType="num">
                                      <p:cBhvr>
                                        <p:cTn id="69" dur="2000" fill="hold"/>
                                        <p:tgtEl>
                                          <p:spTgt spid="105486"/>
                                        </p:tgtEl>
                                        <p:attrNameLst>
                                          <p:attrName>ppt_w</p:attrName>
                                        </p:attrNameLst>
                                      </p:cBhvr>
                                      <p:tavLst>
                                        <p:tav tm="0">
                                          <p:val>
                                            <p:fltVal val="0"/>
                                          </p:val>
                                        </p:tav>
                                        <p:tav tm="100000">
                                          <p:val>
                                            <p:strVal val="#ppt_w"/>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105483"/>
                                        </p:tgtEl>
                                        <p:attrNameLst>
                                          <p:attrName>style.visibility</p:attrName>
                                        </p:attrNameLst>
                                      </p:cBhvr>
                                      <p:to>
                                        <p:strVal val="visible"/>
                                      </p:to>
                                    </p:set>
                                    <p:animEffect transition="in" filter="strips(downRight)">
                                      <p:cBhvr>
                                        <p:cTn id="74" dur="500"/>
                                        <p:tgtEl>
                                          <p:spTgt spid="105483"/>
                                        </p:tgtEl>
                                      </p:cBhvr>
                                    </p:animEffect>
                                  </p:childTnLst>
                                </p:cTn>
                              </p:par>
                              <p:par>
                                <p:cTn id="75" presetID="35" presetClass="entr" presetSubtype="0" fill="hold" nodeType="withEffect">
                                  <p:stCondLst>
                                    <p:cond delay="0"/>
                                  </p:stCondLst>
                                  <p:childTnLst>
                                    <p:set>
                                      <p:cBhvr>
                                        <p:cTn id="76" dur="1" fill="hold">
                                          <p:stCondLst>
                                            <p:cond delay="0"/>
                                          </p:stCondLst>
                                        </p:cTn>
                                        <p:tgtEl>
                                          <p:spTgt spid="105484"/>
                                        </p:tgtEl>
                                        <p:attrNameLst>
                                          <p:attrName>style.visibility</p:attrName>
                                        </p:attrNameLst>
                                      </p:cBhvr>
                                      <p:to>
                                        <p:strVal val="visible"/>
                                      </p:to>
                                    </p:set>
                                    <p:animEffect transition="in" filter="fade">
                                      <p:cBhvr>
                                        <p:cTn id="77" dur="2000"/>
                                        <p:tgtEl>
                                          <p:spTgt spid="105484"/>
                                        </p:tgtEl>
                                      </p:cBhvr>
                                    </p:animEffect>
                                    <p:anim calcmode="lin" valueType="num">
                                      <p:cBhvr>
                                        <p:cTn id="78" dur="2000" fill="hold"/>
                                        <p:tgtEl>
                                          <p:spTgt spid="105484"/>
                                        </p:tgtEl>
                                        <p:attrNameLst>
                                          <p:attrName>style.rotation</p:attrName>
                                        </p:attrNameLst>
                                      </p:cBhvr>
                                      <p:tavLst>
                                        <p:tav tm="0">
                                          <p:val>
                                            <p:fltVal val="720"/>
                                          </p:val>
                                        </p:tav>
                                        <p:tav tm="100000">
                                          <p:val>
                                            <p:fltVal val="0"/>
                                          </p:val>
                                        </p:tav>
                                      </p:tavLst>
                                    </p:anim>
                                    <p:anim calcmode="lin" valueType="num">
                                      <p:cBhvr>
                                        <p:cTn id="79" dur="2000" fill="hold"/>
                                        <p:tgtEl>
                                          <p:spTgt spid="105484"/>
                                        </p:tgtEl>
                                        <p:attrNameLst>
                                          <p:attrName>ppt_h</p:attrName>
                                        </p:attrNameLst>
                                      </p:cBhvr>
                                      <p:tavLst>
                                        <p:tav tm="0">
                                          <p:val>
                                            <p:fltVal val="0"/>
                                          </p:val>
                                        </p:tav>
                                        <p:tav tm="100000">
                                          <p:val>
                                            <p:strVal val="#ppt_h"/>
                                          </p:val>
                                        </p:tav>
                                      </p:tavLst>
                                    </p:anim>
                                    <p:anim calcmode="lin" valueType="num">
                                      <p:cBhvr>
                                        <p:cTn id="80" dur="2000" fill="hold"/>
                                        <p:tgtEl>
                                          <p:spTgt spid="1054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P spid="105476" grpId="0" animBg="1"/>
      <p:bldP spid="105477" grpId="0" animBg="1"/>
      <p:bldP spid="105478" grpId="0" animBg="1"/>
      <p:bldP spid="105478" grpId="1" animBg="1"/>
      <p:bldP spid="105479" grpId="0" animBg="1"/>
      <p:bldP spid="105479" grpId="1" animBg="1"/>
      <p:bldP spid="105480" grpId="0" animBg="1"/>
      <p:bldP spid="105481" grpId="0" animBg="1"/>
      <p:bldP spid="105482" grpId="0" animBg="1"/>
      <p:bldP spid="1054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323850" y="1268413"/>
            <a:ext cx="854868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Blip>
                <a:blip r:embed="rId2"/>
              </a:buBlip>
            </a:pPr>
            <a:r>
              <a:rPr lang="en-GB" dirty="0">
                <a:latin typeface="Arial" pitchFamily="34" charset="0"/>
              </a:rPr>
              <a:t>Liability may be important in deciding which source of finance to use</a:t>
            </a:r>
          </a:p>
          <a:p>
            <a:pPr marL="342900" indent="-342900">
              <a:lnSpc>
                <a:spcPct val="90000"/>
              </a:lnSpc>
              <a:spcBef>
                <a:spcPct val="20000"/>
              </a:spcBef>
              <a:buFontTx/>
              <a:buBlip>
                <a:blip r:embed="rId2"/>
              </a:buBlip>
            </a:pPr>
            <a:endParaRPr lang="en-GB" dirty="0">
              <a:latin typeface="Arial" pitchFamily="34" charset="0"/>
            </a:endParaRPr>
          </a:p>
          <a:p>
            <a:pPr marL="342900" indent="-342900">
              <a:lnSpc>
                <a:spcPct val="90000"/>
              </a:lnSpc>
              <a:spcBef>
                <a:spcPct val="20000"/>
              </a:spcBef>
              <a:buFontTx/>
              <a:buBlip>
                <a:blip r:embed="rId2"/>
              </a:buBlip>
            </a:pPr>
            <a:r>
              <a:rPr lang="en-GB" dirty="0">
                <a:latin typeface="Arial" pitchFamily="34" charset="0"/>
              </a:rPr>
              <a:t>If a business has </a:t>
            </a:r>
            <a:r>
              <a:rPr lang="en-GB" dirty="0">
                <a:solidFill>
                  <a:srgbClr val="FF0000"/>
                </a:solidFill>
                <a:latin typeface="Arial" pitchFamily="34" charset="0"/>
              </a:rPr>
              <a:t>unlimited liability</a:t>
            </a:r>
            <a:r>
              <a:rPr lang="en-GB" dirty="0">
                <a:latin typeface="Arial" pitchFamily="34" charset="0"/>
              </a:rPr>
              <a:t> then the owner:</a:t>
            </a:r>
          </a:p>
          <a:p>
            <a:pPr marL="742950" lvl="1" indent="-285750">
              <a:lnSpc>
                <a:spcPct val="90000"/>
              </a:lnSpc>
              <a:spcBef>
                <a:spcPct val="20000"/>
              </a:spcBef>
              <a:buFont typeface="Wingdings 3" pitchFamily="18" charset="2"/>
              <a:buBlip>
                <a:blip r:embed="rId3"/>
              </a:buBlip>
            </a:pPr>
            <a:r>
              <a:rPr lang="en-GB" sz="2000" dirty="0">
                <a:latin typeface="Arial" pitchFamily="34" charset="0"/>
              </a:rPr>
              <a:t>Is responsible for </a:t>
            </a:r>
            <a:r>
              <a:rPr lang="en-GB" sz="2000" b="1" dirty="0">
                <a:solidFill>
                  <a:schemeClr val="accent2"/>
                </a:solidFill>
                <a:latin typeface="Arial" pitchFamily="34" charset="0"/>
              </a:rPr>
              <a:t>ALL</a:t>
            </a:r>
            <a:r>
              <a:rPr lang="en-GB" sz="2000" dirty="0">
                <a:latin typeface="Arial" pitchFamily="34" charset="0"/>
              </a:rPr>
              <a:t> debts</a:t>
            </a:r>
          </a:p>
          <a:p>
            <a:pPr marL="742950" lvl="1" indent="-285750">
              <a:lnSpc>
                <a:spcPct val="90000"/>
              </a:lnSpc>
              <a:spcBef>
                <a:spcPct val="20000"/>
              </a:spcBef>
              <a:buFont typeface="Wingdings 3" pitchFamily="18" charset="2"/>
              <a:buBlip>
                <a:blip r:embed="rId3"/>
              </a:buBlip>
            </a:pPr>
            <a:r>
              <a:rPr lang="en-GB" sz="2000" dirty="0">
                <a:latin typeface="Arial" pitchFamily="34" charset="0"/>
              </a:rPr>
              <a:t>Must pay off these debts using their own money if necessary</a:t>
            </a:r>
          </a:p>
          <a:p>
            <a:pPr marL="742950" lvl="1" indent="-285750">
              <a:lnSpc>
                <a:spcPct val="90000"/>
              </a:lnSpc>
              <a:spcBef>
                <a:spcPct val="20000"/>
              </a:spcBef>
              <a:buFont typeface="Wingdings 3" pitchFamily="18" charset="2"/>
              <a:buBlip>
                <a:blip r:embed="rId3"/>
              </a:buBlip>
            </a:pPr>
            <a:r>
              <a:rPr lang="en-GB" sz="2000" dirty="0">
                <a:latin typeface="Arial" pitchFamily="34" charset="0"/>
              </a:rPr>
              <a:t>This may involve selling their own possessions in order to pay these debts</a:t>
            </a:r>
          </a:p>
          <a:p>
            <a:pPr marL="342900" indent="-342900">
              <a:lnSpc>
                <a:spcPct val="90000"/>
              </a:lnSpc>
              <a:spcBef>
                <a:spcPct val="20000"/>
              </a:spcBef>
              <a:buFontTx/>
              <a:buBlip>
                <a:blip r:embed="rId2"/>
              </a:buBlip>
            </a:pPr>
            <a:endParaRPr lang="en-GB" dirty="0">
              <a:latin typeface="Arial" pitchFamily="34" charset="0"/>
            </a:endParaRPr>
          </a:p>
          <a:p>
            <a:pPr marL="342900" indent="-342900">
              <a:lnSpc>
                <a:spcPct val="90000"/>
              </a:lnSpc>
              <a:spcBef>
                <a:spcPct val="20000"/>
              </a:spcBef>
              <a:buFontTx/>
              <a:buBlip>
                <a:blip r:embed="rId2"/>
              </a:buBlip>
            </a:pPr>
            <a:endParaRPr lang="en-GB" dirty="0">
              <a:latin typeface="Arial" pitchFamily="34" charset="0"/>
            </a:endParaRPr>
          </a:p>
          <a:p>
            <a:pPr marL="342900" indent="-342900">
              <a:lnSpc>
                <a:spcPct val="90000"/>
              </a:lnSpc>
              <a:spcBef>
                <a:spcPct val="20000"/>
              </a:spcBef>
              <a:buFontTx/>
              <a:buBlip>
                <a:blip r:embed="rId2"/>
              </a:buBlip>
            </a:pPr>
            <a:endParaRPr lang="en-GB" dirty="0">
              <a:latin typeface="Arial" pitchFamily="34" charset="0"/>
            </a:endParaRPr>
          </a:p>
        </p:txBody>
      </p:sp>
      <p:pic>
        <p:nvPicPr>
          <p:cNvPr id="103430" name="Picture 6" descr="house_for_sale_sign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87638" y="4076700"/>
            <a:ext cx="3714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Rectangle 7"/>
          <p:cNvSpPr>
            <a:spLocks noGrp="1" noChangeArrowheads="1"/>
          </p:cNvSpPr>
          <p:nvPr>
            <p:ph type="title" idx="4294967295"/>
          </p:nvPr>
        </p:nvSpPr>
        <p:spPr>
          <a:xfrm>
            <a:off x="0" y="242888"/>
            <a:ext cx="8259763" cy="914400"/>
          </a:xfrm>
        </p:spPr>
        <p:txBody>
          <a:bodyPr/>
          <a:lstStyle/>
          <a:p>
            <a:pPr>
              <a:defRPr/>
            </a:pPr>
            <a:r>
              <a:rPr lang="en-GB"/>
              <a:t>The Implications of Unlimited Liability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3427">
                                            <p:txEl>
                                              <p:pRg st="5" end="5"/>
                                            </p:txEl>
                                          </p:spTgt>
                                        </p:tgtEl>
                                        <p:attrNameLst>
                                          <p:attrName>style.visibility</p:attrName>
                                        </p:attrNameLst>
                                      </p:cBhvr>
                                      <p:to>
                                        <p:strVal val="visible"/>
                                      </p:to>
                                    </p:set>
                                  </p:childTnLst>
                                </p:cTn>
                              </p:par>
                              <p:par>
                                <p:cTn id="23" presetID="9" presetClass="entr" presetSubtype="0" fill="hold" nodeType="withEffect">
                                  <p:stCondLst>
                                    <p:cond delay="0"/>
                                  </p:stCondLst>
                                  <p:childTnLst>
                                    <p:set>
                                      <p:cBhvr>
                                        <p:cTn id="24" dur="1" fill="hold">
                                          <p:stCondLst>
                                            <p:cond delay="0"/>
                                          </p:stCondLst>
                                        </p:cTn>
                                        <p:tgtEl>
                                          <p:spTgt spid="103430"/>
                                        </p:tgtEl>
                                        <p:attrNameLst>
                                          <p:attrName>style.visibility</p:attrName>
                                        </p:attrNameLst>
                                      </p:cBhvr>
                                      <p:to>
                                        <p:strVal val="visible"/>
                                      </p:to>
                                    </p:set>
                                    <p:animEffect transition="in" filter="dissolve">
                                      <p:cBhvr>
                                        <p:cTn id="25" dur="500"/>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WS4</a:t>
            </a:r>
          </a:p>
        </p:txBody>
      </p:sp>
      <p:sp>
        <p:nvSpPr>
          <p:cNvPr id="13315" name="Content Placeholder 2"/>
          <p:cNvSpPr>
            <a:spLocks noGrp="1"/>
          </p:cNvSpPr>
          <p:nvPr>
            <p:ph idx="1"/>
          </p:nvPr>
        </p:nvSpPr>
        <p:spPr>
          <a:xfrm>
            <a:off x="457200" y="1268413"/>
            <a:ext cx="7924800" cy="5226050"/>
          </a:xfrm>
        </p:spPr>
        <p:txBody>
          <a:bodyPr/>
          <a:lstStyle/>
          <a:p>
            <a:pPr marL="457200" indent="-457200">
              <a:buFont typeface="Comic Sans MS" pitchFamily="66" charset="0"/>
              <a:buAutoNum type="alphaLcPeriod"/>
            </a:pPr>
            <a:r>
              <a:rPr lang="en-GB" sz="2000"/>
              <a:t>Ordinary Shares</a:t>
            </a:r>
          </a:p>
          <a:p>
            <a:pPr marL="457200" indent="-457200">
              <a:buFont typeface="Comic Sans MS" pitchFamily="66" charset="0"/>
              <a:buAutoNum type="alphaLcPeriod"/>
            </a:pPr>
            <a:r>
              <a:rPr lang="en-GB" sz="2000"/>
              <a:t>Rights issue</a:t>
            </a:r>
          </a:p>
          <a:p>
            <a:pPr marL="457200" indent="-457200">
              <a:buFont typeface="Comic Sans MS" pitchFamily="66" charset="0"/>
              <a:buAutoNum type="alphaLcPeriod"/>
            </a:pPr>
            <a:r>
              <a:rPr lang="en-GB" sz="2000"/>
              <a:t>Venture Capital</a:t>
            </a:r>
          </a:p>
          <a:p>
            <a:pPr marL="457200" indent="-457200">
              <a:buFont typeface="Comic Sans MS" pitchFamily="66" charset="0"/>
              <a:buAutoNum type="alphaLcPeriod"/>
            </a:pPr>
            <a:r>
              <a:rPr lang="en-GB" sz="2000"/>
              <a:t>Debentures</a:t>
            </a:r>
          </a:p>
          <a:p>
            <a:pPr marL="457200" indent="-457200">
              <a:buFont typeface="Comic Sans MS" pitchFamily="66" charset="0"/>
              <a:buAutoNum type="alphaLcPeriod"/>
            </a:pPr>
            <a:r>
              <a:rPr lang="en-GB" sz="2000"/>
              <a:t>Government grant</a:t>
            </a:r>
          </a:p>
          <a:p>
            <a:pPr marL="457200" indent="-457200">
              <a:buFont typeface="Comic Sans MS" pitchFamily="66" charset="0"/>
              <a:buAutoNum type="alphaLcPeriod"/>
            </a:pPr>
            <a:r>
              <a:rPr lang="en-GB" sz="2000"/>
              <a:t>Retained profit</a:t>
            </a:r>
          </a:p>
          <a:p>
            <a:pPr marL="457200" indent="-457200">
              <a:buFont typeface="Comic Sans MS" pitchFamily="66" charset="0"/>
              <a:buAutoNum type="alphaLcPeriod"/>
            </a:pPr>
            <a:r>
              <a:rPr lang="en-GB" sz="2000"/>
              <a:t>Sale of Assets</a:t>
            </a:r>
          </a:p>
          <a:p>
            <a:pPr marL="457200" indent="-457200">
              <a:buFont typeface="Comic Sans MS" pitchFamily="66" charset="0"/>
              <a:buAutoNum type="alphaLcPeriod"/>
            </a:pPr>
            <a:r>
              <a:rPr lang="en-GB" sz="2000"/>
              <a:t>Sale and Leaseback</a:t>
            </a:r>
          </a:p>
          <a:p>
            <a:pPr marL="457200" indent="-457200">
              <a:buFont typeface="Comic Sans MS" pitchFamily="66" charset="0"/>
              <a:buAutoNum type="alphaLcPeriod"/>
            </a:pPr>
            <a:r>
              <a:rPr lang="en-GB" sz="2000"/>
              <a:t>Bank loan</a:t>
            </a:r>
          </a:p>
          <a:p>
            <a:pPr marL="457200" indent="-457200">
              <a:buFont typeface="Comic Sans MS" pitchFamily="66" charset="0"/>
              <a:buAutoNum type="alphaLcPeriod"/>
            </a:pPr>
            <a:r>
              <a:rPr lang="en-GB" sz="2000"/>
              <a:t>Bank overdraft</a:t>
            </a:r>
          </a:p>
          <a:p>
            <a:pPr marL="457200" indent="-457200">
              <a:buFont typeface="Comic Sans MS" pitchFamily="66" charset="0"/>
              <a:buAutoNum type="alphaLcPeriod"/>
            </a:pPr>
            <a:r>
              <a:rPr lang="en-GB" sz="2000"/>
              <a:t>Leasing</a:t>
            </a:r>
          </a:p>
          <a:p>
            <a:pPr marL="457200" indent="-457200">
              <a:buFont typeface="Comic Sans MS" pitchFamily="66" charset="0"/>
              <a:buAutoNum type="alphaLcPeriod"/>
            </a:pPr>
            <a:r>
              <a:rPr lang="en-GB" sz="2000"/>
              <a:t>Debt factoring</a:t>
            </a:r>
          </a:p>
          <a:p>
            <a:pPr marL="457200" indent="-457200">
              <a:buFont typeface="Comic Sans MS" pitchFamily="66" charset="0"/>
              <a:buAutoNum type="alphaLcPeriod"/>
            </a:pPr>
            <a:r>
              <a:rPr lang="en-GB" sz="2000"/>
              <a:t>Trade credit</a:t>
            </a:r>
          </a:p>
          <a:p>
            <a:pPr marL="457200" indent="-457200">
              <a:buFont typeface="Comic Sans MS" pitchFamily="66" charset="0"/>
              <a:buAutoNum type="alphaLcPeriod"/>
            </a:pPr>
            <a:r>
              <a:rPr lang="en-GB" sz="2000"/>
              <a:t>Hire purchase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Task 1</a:t>
            </a:r>
          </a:p>
        </p:txBody>
      </p:sp>
      <p:sp>
        <p:nvSpPr>
          <p:cNvPr id="3" name="Content Placeholder 2"/>
          <p:cNvSpPr>
            <a:spLocks noGrp="1"/>
          </p:cNvSpPr>
          <p:nvPr>
            <p:ph idx="1"/>
          </p:nvPr>
        </p:nvSpPr>
        <p:spPr>
          <a:xfrm>
            <a:off x="211138" y="1268413"/>
            <a:ext cx="8697912" cy="4522787"/>
          </a:xfrm>
        </p:spPr>
        <p:txBody>
          <a:bodyPr/>
          <a:lstStyle/>
          <a:p>
            <a:r>
              <a:rPr lang="en-GB"/>
              <a:t>Unscramble the different sources of finance below and place them into either the short-term or long-term category</a:t>
            </a:r>
          </a:p>
          <a:p>
            <a:pPr lvl="1"/>
            <a:r>
              <a:rPr lang="en-GB"/>
              <a:t>Bed Neuters</a:t>
            </a:r>
          </a:p>
          <a:p>
            <a:pPr lvl="1"/>
            <a:r>
              <a:rPr lang="en-GB"/>
              <a:t>Ad Entire Fit Pro</a:t>
            </a:r>
          </a:p>
          <a:p>
            <a:pPr lvl="1"/>
            <a:r>
              <a:rPr lang="en-GB"/>
              <a:t>Las No</a:t>
            </a:r>
          </a:p>
          <a:p>
            <a:pPr lvl="1"/>
            <a:r>
              <a:rPr lang="en-GB"/>
              <a:t>Diary Nor Ah Res Pact Ail</a:t>
            </a:r>
          </a:p>
          <a:p>
            <a:pPr lvl="1"/>
            <a:r>
              <a:rPr lang="en-GB"/>
              <a:t>Seal Fo Ass Set</a:t>
            </a:r>
          </a:p>
          <a:p>
            <a:pPr lvl="1"/>
            <a:r>
              <a:rPr lang="en-GB"/>
              <a:t>Ever Nut Lac Pita</a:t>
            </a:r>
          </a:p>
          <a:p>
            <a:pPr lvl="1"/>
            <a:r>
              <a:rPr lang="en-GB"/>
              <a:t>Linages</a:t>
            </a:r>
          </a:p>
          <a:p>
            <a:pPr lvl="1"/>
            <a:r>
              <a:rPr lang="en-GB"/>
              <a:t>Raved Fort</a:t>
            </a:r>
          </a:p>
          <a:p>
            <a:pPr lvl="1"/>
            <a:r>
              <a:rPr lang="en-GB"/>
              <a:t>Rat Ed Direct </a:t>
            </a:r>
          </a:p>
          <a:p>
            <a:endParaRPr lang="en-GB"/>
          </a:p>
        </p:txBody>
      </p:sp>
      <p:graphicFrame>
        <p:nvGraphicFramePr>
          <p:cNvPr id="4" name="Table 3"/>
          <p:cNvGraphicFramePr>
            <a:graphicFrameLocks noGrp="1"/>
          </p:cNvGraphicFramePr>
          <p:nvPr/>
        </p:nvGraphicFramePr>
        <p:xfrm>
          <a:off x="4056063" y="2287588"/>
          <a:ext cx="4562476" cy="3479800"/>
        </p:xfrm>
        <a:graphic>
          <a:graphicData uri="http://schemas.openxmlformats.org/drawingml/2006/table">
            <a:tbl>
              <a:tblPr firstRow="1" firstCol="1" bandRow="1"/>
              <a:tblGrid>
                <a:gridCol w="2281238">
                  <a:extLst>
                    <a:ext uri="{9D8B030D-6E8A-4147-A177-3AD203B41FA5}">
                      <a16:colId xmlns:a16="http://schemas.microsoft.com/office/drawing/2014/main" xmlns="" val="20000"/>
                    </a:ext>
                  </a:extLst>
                </a:gridCol>
                <a:gridCol w="2281238">
                  <a:extLst>
                    <a:ext uri="{9D8B030D-6E8A-4147-A177-3AD203B41FA5}">
                      <a16:colId xmlns:a16="http://schemas.microsoft.com/office/drawing/2014/main" xmlns="" val="20001"/>
                    </a:ext>
                  </a:extLst>
                </a:gridCol>
              </a:tblGrid>
              <a:tr h="3479800">
                <a:tc>
                  <a:txBody>
                    <a:bodyPr/>
                    <a:lstStyle/>
                    <a:p>
                      <a:pPr algn="ctr">
                        <a:spcAft>
                          <a:spcPts val="0"/>
                        </a:spcAft>
                      </a:pPr>
                      <a:r>
                        <a:rPr lang="en-GB" sz="1400" b="1" dirty="0">
                          <a:effectLst/>
                          <a:latin typeface="Helvetica"/>
                          <a:ea typeface="MS Mincho"/>
                          <a:cs typeface="Baskerville"/>
                        </a:rPr>
                        <a:t>Short Term:</a:t>
                      </a:r>
                      <a:endParaRPr lang="en-GB" sz="1400" dirty="0">
                        <a:effectLst/>
                        <a:latin typeface="Cambria"/>
                        <a:ea typeface="MS Mincho"/>
                        <a:cs typeface="Times New Roman"/>
                      </a:endParaRPr>
                    </a:p>
                    <a:p>
                      <a:pPr algn="ct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algn="ct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indent="788670" algn="ct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algn="ct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algn="ct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algn="ct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algn="ct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p>
                      <a:pPr>
                        <a:spcAft>
                          <a:spcPts val="0"/>
                        </a:spcAft>
                      </a:pPr>
                      <a:r>
                        <a:rPr lang="en-GB" sz="1400" b="1" dirty="0">
                          <a:effectLst/>
                          <a:latin typeface="Helvetica"/>
                          <a:ea typeface="MS Mincho"/>
                          <a:cs typeface="Baskerville"/>
                        </a:rPr>
                        <a:t> </a:t>
                      </a:r>
                      <a:endParaRPr lang="en-GB" sz="14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Helvetica"/>
                          <a:ea typeface="MS Mincho"/>
                          <a:cs typeface="Baskerville"/>
                        </a:rPr>
                        <a:t>Long Term:</a:t>
                      </a:r>
                      <a:endParaRPr lang="en-GB" sz="14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Task 2</a:t>
            </a:r>
            <a:br>
              <a:rPr lang="en-GB" dirty="0"/>
            </a:br>
            <a:endParaRPr lang="en-GB" dirty="0"/>
          </a:p>
        </p:txBody>
      </p:sp>
      <p:sp>
        <p:nvSpPr>
          <p:cNvPr id="15363" name="Content Placeholder 2"/>
          <p:cNvSpPr>
            <a:spLocks noGrp="1"/>
          </p:cNvSpPr>
          <p:nvPr>
            <p:ph idx="1"/>
          </p:nvPr>
        </p:nvSpPr>
        <p:spPr>
          <a:xfrm>
            <a:off x="220663" y="1209675"/>
            <a:ext cx="8672512" cy="4581525"/>
          </a:xfrm>
        </p:spPr>
        <p:txBody>
          <a:bodyPr/>
          <a:lstStyle/>
          <a:p>
            <a:r>
              <a:rPr lang="en-GB"/>
              <a:t>For each of the case studies below, state which source of finance the headline is referring to. You can use each of the sources of finance listed above in task 1, once only.</a:t>
            </a:r>
          </a:p>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Scenarios</a:t>
            </a:r>
          </a:p>
        </p:txBody>
      </p:sp>
      <p:sp>
        <p:nvSpPr>
          <p:cNvPr id="3" name="Content Placeholder 2"/>
          <p:cNvSpPr>
            <a:spLocks noGrp="1"/>
          </p:cNvSpPr>
          <p:nvPr>
            <p:ph idx="1"/>
          </p:nvPr>
        </p:nvSpPr>
        <p:spPr>
          <a:xfrm>
            <a:off x="117475" y="1136650"/>
            <a:ext cx="9026525" cy="5721350"/>
          </a:xfrm>
        </p:spPr>
        <p:txBody>
          <a:bodyPr/>
          <a:lstStyle/>
          <a:p>
            <a:pPr algn="ctr">
              <a:spcAft>
                <a:spcPts val="0"/>
              </a:spcAft>
              <a:defRPr/>
            </a:pPr>
            <a:r>
              <a:rPr lang="en-GB" sz="1800" dirty="0">
                <a:latin typeface="Stencil"/>
                <a:ea typeface="MS Mincho"/>
                <a:cs typeface="Baskerville"/>
              </a:rPr>
              <a:t>Twitter seeking new investors to continue expansion</a:t>
            </a:r>
            <a:endParaRPr lang="en-GB" sz="1200" dirty="0">
              <a:latin typeface="Cambria"/>
              <a:ea typeface="MS Mincho"/>
              <a:cs typeface="Times New Roman"/>
            </a:endParaRPr>
          </a:p>
          <a:p>
            <a:pPr marL="0" indent="0" algn="ctr">
              <a:spcAft>
                <a:spcPts val="0"/>
              </a:spcAft>
              <a:buFontTx/>
              <a:buNone/>
              <a:defRPr/>
            </a:pPr>
            <a:r>
              <a:rPr lang="en-GB" sz="800" dirty="0">
                <a:latin typeface="Stencil"/>
                <a:ea typeface="MS Mincho"/>
                <a:cs typeface="Baskerville"/>
              </a:rPr>
              <a:t> </a:t>
            </a:r>
            <a:endParaRPr lang="en-GB" sz="800" dirty="0">
              <a:latin typeface="Cambria"/>
              <a:ea typeface="MS Mincho"/>
              <a:cs typeface="Times New Roman"/>
            </a:endParaRPr>
          </a:p>
          <a:p>
            <a:pPr algn="ctr">
              <a:spcAft>
                <a:spcPts val="0"/>
              </a:spcAft>
              <a:defRPr/>
            </a:pPr>
            <a:r>
              <a:rPr lang="en-GB" sz="1800" dirty="0">
                <a:latin typeface="Stencil"/>
                <a:ea typeface="MS Mincho"/>
                <a:cs typeface="Baskerville"/>
              </a:rPr>
              <a:t>JOHN LEWIS planning rapid major expansion</a:t>
            </a:r>
            <a:endParaRPr lang="en-GB" sz="1200" dirty="0">
              <a:latin typeface="Cambria"/>
              <a:ea typeface="MS Mincho"/>
              <a:cs typeface="Times New Roman"/>
            </a:endParaRPr>
          </a:p>
          <a:p>
            <a:pPr marL="0" indent="0" algn="ctr">
              <a:spcAft>
                <a:spcPts val="0"/>
              </a:spcAft>
              <a:buFontTx/>
              <a:buNone/>
              <a:defRPr/>
            </a:pPr>
            <a:r>
              <a:rPr lang="en-GB" sz="800" dirty="0">
                <a:latin typeface="Stencil"/>
                <a:ea typeface="MS Mincho"/>
                <a:cs typeface="Baskerville"/>
              </a:rPr>
              <a:t> </a:t>
            </a:r>
          </a:p>
          <a:p>
            <a:pPr algn="ctr">
              <a:spcAft>
                <a:spcPts val="0"/>
              </a:spcAft>
              <a:defRPr/>
            </a:pPr>
            <a:r>
              <a:rPr lang="en-GB" sz="1800" dirty="0">
                <a:latin typeface="Stencil"/>
                <a:ea typeface="MS Mincho"/>
                <a:cs typeface="Baskerville"/>
              </a:rPr>
              <a:t>JIM’s Cars loses major contract, suffers  short-term lack of cash</a:t>
            </a:r>
            <a:endParaRPr lang="en-GB" sz="1200" dirty="0">
              <a:latin typeface="Cambria"/>
              <a:ea typeface="MS Mincho"/>
              <a:cs typeface="Times New Roman"/>
            </a:endParaRPr>
          </a:p>
          <a:p>
            <a:pPr marL="0" indent="0" algn="ctr">
              <a:spcAft>
                <a:spcPts val="0"/>
              </a:spcAft>
              <a:buFontTx/>
              <a:buNone/>
              <a:defRPr/>
            </a:pPr>
            <a:r>
              <a:rPr lang="en-GB" sz="800" dirty="0">
                <a:latin typeface="Stencil"/>
                <a:ea typeface="MS Mincho"/>
                <a:cs typeface="Baskerville"/>
              </a:rPr>
              <a:t> </a:t>
            </a:r>
          </a:p>
          <a:p>
            <a:pPr algn="ctr">
              <a:spcAft>
                <a:spcPts val="0"/>
              </a:spcAft>
              <a:defRPr/>
            </a:pPr>
            <a:r>
              <a:rPr lang="en-GB" sz="1800" dirty="0">
                <a:latin typeface="Stencil"/>
                <a:ea typeface="MS Mincho"/>
                <a:cs typeface="Baskerville"/>
              </a:rPr>
              <a:t>New firm </a:t>
            </a:r>
            <a:r>
              <a:rPr lang="en-GB" sz="1800" dirty="0" err="1">
                <a:latin typeface="Stencil"/>
                <a:ea typeface="MS Mincho"/>
                <a:cs typeface="Baskerville"/>
              </a:rPr>
              <a:t>ed’s</a:t>
            </a:r>
            <a:r>
              <a:rPr lang="en-GB" sz="1800" dirty="0">
                <a:latin typeface="Stencil"/>
                <a:ea typeface="MS Mincho"/>
                <a:cs typeface="Baskerville"/>
              </a:rPr>
              <a:t> taxis needs 10 cars to begin trading</a:t>
            </a:r>
            <a:endParaRPr lang="en-GB" sz="1200" dirty="0">
              <a:latin typeface="Cambria"/>
              <a:ea typeface="MS Mincho"/>
              <a:cs typeface="Times New Roman"/>
            </a:endParaRPr>
          </a:p>
          <a:p>
            <a:pPr marL="0" indent="0" algn="ctr">
              <a:spcAft>
                <a:spcPts val="0"/>
              </a:spcAft>
              <a:buFontTx/>
              <a:buNone/>
              <a:defRPr/>
            </a:pPr>
            <a:r>
              <a:rPr lang="en-GB" sz="800" dirty="0">
                <a:latin typeface="Stencil"/>
                <a:ea typeface="MS Mincho"/>
                <a:cs typeface="Baskerville"/>
              </a:rPr>
              <a:t> </a:t>
            </a:r>
            <a:endParaRPr lang="en-GB" sz="800" dirty="0">
              <a:latin typeface="Cambria"/>
              <a:ea typeface="MS Mincho"/>
              <a:cs typeface="Times New Roman"/>
            </a:endParaRPr>
          </a:p>
          <a:p>
            <a:pPr algn="ctr">
              <a:spcAft>
                <a:spcPts val="0"/>
              </a:spcAft>
              <a:defRPr/>
            </a:pPr>
            <a:r>
              <a:rPr lang="en-GB" sz="1800" dirty="0">
                <a:latin typeface="Stencil"/>
                <a:ea typeface="MS Mincho"/>
                <a:cs typeface="Baskerville"/>
              </a:rPr>
              <a:t>Harry brown, owner of </a:t>
            </a:r>
            <a:r>
              <a:rPr lang="en-GB" sz="1800" dirty="0" err="1">
                <a:latin typeface="Stencil"/>
                <a:ea typeface="MS Mincho"/>
                <a:cs typeface="Baskerville"/>
              </a:rPr>
              <a:t>harry’s</a:t>
            </a:r>
            <a:r>
              <a:rPr lang="en-GB" sz="1800" dirty="0">
                <a:latin typeface="Stencil"/>
                <a:ea typeface="MS Mincho"/>
                <a:cs typeface="Baskerville"/>
              </a:rPr>
              <a:t> houses Ltd., in need of cash due to messy divorce</a:t>
            </a:r>
            <a:endParaRPr lang="en-GB" sz="1200" dirty="0">
              <a:latin typeface="Cambria"/>
              <a:ea typeface="MS Mincho"/>
              <a:cs typeface="Times New Roman"/>
            </a:endParaRPr>
          </a:p>
          <a:p>
            <a:pPr marL="0" indent="0" algn="ctr">
              <a:spcAft>
                <a:spcPts val="0"/>
              </a:spcAft>
              <a:buFontTx/>
              <a:buNone/>
              <a:defRPr/>
            </a:pPr>
            <a:r>
              <a:rPr lang="en-GB" sz="800" dirty="0">
                <a:latin typeface="Stencil"/>
                <a:ea typeface="MS Mincho"/>
                <a:cs typeface="Baskerville"/>
              </a:rPr>
              <a:t> </a:t>
            </a:r>
            <a:endParaRPr lang="en-GB" sz="800" dirty="0">
              <a:latin typeface="Cambria"/>
              <a:ea typeface="MS Mincho"/>
              <a:cs typeface="Times New Roman"/>
            </a:endParaRPr>
          </a:p>
          <a:p>
            <a:pPr algn="ctr">
              <a:spcAft>
                <a:spcPts val="0"/>
              </a:spcAft>
              <a:defRPr/>
            </a:pPr>
            <a:r>
              <a:rPr lang="en-GB" sz="1800" dirty="0">
                <a:latin typeface="Stencil"/>
                <a:ea typeface="MS Mincho"/>
                <a:cs typeface="Baskerville"/>
              </a:rPr>
              <a:t>Susan’s sundaes looking to open second shop in Bromley after success in Sidcup, needs £5,000</a:t>
            </a:r>
            <a:endParaRPr lang="en-GB" sz="1200" dirty="0">
              <a:latin typeface="Cambria"/>
              <a:ea typeface="MS Mincho"/>
              <a:cs typeface="Times New Roman"/>
            </a:endParaRPr>
          </a:p>
          <a:p>
            <a:pPr marL="0" indent="0" algn="ctr">
              <a:spcAft>
                <a:spcPts val="0"/>
              </a:spcAft>
              <a:buFontTx/>
              <a:buNone/>
              <a:defRPr/>
            </a:pPr>
            <a:endParaRPr lang="en-GB" sz="800" dirty="0">
              <a:latin typeface="Cambria"/>
              <a:ea typeface="MS Mincho"/>
              <a:cs typeface="Times New Roman"/>
            </a:endParaRPr>
          </a:p>
          <a:p>
            <a:pPr algn="ctr">
              <a:spcAft>
                <a:spcPts val="0"/>
              </a:spcAft>
              <a:defRPr/>
            </a:pPr>
            <a:r>
              <a:rPr lang="en-GB" sz="1800" dirty="0">
                <a:latin typeface="Stencil"/>
                <a:ea typeface="MS Mincho"/>
                <a:cs typeface="Baskerville"/>
              </a:rPr>
              <a:t>HMV in danger of breaching bank agreements, needs cash urgently</a:t>
            </a:r>
            <a:endParaRPr lang="en-GB" sz="1200" dirty="0">
              <a:latin typeface="Cambria"/>
              <a:ea typeface="MS Mincho"/>
              <a:cs typeface="Times New Roman"/>
            </a:endParaRPr>
          </a:p>
          <a:p>
            <a:pPr marL="0" indent="0" algn="ctr">
              <a:spcAft>
                <a:spcPts val="0"/>
              </a:spcAft>
              <a:buFontTx/>
              <a:buNone/>
              <a:defRPr/>
            </a:pPr>
            <a:r>
              <a:rPr lang="en-GB" sz="800" dirty="0">
                <a:latin typeface="Stencil"/>
                <a:ea typeface="MS Mincho"/>
                <a:cs typeface="Baskerville"/>
              </a:rPr>
              <a:t> </a:t>
            </a:r>
            <a:endParaRPr lang="en-GB" sz="800" dirty="0">
              <a:latin typeface="Cambria"/>
              <a:ea typeface="MS Mincho"/>
              <a:cs typeface="Times New Roman"/>
            </a:endParaRPr>
          </a:p>
          <a:p>
            <a:pPr algn="ctr">
              <a:spcAft>
                <a:spcPts val="0"/>
              </a:spcAft>
              <a:defRPr/>
            </a:pPr>
            <a:r>
              <a:rPr lang="en-GB" sz="1800" dirty="0">
                <a:latin typeface="Stencil"/>
                <a:ea typeface="MS Mincho"/>
                <a:cs typeface="Baskerville"/>
              </a:rPr>
              <a:t>insurers lose confidence in woolworths’ ability to pay bills, company declares bankruptcy</a:t>
            </a:r>
            <a:endParaRPr lang="en-GB" sz="1200" dirty="0">
              <a:latin typeface="Cambria"/>
              <a:ea typeface="MS Mincho"/>
              <a:cs typeface="Times New Roman"/>
            </a:endParaRPr>
          </a:p>
          <a:p>
            <a:pPr marL="0" indent="0" algn="ctr">
              <a:spcAft>
                <a:spcPts val="0"/>
              </a:spcAft>
              <a:buFontTx/>
              <a:buNone/>
              <a:defRPr/>
            </a:pPr>
            <a:endParaRPr lang="en-GB" sz="800" dirty="0">
              <a:latin typeface="Cambria"/>
              <a:ea typeface="MS Mincho"/>
              <a:cs typeface="Times New Roman"/>
            </a:endParaRPr>
          </a:p>
          <a:p>
            <a:pPr algn="ctr">
              <a:spcAft>
                <a:spcPts val="0"/>
              </a:spcAft>
              <a:defRPr/>
            </a:pPr>
            <a:r>
              <a:rPr lang="en-GB" sz="1800" dirty="0">
                <a:latin typeface="Stencil"/>
                <a:ea typeface="MS Mincho"/>
                <a:cs typeface="Baskerville"/>
              </a:rPr>
              <a:t>Sainsbury’s installs new ‘contactless’ card readers in stores</a:t>
            </a:r>
            <a:endParaRPr lang="en-GB" sz="1200" dirty="0">
              <a:latin typeface="Cambria"/>
              <a:ea typeface="MS Mincho"/>
              <a:cs typeface="Times New Roman"/>
            </a:endParaRPr>
          </a:p>
          <a:p>
            <a:pPr marL="0" indent="0">
              <a:buFontTx/>
              <a:buNone/>
              <a:defRPr/>
            </a:pPr>
            <a:endParaRPr lang="en-GB"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888"/>
            <a:ext cx="8486775" cy="914400"/>
          </a:xfrm>
        </p:spPr>
        <p:txBody>
          <a:bodyPr/>
          <a:lstStyle/>
          <a:p>
            <a:pPr>
              <a:defRPr/>
            </a:pPr>
            <a:r>
              <a:rPr lang="en-GB" dirty="0"/>
              <a:t>Advantages and disadvantages of sources of finance</a:t>
            </a:r>
          </a:p>
        </p:txBody>
      </p:sp>
      <p:sp>
        <p:nvSpPr>
          <p:cNvPr id="19459" name="Content Placeholder 2"/>
          <p:cNvSpPr>
            <a:spLocks noGrp="1"/>
          </p:cNvSpPr>
          <p:nvPr>
            <p:ph idx="1"/>
          </p:nvPr>
        </p:nvSpPr>
        <p:spPr/>
        <p:txBody>
          <a:bodyPr/>
          <a:lstStyle/>
          <a:p>
            <a:r>
              <a:rPr lang="en-GB"/>
              <a:t>Complete table </a:t>
            </a:r>
            <a:r>
              <a:rPr lang="en-GB">
                <a:hlinkClick r:id="rId2" action="ppaction://hlinkfile"/>
              </a:rPr>
              <a:t>link</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dirty="0"/>
              <a:t>Sources of finance</a:t>
            </a:r>
          </a:p>
        </p:txBody>
      </p:sp>
      <p:sp>
        <p:nvSpPr>
          <p:cNvPr id="2051" name="Subtitle 2"/>
          <p:cNvSpPr>
            <a:spLocks noGrp="1"/>
          </p:cNvSpPr>
          <p:nvPr>
            <p:ph type="subTitle" idx="1"/>
          </p:nvPr>
        </p:nvSpPr>
        <p:spPr/>
        <p:txBody>
          <a:bodyPr/>
          <a:lstStyle/>
          <a:p>
            <a:r>
              <a:rPr lang="en-GB" dirty="0"/>
              <a:t>Starter</a:t>
            </a:r>
          </a:p>
          <a:p>
            <a:endParaRPr lang="en-GB" dirty="0"/>
          </a:p>
          <a:p>
            <a:r>
              <a:rPr lang="en-GB" dirty="0"/>
              <a:t>Where do businesses get there money from?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Learning Objectives</a:t>
            </a:r>
          </a:p>
        </p:txBody>
      </p:sp>
      <p:sp>
        <p:nvSpPr>
          <p:cNvPr id="3075" name="Content Placeholder 2"/>
          <p:cNvSpPr>
            <a:spLocks noGrp="1"/>
          </p:cNvSpPr>
          <p:nvPr>
            <p:ph idx="1"/>
          </p:nvPr>
        </p:nvSpPr>
        <p:spPr/>
        <p:txBody>
          <a:bodyPr/>
          <a:lstStyle/>
          <a:p>
            <a:r>
              <a:rPr lang="en-GB"/>
              <a:t>Understand the importance of choosing the right source of finance</a:t>
            </a:r>
          </a:p>
          <a:p>
            <a:r>
              <a:rPr lang="en-GB"/>
              <a:t>The difference between internal/external and debt/equity as sources of finance</a:t>
            </a:r>
          </a:p>
          <a:p>
            <a:r>
              <a:rPr lang="en-GB"/>
              <a:t>Understand that the right source of finance will be determined by its use.</a:t>
            </a:r>
          </a:p>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GB" dirty="0"/>
              <a:t>Financial Resources</a:t>
            </a:r>
          </a:p>
        </p:txBody>
      </p:sp>
      <p:sp>
        <p:nvSpPr>
          <p:cNvPr id="65539" name="Rectangle 3"/>
          <p:cNvSpPr>
            <a:spLocks noGrp="1" noChangeArrowheads="1"/>
          </p:cNvSpPr>
          <p:nvPr>
            <p:ph type="body" sz="half" idx="1"/>
          </p:nvPr>
        </p:nvSpPr>
        <p:spPr>
          <a:xfrm>
            <a:off x="685800" y="1268413"/>
            <a:ext cx="7978775" cy="4522787"/>
          </a:xfrm>
        </p:spPr>
        <p:txBody>
          <a:bodyPr/>
          <a:lstStyle/>
          <a:p>
            <a:r>
              <a:rPr lang="en-GB"/>
              <a:t>Money is clearly a vital part of setting up a business</a:t>
            </a:r>
          </a:p>
          <a:p>
            <a:endParaRPr lang="en-GB"/>
          </a:p>
          <a:p>
            <a:r>
              <a:rPr lang="en-GB"/>
              <a:t>A new business is unlikely to have enough money</a:t>
            </a:r>
          </a:p>
          <a:p>
            <a:pPr lvl="1"/>
            <a:r>
              <a:rPr lang="en-GB"/>
              <a:t>This usually means that finance must be obtained</a:t>
            </a:r>
          </a:p>
          <a:p>
            <a:pPr lvl="1"/>
            <a:endParaRPr lang="en-GB"/>
          </a:p>
          <a:p>
            <a:r>
              <a:rPr lang="en-GB"/>
              <a:t>It can be tough for a new business to</a:t>
            </a:r>
            <a:br>
              <a:rPr lang="en-GB"/>
            </a:br>
            <a:r>
              <a:rPr lang="en-GB"/>
              <a:t>obtain finance because</a:t>
            </a:r>
          </a:p>
          <a:p>
            <a:pPr lvl="1"/>
            <a:r>
              <a:rPr lang="en-GB"/>
              <a:t>They have no record of success</a:t>
            </a:r>
          </a:p>
          <a:p>
            <a:pPr lvl="1"/>
            <a:r>
              <a:rPr lang="en-GB"/>
              <a:t>They are usually small</a:t>
            </a:r>
          </a:p>
          <a:p>
            <a:pPr lvl="1"/>
            <a:r>
              <a:rPr lang="en-GB"/>
              <a:t>They are high risk!</a:t>
            </a:r>
          </a:p>
          <a:p>
            <a:pPr lvl="2"/>
            <a:endParaRPr lang="en-GB" sz="1600"/>
          </a:p>
        </p:txBody>
      </p:sp>
      <p:pic>
        <p:nvPicPr>
          <p:cNvPr id="65549" name="Picture 1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999163" y="2632075"/>
            <a:ext cx="2771775" cy="38512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65549"/>
                                        </p:tgtEl>
                                        <p:attrNameLst>
                                          <p:attrName>style.visibility</p:attrName>
                                        </p:attrNameLst>
                                      </p:cBhvr>
                                      <p:to>
                                        <p:strVal val="visible"/>
                                      </p:to>
                                    </p:set>
                                    <p:animEffect transition="in" filter="dissolve">
                                      <p:cBhvr>
                                        <p:cTn id="13" dur="500"/>
                                        <p:tgtEl>
                                          <p:spTgt spid="655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ChangeArrowheads="1"/>
          </p:cNvSpPr>
          <p:nvPr/>
        </p:nvSpPr>
        <p:spPr bwMode="auto">
          <a:xfrm>
            <a:off x="323850" y="1166813"/>
            <a:ext cx="8613775"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Blip>
                <a:blip r:embed="rId2"/>
              </a:buBlip>
            </a:pPr>
            <a:r>
              <a:rPr lang="en-GB">
                <a:latin typeface="Arial" pitchFamily="34" charset="0"/>
              </a:rPr>
              <a:t>There are a number of reasons why finance may be needed, including:</a:t>
            </a:r>
          </a:p>
        </p:txBody>
      </p:sp>
      <p:sp>
        <p:nvSpPr>
          <p:cNvPr id="101380" name="Text Box 4"/>
          <p:cNvSpPr txBox="1">
            <a:spLocks noChangeArrowheads="1"/>
          </p:cNvSpPr>
          <p:nvPr/>
        </p:nvSpPr>
        <p:spPr bwMode="auto">
          <a:xfrm>
            <a:off x="1042988" y="2717800"/>
            <a:ext cx="2054225" cy="792163"/>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Start a New Business</a:t>
            </a:r>
            <a:endParaRPr lang="en-US" sz="2000">
              <a:latin typeface="Arial" pitchFamily="34" charset="0"/>
            </a:endParaRPr>
          </a:p>
        </p:txBody>
      </p:sp>
      <p:sp>
        <p:nvSpPr>
          <p:cNvPr id="101381" name="AutoShape 5"/>
          <p:cNvSpPr>
            <a:spLocks noChangeArrowheads="1"/>
          </p:cNvSpPr>
          <p:nvPr/>
        </p:nvSpPr>
        <p:spPr bwMode="auto">
          <a:xfrm rot="1689015">
            <a:off x="3203575" y="3508375"/>
            <a:ext cx="936625" cy="438150"/>
          </a:xfrm>
          <a:prstGeom prst="leftArrow">
            <a:avLst>
              <a:gd name="adj1" fmla="val 51444"/>
              <a:gd name="adj2" fmla="val 5217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2" name="Text Box 6"/>
          <p:cNvSpPr txBox="1">
            <a:spLocks noChangeArrowheads="1"/>
          </p:cNvSpPr>
          <p:nvPr/>
        </p:nvSpPr>
        <p:spPr bwMode="auto">
          <a:xfrm>
            <a:off x="3635375" y="2141538"/>
            <a:ext cx="2054225" cy="792162"/>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Expand the Business</a:t>
            </a:r>
            <a:endParaRPr lang="en-US" sz="2000">
              <a:latin typeface="Arial" pitchFamily="34" charset="0"/>
            </a:endParaRPr>
          </a:p>
        </p:txBody>
      </p:sp>
      <p:sp>
        <p:nvSpPr>
          <p:cNvPr id="101383" name="AutoShape 7"/>
          <p:cNvSpPr>
            <a:spLocks noChangeArrowheads="1"/>
          </p:cNvSpPr>
          <p:nvPr/>
        </p:nvSpPr>
        <p:spPr bwMode="auto">
          <a:xfrm rot="5400000">
            <a:off x="4451350" y="3125788"/>
            <a:ext cx="577850" cy="336550"/>
          </a:xfrm>
          <a:prstGeom prst="leftArrow">
            <a:avLst>
              <a:gd name="adj1" fmla="val 51444"/>
              <a:gd name="adj2" fmla="val 4190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4" name="Text Box 8"/>
          <p:cNvSpPr txBox="1">
            <a:spLocks noChangeArrowheads="1"/>
          </p:cNvSpPr>
          <p:nvPr/>
        </p:nvSpPr>
        <p:spPr bwMode="auto">
          <a:xfrm>
            <a:off x="6156325" y="2717800"/>
            <a:ext cx="2054225" cy="792163"/>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Buy New Equipment</a:t>
            </a:r>
            <a:endParaRPr lang="en-US" sz="2000">
              <a:latin typeface="Arial" pitchFamily="34" charset="0"/>
            </a:endParaRPr>
          </a:p>
        </p:txBody>
      </p:sp>
      <p:sp>
        <p:nvSpPr>
          <p:cNvPr id="101385" name="AutoShape 9"/>
          <p:cNvSpPr>
            <a:spLocks noChangeArrowheads="1"/>
          </p:cNvSpPr>
          <p:nvPr/>
        </p:nvSpPr>
        <p:spPr bwMode="auto">
          <a:xfrm rot="8503914">
            <a:off x="5148263" y="3430588"/>
            <a:ext cx="936625" cy="438150"/>
          </a:xfrm>
          <a:prstGeom prst="leftArrow">
            <a:avLst>
              <a:gd name="adj1" fmla="val 51444"/>
              <a:gd name="adj2" fmla="val 5217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6" name="Text Box 10"/>
          <p:cNvSpPr txBox="1">
            <a:spLocks noChangeArrowheads="1"/>
          </p:cNvSpPr>
          <p:nvPr/>
        </p:nvSpPr>
        <p:spPr bwMode="auto">
          <a:xfrm>
            <a:off x="6156325" y="4157663"/>
            <a:ext cx="2054225" cy="792162"/>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Buy Premises</a:t>
            </a:r>
            <a:endParaRPr lang="en-US" sz="2000">
              <a:latin typeface="Arial" pitchFamily="34" charset="0"/>
            </a:endParaRPr>
          </a:p>
        </p:txBody>
      </p:sp>
      <p:sp>
        <p:nvSpPr>
          <p:cNvPr id="101387" name="AutoShape 11"/>
          <p:cNvSpPr>
            <a:spLocks noChangeArrowheads="1"/>
          </p:cNvSpPr>
          <p:nvPr/>
        </p:nvSpPr>
        <p:spPr bwMode="auto">
          <a:xfrm rot="10800000">
            <a:off x="5435600" y="4373563"/>
            <a:ext cx="577850" cy="336550"/>
          </a:xfrm>
          <a:prstGeom prst="leftArrow">
            <a:avLst>
              <a:gd name="adj1" fmla="val 51444"/>
              <a:gd name="adj2" fmla="val 4190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8" name="Text Box 12"/>
          <p:cNvSpPr txBox="1">
            <a:spLocks noChangeArrowheads="1"/>
          </p:cNvSpPr>
          <p:nvPr/>
        </p:nvSpPr>
        <p:spPr bwMode="auto">
          <a:xfrm>
            <a:off x="6189663" y="5526088"/>
            <a:ext cx="2054225" cy="792162"/>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Buy </a:t>
            </a:r>
            <a:br>
              <a:rPr lang="en-GB" sz="2000" b="1">
                <a:solidFill>
                  <a:srgbClr val="000000"/>
                </a:solidFill>
                <a:latin typeface="Arial" pitchFamily="34" charset="0"/>
              </a:rPr>
            </a:br>
            <a:r>
              <a:rPr lang="en-GB" sz="2000" b="1">
                <a:solidFill>
                  <a:srgbClr val="000000"/>
                </a:solidFill>
                <a:latin typeface="Arial" pitchFamily="34" charset="0"/>
              </a:rPr>
              <a:t>Stocks</a:t>
            </a:r>
            <a:endParaRPr lang="en-US" sz="2000">
              <a:latin typeface="Arial" pitchFamily="34" charset="0"/>
            </a:endParaRPr>
          </a:p>
        </p:txBody>
      </p:sp>
      <p:sp>
        <p:nvSpPr>
          <p:cNvPr id="101389" name="AutoShape 13"/>
          <p:cNvSpPr>
            <a:spLocks noChangeArrowheads="1"/>
          </p:cNvSpPr>
          <p:nvPr/>
        </p:nvSpPr>
        <p:spPr bwMode="auto">
          <a:xfrm rot="-8707590">
            <a:off x="5219700" y="5159375"/>
            <a:ext cx="936625" cy="438150"/>
          </a:xfrm>
          <a:prstGeom prst="leftArrow">
            <a:avLst>
              <a:gd name="adj1" fmla="val 51444"/>
              <a:gd name="adj2" fmla="val 5217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90" name="Text Box 14"/>
          <p:cNvSpPr txBox="1">
            <a:spLocks noChangeArrowheads="1"/>
          </p:cNvSpPr>
          <p:nvPr/>
        </p:nvSpPr>
        <p:spPr bwMode="auto">
          <a:xfrm>
            <a:off x="1042988" y="5597525"/>
            <a:ext cx="2054225" cy="792163"/>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Cover A Fall In Demand</a:t>
            </a:r>
            <a:endParaRPr lang="en-US" sz="2000">
              <a:latin typeface="Arial" pitchFamily="34" charset="0"/>
            </a:endParaRPr>
          </a:p>
        </p:txBody>
      </p:sp>
      <p:sp>
        <p:nvSpPr>
          <p:cNvPr id="101391" name="AutoShape 15"/>
          <p:cNvSpPr>
            <a:spLocks noChangeArrowheads="1"/>
          </p:cNvSpPr>
          <p:nvPr/>
        </p:nvSpPr>
        <p:spPr bwMode="auto">
          <a:xfrm rot="-2296086">
            <a:off x="3276600" y="5165725"/>
            <a:ext cx="936625" cy="438150"/>
          </a:xfrm>
          <a:prstGeom prst="leftArrow">
            <a:avLst>
              <a:gd name="adj1" fmla="val 51444"/>
              <a:gd name="adj2" fmla="val 5217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92" name="Text Box 16"/>
          <p:cNvSpPr txBox="1">
            <a:spLocks noChangeArrowheads="1"/>
          </p:cNvSpPr>
          <p:nvPr/>
        </p:nvSpPr>
        <p:spPr bwMode="auto">
          <a:xfrm>
            <a:off x="1077913" y="4157663"/>
            <a:ext cx="2054225" cy="792162"/>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Pay</a:t>
            </a:r>
            <a:br>
              <a:rPr lang="en-GB" sz="2000" b="1">
                <a:solidFill>
                  <a:srgbClr val="000000"/>
                </a:solidFill>
                <a:latin typeface="Arial" pitchFamily="34" charset="0"/>
              </a:rPr>
            </a:br>
            <a:r>
              <a:rPr lang="en-GB" sz="2000" b="1">
                <a:solidFill>
                  <a:srgbClr val="000000"/>
                </a:solidFill>
                <a:latin typeface="Arial" pitchFamily="34" charset="0"/>
              </a:rPr>
              <a:t> Workers</a:t>
            </a:r>
            <a:endParaRPr lang="en-US" sz="2000">
              <a:latin typeface="Arial" pitchFamily="34" charset="0"/>
            </a:endParaRPr>
          </a:p>
        </p:txBody>
      </p:sp>
      <p:sp>
        <p:nvSpPr>
          <p:cNvPr id="101393" name="AutoShape 17"/>
          <p:cNvSpPr>
            <a:spLocks noChangeArrowheads="1"/>
          </p:cNvSpPr>
          <p:nvPr/>
        </p:nvSpPr>
        <p:spPr bwMode="auto">
          <a:xfrm>
            <a:off x="3348038" y="4373563"/>
            <a:ext cx="577850" cy="336550"/>
          </a:xfrm>
          <a:prstGeom prst="leftArrow">
            <a:avLst>
              <a:gd name="adj1" fmla="val 51444"/>
              <a:gd name="adj2" fmla="val 4190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94" name="Text Box 18"/>
          <p:cNvSpPr txBox="1">
            <a:spLocks noChangeArrowheads="1"/>
          </p:cNvSpPr>
          <p:nvPr/>
        </p:nvSpPr>
        <p:spPr bwMode="auto">
          <a:xfrm>
            <a:off x="3779838" y="5884863"/>
            <a:ext cx="2054225" cy="792162"/>
          </a:xfrm>
          <a:prstGeom prst="rect">
            <a:avLst/>
          </a:prstGeom>
          <a:solidFill>
            <a:schemeClr val="hlink"/>
          </a:solidFill>
          <a:ln w="12700" algn="in">
            <a:solidFill>
              <a:srgbClr val="000000"/>
            </a:solidFill>
            <a:miter lim="800000"/>
            <a:headEnd/>
            <a:tailEnd/>
          </a:ln>
          <a:effectLst>
            <a:outerShdw dist="71842" dir="2700000" algn="ctr" rotWithShape="0">
              <a:srgbClr val="808080"/>
            </a:outerShdw>
          </a:effec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eaLnBrk="1" hangingPunct="1"/>
            <a:r>
              <a:rPr lang="en-GB" sz="2000" b="1">
                <a:solidFill>
                  <a:srgbClr val="000000"/>
                </a:solidFill>
                <a:latin typeface="Arial" pitchFamily="34" charset="0"/>
              </a:rPr>
              <a:t>To Pay</a:t>
            </a:r>
            <a:br>
              <a:rPr lang="en-GB" sz="2000" b="1">
                <a:solidFill>
                  <a:srgbClr val="000000"/>
                </a:solidFill>
                <a:latin typeface="Arial" pitchFamily="34" charset="0"/>
              </a:rPr>
            </a:br>
            <a:r>
              <a:rPr lang="en-GB" sz="2000" b="1">
                <a:solidFill>
                  <a:srgbClr val="000000"/>
                </a:solidFill>
                <a:latin typeface="Arial" pitchFamily="34" charset="0"/>
              </a:rPr>
              <a:t>Bills</a:t>
            </a:r>
            <a:endParaRPr lang="en-US" sz="2000">
              <a:latin typeface="Arial" pitchFamily="34" charset="0"/>
            </a:endParaRPr>
          </a:p>
        </p:txBody>
      </p:sp>
      <p:sp>
        <p:nvSpPr>
          <p:cNvPr id="101395" name="AutoShape 19"/>
          <p:cNvSpPr>
            <a:spLocks noChangeArrowheads="1"/>
          </p:cNvSpPr>
          <p:nvPr/>
        </p:nvSpPr>
        <p:spPr bwMode="auto">
          <a:xfrm rot="-5400000">
            <a:off x="4427538" y="5356225"/>
            <a:ext cx="577850" cy="336550"/>
          </a:xfrm>
          <a:prstGeom prst="leftArrow">
            <a:avLst>
              <a:gd name="adj1" fmla="val 51444"/>
              <a:gd name="adj2" fmla="val 4190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1396" name="Picture 20" descr="sterling_symbol_rotating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49726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7" name="Rectangle 21"/>
          <p:cNvSpPr>
            <a:spLocks noGrp="1" noChangeArrowheads="1"/>
          </p:cNvSpPr>
          <p:nvPr>
            <p:ph type="title" idx="4294967295"/>
          </p:nvPr>
        </p:nvSpPr>
        <p:spPr/>
        <p:txBody>
          <a:bodyPr/>
          <a:lstStyle/>
          <a:p>
            <a:pPr>
              <a:defRPr/>
            </a:pPr>
            <a:r>
              <a:rPr lang="en-GB"/>
              <a:t>Why Do Firms Need Finance?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01396"/>
                                        </p:tgtEl>
                                        <p:attrNameLst>
                                          <p:attrName>style.visibility</p:attrName>
                                        </p:attrNameLst>
                                      </p:cBhvr>
                                      <p:to>
                                        <p:strVal val="visible"/>
                                      </p:to>
                                    </p:set>
                                    <p:animEffect transition="in" filter="dissolve">
                                      <p:cBhvr>
                                        <p:cTn id="9" dur="500"/>
                                        <p:tgtEl>
                                          <p:spTgt spid="1013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1380"/>
                                        </p:tgtEl>
                                        <p:attrNameLst>
                                          <p:attrName>style.visibility</p:attrName>
                                        </p:attrNameLst>
                                      </p:cBhvr>
                                      <p:to>
                                        <p:strVal val="visible"/>
                                      </p:to>
                                    </p:set>
                                    <p:anim calcmode="lin" valueType="num">
                                      <p:cBhvr>
                                        <p:cTn id="14" dur="500" fill="hold"/>
                                        <p:tgtEl>
                                          <p:spTgt spid="101380"/>
                                        </p:tgtEl>
                                        <p:attrNameLst>
                                          <p:attrName>ppt_w</p:attrName>
                                        </p:attrNameLst>
                                      </p:cBhvr>
                                      <p:tavLst>
                                        <p:tav tm="0">
                                          <p:val>
                                            <p:fltVal val="0"/>
                                          </p:val>
                                        </p:tav>
                                        <p:tav tm="100000">
                                          <p:val>
                                            <p:strVal val="#ppt_w"/>
                                          </p:val>
                                        </p:tav>
                                      </p:tavLst>
                                    </p:anim>
                                    <p:anim calcmode="lin" valueType="num">
                                      <p:cBhvr>
                                        <p:cTn id="15" dur="500" fill="hold"/>
                                        <p:tgtEl>
                                          <p:spTgt spid="101380"/>
                                        </p:tgtEl>
                                        <p:attrNameLst>
                                          <p:attrName>ppt_h</p:attrName>
                                        </p:attrNameLst>
                                      </p:cBhvr>
                                      <p:tavLst>
                                        <p:tav tm="0">
                                          <p:val>
                                            <p:fltVal val="0"/>
                                          </p:val>
                                        </p:tav>
                                        <p:tav tm="100000">
                                          <p:val>
                                            <p:strVal val="#ppt_h"/>
                                          </p:val>
                                        </p:tav>
                                      </p:tavLst>
                                    </p:anim>
                                    <p:animEffect transition="in" filter="fade">
                                      <p:cBhvr>
                                        <p:cTn id="16" dur="500"/>
                                        <p:tgtEl>
                                          <p:spTgt spid="101380"/>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1381"/>
                                        </p:tgtEl>
                                        <p:attrNameLst>
                                          <p:attrName>style.visibility</p:attrName>
                                        </p:attrNameLst>
                                      </p:cBhvr>
                                      <p:to>
                                        <p:strVal val="visible"/>
                                      </p:to>
                                    </p:set>
                                    <p:anim calcmode="lin" valueType="num">
                                      <p:cBhvr>
                                        <p:cTn id="19" dur="500" fill="hold"/>
                                        <p:tgtEl>
                                          <p:spTgt spid="101381"/>
                                        </p:tgtEl>
                                        <p:attrNameLst>
                                          <p:attrName>ppt_w</p:attrName>
                                        </p:attrNameLst>
                                      </p:cBhvr>
                                      <p:tavLst>
                                        <p:tav tm="0">
                                          <p:val>
                                            <p:fltVal val="0"/>
                                          </p:val>
                                        </p:tav>
                                        <p:tav tm="100000">
                                          <p:val>
                                            <p:strVal val="#ppt_w"/>
                                          </p:val>
                                        </p:tav>
                                      </p:tavLst>
                                    </p:anim>
                                    <p:anim calcmode="lin" valueType="num">
                                      <p:cBhvr>
                                        <p:cTn id="20" dur="500" fill="hold"/>
                                        <p:tgtEl>
                                          <p:spTgt spid="101381"/>
                                        </p:tgtEl>
                                        <p:attrNameLst>
                                          <p:attrName>ppt_h</p:attrName>
                                        </p:attrNameLst>
                                      </p:cBhvr>
                                      <p:tavLst>
                                        <p:tav tm="0">
                                          <p:val>
                                            <p:fltVal val="0"/>
                                          </p:val>
                                        </p:tav>
                                        <p:tav tm="100000">
                                          <p:val>
                                            <p:strVal val="#ppt_h"/>
                                          </p:val>
                                        </p:tav>
                                      </p:tavLst>
                                    </p:anim>
                                    <p:animEffect transition="in" filter="fade">
                                      <p:cBhvr>
                                        <p:cTn id="21" dur="500"/>
                                        <p:tgtEl>
                                          <p:spTgt spid="1013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1382"/>
                                        </p:tgtEl>
                                        <p:attrNameLst>
                                          <p:attrName>style.visibility</p:attrName>
                                        </p:attrNameLst>
                                      </p:cBhvr>
                                      <p:to>
                                        <p:strVal val="visible"/>
                                      </p:to>
                                    </p:set>
                                    <p:anim calcmode="lin" valueType="num">
                                      <p:cBhvr>
                                        <p:cTn id="26" dur="500" fill="hold"/>
                                        <p:tgtEl>
                                          <p:spTgt spid="101382"/>
                                        </p:tgtEl>
                                        <p:attrNameLst>
                                          <p:attrName>ppt_w</p:attrName>
                                        </p:attrNameLst>
                                      </p:cBhvr>
                                      <p:tavLst>
                                        <p:tav tm="0">
                                          <p:val>
                                            <p:fltVal val="0"/>
                                          </p:val>
                                        </p:tav>
                                        <p:tav tm="100000">
                                          <p:val>
                                            <p:strVal val="#ppt_w"/>
                                          </p:val>
                                        </p:tav>
                                      </p:tavLst>
                                    </p:anim>
                                    <p:anim calcmode="lin" valueType="num">
                                      <p:cBhvr>
                                        <p:cTn id="27" dur="500" fill="hold"/>
                                        <p:tgtEl>
                                          <p:spTgt spid="101382"/>
                                        </p:tgtEl>
                                        <p:attrNameLst>
                                          <p:attrName>ppt_h</p:attrName>
                                        </p:attrNameLst>
                                      </p:cBhvr>
                                      <p:tavLst>
                                        <p:tav tm="0">
                                          <p:val>
                                            <p:fltVal val="0"/>
                                          </p:val>
                                        </p:tav>
                                        <p:tav tm="100000">
                                          <p:val>
                                            <p:strVal val="#ppt_h"/>
                                          </p:val>
                                        </p:tav>
                                      </p:tavLst>
                                    </p:anim>
                                    <p:animEffect transition="in" filter="fade">
                                      <p:cBhvr>
                                        <p:cTn id="28" dur="500"/>
                                        <p:tgtEl>
                                          <p:spTgt spid="101382"/>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1383"/>
                                        </p:tgtEl>
                                        <p:attrNameLst>
                                          <p:attrName>style.visibility</p:attrName>
                                        </p:attrNameLst>
                                      </p:cBhvr>
                                      <p:to>
                                        <p:strVal val="visible"/>
                                      </p:to>
                                    </p:set>
                                    <p:anim calcmode="lin" valueType="num">
                                      <p:cBhvr>
                                        <p:cTn id="31" dur="500" fill="hold"/>
                                        <p:tgtEl>
                                          <p:spTgt spid="101383"/>
                                        </p:tgtEl>
                                        <p:attrNameLst>
                                          <p:attrName>ppt_w</p:attrName>
                                        </p:attrNameLst>
                                      </p:cBhvr>
                                      <p:tavLst>
                                        <p:tav tm="0">
                                          <p:val>
                                            <p:fltVal val="0"/>
                                          </p:val>
                                        </p:tav>
                                        <p:tav tm="100000">
                                          <p:val>
                                            <p:strVal val="#ppt_w"/>
                                          </p:val>
                                        </p:tav>
                                      </p:tavLst>
                                    </p:anim>
                                    <p:anim calcmode="lin" valueType="num">
                                      <p:cBhvr>
                                        <p:cTn id="32" dur="500" fill="hold"/>
                                        <p:tgtEl>
                                          <p:spTgt spid="101383"/>
                                        </p:tgtEl>
                                        <p:attrNameLst>
                                          <p:attrName>ppt_h</p:attrName>
                                        </p:attrNameLst>
                                      </p:cBhvr>
                                      <p:tavLst>
                                        <p:tav tm="0">
                                          <p:val>
                                            <p:fltVal val="0"/>
                                          </p:val>
                                        </p:tav>
                                        <p:tav tm="100000">
                                          <p:val>
                                            <p:strVal val="#ppt_h"/>
                                          </p:val>
                                        </p:tav>
                                      </p:tavLst>
                                    </p:anim>
                                    <p:animEffect transition="in" filter="fade">
                                      <p:cBhvr>
                                        <p:cTn id="33" dur="500"/>
                                        <p:tgtEl>
                                          <p:spTgt spid="1013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1384"/>
                                        </p:tgtEl>
                                        <p:attrNameLst>
                                          <p:attrName>style.visibility</p:attrName>
                                        </p:attrNameLst>
                                      </p:cBhvr>
                                      <p:to>
                                        <p:strVal val="visible"/>
                                      </p:to>
                                    </p:set>
                                    <p:anim calcmode="lin" valueType="num">
                                      <p:cBhvr>
                                        <p:cTn id="38" dur="500" fill="hold"/>
                                        <p:tgtEl>
                                          <p:spTgt spid="101384"/>
                                        </p:tgtEl>
                                        <p:attrNameLst>
                                          <p:attrName>ppt_w</p:attrName>
                                        </p:attrNameLst>
                                      </p:cBhvr>
                                      <p:tavLst>
                                        <p:tav tm="0">
                                          <p:val>
                                            <p:fltVal val="0"/>
                                          </p:val>
                                        </p:tav>
                                        <p:tav tm="100000">
                                          <p:val>
                                            <p:strVal val="#ppt_w"/>
                                          </p:val>
                                        </p:tav>
                                      </p:tavLst>
                                    </p:anim>
                                    <p:anim calcmode="lin" valueType="num">
                                      <p:cBhvr>
                                        <p:cTn id="39" dur="500" fill="hold"/>
                                        <p:tgtEl>
                                          <p:spTgt spid="101384"/>
                                        </p:tgtEl>
                                        <p:attrNameLst>
                                          <p:attrName>ppt_h</p:attrName>
                                        </p:attrNameLst>
                                      </p:cBhvr>
                                      <p:tavLst>
                                        <p:tav tm="0">
                                          <p:val>
                                            <p:fltVal val="0"/>
                                          </p:val>
                                        </p:tav>
                                        <p:tav tm="100000">
                                          <p:val>
                                            <p:strVal val="#ppt_h"/>
                                          </p:val>
                                        </p:tav>
                                      </p:tavLst>
                                    </p:anim>
                                    <p:animEffect transition="in" filter="fade">
                                      <p:cBhvr>
                                        <p:cTn id="40" dur="500"/>
                                        <p:tgtEl>
                                          <p:spTgt spid="10138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1385"/>
                                        </p:tgtEl>
                                        <p:attrNameLst>
                                          <p:attrName>style.visibility</p:attrName>
                                        </p:attrNameLst>
                                      </p:cBhvr>
                                      <p:to>
                                        <p:strVal val="visible"/>
                                      </p:to>
                                    </p:set>
                                    <p:anim calcmode="lin" valueType="num">
                                      <p:cBhvr>
                                        <p:cTn id="43" dur="500" fill="hold"/>
                                        <p:tgtEl>
                                          <p:spTgt spid="101385"/>
                                        </p:tgtEl>
                                        <p:attrNameLst>
                                          <p:attrName>ppt_w</p:attrName>
                                        </p:attrNameLst>
                                      </p:cBhvr>
                                      <p:tavLst>
                                        <p:tav tm="0">
                                          <p:val>
                                            <p:fltVal val="0"/>
                                          </p:val>
                                        </p:tav>
                                        <p:tav tm="100000">
                                          <p:val>
                                            <p:strVal val="#ppt_w"/>
                                          </p:val>
                                        </p:tav>
                                      </p:tavLst>
                                    </p:anim>
                                    <p:anim calcmode="lin" valueType="num">
                                      <p:cBhvr>
                                        <p:cTn id="44" dur="500" fill="hold"/>
                                        <p:tgtEl>
                                          <p:spTgt spid="101385"/>
                                        </p:tgtEl>
                                        <p:attrNameLst>
                                          <p:attrName>ppt_h</p:attrName>
                                        </p:attrNameLst>
                                      </p:cBhvr>
                                      <p:tavLst>
                                        <p:tav tm="0">
                                          <p:val>
                                            <p:fltVal val="0"/>
                                          </p:val>
                                        </p:tav>
                                        <p:tav tm="100000">
                                          <p:val>
                                            <p:strVal val="#ppt_h"/>
                                          </p:val>
                                        </p:tav>
                                      </p:tavLst>
                                    </p:anim>
                                    <p:animEffect transition="in" filter="fade">
                                      <p:cBhvr>
                                        <p:cTn id="45" dur="500"/>
                                        <p:tgtEl>
                                          <p:spTgt spid="1013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1386"/>
                                        </p:tgtEl>
                                        <p:attrNameLst>
                                          <p:attrName>style.visibility</p:attrName>
                                        </p:attrNameLst>
                                      </p:cBhvr>
                                      <p:to>
                                        <p:strVal val="visible"/>
                                      </p:to>
                                    </p:set>
                                    <p:anim calcmode="lin" valueType="num">
                                      <p:cBhvr>
                                        <p:cTn id="50" dur="500" fill="hold"/>
                                        <p:tgtEl>
                                          <p:spTgt spid="101386"/>
                                        </p:tgtEl>
                                        <p:attrNameLst>
                                          <p:attrName>ppt_w</p:attrName>
                                        </p:attrNameLst>
                                      </p:cBhvr>
                                      <p:tavLst>
                                        <p:tav tm="0">
                                          <p:val>
                                            <p:fltVal val="0"/>
                                          </p:val>
                                        </p:tav>
                                        <p:tav tm="100000">
                                          <p:val>
                                            <p:strVal val="#ppt_w"/>
                                          </p:val>
                                        </p:tav>
                                      </p:tavLst>
                                    </p:anim>
                                    <p:anim calcmode="lin" valueType="num">
                                      <p:cBhvr>
                                        <p:cTn id="51" dur="500" fill="hold"/>
                                        <p:tgtEl>
                                          <p:spTgt spid="101386"/>
                                        </p:tgtEl>
                                        <p:attrNameLst>
                                          <p:attrName>ppt_h</p:attrName>
                                        </p:attrNameLst>
                                      </p:cBhvr>
                                      <p:tavLst>
                                        <p:tav tm="0">
                                          <p:val>
                                            <p:fltVal val="0"/>
                                          </p:val>
                                        </p:tav>
                                        <p:tav tm="100000">
                                          <p:val>
                                            <p:strVal val="#ppt_h"/>
                                          </p:val>
                                        </p:tav>
                                      </p:tavLst>
                                    </p:anim>
                                    <p:animEffect transition="in" filter="fade">
                                      <p:cBhvr>
                                        <p:cTn id="52" dur="500"/>
                                        <p:tgtEl>
                                          <p:spTgt spid="101386"/>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1387"/>
                                        </p:tgtEl>
                                        <p:attrNameLst>
                                          <p:attrName>style.visibility</p:attrName>
                                        </p:attrNameLst>
                                      </p:cBhvr>
                                      <p:to>
                                        <p:strVal val="visible"/>
                                      </p:to>
                                    </p:set>
                                    <p:anim calcmode="lin" valueType="num">
                                      <p:cBhvr>
                                        <p:cTn id="55" dur="500" fill="hold"/>
                                        <p:tgtEl>
                                          <p:spTgt spid="101387"/>
                                        </p:tgtEl>
                                        <p:attrNameLst>
                                          <p:attrName>ppt_w</p:attrName>
                                        </p:attrNameLst>
                                      </p:cBhvr>
                                      <p:tavLst>
                                        <p:tav tm="0">
                                          <p:val>
                                            <p:fltVal val="0"/>
                                          </p:val>
                                        </p:tav>
                                        <p:tav tm="100000">
                                          <p:val>
                                            <p:strVal val="#ppt_w"/>
                                          </p:val>
                                        </p:tav>
                                      </p:tavLst>
                                    </p:anim>
                                    <p:anim calcmode="lin" valueType="num">
                                      <p:cBhvr>
                                        <p:cTn id="56" dur="500" fill="hold"/>
                                        <p:tgtEl>
                                          <p:spTgt spid="101387"/>
                                        </p:tgtEl>
                                        <p:attrNameLst>
                                          <p:attrName>ppt_h</p:attrName>
                                        </p:attrNameLst>
                                      </p:cBhvr>
                                      <p:tavLst>
                                        <p:tav tm="0">
                                          <p:val>
                                            <p:fltVal val="0"/>
                                          </p:val>
                                        </p:tav>
                                        <p:tav tm="100000">
                                          <p:val>
                                            <p:strVal val="#ppt_h"/>
                                          </p:val>
                                        </p:tav>
                                      </p:tavLst>
                                    </p:anim>
                                    <p:animEffect transition="in" filter="fade">
                                      <p:cBhvr>
                                        <p:cTn id="57" dur="500"/>
                                        <p:tgtEl>
                                          <p:spTgt spid="1013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1388"/>
                                        </p:tgtEl>
                                        <p:attrNameLst>
                                          <p:attrName>style.visibility</p:attrName>
                                        </p:attrNameLst>
                                      </p:cBhvr>
                                      <p:to>
                                        <p:strVal val="visible"/>
                                      </p:to>
                                    </p:set>
                                    <p:anim calcmode="lin" valueType="num">
                                      <p:cBhvr>
                                        <p:cTn id="62" dur="500" fill="hold"/>
                                        <p:tgtEl>
                                          <p:spTgt spid="101388"/>
                                        </p:tgtEl>
                                        <p:attrNameLst>
                                          <p:attrName>ppt_w</p:attrName>
                                        </p:attrNameLst>
                                      </p:cBhvr>
                                      <p:tavLst>
                                        <p:tav tm="0">
                                          <p:val>
                                            <p:fltVal val="0"/>
                                          </p:val>
                                        </p:tav>
                                        <p:tav tm="100000">
                                          <p:val>
                                            <p:strVal val="#ppt_w"/>
                                          </p:val>
                                        </p:tav>
                                      </p:tavLst>
                                    </p:anim>
                                    <p:anim calcmode="lin" valueType="num">
                                      <p:cBhvr>
                                        <p:cTn id="63" dur="500" fill="hold"/>
                                        <p:tgtEl>
                                          <p:spTgt spid="101388"/>
                                        </p:tgtEl>
                                        <p:attrNameLst>
                                          <p:attrName>ppt_h</p:attrName>
                                        </p:attrNameLst>
                                      </p:cBhvr>
                                      <p:tavLst>
                                        <p:tav tm="0">
                                          <p:val>
                                            <p:fltVal val="0"/>
                                          </p:val>
                                        </p:tav>
                                        <p:tav tm="100000">
                                          <p:val>
                                            <p:strVal val="#ppt_h"/>
                                          </p:val>
                                        </p:tav>
                                      </p:tavLst>
                                    </p:anim>
                                    <p:animEffect transition="in" filter="fade">
                                      <p:cBhvr>
                                        <p:cTn id="64" dur="500"/>
                                        <p:tgtEl>
                                          <p:spTgt spid="101388"/>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01389"/>
                                        </p:tgtEl>
                                        <p:attrNameLst>
                                          <p:attrName>style.visibility</p:attrName>
                                        </p:attrNameLst>
                                      </p:cBhvr>
                                      <p:to>
                                        <p:strVal val="visible"/>
                                      </p:to>
                                    </p:set>
                                    <p:anim calcmode="lin" valueType="num">
                                      <p:cBhvr>
                                        <p:cTn id="67" dur="500" fill="hold"/>
                                        <p:tgtEl>
                                          <p:spTgt spid="101389"/>
                                        </p:tgtEl>
                                        <p:attrNameLst>
                                          <p:attrName>ppt_w</p:attrName>
                                        </p:attrNameLst>
                                      </p:cBhvr>
                                      <p:tavLst>
                                        <p:tav tm="0">
                                          <p:val>
                                            <p:fltVal val="0"/>
                                          </p:val>
                                        </p:tav>
                                        <p:tav tm="100000">
                                          <p:val>
                                            <p:strVal val="#ppt_w"/>
                                          </p:val>
                                        </p:tav>
                                      </p:tavLst>
                                    </p:anim>
                                    <p:anim calcmode="lin" valueType="num">
                                      <p:cBhvr>
                                        <p:cTn id="68" dur="500" fill="hold"/>
                                        <p:tgtEl>
                                          <p:spTgt spid="101389"/>
                                        </p:tgtEl>
                                        <p:attrNameLst>
                                          <p:attrName>ppt_h</p:attrName>
                                        </p:attrNameLst>
                                      </p:cBhvr>
                                      <p:tavLst>
                                        <p:tav tm="0">
                                          <p:val>
                                            <p:fltVal val="0"/>
                                          </p:val>
                                        </p:tav>
                                        <p:tav tm="100000">
                                          <p:val>
                                            <p:strVal val="#ppt_h"/>
                                          </p:val>
                                        </p:tav>
                                      </p:tavLst>
                                    </p:anim>
                                    <p:animEffect transition="in" filter="fade">
                                      <p:cBhvr>
                                        <p:cTn id="69" dur="500"/>
                                        <p:tgtEl>
                                          <p:spTgt spid="10138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1394"/>
                                        </p:tgtEl>
                                        <p:attrNameLst>
                                          <p:attrName>style.visibility</p:attrName>
                                        </p:attrNameLst>
                                      </p:cBhvr>
                                      <p:to>
                                        <p:strVal val="visible"/>
                                      </p:to>
                                    </p:set>
                                    <p:anim calcmode="lin" valueType="num">
                                      <p:cBhvr>
                                        <p:cTn id="74" dur="500" fill="hold"/>
                                        <p:tgtEl>
                                          <p:spTgt spid="101394"/>
                                        </p:tgtEl>
                                        <p:attrNameLst>
                                          <p:attrName>ppt_w</p:attrName>
                                        </p:attrNameLst>
                                      </p:cBhvr>
                                      <p:tavLst>
                                        <p:tav tm="0">
                                          <p:val>
                                            <p:fltVal val="0"/>
                                          </p:val>
                                        </p:tav>
                                        <p:tav tm="100000">
                                          <p:val>
                                            <p:strVal val="#ppt_w"/>
                                          </p:val>
                                        </p:tav>
                                      </p:tavLst>
                                    </p:anim>
                                    <p:anim calcmode="lin" valueType="num">
                                      <p:cBhvr>
                                        <p:cTn id="75" dur="500" fill="hold"/>
                                        <p:tgtEl>
                                          <p:spTgt spid="101394"/>
                                        </p:tgtEl>
                                        <p:attrNameLst>
                                          <p:attrName>ppt_h</p:attrName>
                                        </p:attrNameLst>
                                      </p:cBhvr>
                                      <p:tavLst>
                                        <p:tav tm="0">
                                          <p:val>
                                            <p:fltVal val="0"/>
                                          </p:val>
                                        </p:tav>
                                        <p:tav tm="100000">
                                          <p:val>
                                            <p:strVal val="#ppt_h"/>
                                          </p:val>
                                        </p:tav>
                                      </p:tavLst>
                                    </p:anim>
                                    <p:animEffect transition="in" filter="fade">
                                      <p:cBhvr>
                                        <p:cTn id="76" dur="500"/>
                                        <p:tgtEl>
                                          <p:spTgt spid="101394"/>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101395"/>
                                        </p:tgtEl>
                                        <p:attrNameLst>
                                          <p:attrName>style.visibility</p:attrName>
                                        </p:attrNameLst>
                                      </p:cBhvr>
                                      <p:to>
                                        <p:strVal val="visible"/>
                                      </p:to>
                                    </p:set>
                                    <p:anim calcmode="lin" valueType="num">
                                      <p:cBhvr>
                                        <p:cTn id="79" dur="500" fill="hold"/>
                                        <p:tgtEl>
                                          <p:spTgt spid="101395"/>
                                        </p:tgtEl>
                                        <p:attrNameLst>
                                          <p:attrName>ppt_w</p:attrName>
                                        </p:attrNameLst>
                                      </p:cBhvr>
                                      <p:tavLst>
                                        <p:tav tm="0">
                                          <p:val>
                                            <p:fltVal val="0"/>
                                          </p:val>
                                        </p:tav>
                                        <p:tav tm="100000">
                                          <p:val>
                                            <p:strVal val="#ppt_w"/>
                                          </p:val>
                                        </p:tav>
                                      </p:tavLst>
                                    </p:anim>
                                    <p:anim calcmode="lin" valueType="num">
                                      <p:cBhvr>
                                        <p:cTn id="80" dur="500" fill="hold"/>
                                        <p:tgtEl>
                                          <p:spTgt spid="101395"/>
                                        </p:tgtEl>
                                        <p:attrNameLst>
                                          <p:attrName>ppt_h</p:attrName>
                                        </p:attrNameLst>
                                      </p:cBhvr>
                                      <p:tavLst>
                                        <p:tav tm="0">
                                          <p:val>
                                            <p:fltVal val="0"/>
                                          </p:val>
                                        </p:tav>
                                        <p:tav tm="100000">
                                          <p:val>
                                            <p:strVal val="#ppt_h"/>
                                          </p:val>
                                        </p:tav>
                                      </p:tavLst>
                                    </p:anim>
                                    <p:animEffect transition="in" filter="fade">
                                      <p:cBhvr>
                                        <p:cTn id="81" dur="500"/>
                                        <p:tgtEl>
                                          <p:spTgt spid="10139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01390"/>
                                        </p:tgtEl>
                                        <p:attrNameLst>
                                          <p:attrName>style.visibility</p:attrName>
                                        </p:attrNameLst>
                                      </p:cBhvr>
                                      <p:to>
                                        <p:strVal val="visible"/>
                                      </p:to>
                                    </p:set>
                                    <p:anim calcmode="lin" valueType="num">
                                      <p:cBhvr>
                                        <p:cTn id="86" dur="500" fill="hold"/>
                                        <p:tgtEl>
                                          <p:spTgt spid="101390"/>
                                        </p:tgtEl>
                                        <p:attrNameLst>
                                          <p:attrName>ppt_w</p:attrName>
                                        </p:attrNameLst>
                                      </p:cBhvr>
                                      <p:tavLst>
                                        <p:tav tm="0">
                                          <p:val>
                                            <p:fltVal val="0"/>
                                          </p:val>
                                        </p:tav>
                                        <p:tav tm="100000">
                                          <p:val>
                                            <p:strVal val="#ppt_w"/>
                                          </p:val>
                                        </p:tav>
                                      </p:tavLst>
                                    </p:anim>
                                    <p:anim calcmode="lin" valueType="num">
                                      <p:cBhvr>
                                        <p:cTn id="87" dur="500" fill="hold"/>
                                        <p:tgtEl>
                                          <p:spTgt spid="101390"/>
                                        </p:tgtEl>
                                        <p:attrNameLst>
                                          <p:attrName>ppt_h</p:attrName>
                                        </p:attrNameLst>
                                      </p:cBhvr>
                                      <p:tavLst>
                                        <p:tav tm="0">
                                          <p:val>
                                            <p:fltVal val="0"/>
                                          </p:val>
                                        </p:tav>
                                        <p:tav tm="100000">
                                          <p:val>
                                            <p:strVal val="#ppt_h"/>
                                          </p:val>
                                        </p:tav>
                                      </p:tavLst>
                                    </p:anim>
                                    <p:animEffect transition="in" filter="fade">
                                      <p:cBhvr>
                                        <p:cTn id="88" dur="500"/>
                                        <p:tgtEl>
                                          <p:spTgt spid="101390"/>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101391"/>
                                        </p:tgtEl>
                                        <p:attrNameLst>
                                          <p:attrName>style.visibility</p:attrName>
                                        </p:attrNameLst>
                                      </p:cBhvr>
                                      <p:to>
                                        <p:strVal val="visible"/>
                                      </p:to>
                                    </p:set>
                                    <p:anim calcmode="lin" valueType="num">
                                      <p:cBhvr>
                                        <p:cTn id="91" dur="500" fill="hold"/>
                                        <p:tgtEl>
                                          <p:spTgt spid="101391"/>
                                        </p:tgtEl>
                                        <p:attrNameLst>
                                          <p:attrName>ppt_w</p:attrName>
                                        </p:attrNameLst>
                                      </p:cBhvr>
                                      <p:tavLst>
                                        <p:tav tm="0">
                                          <p:val>
                                            <p:fltVal val="0"/>
                                          </p:val>
                                        </p:tav>
                                        <p:tav tm="100000">
                                          <p:val>
                                            <p:strVal val="#ppt_w"/>
                                          </p:val>
                                        </p:tav>
                                      </p:tavLst>
                                    </p:anim>
                                    <p:anim calcmode="lin" valueType="num">
                                      <p:cBhvr>
                                        <p:cTn id="92" dur="500" fill="hold"/>
                                        <p:tgtEl>
                                          <p:spTgt spid="101391"/>
                                        </p:tgtEl>
                                        <p:attrNameLst>
                                          <p:attrName>ppt_h</p:attrName>
                                        </p:attrNameLst>
                                      </p:cBhvr>
                                      <p:tavLst>
                                        <p:tav tm="0">
                                          <p:val>
                                            <p:fltVal val="0"/>
                                          </p:val>
                                        </p:tav>
                                        <p:tav tm="100000">
                                          <p:val>
                                            <p:strVal val="#ppt_h"/>
                                          </p:val>
                                        </p:tav>
                                      </p:tavLst>
                                    </p:anim>
                                    <p:animEffect transition="in" filter="fade">
                                      <p:cBhvr>
                                        <p:cTn id="93" dur="500"/>
                                        <p:tgtEl>
                                          <p:spTgt spid="10139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01392"/>
                                        </p:tgtEl>
                                        <p:attrNameLst>
                                          <p:attrName>style.visibility</p:attrName>
                                        </p:attrNameLst>
                                      </p:cBhvr>
                                      <p:to>
                                        <p:strVal val="visible"/>
                                      </p:to>
                                    </p:set>
                                    <p:anim calcmode="lin" valueType="num">
                                      <p:cBhvr>
                                        <p:cTn id="98" dur="500" fill="hold"/>
                                        <p:tgtEl>
                                          <p:spTgt spid="101392"/>
                                        </p:tgtEl>
                                        <p:attrNameLst>
                                          <p:attrName>ppt_w</p:attrName>
                                        </p:attrNameLst>
                                      </p:cBhvr>
                                      <p:tavLst>
                                        <p:tav tm="0">
                                          <p:val>
                                            <p:fltVal val="0"/>
                                          </p:val>
                                        </p:tav>
                                        <p:tav tm="100000">
                                          <p:val>
                                            <p:strVal val="#ppt_w"/>
                                          </p:val>
                                        </p:tav>
                                      </p:tavLst>
                                    </p:anim>
                                    <p:anim calcmode="lin" valueType="num">
                                      <p:cBhvr>
                                        <p:cTn id="99" dur="500" fill="hold"/>
                                        <p:tgtEl>
                                          <p:spTgt spid="101392"/>
                                        </p:tgtEl>
                                        <p:attrNameLst>
                                          <p:attrName>ppt_h</p:attrName>
                                        </p:attrNameLst>
                                      </p:cBhvr>
                                      <p:tavLst>
                                        <p:tav tm="0">
                                          <p:val>
                                            <p:fltVal val="0"/>
                                          </p:val>
                                        </p:tav>
                                        <p:tav tm="100000">
                                          <p:val>
                                            <p:strVal val="#ppt_h"/>
                                          </p:val>
                                        </p:tav>
                                      </p:tavLst>
                                    </p:anim>
                                    <p:animEffect transition="in" filter="fade">
                                      <p:cBhvr>
                                        <p:cTn id="100" dur="500"/>
                                        <p:tgtEl>
                                          <p:spTgt spid="101392"/>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101393"/>
                                        </p:tgtEl>
                                        <p:attrNameLst>
                                          <p:attrName>style.visibility</p:attrName>
                                        </p:attrNameLst>
                                      </p:cBhvr>
                                      <p:to>
                                        <p:strVal val="visible"/>
                                      </p:to>
                                    </p:set>
                                    <p:anim calcmode="lin" valueType="num">
                                      <p:cBhvr>
                                        <p:cTn id="103" dur="500" fill="hold"/>
                                        <p:tgtEl>
                                          <p:spTgt spid="101393"/>
                                        </p:tgtEl>
                                        <p:attrNameLst>
                                          <p:attrName>ppt_w</p:attrName>
                                        </p:attrNameLst>
                                      </p:cBhvr>
                                      <p:tavLst>
                                        <p:tav tm="0">
                                          <p:val>
                                            <p:fltVal val="0"/>
                                          </p:val>
                                        </p:tav>
                                        <p:tav tm="100000">
                                          <p:val>
                                            <p:strVal val="#ppt_w"/>
                                          </p:val>
                                        </p:tav>
                                      </p:tavLst>
                                    </p:anim>
                                    <p:anim calcmode="lin" valueType="num">
                                      <p:cBhvr>
                                        <p:cTn id="104" dur="500" fill="hold"/>
                                        <p:tgtEl>
                                          <p:spTgt spid="101393"/>
                                        </p:tgtEl>
                                        <p:attrNameLst>
                                          <p:attrName>ppt_h</p:attrName>
                                        </p:attrNameLst>
                                      </p:cBhvr>
                                      <p:tavLst>
                                        <p:tav tm="0">
                                          <p:val>
                                            <p:fltVal val="0"/>
                                          </p:val>
                                        </p:tav>
                                        <p:tav tm="100000">
                                          <p:val>
                                            <p:strVal val="#ppt_h"/>
                                          </p:val>
                                        </p:tav>
                                      </p:tavLst>
                                    </p:anim>
                                    <p:animEffect transition="in" filter="fade">
                                      <p:cBhvr>
                                        <p:cTn id="105" dur="500"/>
                                        <p:tgtEl>
                                          <p:spTgt spid="10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4" autoUpdateAnimBg="0"/>
      <p:bldP spid="101380" grpId="0" animBg="1"/>
      <p:bldP spid="101381" grpId="0" animBg="1"/>
      <p:bldP spid="101382" grpId="0" animBg="1"/>
      <p:bldP spid="101383" grpId="0" animBg="1"/>
      <p:bldP spid="101384" grpId="0" animBg="1"/>
      <p:bldP spid="101385" grpId="0" animBg="1"/>
      <p:bldP spid="101386" grpId="0" animBg="1"/>
      <p:bldP spid="101387" grpId="0" animBg="1"/>
      <p:bldP spid="101388" grpId="0" animBg="1"/>
      <p:bldP spid="101389" grpId="0" animBg="1"/>
      <p:bldP spid="101390" grpId="0" animBg="1"/>
      <p:bldP spid="101391" grpId="0" animBg="1"/>
      <p:bldP spid="101392" grpId="0" animBg="1"/>
      <p:bldP spid="101393" grpId="0" animBg="1"/>
      <p:bldP spid="101394" grpId="0" animBg="1"/>
      <p:bldP spid="1013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0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488" y="3786188"/>
            <a:ext cx="2416175" cy="30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6" name="Text Box 2"/>
          <p:cNvSpPr txBox="1">
            <a:spLocks noChangeArrowheads="1"/>
          </p:cNvSpPr>
          <p:nvPr/>
        </p:nvSpPr>
        <p:spPr bwMode="auto">
          <a:xfrm>
            <a:off x="336550" y="3398838"/>
            <a:ext cx="3238500" cy="2698750"/>
          </a:xfrm>
          <a:prstGeom prst="rect">
            <a:avLst/>
          </a:prstGeom>
          <a:solidFill>
            <a:srgbClr val="FFFF99">
              <a:alpha val="50195"/>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6350" indent="-6350">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Arial" pitchFamily="34" charset="0"/>
              </a:rPr>
              <a:t>INTERNAL SOURCES</a:t>
            </a:r>
            <a:endParaRPr lang="en-GB" sz="1800">
              <a:latin typeface="Comic Sans MS" pitchFamily="66" charset="0"/>
            </a:endParaRPr>
          </a:p>
        </p:txBody>
      </p:sp>
      <p:sp>
        <p:nvSpPr>
          <p:cNvPr id="93187" name="Rectangle 3"/>
          <p:cNvSpPr>
            <a:spLocks noChangeArrowheads="1"/>
          </p:cNvSpPr>
          <p:nvPr/>
        </p:nvSpPr>
        <p:spPr bwMode="auto">
          <a:xfrm>
            <a:off x="381000" y="3756025"/>
            <a:ext cx="31527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Blip>
                <a:blip r:embed="rId3"/>
              </a:buBlip>
            </a:pPr>
            <a:r>
              <a:rPr lang="en-GB" sz="1800">
                <a:latin typeface="Arial" pitchFamily="34" charset="0"/>
              </a:rPr>
              <a:t>Money obtained from within the business</a:t>
            </a:r>
          </a:p>
          <a:p>
            <a:pPr marL="342900" indent="-342900">
              <a:spcBef>
                <a:spcPct val="20000"/>
              </a:spcBef>
              <a:buFontTx/>
              <a:buBlip>
                <a:blip r:embed="rId3"/>
              </a:buBlip>
            </a:pPr>
            <a:r>
              <a:rPr lang="en-GB" sz="1800">
                <a:latin typeface="Arial" pitchFamily="34" charset="0"/>
              </a:rPr>
              <a:t>This type of finance is cheaper</a:t>
            </a:r>
          </a:p>
          <a:p>
            <a:pPr marL="742950" lvl="1" indent="-285750">
              <a:spcBef>
                <a:spcPct val="20000"/>
              </a:spcBef>
              <a:buFont typeface="Wingdings 3" pitchFamily="18" charset="2"/>
              <a:buBlip>
                <a:blip r:embed="rId4"/>
              </a:buBlip>
            </a:pPr>
            <a:r>
              <a:rPr lang="en-GB" sz="1600">
                <a:latin typeface="Arial" pitchFamily="34" charset="0"/>
              </a:rPr>
              <a:t>but means the money can’t be used for other things</a:t>
            </a:r>
          </a:p>
        </p:txBody>
      </p:sp>
      <p:sp>
        <p:nvSpPr>
          <p:cNvPr id="93188" name="Line 4"/>
          <p:cNvSpPr>
            <a:spLocks noChangeShapeType="1"/>
          </p:cNvSpPr>
          <p:nvPr/>
        </p:nvSpPr>
        <p:spPr bwMode="auto">
          <a:xfrm>
            <a:off x="4541838" y="2827338"/>
            <a:ext cx="0" cy="2905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3189" name="Rectangle 5"/>
          <p:cNvSpPr>
            <a:spLocks noGrp="1" noChangeArrowheads="1"/>
          </p:cNvSpPr>
          <p:nvPr>
            <p:ph type="title"/>
          </p:nvPr>
        </p:nvSpPr>
        <p:spPr>
          <a:xfrm>
            <a:off x="0" y="260350"/>
            <a:ext cx="7772400" cy="914400"/>
          </a:xfrm>
        </p:spPr>
        <p:txBody>
          <a:bodyPr/>
          <a:lstStyle/>
          <a:p>
            <a:pPr>
              <a:defRPr/>
            </a:pPr>
            <a:r>
              <a:rPr lang="en-GB"/>
              <a:t>Where Does The Finance Come From?</a:t>
            </a:r>
          </a:p>
        </p:txBody>
      </p:sp>
      <p:sp>
        <p:nvSpPr>
          <p:cNvPr id="93190" name="Rectangle 6"/>
          <p:cNvSpPr>
            <a:spLocks noGrp="1" noChangeArrowheads="1"/>
          </p:cNvSpPr>
          <p:nvPr>
            <p:ph type="body" idx="1"/>
          </p:nvPr>
        </p:nvSpPr>
        <p:spPr>
          <a:xfrm>
            <a:off x="323850" y="1141413"/>
            <a:ext cx="8496300" cy="515937"/>
          </a:xfrm>
          <a:noFill/>
        </p:spPr>
        <p:txBody>
          <a:bodyPr/>
          <a:lstStyle/>
          <a:p>
            <a:r>
              <a:rPr lang="en-GB"/>
              <a:t>Finance can either come from within the business, or from outside of it:</a:t>
            </a:r>
          </a:p>
          <a:p>
            <a:pPr lvl="1"/>
            <a:endParaRPr lang="en-GB"/>
          </a:p>
        </p:txBody>
      </p:sp>
      <p:sp>
        <p:nvSpPr>
          <p:cNvPr id="93191" name="Text Box 7"/>
          <p:cNvSpPr txBox="1">
            <a:spLocks noChangeArrowheads="1"/>
          </p:cNvSpPr>
          <p:nvPr/>
        </p:nvSpPr>
        <p:spPr bwMode="auto">
          <a:xfrm>
            <a:off x="3106738" y="2074863"/>
            <a:ext cx="2952750" cy="779462"/>
          </a:xfrm>
          <a:prstGeom prst="rect">
            <a:avLst/>
          </a:prstGeom>
          <a:solidFill>
            <a:srgbClr val="D4ECF6"/>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b="1">
                <a:solidFill>
                  <a:schemeClr val="accent2"/>
                </a:solidFill>
                <a:latin typeface="Arial" pitchFamily="34" charset="0"/>
              </a:rPr>
              <a:t>Where Finance Can Come From?</a:t>
            </a:r>
            <a:endParaRPr lang="en-GB" b="1" noProof="1">
              <a:solidFill>
                <a:schemeClr val="accent2"/>
              </a:solidFill>
              <a:latin typeface="Arial" pitchFamily="34" charset="0"/>
            </a:endParaRPr>
          </a:p>
        </p:txBody>
      </p:sp>
      <p:sp>
        <p:nvSpPr>
          <p:cNvPr id="93192" name="Line 8"/>
          <p:cNvSpPr>
            <a:spLocks noChangeShapeType="1"/>
          </p:cNvSpPr>
          <p:nvPr/>
        </p:nvSpPr>
        <p:spPr bwMode="auto">
          <a:xfrm>
            <a:off x="6926263" y="31146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3193" name="Line 9"/>
          <p:cNvSpPr>
            <a:spLocks noChangeShapeType="1"/>
          </p:cNvSpPr>
          <p:nvPr/>
        </p:nvSpPr>
        <p:spPr bwMode="auto">
          <a:xfrm>
            <a:off x="2112963" y="3114675"/>
            <a:ext cx="4816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3194" name="Line 10"/>
          <p:cNvSpPr>
            <a:spLocks noChangeShapeType="1"/>
          </p:cNvSpPr>
          <p:nvPr/>
        </p:nvSpPr>
        <p:spPr bwMode="auto">
          <a:xfrm>
            <a:off x="2114550" y="31146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3195" name="Text Box 11"/>
          <p:cNvSpPr txBox="1">
            <a:spLocks noChangeArrowheads="1"/>
          </p:cNvSpPr>
          <p:nvPr/>
        </p:nvSpPr>
        <p:spPr bwMode="auto">
          <a:xfrm>
            <a:off x="5529263" y="3398838"/>
            <a:ext cx="3238500" cy="2698750"/>
          </a:xfrm>
          <a:prstGeom prst="rect">
            <a:avLst/>
          </a:prstGeom>
          <a:solidFill>
            <a:srgbClr val="FFFF99">
              <a:alpha val="50195"/>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7938" indent="-7938">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Arial" pitchFamily="34" charset="0"/>
              </a:rPr>
              <a:t>EXTERNAL SOURCES</a:t>
            </a:r>
            <a:endParaRPr lang="en-GB" sz="1800">
              <a:latin typeface="Comic Sans MS" pitchFamily="66" charset="0"/>
            </a:endParaRPr>
          </a:p>
        </p:txBody>
      </p:sp>
      <p:sp>
        <p:nvSpPr>
          <p:cNvPr id="93196" name="Rectangle 12"/>
          <p:cNvSpPr>
            <a:spLocks noChangeArrowheads="1"/>
          </p:cNvSpPr>
          <p:nvPr/>
        </p:nvSpPr>
        <p:spPr bwMode="auto">
          <a:xfrm>
            <a:off x="5502275" y="3756025"/>
            <a:ext cx="32416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Blip>
                <a:blip r:embed="rId3"/>
              </a:buBlip>
            </a:pPr>
            <a:r>
              <a:rPr lang="en-GB" sz="1800">
                <a:latin typeface="Arial" pitchFamily="34" charset="0"/>
              </a:rPr>
              <a:t>Money obtained from someone outside the business</a:t>
            </a:r>
          </a:p>
          <a:p>
            <a:pPr marL="342900" indent="-342900">
              <a:spcBef>
                <a:spcPct val="20000"/>
              </a:spcBef>
              <a:buFontTx/>
              <a:buBlip>
                <a:blip r:embed="rId3"/>
              </a:buBlip>
            </a:pPr>
            <a:r>
              <a:rPr lang="en-GB" sz="1800">
                <a:latin typeface="Arial" pitchFamily="34" charset="0"/>
              </a:rPr>
              <a:t>This usually costs more than the amount obtained</a:t>
            </a:r>
          </a:p>
          <a:p>
            <a:pPr marL="742950" lvl="1" indent="-285750">
              <a:spcBef>
                <a:spcPct val="20000"/>
              </a:spcBef>
              <a:buFont typeface="Wingdings 3" pitchFamily="18" charset="2"/>
              <a:buBlip>
                <a:blip r:embed="rId4"/>
              </a:buBlip>
            </a:pPr>
            <a:r>
              <a:rPr lang="en-GB" sz="1600">
                <a:latin typeface="Arial" pitchFamily="34" charset="0"/>
              </a:rPr>
              <a:t>E.g. interest may be charged</a:t>
            </a:r>
            <a:endParaRPr lang="en-GB" sz="1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3191"/>
                                        </p:tgtEl>
                                        <p:attrNameLst>
                                          <p:attrName>style.visibility</p:attrName>
                                        </p:attrNameLst>
                                      </p:cBhvr>
                                      <p:to>
                                        <p:strVal val="visible"/>
                                      </p:to>
                                    </p:set>
                                    <p:animEffect transition="in" filter="wipe(up)">
                                      <p:cBhvr>
                                        <p:cTn id="11" dur="500"/>
                                        <p:tgtEl>
                                          <p:spTgt spid="93191"/>
                                        </p:tgtEl>
                                      </p:cBhvr>
                                    </p:animEffect>
                                  </p:childTnLst>
                                </p:cTn>
                              </p:par>
                              <p:par>
                                <p:cTn id="12" presetID="9" presetClass="entr" presetSubtype="0" fill="hold" nodeType="withEffect">
                                  <p:stCondLst>
                                    <p:cond delay="0"/>
                                  </p:stCondLst>
                                  <p:childTnLst>
                                    <p:set>
                                      <p:cBhvr>
                                        <p:cTn id="13" dur="1" fill="hold">
                                          <p:stCondLst>
                                            <p:cond delay="0"/>
                                          </p:stCondLst>
                                        </p:cTn>
                                        <p:tgtEl>
                                          <p:spTgt spid="93207"/>
                                        </p:tgtEl>
                                        <p:attrNameLst>
                                          <p:attrName>style.visibility</p:attrName>
                                        </p:attrNameLst>
                                      </p:cBhvr>
                                      <p:to>
                                        <p:strVal val="visible"/>
                                      </p:to>
                                    </p:set>
                                    <p:animEffect transition="in" filter="dissolve">
                                      <p:cBhvr>
                                        <p:cTn id="14" dur="500"/>
                                        <p:tgtEl>
                                          <p:spTgt spid="93207"/>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93188"/>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93193"/>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3194"/>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31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3186">
                                            <p:bg/>
                                          </p:spTgt>
                                        </p:tgtEl>
                                        <p:attrNameLst>
                                          <p:attrName>style.visibility</p:attrName>
                                        </p:attrNameLst>
                                      </p:cBhvr>
                                      <p:to>
                                        <p:strVal val="visible"/>
                                      </p:to>
                                    </p:set>
                                    <p:animEffect transition="in" filter="wipe(up)">
                                      <p:cBhvr>
                                        <p:cTn id="31" dur="500"/>
                                        <p:tgtEl>
                                          <p:spTgt spid="93186">
                                            <p:bg/>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93186">
                                            <p:txEl>
                                              <p:pRg st="0" end="0"/>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93195">
                                            <p:bg/>
                                          </p:spTgt>
                                        </p:tgtEl>
                                        <p:attrNameLst>
                                          <p:attrName>style.visibility</p:attrName>
                                        </p:attrNameLst>
                                      </p:cBhvr>
                                      <p:to>
                                        <p:strVal val="visible"/>
                                      </p:to>
                                    </p:set>
                                    <p:animEffect transition="in" filter="wipe(up)">
                                      <p:cBhvr>
                                        <p:cTn id="50" dur="500"/>
                                        <p:tgtEl>
                                          <p:spTgt spid="93195">
                                            <p:bg/>
                                          </p:spTgt>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93195">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3196">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3196">
                                            <p:txEl>
                                              <p:pRg st="1" end="1"/>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3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allAtOnce" animBg="1"/>
      <p:bldP spid="93187" grpId="0" build="p" bldLvl="4" autoUpdateAnimBg="0"/>
      <p:bldP spid="93188" grpId="0" animBg="1"/>
      <p:bldP spid="93190" grpId="0" build="p" bldLvl="4" autoUpdateAnimBg="0"/>
      <p:bldP spid="93191" grpId="0" animBg="1"/>
      <p:bldP spid="93192" grpId="0" animBg="1"/>
      <p:bldP spid="93193" grpId="0" animBg="1"/>
      <p:bldP spid="93194" grpId="0" animBg="1"/>
      <p:bldP spid="93195" grpId="0" build="allAtOnce" animBg="1"/>
      <p:bldP spid="93196" grpId="0"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40" name="AutoShape 32"/>
          <p:cNvSpPr>
            <a:spLocks noChangeArrowheads="1"/>
          </p:cNvSpPr>
          <p:nvPr/>
        </p:nvSpPr>
        <p:spPr bwMode="auto">
          <a:xfrm>
            <a:off x="342900" y="1125538"/>
            <a:ext cx="8613775" cy="5445125"/>
          </a:xfrm>
          <a:prstGeom prst="roundRect">
            <a:avLst>
              <a:gd name="adj" fmla="val 16667"/>
            </a:avLst>
          </a:prstGeom>
          <a:solidFill>
            <a:schemeClr val="hlink"/>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42" name="AutoShape 34"/>
          <p:cNvSpPr>
            <a:spLocks noChangeArrowheads="1"/>
          </p:cNvSpPr>
          <p:nvPr/>
        </p:nvSpPr>
        <p:spPr bwMode="auto">
          <a:xfrm>
            <a:off x="2703513" y="1816100"/>
            <a:ext cx="3895725" cy="3497263"/>
          </a:xfrm>
          <a:prstGeom prst="roundRect">
            <a:avLst>
              <a:gd name="adj" fmla="val 16667"/>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4236" name="Picture 28" descr="Factory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5" y="1830388"/>
            <a:ext cx="36131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3" name="Rectangle 25"/>
          <p:cNvSpPr>
            <a:spLocks noChangeArrowheads="1"/>
          </p:cNvSpPr>
          <p:nvPr/>
        </p:nvSpPr>
        <p:spPr bwMode="auto">
          <a:xfrm>
            <a:off x="2952750" y="4083050"/>
            <a:ext cx="33020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GB" sz="2000" b="1">
                <a:solidFill>
                  <a:schemeClr val="accent2"/>
                </a:solidFill>
                <a:latin typeface="Arial" pitchFamily="34" charset="0"/>
              </a:rPr>
              <a:t>INTERNAL FINANCE</a:t>
            </a:r>
            <a:endParaRPr lang="en-GB" sz="2000">
              <a:latin typeface="Arial" pitchFamily="34" charset="0"/>
            </a:endParaRPr>
          </a:p>
        </p:txBody>
      </p:sp>
      <p:sp>
        <p:nvSpPr>
          <p:cNvPr id="94234" name="Rectangle 26"/>
          <p:cNvSpPr>
            <a:spLocks noChangeArrowheads="1"/>
          </p:cNvSpPr>
          <p:nvPr/>
        </p:nvSpPr>
        <p:spPr bwMode="auto">
          <a:xfrm>
            <a:off x="2995613" y="4132263"/>
            <a:ext cx="323532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en-GB" sz="1600" b="1">
              <a:solidFill>
                <a:schemeClr val="accent2"/>
              </a:solidFill>
              <a:latin typeface="Arial" pitchFamily="34" charset="0"/>
            </a:endParaRPr>
          </a:p>
          <a:p>
            <a:pPr marL="742950" lvl="1" indent="-285750">
              <a:spcBef>
                <a:spcPct val="20000"/>
              </a:spcBef>
              <a:buFont typeface="Wingdings 3" pitchFamily="18" charset="2"/>
              <a:buBlip>
                <a:blip r:embed="rId3"/>
              </a:buBlip>
            </a:pPr>
            <a:r>
              <a:rPr lang="en-GB" sz="1600" b="1">
                <a:latin typeface="Arial" pitchFamily="34" charset="0"/>
              </a:rPr>
              <a:t>Retained Profit</a:t>
            </a:r>
          </a:p>
          <a:p>
            <a:pPr marL="742950" lvl="1" indent="-285750">
              <a:spcBef>
                <a:spcPct val="20000"/>
              </a:spcBef>
              <a:buFont typeface="Wingdings 3" pitchFamily="18" charset="2"/>
              <a:buBlip>
                <a:blip r:embed="rId3"/>
              </a:buBlip>
            </a:pPr>
            <a:r>
              <a:rPr lang="en-GB" sz="1600" b="1">
                <a:latin typeface="Arial" pitchFamily="34" charset="0"/>
              </a:rPr>
              <a:t>The Sale of Assets</a:t>
            </a:r>
          </a:p>
        </p:txBody>
      </p:sp>
      <p:sp>
        <p:nvSpPr>
          <p:cNvPr id="94238" name="Rectangle 30"/>
          <p:cNvSpPr>
            <a:spLocks noChangeArrowheads="1"/>
          </p:cNvSpPr>
          <p:nvPr/>
        </p:nvSpPr>
        <p:spPr bwMode="auto">
          <a:xfrm>
            <a:off x="331788" y="1217613"/>
            <a:ext cx="8524875"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GB" b="1">
                <a:solidFill>
                  <a:schemeClr val="accent2"/>
                </a:solidFill>
                <a:latin typeface="Arial" pitchFamily="34" charset="0"/>
              </a:rPr>
              <a:t>EXTERNAL FINANCE</a:t>
            </a:r>
            <a:endParaRPr lang="en-GB">
              <a:latin typeface="Arial" pitchFamily="34" charset="0"/>
            </a:endParaRPr>
          </a:p>
        </p:txBody>
      </p:sp>
      <p:sp>
        <p:nvSpPr>
          <p:cNvPr id="94249" name="Oval 41"/>
          <p:cNvSpPr>
            <a:spLocks noChangeArrowheads="1"/>
          </p:cNvSpPr>
          <p:nvPr/>
        </p:nvSpPr>
        <p:spPr bwMode="auto">
          <a:xfrm>
            <a:off x="560388" y="1847850"/>
            <a:ext cx="1952625" cy="1143000"/>
          </a:xfrm>
          <a:prstGeom prst="ellipse">
            <a:avLst/>
          </a:prstGeom>
          <a:solidFill>
            <a:srgbClr val="FFFFCC"/>
          </a:solidFill>
          <a:ln w="12700" algn="in">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4244" name="Text Box 36"/>
          <p:cNvSpPr txBox="1">
            <a:spLocks noChangeArrowheads="1"/>
          </p:cNvSpPr>
          <p:nvPr/>
        </p:nvSpPr>
        <p:spPr bwMode="auto">
          <a:xfrm>
            <a:off x="642938" y="2232025"/>
            <a:ext cx="1792287" cy="295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Comic Sans MS" pitchFamily="66" charset="0"/>
              </a:rPr>
              <a:t>Loans</a:t>
            </a:r>
            <a:endParaRPr lang="en-GB" sz="2000" b="1">
              <a:solidFill>
                <a:schemeClr val="accent2"/>
              </a:solidFill>
            </a:endParaRPr>
          </a:p>
        </p:txBody>
      </p:sp>
      <p:sp>
        <p:nvSpPr>
          <p:cNvPr id="94248" name="Oval 40"/>
          <p:cNvSpPr>
            <a:spLocks noChangeArrowheads="1"/>
          </p:cNvSpPr>
          <p:nvPr/>
        </p:nvSpPr>
        <p:spPr bwMode="auto">
          <a:xfrm>
            <a:off x="528638" y="3459163"/>
            <a:ext cx="1952625" cy="1143000"/>
          </a:xfrm>
          <a:prstGeom prst="ellipse">
            <a:avLst/>
          </a:prstGeom>
          <a:solidFill>
            <a:srgbClr val="FFFFCC"/>
          </a:solidFill>
          <a:ln w="12700" algn="in">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4250" name="Oval 42"/>
          <p:cNvSpPr>
            <a:spLocks noChangeArrowheads="1"/>
          </p:cNvSpPr>
          <p:nvPr/>
        </p:nvSpPr>
        <p:spPr bwMode="auto">
          <a:xfrm>
            <a:off x="1006475" y="5091113"/>
            <a:ext cx="1952625" cy="1143000"/>
          </a:xfrm>
          <a:prstGeom prst="ellipse">
            <a:avLst/>
          </a:prstGeom>
          <a:solidFill>
            <a:srgbClr val="FFFFCC"/>
          </a:solidFill>
          <a:ln w="12700" algn="in">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4251" name="Oval 43"/>
          <p:cNvSpPr>
            <a:spLocks noChangeArrowheads="1"/>
          </p:cNvSpPr>
          <p:nvPr/>
        </p:nvSpPr>
        <p:spPr bwMode="auto">
          <a:xfrm>
            <a:off x="3670300" y="5354638"/>
            <a:ext cx="1952625" cy="1143000"/>
          </a:xfrm>
          <a:prstGeom prst="ellipse">
            <a:avLst/>
          </a:prstGeom>
          <a:solidFill>
            <a:srgbClr val="FFFFCC"/>
          </a:solidFill>
          <a:ln w="12700" algn="in">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4252" name="Oval 44"/>
          <p:cNvSpPr>
            <a:spLocks noChangeArrowheads="1"/>
          </p:cNvSpPr>
          <p:nvPr/>
        </p:nvSpPr>
        <p:spPr bwMode="auto">
          <a:xfrm>
            <a:off x="6337300" y="5091113"/>
            <a:ext cx="1952625" cy="1143000"/>
          </a:xfrm>
          <a:prstGeom prst="ellipse">
            <a:avLst/>
          </a:prstGeom>
          <a:solidFill>
            <a:srgbClr val="FFFFCC"/>
          </a:solidFill>
          <a:ln w="12700" algn="in">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4253" name="Oval 45"/>
          <p:cNvSpPr>
            <a:spLocks noChangeArrowheads="1"/>
          </p:cNvSpPr>
          <p:nvPr/>
        </p:nvSpPr>
        <p:spPr bwMode="auto">
          <a:xfrm>
            <a:off x="6800850" y="3457575"/>
            <a:ext cx="1952625" cy="1143000"/>
          </a:xfrm>
          <a:prstGeom prst="ellipse">
            <a:avLst/>
          </a:prstGeom>
          <a:solidFill>
            <a:srgbClr val="FFFFCC"/>
          </a:solidFill>
          <a:ln w="12700" algn="in">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4254" name="Oval 46"/>
          <p:cNvSpPr>
            <a:spLocks noChangeArrowheads="1"/>
          </p:cNvSpPr>
          <p:nvPr/>
        </p:nvSpPr>
        <p:spPr bwMode="auto">
          <a:xfrm>
            <a:off x="6815138" y="1844675"/>
            <a:ext cx="1952625" cy="1143000"/>
          </a:xfrm>
          <a:prstGeom prst="ellipse">
            <a:avLst/>
          </a:prstGeom>
          <a:solidFill>
            <a:srgbClr val="FFFFCC"/>
          </a:solidFill>
          <a:ln w="12700" algn="in">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94255" name="Text Box 47"/>
          <p:cNvSpPr txBox="1">
            <a:spLocks noChangeArrowheads="1"/>
          </p:cNvSpPr>
          <p:nvPr/>
        </p:nvSpPr>
        <p:spPr bwMode="auto">
          <a:xfrm>
            <a:off x="608013" y="3838575"/>
            <a:ext cx="1792287" cy="295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Comic Sans MS" pitchFamily="66" charset="0"/>
              </a:rPr>
              <a:t>Debentures</a:t>
            </a:r>
            <a:endParaRPr lang="en-GB" sz="2000" b="1">
              <a:solidFill>
                <a:schemeClr val="accent2"/>
              </a:solidFill>
            </a:endParaRPr>
          </a:p>
        </p:txBody>
      </p:sp>
      <p:sp>
        <p:nvSpPr>
          <p:cNvPr id="94256" name="Text Box 48"/>
          <p:cNvSpPr txBox="1">
            <a:spLocks noChangeArrowheads="1"/>
          </p:cNvSpPr>
          <p:nvPr/>
        </p:nvSpPr>
        <p:spPr bwMode="auto">
          <a:xfrm>
            <a:off x="1096963" y="5318125"/>
            <a:ext cx="1792287" cy="295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Comic Sans MS" pitchFamily="66" charset="0"/>
              </a:rPr>
              <a:t>Venture Capital</a:t>
            </a:r>
            <a:endParaRPr lang="en-GB" sz="2000" b="1">
              <a:solidFill>
                <a:schemeClr val="accent2"/>
              </a:solidFill>
            </a:endParaRPr>
          </a:p>
        </p:txBody>
      </p:sp>
      <p:sp>
        <p:nvSpPr>
          <p:cNvPr id="94257" name="Text Box 49"/>
          <p:cNvSpPr txBox="1">
            <a:spLocks noChangeArrowheads="1"/>
          </p:cNvSpPr>
          <p:nvPr/>
        </p:nvSpPr>
        <p:spPr bwMode="auto">
          <a:xfrm>
            <a:off x="3759200" y="5524500"/>
            <a:ext cx="1792288" cy="295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Comic Sans MS" pitchFamily="66" charset="0"/>
              </a:rPr>
              <a:t>Ordinary Share Capital</a:t>
            </a:r>
            <a:endParaRPr lang="en-GB" sz="2000" b="1">
              <a:solidFill>
                <a:schemeClr val="accent2"/>
              </a:solidFill>
            </a:endParaRPr>
          </a:p>
        </p:txBody>
      </p:sp>
      <p:sp>
        <p:nvSpPr>
          <p:cNvPr id="94258" name="Text Box 50"/>
          <p:cNvSpPr txBox="1">
            <a:spLocks noChangeArrowheads="1"/>
          </p:cNvSpPr>
          <p:nvPr/>
        </p:nvSpPr>
        <p:spPr bwMode="auto">
          <a:xfrm>
            <a:off x="6902450" y="2230438"/>
            <a:ext cx="1792288" cy="295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Comic Sans MS" pitchFamily="66" charset="0"/>
              </a:rPr>
              <a:t>Overdrafts</a:t>
            </a:r>
            <a:endParaRPr lang="en-GB" sz="2000" b="1">
              <a:solidFill>
                <a:schemeClr val="accent2"/>
              </a:solidFill>
            </a:endParaRPr>
          </a:p>
        </p:txBody>
      </p:sp>
      <p:sp>
        <p:nvSpPr>
          <p:cNvPr id="94259" name="Text Box 51"/>
          <p:cNvSpPr txBox="1">
            <a:spLocks noChangeArrowheads="1"/>
          </p:cNvSpPr>
          <p:nvPr/>
        </p:nvSpPr>
        <p:spPr bwMode="auto">
          <a:xfrm>
            <a:off x="6873875" y="3838575"/>
            <a:ext cx="1792288" cy="295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Comic Sans MS" pitchFamily="66" charset="0"/>
              </a:rPr>
              <a:t>Leasing</a:t>
            </a:r>
            <a:endParaRPr lang="en-GB" sz="2000" b="1">
              <a:solidFill>
                <a:schemeClr val="accent2"/>
              </a:solidFill>
            </a:endParaRPr>
          </a:p>
        </p:txBody>
      </p:sp>
      <p:sp>
        <p:nvSpPr>
          <p:cNvPr id="94260" name="Text Box 52"/>
          <p:cNvSpPr txBox="1">
            <a:spLocks noChangeArrowheads="1"/>
          </p:cNvSpPr>
          <p:nvPr/>
        </p:nvSpPr>
        <p:spPr bwMode="auto">
          <a:xfrm>
            <a:off x="6423025" y="5318125"/>
            <a:ext cx="1792288" cy="295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Comic Sans MS" pitchFamily="66" charset="0"/>
              </a:rPr>
              <a:t>Trade</a:t>
            </a:r>
            <a:br>
              <a:rPr lang="en-GB" sz="2000" b="1">
                <a:solidFill>
                  <a:schemeClr val="accent2"/>
                </a:solidFill>
                <a:latin typeface="Comic Sans MS" pitchFamily="66" charset="0"/>
              </a:rPr>
            </a:br>
            <a:r>
              <a:rPr lang="en-GB" sz="2000" b="1">
                <a:solidFill>
                  <a:schemeClr val="accent2"/>
                </a:solidFill>
                <a:latin typeface="Comic Sans MS" pitchFamily="66" charset="0"/>
              </a:rPr>
              <a:t>Credit</a:t>
            </a:r>
            <a:endParaRPr lang="en-GB" sz="2000" b="1">
              <a:solidFill>
                <a:schemeClr val="accent2"/>
              </a:solidFill>
            </a:endParaRPr>
          </a:p>
        </p:txBody>
      </p:sp>
      <p:sp>
        <p:nvSpPr>
          <p:cNvPr id="94261" name="Rectangle 53"/>
          <p:cNvSpPr>
            <a:spLocks noGrp="1" noChangeArrowheads="1"/>
          </p:cNvSpPr>
          <p:nvPr>
            <p:ph type="title" idx="4294967295"/>
          </p:nvPr>
        </p:nvSpPr>
        <p:spPr>
          <a:xfrm>
            <a:off x="-28575" y="242888"/>
            <a:ext cx="8362950" cy="914400"/>
          </a:xfrm>
        </p:spPr>
        <p:txBody>
          <a:bodyPr/>
          <a:lstStyle/>
          <a:p>
            <a:pPr>
              <a:defRPr/>
            </a:pPr>
            <a:r>
              <a:rPr lang="en-GB"/>
              <a:t>Examples of Internal &amp; External Sources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4242"/>
                                        </p:tgtEl>
                                        <p:attrNameLst>
                                          <p:attrName>style.visibility</p:attrName>
                                        </p:attrNameLst>
                                      </p:cBhvr>
                                      <p:to>
                                        <p:strVal val="visible"/>
                                      </p:to>
                                    </p:set>
                                    <p:animEffect transition="in" filter="fade">
                                      <p:cBhvr>
                                        <p:cTn id="7" dur="1000"/>
                                        <p:tgtEl>
                                          <p:spTgt spid="94242"/>
                                        </p:tgtEl>
                                      </p:cBhvr>
                                    </p:animEffect>
                                    <p:anim calcmode="lin" valueType="num">
                                      <p:cBhvr>
                                        <p:cTn id="8" dur="1000" fill="hold"/>
                                        <p:tgtEl>
                                          <p:spTgt spid="94242"/>
                                        </p:tgtEl>
                                        <p:attrNameLst>
                                          <p:attrName>ppt_x</p:attrName>
                                        </p:attrNameLst>
                                      </p:cBhvr>
                                      <p:tavLst>
                                        <p:tav tm="0">
                                          <p:val>
                                            <p:strVal val="#ppt_x"/>
                                          </p:val>
                                        </p:tav>
                                        <p:tav tm="100000">
                                          <p:val>
                                            <p:strVal val="#ppt_x"/>
                                          </p:val>
                                        </p:tav>
                                      </p:tavLst>
                                    </p:anim>
                                    <p:anim calcmode="lin" valueType="num">
                                      <p:cBhvr>
                                        <p:cTn id="9" dur="900" decel="100000" fill="hold"/>
                                        <p:tgtEl>
                                          <p:spTgt spid="942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424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4236"/>
                                        </p:tgtEl>
                                        <p:attrNameLst>
                                          <p:attrName>style.visibility</p:attrName>
                                        </p:attrNameLst>
                                      </p:cBhvr>
                                      <p:to>
                                        <p:strVal val="visible"/>
                                      </p:to>
                                    </p:set>
                                    <p:animEffect transition="in" filter="fade">
                                      <p:cBhvr>
                                        <p:cTn id="13" dur="1000"/>
                                        <p:tgtEl>
                                          <p:spTgt spid="94236"/>
                                        </p:tgtEl>
                                      </p:cBhvr>
                                    </p:animEffect>
                                    <p:anim calcmode="lin" valueType="num">
                                      <p:cBhvr>
                                        <p:cTn id="14" dur="1000" fill="hold"/>
                                        <p:tgtEl>
                                          <p:spTgt spid="94236"/>
                                        </p:tgtEl>
                                        <p:attrNameLst>
                                          <p:attrName>ppt_x</p:attrName>
                                        </p:attrNameLst>
                                      </p:cBhvr>
                                      <p:tavLst>
                                        <p:tav tm="0">
                                          <p:val>
                                            <p:strVal val="#ppt_x"/>
                                          </p:val>
                                        </p:tav>
                                        <p:tav tm="100000">
                                          <p:val>
                                            <p:strVal val="#ppt_x"/>
                                          </p:val>
                                        </p:tav>
                                      </p:tavLst>
                                    </p:anim>
                                    <p:anim calcmode="lin" valueType="num">
                                      <p:cBhvr>
                                        <p:cTn id="15" dur="900" decel="100000" fill="hold"/>
                                        <p:tgtEl>
                                          <p:spTgt spid="9423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4236"/>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4233">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4234">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4234">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94240"/>
                                        </p:tgtEl>
                                        <p:attrNameLst>
                                          <p:attrName>style.visibility</p:attrName>
                                        </p:attrNameLst>
                                      </p:cBhvr>
                                      <p:to>
                                        <p:strVal val="visible"/>
                                      </p:to>
                                    </p:set>
                                    <p:animEffect transition="in" filter="fade">
                                      <p:cBhvr>
                                        <p:cTn id="32" dur="1000"/>
                                        <p:tgtEl>
                                          <p:spTgt spid="94240"/>
                                        </p:tgtEl>
                                      </p:cBhvr>
                                    </p:animEffect>
                                    <p:anim calcmode="lin" valueType="num">
                                      <p:cBhvr>
                                        <p:cTn id="33" dur="1000" fill="hold"/>
                                        <p:tgtEl>
                                          <p:spTgt spid="94240"/>
                                        </p:tgtEl>
                                        <p:attrNameLst>
                                          <p:attrName>ppt_x</p:attrName>
                                        </p:attrNameLst>
                                      </p:cBhvr>
                                      <p:tavLst>
                                        <p:tav tm="0">
                                          <p:val>
                                            <p:strVal val="#ppt_x"/>
                                          </p:val>
                                        </p:tav>
                                        <p:tav tm="100000">
                                          <p:val>
                                            <p:strVal val="#ppt_x"/>
                                          </p:val>
                                        </p:tav>
                                      </p:tavLst>
                                    </p:anim>
                                    <p:anim calcmode="lin" valueType="num">
                                      <p:cBhvr>
                                        <p:cTn id="34" dur="900" decel="100000" fill="hold"/>
                                        <p:tgtEl>
                                          <p:spTgt spid="9424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94240"/>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9423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4249"/>
                                        </p:tgtEl>
                                        <p:attrNameLst>
                                          <p:attrName>style.visibility</p:attrName>
                                        </p:attrNameLst>
                                      </p:cBhvr>
                                      <p:to>
                                        <p:strVal val="visible"/>
                                      </p:to>
                                    </p:set>
                                    <p:anim calcmode="lin" valueType="num">
                                      <p:cBhvr>
                                        <p:cTn id="43" dur="500" fill="hold"/>
                                        <p:tgtEl>
                                          <p:spTgt spid="94249"/>
                                        </p:tgtEl>
                                        <p:attrNameLst>
                                          <p:attrName>ppt_w</p:attrName>
                                        </p:attrNameLst>
                                      </p:cBhvr>
                                      <p:tavLst>
                                        <p:tav tm="0">
                                          <p:val>
                                            <p:fltVal val="0"/>
                                          </p:val>
                                        </p:tav>
                                        <p:tav tm="100000">
                                          <p:val>
                                            <p:strVal val="#ppt_w"/>
                                          </p:val>
                                        </p:tav>
                                      </p:tavLst>
                                    </p:anim>
                                    <p:anim calcmode="lin" valueType="num">
                                      <p:cBhvr>
                                        <p:cTn id="44" dur="500" fill="hold"/>
                                        <p:tgtEl>
                                          <p:spTgt spid="9424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94244"/>
                                        </p:tgtEl>
                                        <p:attrNameLst>
                                          <p:attrName>style.visibility</p:attrName>
                                        </p:attrNameLst>
                                      </p:cBhvr>
                                      <p:to>
                                        <p:strVal val="visible"/>
                                      </p:to>
                                    </p:set>
                                    <p:anim calcmode="lin" valueType="num">
                                      <p:cBhvr>
                                        <p:cTn id="47" dur="500" fill="hold"/>
                                        <p:tgtEl>
                                          <p:spTgt spid="94244"/>
                                        </p:tgtEl>
                                        <p:attrNameLst>
                                          <p:attrName>ppt_w</p:attrName>
                                        </p:attrNameLst>
                                      </p:cBhvr>
                                      <p:tavLst>
                                        <p:tav tm="0">
                                          <p:val>
                                            <p:fltVal val="0"/>
                                          </p:val>
                                        </p:tav>
                                        <p:tav tm="100000">
                                          <p:val>
                                            <p:strVal val="#ppt_w"/>
                                          </p:val>
                                        </p:tav>
                                      </p:tavLst>
                                    </p:anim>
                                    <p:anim calcmode="lin" valueType="num">
                                      <p:cBhvr>
                                        <p:cTn id="48" dur="500" fill="hold"/>
                                        <p:tgtEl>
                                          <p:spTgt spid="94244"/>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94248"/>
                                        </p:tgtEl>
                                        <p:attrNameLst>
                                          <p:attrName>style.visibility</p:attrName>
                                        </p:attrNameLst>
                                      </p:cBhvr>
                                      <p:to>
                                        <p:strVal val="visible"/>
                                      </p:to>
                                    </p:set>
                                    <p:anim calcmode="lin" valueType="num">
                                      <p:cBhvr>
                                        <p:cTn id="53" dur="500" fill="hold"/>
                                        <p:tgtEl>
                                          <p:spTgt spid="94248"/>
                                        </p:tgtEl>
                                        <p:attrNameLst>
                                          <p:attrName>ppt_w</p:attrName>
                                        </p:attrNameLst>
                                      </p:cBhvr>
                                      <p:tavLst>
                                        <p:tav tm="0">
                                          <p:val>
                                            <p:fltVal val="0"/>
                                          </p:val>
                                        </p:tav>
                                        <p:tav tm="100000">
                                          <p:val>
                                            <p:strVal val="#ppt_w"/>
                                          </p:val>
                                        </p:tav>
                                      </p:tavLst>
                                    </p:anim>
                                    <p:anim calcmode="lin" valueType="num">
                                      <p:cBhvr>
                                        <p:cTn id="54" dur="500" fill="hold"/>
                                        <p:tgtEl>
                                          <p:spTgt spid="94248"/>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94255"/>
                                        </p:tgtEl>
                                        <p:attrNameLst>
                                          <p:attrName>style.visibility</p:attrName>
                                        </p:attrNameLst>
                                      </p:cBhvr>
                                      <p:to>
                                        <p:strVal val="visible"/>
                                      </p:to>
                                    </p:set>
                                    <p:anim calcmode="lin" valueType="num">
                                      <p:cBhvr>
                                        <p:cTn id="57" dur="500" fill="hold"/>
                                        <p:tgtEl>
                                          <p:spTgt spid="94255"/>
                                        </p:tgtEl>
                                        <p:attrNameLst>
                                          <p:attrName>ppt_w</p:attrName>
                                        </p:attrNameLst>
                                      </p:cBhvr>
                                      <p:tavLst>
                                        <p:tav tm="0">
                                          <p:val>
                                            <p:fltVal val="0"/>
                                          </p:val>
                                        </p:tav>
                                        <p:tav tm="100000">
                                          <p:val>
                                            <p:strVal val="#ppt_w"/>
                                          </p:val>
                                        </p:tav>
                                      </p:tavLst>
                                    </p:anim>
                                    <p:anim calcmode="lin" valueType="num">
                                      <p:cBhvr>
                                        <p:cTn id="58" dur="500" fill="hold"/>
                                        <p:tgtEl>
                                          <p:spTgt spid="94255"/>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94250"/>
                                        </p:tgtEl>
                                        <p:attrNameLst>
                                          <p:attrName>style.visibility</p:attrName>
                                        </p:attrNameLst>
                                      </p:cBhvr>
                                      <p:to>
                                        <p:strVal val="visible"/>
                                      </p:to>
                                    </p:set>
                                    <p:anim calcmode="lin" valueType="num">
                                      <p:cBhvr>
                                        <p:cTn id="63" dur="500" fill="hold"/>
                                        <p:tgtEl>
                                          <p:spTgt spid="94250"/>
                                        </p:tgtEl>
                                        <p:attrNameLst>
                                          <p:attrName>ppt_w</p:attrName>
                                        </p:attrNameLst>
                                      </p:cBhvr>
                                      <p:tavLst>
                                        <p:tav tm="0">
                                          <p:val>
                                            <p:fltVal val="0"/>
                                          </p:val>
                                        </p:tav>
                                        <p:tav tm="100000">
                                          <p:val>
                                            <p:strVal val="#ppt_w"/>
                                          </p:val>
                                        </p:tav>
                                      </p:tavLst>
                                    </p:anim>
                                    <p:anim calcmode="lin" valueType="num">
                                      <p:cBhvr>
                                        <p:cTn id="64" dur="500" fill="hold"/>
                                        <p:tgtEl>
                                          <p:spTgt spid="94250"/>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94256"/>
                                        </p:tgtEl>
                                        <p:attrNameLst>
                                          <p:attrName>style.visibility</p:attrName>
                                        </p:attrNameLst>
                                      </p:cBhvr>
                                      <p:to>
                                        <p:strVal val="visible"/>
                                      </p:to>
                                    </p:set>
                                    <p:anim calcmode="lin" valueType="num">
                                      <p:cBhvr>
                                        <p:cTn id="67" dur="500" fill="hold"/>
                                        <p:tgtEl>
                                          <p:spTgt spid="94256"/>
                                        </p:tgtEl>
                                        <p:attrNameLst>
                                          <p:attrName>ppt_w</p:attrName>
                                        </p:attrNameLst>
                                      </p:cBhvr>
                                      <p:tavLst>
                                        <p:tav tm="0">
                                          <p:val>
                                            <p:fltVal val="0"/>
                                          </p:val>
                                        </p:tav>
                                        <p:tav tm="100000">
                                          <p:val>
                                            <p:strVal val="#ppt_w"/>
                                          </p:val>
                                        </p:tav>
                                      </p:tavLst>
                                    </p:anim>
                                    <p:anim calcmode="lin" valueType="num">
                                      <p:cBhvr>
                                        <p:cTn id="68" dur="500" fill="hold"/>
                                        <p:tgtEl>
                                          <p:spTgt spid="94256"/>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94251"/>
                                        </p:tgtEl>
                                        <p:attrNameLst>
                                          <p:attrName>style.visibility</p:attrName>
                                        </p:attrNameLst>
                                      </p:cBhvr>
                                      <p:to>
                                        <p:strVal val="visible"/>
                                      </p:to>
                                    </p:set>
                                    <p:anim calcmode="lin" valueType="num">
                                      <p:cBhvr>
                                        <p:cTn id="73" dur="500" fill="hold"/>
                                        <p:tgtEl>
                                          <p:spTgt spid="94251"/>
                                        </p:tgtEl>
                                        <p:attrNameLst>
                                          <p:attrName>ppt_w</p:attrName>
                                        </p:attrNameLst>
                                      </p:cBhvr>
                                      <p:tavLst>
                                        <p:tav tm="0">
                                          <p:val>
                                            <p:fltVal val="0"/>
                                          </p:val>
                                        </p:tav>
                                        <p:tav tm="100000">
                                          <p:val>
                                            <p:strVal val="#ppt_w"/>
                                          </p:val>
                                        </p:tav>
                                      </p:tavLst>
                                    </p:anim>
                                    <p:anim calcmode="lin" valueType="num">
                                      <p:cBhvr>
                                        <p:cTn id="74" dur="500" fill="hold"/>
                                        <p:tgtEl>
                                          <p:spTgt spid="94251"/>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94257"/>
                                        </p:tgtEl>
                                        <p:attrNameLst>
                                          <p:attrName>style.visibility</p:attrName>
                                        </p:attrNameLst>
                                      </p:cBhvr>
                                      <p:to>
                                        <p:strVal val="visible"/>
                                      </p:to>
                                    </p:set>
                                    <p:anim calcmode="lin" valueType="num">
                                      <p:cBhvr>
                                        <p:cTn id="77" dur="500" fill="hold"/>
                                        <p:tgtEl>
                                          <p:spTgt spid="94257"/>
                                        </p:tgtEl>
                                        <p:attrNameLst>
                                          <p:attrName>ppt_w</p:attrName>
                                        </p:attrNameLst>
                                      </p:cBhvr>
                                      <p:tavLst>
                                        <p:tav tm="0">
                                          <p:val>
                                            <p:fltVal val="0"/>
                                          </p:val>
                                        </p:tav>
                                        <p:tav tm="100000">
                                          <p:val>
                                            <p:strVal val="#ppt_w"/>
                                          </p:val>
                                        </p:tav>
                                      </p:tavLst>
                                    </p:anim>
                                    <p:anim calcmode="lin" valueType="num">
                                      <p:cBhvr>
                                        <p:cTn id="78" dur="500" fill="hold"/>
                                        <p:tgtEl>
                                          <p:spTgt spid="94257"/>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94252"/>
                                        </p:tgtEl>
                                        <p:attrNameLst>
                                          <p:attrName>style.visibility</p:attrName>
                                        </p:attrNameLst>
                                      </p:cBhvr>
                                      <p:to>
                                        <p:strVal val="visible"/>
                                      </p:to>
                                    </p:set>
                                    <p:anim calcmode="lin" valueType="num">
                                      <p:cBhvr>
                                        <p:cTn id="83" dur="500" fill="hold"/>
                                        <p:tgtEl>
                                          <p:spTgt spid="94252"/>
                                        </p:tgtEl>
                                        <p:attrNameLst>
                                          <p:attrName>ppt_w</p:attrName>
                                        </p:attrNameLst>
                                      </p:cBhvr>
                                      <p:tavLst>
                                        <p:tav tm="0">
                                          <p:val>
                                            <p:fltVal val="0"/>
                                          </p:val>
                                        </p:tav>
                                        <p:tav tm="100000">
                                          <p:val>
                                            <p:strVal val="#ppt_w"/>
                                          </p:val>
                                        </p:tav>
                                      </p:tavLst>
                                    </p:anim>
                                    <p:anim calcmode="lin" valueType="num">
                                      <p:cBhvr>
                                        <p:cTn id="84" dur="500" fill="hold"/>
                                        <p:tgtEl>
                                          <p:spTgt spid="94252"/>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94260"/>
                                        </p:tgtEl>
                                        <p:attrNameLst>
                                          <p:attrName>style.visibility</p:attrName>
                                        </p:attrNameLst>
                                      </p:cBhvr>
                                      <p:to>
                                        <p:strVal val="visible"/>
                                      </p:to>
                                    </p:set>
                                    <p:anim calcmode="lin" valueType="num">
                                      <p:cBhvr>
                                        <p:cTn id="87" dur="500" fill="hold"/>
                                        <p:tgtEl>
                                          <p:spTgt spid="94260"/>
                                        </p:tgtEl>
                                        <p:attrNameLst>
                                          <p:attrName>ppt_w</p:attrName>
                                        </p:attrNameLst>
                                      </p:cBhvr>
                                      <p:tavLst>
                                        <p:tav tm="0">
                                          <p:val>
                                            <p:fltVal val="0"/>
                                          </p:val>
                                        </p:tav>
                                        <p:tav tm="100000">
                                          <p:val>
                                            <p:strVal val="#ppt_w"/>
                                          </p:val>
                                        </p:tav>
                                      </p:tavLst>
                                    </p:anim>
                                    <p:anim calcmode="lin" valueType="num">
                                      <p:cBhvr>
                                        <p:cTn id="88" dur="500" fill="hold"/>
                                        <p:tgtEl>
                                          <p:spTgt spid="94260"/>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94253"/>
                                        </p:tgtEl>
                                        <p:attrNameLst>
                                          <p:attrName>style.visibility</p:attrName>
                                        </p:attrNameLst>
                                      </p:cBhvr>
                                      <p:to>
                                        <p:strVal val="visible"/>
                                      </p:to>
                                    </p:set>
                                    <p:anim calcmode="lin" valueType="num">
                                      <p:cBhvr>
                                        <p:cTn id="93" dur="500" fill="hold"/>
                                        <p:tgtEl>
                                          <p:spTgt spid="94253"/>
                                        </p:tgtEl>
                                        <p:attrNameLst>
                                          <p:attrName>ppt_w</p:attrName>
                                        </p:attrNameLst>
                                      </p:cBhvr>
                                      <p:tavLst>
                                        <p:tav tm="0">
                                          <p:val>
                                            <p:fltVal val="0"/>
                                          </p:val>
                                        </p:tav>
                                        <p:tav tm="100000">
                                          <p:val>
                                            <p:strVal val="#ppt_w"/>
                                          </p:val>
                                        </p:tav>
                                      </p:tavLst>
                                    </p:anim>
                                    <p:anim calcmode="lin" valueType="num">
                                      <p:cBhvr>
                                        <p:cTn id="94" dur="500" fill="hold"/>
                                        <p:tgtEl>
                                          <p:spTgt spid="94253"/>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94259"/>
                                        </p:tgtEl>
                                        <p:attrNameLst>
                                          <p:attrName>style.visibility</p:attrName>
                                        </p:attrNameLst>
                                      </p:cBhvr>
                                      <p:to>
                                        <p:strVal val="visible"/>
                                      </p:to>
                                    </p:set>
                                    <p:anim calcmode="lin" valueType="num">
                                      <p:cBhvr>
                                        <p:cTn id="97" dur="500" fill="hold"/>
                                        <p:tgtEl>
                                          <p:spTgt spid="94259"/>
                                        </p:tgtEl>
                                        <p:attrNameLst>
                                          <p:attrName>ppt_w</p:attrName>
                                        </p:attrNameLst>
                                      </p:cBhvr>
                                      <p:tavLst>
                                        <p:tav tm="0">
                                          <p:val>
                                            <p:fltVal val="0"/>
                                          </p:val>
                                        </p:tav>
                                        <p:tav tm="100000">
                                          <p:val>
                                            <p:strVal val="#ppt_w"/>
                                          </p:val>
                                        </p:tav>
                                      </p:tavLst>
                                    </p:anim>
                                    <p:anim calcmode="lin" valueType="num">
                                      <p:cBhvr>
                                        <p:cTn id="98" dur="500" fill="hold"/>
                                        <p:tgtEl>
                                          <p:spTgt spid="94259"/>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94254"/>
                                        </p:tgtEl>
                                        <p:attrNameLst>
                                          <p:attrName>style.visibility</p:attrName>
                                        </p:attrNameLst>
                                      </p:cBhvr>
                                      <p:to>
                                        <p:strVal val="visible"/>
                                      </p:to>
                                    </p:set>
                                    <p:anim calcmode="lin" valueType="num">
                                      <p:cBhvr>
                                        <p:cTn id="103" dur="500" fill="hold"/>
                                        <p:tgtEl>
                                          <p:spTgt spid="94254"/>
                                        </p:tgtEl>
                                        <p:attrNameLst>
                                          <p:attrName>ppt_w</p:attrName>
                                        </p:attrNameLst>
                                      </p:cBhvr>
                                      <p:tavLst>
                                        <p:tav tm="0">
                                          <p:val>
                                            <p:fltVal val="0"/>
                                          </p:val>
                                        </p:tav>
                                        <p:tav tm="100000">
                                          <p:val>
                                            <p:strVal val="#ppt_w"/>
                                          </p:val>
                                        </p:tav>
                                      </p:tavLst>
                                    </p:anim>
                                    <p:anim calcmode="lin" valueType="num">
                                      <p:cBhvr>
                                        <p:cTn id="104" dur="500" fill="hold"/>
                                        <p:tgtEl>
                                          <p:spTgt spid="94254"/>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94258"/>
                                        </p:tgtEl>
                                        <p:attrNameLst>
                                          <p:attrName>style.visibility</p:attrName>
                                        </p:attrNameLst>
                                      </p:cBhvr>
                                      <p:to>
                                        <p:strVal val="visible"/>
                                      </p:to>
                                    </p:set>
                                    <p:anim calcmode="lin" valueType="num">
                                      <p:cBhvr>
                                        <p:cTn id="107" dur="500" fill="hold"/>
                                        <p:tgtEl>
                                          <p:spTgt spid="94258"/>
                                        </p:tgtEl>
                                        <p:attrNameLst>
                                          <p:attrName>ppt_w</p:attrName>
                                        </p:attrNameLst>
                                      </p:cBhvr>
                                      <p:tavLst>
                                        <p:tav tm="0">
                                          <p:val>
                                            <p:fltVal val="0"/>
                                          </p:val>
                                        </p:tav>
                                        <p:tav tm="100000">
                                          <p:val>
                                            <p:strVal val="#ppt_w"/>
                                          </p:val>
                                        </p:tav>
                                      </p:tavLst>
                                    </p:anim>
                                    <p:anim calcmode="lin" valueType="num">
                                      <p:cBhvr>
                                        <p:cTn id="108" dur="500" fill="hold"/>
                                        <p:tgtEl>
                                          <p:spTgt spid="942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0" grpId="0" animBg="1"/>
      <p:bldP spid="94242" grpId="0" animBg="1"/>
      <p:bldP spid="94233" grpId="0" build="p" bldLvl="2"/>
      <p:bldP spid="94234" grpId="0" build="p" bldLvl="2"/>
      <p:bldP spid="94238" grpId="0" build="p" bldLvl="2"/>
      <p:bldP spid="94249" grpId="0" animBg="1"/>
      <p:bldP spid="94244" grpId="0"/>
      <p:bldP spid="94248" grpId="0" animBg="1"/>
      <p:bldP spid="94250" grpId="0" animBg="1"/>
      <p:bldP spid="94251" grpId="0" animBg="1"/>
      <p:bldP spid="94252" grpId="0" animBg="1"/>
      <p:bldP spid="94253" grpId="0" animBg="1"/>
      <p:bldP spid="94254" grpId="0" animBg="1"/>
      <p:bldP spid="94255" grpId="0"/>
      <p:bldP spid="94256" grpId="0"/>
      <p:bldP spid="94257" grpId="0"/>
      <p:bldP spid="94258" grpId="0"/>
      <p:bldP spid="94259" grpId="0"/>
      <p:bldP spid="942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6200" y="398463"/>
            <a:ext cx="8750300" cy="654050"/>
          </a:xfrm>
        </p:spPr>
        <p:txBody>
          <a:bodyPr/>
          <a:lstStyle/>
          <a:p>
            <a:pPr>
              <a:defRPr/>
            </a:pPr>
            <a:r>
              <a:rPr lang="en-GB"/>
              <a:t>Which Source of Finance is Appropriate?</a:t>
            </a:r>
          </a:p>
        </p:txBody>
      </p:sp>
      <p:sp>
        <p:nvSpPr>
          <p:cNvPr id="96259" name="Rectangle 3"/>
          <p:cNvSpPr>
            <a:spLocks noGrp="1" noChangeArrowheads="1"/>
          </p:cNvSpPr>
          <p:nvPr>
            <p:ph type="body" sz="half" idx="1"/>
          </p:nvPr>
        </p:nvSpPr>
        <p:spPr>
          <a:xfrm>
            <a:off x="684213" y="1412875"/>
            <a:ext cx="7704137" cy="1770063"/>
          </a:xfrm>
        </p:spPr>
        <p:txBody>
          <a:bodyPr/>
          <a:lstStyle/>
          <a:p>
            <a:r>
              <a:rPr lang="en-GB"/>
              <a:t>Choosing the right source of finance is rarely easy</a:t>
            </a:r>
          </a:p>
          <a:p>
            <a:endParaRPr lang="en-GB"/>
          </a:p>
          <a:p>
            <a:r>
              <a:rPr lang="en-GB"/>
              <a:t>The most appropriate source of finance will usually depend upon:</a:t>
            </a:r>
          </a:p>
        </p:txBody>
      </p:sp>
      <p:sp>
        <p:nvSpPr>
          <p:cNvPr id="96264" name="Text Box 8"/>
          <p:cNvSpPr txBox="1">
            <a:spLocks noChangeArrowheads="1"/>
          </p:cNvSpPr>
          <p:nvPr/>
        </p:nvSpPr>
        <p:spPr bwMode="auto">
          <a:xfrm>
            <a:off x="831850" y="3398838"/>
            <a:ext cx="3238500" cy="2698750"/>
          </a:xfrm>
          <a:prstGeom prst="rect">
            <a:avLst/>
          </a:prstGeom>
          <a:solidFill>
            <a:srgbClr val="FFFF99">
              <a:alpha val="50195"/>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6350" indent="-6350">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Arial" pitchFamily="34" charset="0"/>
              </a:rPr>
              <a:t>How Long the Money is Needed for</a:t>
            </a:r>
            <a:endParaRPr lang="en-GB" sz="1800">
              <a:latin typeface="Comic Sans MS" pitchFamily="66" charset="0"/>
            </a:endParaRPr>
          </a:p>
        </p:txBody>
      </p:sp>
      <p:sp>
        <p:nvSpPr>
          <p:cNvPr id="96265" name="Rectangle 9"/>
          <p:cNvSpPr>
            <a:spLocks noChangeArrowheads="1"/>
          </p:cNvSpPr>
          <p:nvPr/>
        </p:nvSpPr>
        <p:spPr bwMode="auto">
          <a:xfrm>
            <a:off x="876300" y="4175125"/>
            <a:ext cx="31527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Blip>
                <a:blip r:embed="rId2"/>
              </a:buBlip>
            </a:pPr>
            <a:r>
              <a:rPr lang="en-GB" sz="1800">
                <a:latin typeface="Arial" pitchFamily="34" charset="0"/>
              </a:rPr>
              <a:t>E.g. it would not be wise to take out a 5 year loan if a business wants to buy a van which it expects to last 3 years</a:t>
            </a:r>
          </a:p>
        </p:txBody>
      </p:sp>
      <p:sp>
        <p:nvSpPr>
          <p:cNvPr id="96266" name="Text Box 10"/>
          <p:cNvSpPr txBox="1">
            <a:spLocks noChangeArrowheads="1"/>
          </p:cNvSpPr>
          <p:nvPr/>
        </p:nvSpPr>
        <p:spPr bwMode="auto">
          <a:xfrm>
            <a:off x="4951413" y="3397250"/>
            <a:ext cx="3238500" cy="2698750"/>
          </a:xfrm>
          <a:prstGeom prst="rect">
            <a:avLst/>
          </a:prstGeom>
          <a:solidFill>
            <a:srgbClr val="FFFF99">
              <a:alpha val="50195"/>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6350" indent="-6350">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000" b="1">
                <a:solidFill>
                  <a:schemeClr val="accent2"/>
                </a:solidFill>
                <a:latin typeface="Arial" pitchFamily="34" charset="0"/>
              </a:rPr>
              <a:t>The Legal Structure of the Business</a:t>
            </a:r>
            <a:endParaRPr lang="en-GB" sz="1800">
              <a:latin typeface="Comic Sans MS" pitchFamily="66" charset="0"/>
            </a:endParaRPr>
          </a:p>
        </p:txBody>
      </p:sp>
      <p:sp>
        <p:nvSpPr>
          <p:cNvPr id="96267" name="Rectangle 11"/>
          <p:cNvSpPr>
            <a:spLocks noChangeArrowheads="1"/>
          </p:cNvSpPr>
          <p:nvPr/>
        </p:nvSpPr>
        <p:spPr bwMode="auto">
          <a:xfrm>
            <a:off x="4995863" y="4173538"/>
            <a:ext cx="31527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Blip>
                <a:blip r:embed="rId2"/>
              </a:buBlip>
            </a:pPr>
            <a:r>
              <a:rPr lang="en-GB" sz="1800">
                <a:latin typeface="Arial" pitchFamily="34" charset="0"/>
              </a:rPr>
              <a:t>E.g. Sole trader’s can’t sell shares</a:t>
            </a:r>
          </a:p>
          <a:p>
            <a:pPr marL="342900" indent="-342900">
              <a:spcBef>
                <a:spcPct val="20000"/>
              </a:spcBef>
              <a:buFontTx/>
              <a:buBlip>
                <a:blip r:embed="rId2"/>
              </a:buBlip>
            </a:pPr>
            <a:r>
              <a:rPr lang="en-GB" sz="1800">
                <a:latin typeface="Arial" pitchFamily="34" charset="0"/>
              </a:rPr>
              <a:t>The </a:t>
            </a:r>
            <a:r>
              <a:rPr lang="en-GB" sz="1800" b="1">
                <a:solidFill>
                  <a:srgbClr val="FF0000"/>
                </a:solidFill>
                <a:latin typeface="Arial" pitchFamily="34" charset="0"/>
              </a:rPr>
              <a:t>LIABILITY</a:t>
            </a:r>
            <a:r>
              <a:rPr lang="en-GB" sz="1800">
                <a:latin typeface="Arial" pitchFamily="34" charset="0"/>
              </a:rPr>
              <a:t> of the owners may also need to be taken into account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6264">
                                            <p:bg/>
                                          </p:spTgt>
                                        </p:tgtEl>
                                        <p:attrNameLst>
                                          <p:attrName>style.visibility</p:attrName>
                                        </p:attrNameLst>
                                      </p:cBhvr>
                                      <p:to>
                                        <p:strVal val="visible"/>
                                      </p:to>
                                    </p:set>
                                    <p:animEffect transition="in" filter="wipe(up)">
                                      <p:cBhvr>
                                        <p:cTn id="15" dur="500"/>
                                        <p:tgtEl>
                                          <p:spTgt spid="96264">
                                            <p:bg/>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6264">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265">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6266">
                                            <p:bg/>
                                          </p:spTgt>
                                        </p:tgtEl>
                                        <p:attrNameLst>
                                          <p:attrName>style.visibility</p:attrName>
                                        </p:attrNameLst>
                                      </p:cBhvr>
                                      <p:to>
                                        <p:strVal val="visible"/>
                                      </p:to>
                                    </p:set>
                                    <p:animEffect transition="in" filter="wipe(up)">
                                      <p:cBhvr>
                                        <p:cTn id="26" dur="500"/>
                                        <p:tgtEl>
                                          <p:spTgt spid="96266">
                                            <p:bg/>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96266">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267">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4" grpId="0" build="allAtOnce" animBg="1"/>
      <p:bldP spid="96265" grpId="0" build="p" bldLvl="4" autoUpdateAnimBg="0"/>
      <p:bldP spid="96266" grpId="0" build="allAtOnce" animBg="1"/>
      <p:bldP spid="96267" grpId="0" build="p" bldLvl="4"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250825" y="1196975"/>
            <a:ext cx="8424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Blip>
                <a:blip r:embed="rId2"/>
              </a:buBlip>
            </a:pPr>
            <a:r>
              <a:rPr lang="en-GB">
                <a:latin typeface="Arial" pitchFamily="34" charset="0"/>
              </a:rPr>
              <a:t>The type of finance a business will use often </a:t>
            </a:r>
            <a:br>
              <a:rPr lang="en-GB">
                <a:latin typeface="Arial" pitchFamily="34" charset="0"/>
              </a:rPr>
            </a:br>
            <a:r>
              <a:rPr lang="en-GB">
                <a:latin typeface="Arial" pitchFamily="34" charset="0"/>
              </a:rPr>
              <a:t>depends upon how long they need the money for:</a:t>
            </a:r>
          </a:p>
        </p:txBody>
      </p:sp>
      <p:sp>
        <p:nvSpPr>
          <p:cNvPr id="92164" name="Text Box 4"/>
          <p:cNvSpPr txBox="1">
            <a:spLocks noChangeArrowheads="1"/>
          </p:cNvSpPr>
          <p:nvPr/>
        </p:nvSpPr>
        <p:spPr bwMode="auto">
          <a:xfrm>
            <a:off x="204788" y="2460625"/>
            <a:ext cx="2366962" cy="1539875"/>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200" b="1">
                <a:solidFill>
                  <a:schemeClr val="accent2"/>
                </a:solidFill>
                <a:latin typeface="Arial" pitchFamily="34" charset="0"/>
              </a:rPr>
              <a:t>Short-Term</a:t>
            </a:r>
            <a:endParaRPr lang="en-GB" sz="1600">
              <a:solidFill>
                <a:schemeClr val="accent2"/>
              </a:solidFill>
              <a:latin typeface="Arial" pitchFamily="34" charset="0"/>
            </a:endParaRPr>
          </a:p>
          <a:p>
            <a:pPr algn="ctr">
              <a:buSzPts val="1200"/>
              <a:buFont typeface="Symbol" pitchFamily="18" charset="2"/>
              <a:buNone/>
            </a:pPr>
            <a:r>
              <a:rPr lang="en-GB" sz="1800">
                <a:solidFill>
                  <a:srgbClr val="000000"/>
                </a:solidFill>
                <a:latin typeface="Arial" pitchFamily="34" charset="0"/>
              </a:rPr>
              <a:t>This is usually finance that is required for a </a:t>
            </a:r>
            <a:r>
              <a:rPr lang="en-GB" sz="1800" b="1" i="1">
                <a:solidFill>
                  <a:srgbClr val="000000"/>
                </a:solidFill>
                <a:latin typeface="Arial" pitchFamily="34" charset="0"/>
              </a:rPr>
              <a:t>Maximum of 12 Months</a:t>
            </a:r>
            <a:endParaRPr lang="en-GB" sz="1800">
              <a:solidFill>
                <a:srgbClr val="000000"/>
              </a:solidFill>
              <a:latin typeface="Arial" pitchFamily="34" charset="0"/>
            </a:endParaRPr>
          </a:p>
          <a:p>
            <a:pPr>
              <a:buSzPts val="1200"/>
              <a:buFont typeface="Symbol" pitchFamily="18" charset="2"/>
              <a:buNone/>
            </a:pPr>
            <a:endParaRPr lang="en-GB" sz="1800">
              <a:latin typeface="Arial" pitchFamily="34" charset="0"/>
            </a:endParaRPr>
          </a:p>
        </p:txBody>
      </p:sp>
      <p:sp>
        <p:nvSpPr>
          <p:cNvPr id="92165" name="Text Box 5"/>
          <p:cNvSpPr txBox="1">
            <a:spLocks noChangeArrowheads="1"/>
          </p:cNvSpPr>
          <p:nvPr/>
        </p:nvSpPr>
        <p:spPr bwMode="auto">
          <a:xfrm>
            <a:off x="2586038" y="3998913"/>
            <a:ext cx="4427537" cy="1036637"/>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200" b="1">
                <a:solidFill>
                  <a:schemeClr val="accent2"/>
                </a:solidFill>
                <a:latin typeface="Arial" pitchFamily="34" charset="0"/>
              </a:rPr>
              <a:t>Medium-Term</a:t>
            </a:r>
            <a:endParaRPr lang="en-GB" sz="1800" b="1">
              <a:solidFill>
                <a:srgbClr val="000000"/>
              </a:solidFill>
              <a:latin typeface="Arial" pitchFamily="34" charset="0"/>
            </a:endParaRPr>
          </a:p>
          <a:p>
            <a:pPr algn="ctr">
              <a:buSzPts val="1200"/>
              <a:buFont typeface="Symbol" pitchFamily="18" charset="2"/>
              <a:buNone/>
            </a:pPr>
            <a:r>
              <a:rPr lang="en-GB" sz="1800">
                <a:solidFill>
                  <a:srgbClr val="000000"/>
                </a:solidFill>
                <a:latin typeface="Arial" pitchFamily="34" charset="0"/>
              </a:rPr>
              <a:t>Finance that is usually required for </a:t>
            </a:r>
            <a:r>
              <a:rPr lang="en-GB" sz="1800" b="1" i="1">
                <a:solidFill>
                  <a:srgbClr val="000000"/>
                </a:solidFill>
                <a:latin typeface="Arial" pitchFamily="34" charset="0"/>
              </a:rPr>
              <a:t>more than</a:t>
            </a:r>
            <a:r>
              <a:rPr lang="en-GB" sz="1800">
                <a:solidFill>
                  <a:srgbClr val="000000"/>
                </a:solidFill>
                <a:latin typeface="Arial" pitchFamily="34" charset="0"/>
              </a:rPr>
              <a:t> </a:t>
            </a:r>
            <a:r>
              <a:rPr lang="en-GB" sz="1800" b="1" i="1">
                <a:solidFill>
                  <a:srgbClr val="000000"/>
                </a:solidFill>
                <a:latin typeface="Arial" pitchFamily="34" charset="0"/>
              </a:rPr>
              <a:t>1 year, but less than 5 years</a:t>
            </a:r>
          </a:p>
          <a:p>
            <a:pPr algn="ctr">
              <a:buSzPts val="1200"/>
              <a:buFont typeface="Symbol" pitchFamily="18" charset="2"/>
              <a:buNone/>
            </a:pPr>
            <a:endParaRPr lang="en-GB" sz="1800" b="1" i="1">
              <a:solidFill>
                <a:srgbClr val="000000"/>
              </a:solidFill>
              <a:latin typeface="Arial" pitchFamily="34" charset="0"/>
            </a:endParaRPr>
          </a:p>
          <a:p>
            <a:pPr algn="ctr"/>
            <a:endParaRPr lang="en-GB" sz="1800" b="1" noProof="1">
              <a:solidFill>
                <a:srgbClr val="000000"/>
              </a:solidFill>
              <a:latin typeface="Arial" pitchFamily="34" charset="0"/>
            </a:endParaRPr>
          </a:p>
        </p:txBody>
      </p:sp>
      <p:sp>
        <p:nvSpPr>
          <p:cNvPr id="92166" name="Text Box 6"/>
          <p:cNvSpPr txBox="1">
            <a:spLocks noChangeArrowheads="1"/>
          </p:cNvSpPr>
          <p:nvPr/>
        </p:nvSpPr>
        <p:spPr bwMode="auto">
          <a:xfrm>
            <a:off x="7016750" y="5037138"/>
            <a:ext cx="1965325" cy="1520825"/>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lgn="ctr"/>
            <a:r>
              <a:rPr lang="en-GB" sz="2200" b="1">
                <a:solidFill>
                  <a:schemeClr val="accent2"/>
                </a:solidFill>
                <a:latin typeface="Arial" pitchFamily="34" charset="0"/>
              </a:rPr>
              <a:t>Long-Term</a:t>
            </a:r>
            <a:endParaRPr lang="en-GB" sz="1600">
              <a:solidFill>
                <a:srgbClr val="000000"/>
              </a:solidFill>
              <a:latin typeface="Arial" pitchFamily="34" charset="0"/>
            </a:endParaRPr>
          </a:p>
          <a:p>
            <a:pPr algn="ctr">
              <a:buSzPts val="1200"/>
              <a:buFont typeface="Symbol" pitchFamily="18" charset="2"/>
              <a:buNone/>
            </a:pPr>
            <a:r>
              <a:rPr lang="en-GB" sz="1800">
                <a:solidFill>
                  <a:srgbClr val="000000"/>
                </a:solidFill>
                <a:latin typeface="Arial" pitchFamily="34" charset="0"/>
              </a:rPr>
              <a:t>This is finance that is required for </a:t>
            </a:r>
            <a:r>
              <a:rPr lang="en-GB" sz="1800" b="1" i="1">
                <a:solidFill>
                  <a:srgbClr val="000000"/>
                </a:solidFill>
                <a:latin typeface="Arial" pitchFamily="34" charset="0"/>
              </a:rPr>
              <a:t>more than 5 years</a:t>
            </a:r>
            <a:endParaRPr lang="en-GB"/>
          </a:p>
        </p:txBody>
      </p:sp>
      <p:grpSp>
        <p:nvGrpSpPr>
          <p:cNvPr id="92180" name="Group 20"/>
          <p:cNvGrpSpPr>
            <a:grpSpLocks/>
          </p:cNvGrpSpPr>
          <p:nvPr/>
        </p:nvGrpSpPr>
        <p:grpSpPr bwMode="auto">
          <a:xfrm>
            <a:off x="198438" y="1801813"/>
            <a:ext cx="8786812" cy="4802187"/>
            <a:chOff x="125" y="1135"/>
            <a:chExt cx="5535" cy="3025"/>
          </a:xfrm>
        </p:grpSpPr>
        <p:sp>
          <p:nvSpPr>
            <p:cNvPr id="9225" name="AutoShape 14"/>
            <p:cNvSpPr>
              <a:spLocks noChangeArrowheads="1"/>
            </p:cNvSpPr>
            <p:nvPr/>
          </p:nvSpPr>
          <p:spPr bwMode="auto">
            <a:xfrm>
              <a:off x="125" y="1135"/>
              <a:ext cx="5535" cy="517"/>
            </a:xfrm>
            <a:prstGeom prst="rightArrow">
              <a:avLst>
                <a:gd name="adj1" fmla="val 54528"/>
                <a:gd name="adj2" fmla="val 107754"/>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6" name="Text Box 9"/>
            <p:cNvSpPr txBox="1">
              <a:spLocks noChangeArrowheads="1"/>
            </p:cNvSpPr>
            <p:nvPr/>
          </p:nvSpPr>
          <p:spPr bwMode="auto">
            <a:xfrm>
              <a:off x="149" y="1251"/>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a:solidFill>
                    <a:schemeClr val="accent2"/>
                  </a:solidFill>
                  <a:latin typeface="Comic Sans MS" pitchFamily="66" charset="0"/>
                </a:rPr>
                <a:t>Year:</a:t>
              </a:r>
              <a:endParaRPr lang="en-US">
                <a:solidFill>
                  <a:schemeClr val="accent2"/>
                </a:solidFill>
                <a:latin typeface="Comic Sans MS" pitchFamily="66" charset="0"/>
              </a:endParaRPr>
            </a:p>
          </p:txBody>
        </p:sp>
        <p:sp>
          <p:nvSpPr>
            <p:cNvPr id="9227" name="Text Box 10"/>
            <p:cNvSpPr txBox="1">
              <a:spLocks noChangeArrowheads="1"/>
            </p:cNvSpPr>
            <p:nvPr/>
          </p:nvSpPr>
          <p:spPr bwMode="auto">
            <a:xfrm>
              <a:off x="1961" y="1251"/>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a:solidFill>
                    <a:schemeClr val="accent2"/>
                  </a:solidFill>
                  <a:latin typeface="Comic Sans MS" pitchFamily="66" charset="0"/>
                </a:rPr>
                <a:t>2</a:t>
              </a:r>
              <a:endParaRPr lang="en-US">
                <a:solidFill>
                  <a:schemeClr val="accent2"/>
                </a:solidFill>
                <a:latin typeface="Comic Sans MS" pitchFamily="66" charset="0"/>
              </a:endParaRPr>
            </a:p>
          </p:txBody>
        </p:sp>
        <p:sp>
          <p:nvSpPr>
            <p:cNvPr id="9228" name="Text Box 11"/>
            <p:cNvSpPr txBox="1">
              <a:spLocks noChangeArrowheads="1"/>
            </p:cNvSpPr>
            <p:nvPr/>
          </p:nvSpPr>
          <p:spPr bwMode="auto">
            <a:xfrm>
              <a:off x="2824" y="1262"/>
              <a:ext cx="5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a:solidFill>
                    <a:schemeClr val="accent2"/>
                  </a:solidFill>
                  <a:latin typeface="Comic Sans MS" pitchFamily="66" charset="0"/>
                </a:rPr>
                <a:t>3</a:t>
              </a:r>
              <a:endParaRPr lang="en-US">
                <a:solidFill>
                  <a:schemeClr val="accent2"/>
                </a:solidFill>
                <a:latin typeface="Comic Sans MS" pitchFamily="66" charset="0"/>
              </a:endParaRPr>
            </a:p>
          </p:txBody>
        </p:sp>
        <p:sp>
          <p:nvSpPr>
            <p:cNvPr id="9229" name="Text Box 12"/>
            <p:cNvSpPr txBox="1">
              <a:spLocks noChangeArrowheads="1"/>
            </p:cNvSpPr>
            <p:nvPr/>
          </p:nvSpPr>
          <p:spPr bwMode="auto">
            <a:xfrm>
              <a:off x="3758" y="1261"/>
              <a:ext cx="5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a:solidFill>
                    <a:schemeClr val="accent2"/>
                  </a:solidFill>
                  <a:latin typeface="Comic Sans MS" pitchFamily="66" charset="0"/>
                </a:rPr>
                <a:t>4</a:t>
              </a:r>
              <a:endParaRPr lang="en-US">
                <a:solidFill>
                  <a:schemeClr val="accent2"/>
                </a:solidFill>
                <a:latin typeface="Comic Sans MS" pitchFamily="66" charset="0"/>
              </a:endParaRPr>
            </a:p>
          </p:txBody>
        </p:sp>
        <p:sp>
          <p:nvSpPr>
            <p:cNvPr id="9230" name="Text Box 13"/>
            <p:cNvSpPr txBox="1">
              <a:spLocks noChangeArrowheads="1"/>
            </p:cNvSpPr>
            <p:nvPr/>
          </p:nvSpPr>
          <p:spPr bwMode="auto">
            <a:xfrm>
              <a:off x="4643" y="1261"/>
              <a:ext cx="6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a:solidFill>
                    <a:schemeClr val="accent2"/>
                  </a:solidFill>
                  <a:latin typeface="Comic Sans MS" pitchFamily="66" charset="0"/>
                </a:rPr>
                <a:t>5</a:t>
              </a:r>
              <a:endParaRPr lang="en-US">
                <a:solidFill>
                  <a:schemeClr val="accent2"/>
                </a:solidFill>
                <a:latin typeface="Comic Sans MS" pitchFamily="66" charset="0"/>
              </a:endParaRPr>
            </a:p>
          </p:txBody>
        </p:sp>
        <p:sp>
          <p:nvSpPr>
            <p:cNvPr id="9231" name="Text Box 15"/>
            <p:cNvSpPr txBox="1">
              <a:spLocks noChangeArrowheads="1"/>
            </p:cNvSpPr>
            <p:nvPr/>
          </p:nvSpPr>
          <p:spPr bwMode="auto">
            <a:xfrm>
              <a:off x="1136" y="1253"/>
              <a:ext cx="6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empus Sans ITC" pitchFamily="82" charset="0"/>
                </a:defRPr>
              </a:lvl1pPr>
              <a:lvl2pPr marL="742950" indent="-285750">
                <a:defRPr sz="2400">
                  <a:solidFill>
                    <a:schemeClr val="tx1"/>
                  </a:solidFill>
                  <a:latin typeface="Tempus Sans ITC" pitchFamily="82" charset="0"/>
                </a:defRPr>
              </a:lvl2pPr>
              <a:lvl3pPr marL="1143000" indent="-228600">
                <a:defRPr sz="2400">
                  <a:solidFill>
                    <a:schemeClr val="tx1"/>
                  </a:solidFill>
                  <a:latin typeface="Tempus Sans ITC" pitchFamily="82" charset="0"/>
                </a:defRPr>
              </a:lvl3pPr>
              <a:lvl4pPr marL="1600200" indent="-228600">
                <a:defRPr sz="2400">
                  <a:solidFill>
                    <a:schemeClr val="tx1"/>
                  </a:solidFill>
                  <a:latin typeface="Tempus Sans ITC" pitchFamily="82" charset="0"/>
                </a:defRPr>
              </a:lvl4pPr>
              <a:lvl5pPr marL="2057400" indent="-228600">
                <a:defRPr sz="2400">
                  <a:solidFill>
                    <a:schemeClr val="tx1"/>
                  </a:solidFill>
                  <a:latin typeface="Tempus Sans ITC" pitchFamily="82" charset="0"/>
                </a:defRPr>
              </a:lvl5pPr>
              <a:lvl6pPr marL="2514600" indent="-228600" eaLnBrk="0" fontAlgn="base" hangingPunct="0">
                <a:spcBef>
                  <a:spcPct val="0"/>
                </a:spcBef>
                <a:spcAft>
                  <a:spcPct val="0"/>
                </a:spcAft>
                <a:defRPr sz="2400">
                  <a:solidFill>
                    <a:schemeClr val="tx1"/>
                  </a:solidFill>
                  <a:latin typeface="Tempus Sans ITC" pitchFamily="82" charset="0"/>
                </a:defRPr>
              </a:lvl6pPr>
              <a:lvl7pPr marL="2971800" indent="-228600" eaLnBrk="0" fontAlgn="base" hangingPunct="0">
                <a:spcBef>
                  <a:spcPct val="0"/>
                </a:spcBef>
                <a:spcAft>
                  <a:spcPct val="0"/>
                </a:spcAft>
                <a:defRPr sz="2400">
                  <a:solidFill>
                    <a:schemeClr val="tx1"/>
                  </a:solidFill>
                  <a:latin typeface="Tempus Sans ITC" pitchFamily="82" charset="0"/>
                </a:defRPr>
              </a:lvl7pPr>
              <a:lvl8pPr marL="3429000" indent="-228600" eaLnBrk="0" fontAlgn="base" hangingPunct="0">
                <a:spcBef>
                  <a:spcPct val="0"/>
                </a:spcBef>
                <a:spcAft>
                  <a:spcPct val="0"/>
                </a:spcAft>
                <a:defRPr sz="2400">
                  <a:solidFill>
                    <a:schemeClr val="tx1"/>
                  </a:solidFill>
                  <a:latin typeface="Tempus Sans ITC" pitchFamily="82" charset="0"/>
                </a:defRPr>
              </a:lvl8pPr>
              <a:lvl9pPr marL="3886200" indent="-228600" eaLnBrk="0" fontAlgn="base" hangingPunct="0">
                <a:spcBef>
                  <a:spcPct val="0"/>
                </a:spcBef>
                <a:spcAft>
                  <a:spcPct val="0"/>
                </a:spcAft>
                <a:defRPr sz="2400">
                  <a:solidFill>
                    <a:schemeClr val="tx1"/>
                  </a:solidFill>
                  <a:latin typeface="Tempus Sans ITC" pitchFamily="82" charset="0"/>
                </a:defRPr>
              </a:lvl9pPr>
            </a:lstStyle>
            <a:p>
              <a:pPr>
                <a:spcBef>
                  <a:spcPct val="50000"/>
                </a:spcBef>
              </a:pPr>
              <a:r>
                <a:rPr lang="en-GB">
                  <a:solidFill>
                    <a:schemeClr val="accent2"/>
                  </a:solidFill>
                  <a:latin typeface="Comic Sans MS" pitchFamily="66" charset="0"/>
                </a:rPr>
                <a:t>1</a:t>
              </a:r>
              <a:endParaRPr lang="en-US">
                <a:solidFill>
                  <a:schemeClr val="accent2"/>
                </a:solidFill>
                <a:latin typeface="Comic Sans MS" pitchFamily="66" charset="0"/>
              </a:endParaRPr>
            </a:p>
          </p:txBody>
        </p:sp>
        <p:sp>
          <p:nvSpPr>
            <p:cNvPr id="9232" name="Line 16"/>
            <p:cNvSpPr>
              <a:spLocks noChangeShapeType="1"/>
            </p:cNvSpPr>
            <p:nvPr/>
          </p:nvSpPr>
          <p:spPr bwMode="auto">
            <a:xfrm>
              <a:off x="1630" y="1252"/>
              <a:ext cx="0" cy="2905"/>
            </a:xfrm>
            <a:prstGeom prst="line">
              <a:avLst/>
            </a:prstGeom>
            <a:noFill/>
            <a:ln w="9525">
              <a:solidFill>
                <a:schemeClr val="folHlink"/>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3" name="Line 17"/>
            <p:cNvSpPr>
              <a:spLocks noChangeShapeType="1"/>
            </p:cNvSpPr>
            <p:nvPr/>
          </p:nvSpPr>
          <p:spPr bwMode="auto">
            <a:xfrm>
              <a:off x="2534" y="1255"/>
              <a:ext cx="0" cy="2905"/>
            </a:xfrm>
            <a:prstGeom prst="line">
              <a:avLst/>
            </a:prstGeom>
            <a:noFill/>
            <a:ln w="9525">
              <a:solidFill>
                <a:schemeClr val="folHlink"/>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4" name="Line 18"/>
            <p:cNvSpPr>
              <a:spLocks noChangeShapeType="1"/>
            </p:cNvSpPr>
            <p:nvPr/>
          </p:nvSpPr>
          <p:spPr bwMode="auto">
            <a:xfrm>
              <a:off x="3452" y="1254"/>
              <a:ext cx="0" cy="2905"/>
            </a:xfrm>
            <a:prstGeom prst="line">
              <a:avLst/>
            </a:prstGeom>
            <a:noFill/>
            <a:ln w="9525">
              <a:solidFill>
                <a:schemeClr val="folHlink"/>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Line 19"/>
            <p:cNvSpPr>
              <a:spLocks noChangeShapeType="1"/>
            </p:cNvSpPr>
            <p:nvPr/>
          </p:nvSpPr>
          <p:spPr bwMode="auto">
            <a:xfrm>
              <a:off x="4412" y="1255"/>
              <a:ext cx="0" cy="2905"/>
            </a:xfrm>
            <a:prstGeom prst="line">
              <a:avLst/>
            </a:prstGeom>
            <a:noFill/>
            <a:ln w="9525">
              <a:solidFill>
                <a:schemeClr val="folHlink"/>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92183" name="Picture 23" descr="englishman_clock_l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 y="4217988"/>
            <a:ext cx="202565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4" name="Rectangle 24"/>
          <p:cNvSpPr>
            <a:spLocks noGrp="1" noChangeArrowheads="1"/>
          </p:cNvSpPr>
          <p:nvPr>
            <p:ph type="title" idx="4294967295"/>
          </p:nvPr>
        </p:nvSpPr>
        <p:spPr/>
        <p:txBody>
          <a:bodyPr/>
          <a:lstStyle/>
          <a:p>
            <a:pPr>
              <a:defRPr/>
            </a:pPr>
            <a:r>
              <a:rPr lang="en-GB"/>
              <a:t>Finance and Time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nodeType="clickEffect">
                                  <p:stCondLst>
                                    <p:cond delay="0"/>
                                  </p:stCondLst>
                                  <p:childTnLst>
                                    <p:set>
                                      <p:cBhvr>
                                        <p:cTn id="10" dur="1" fill="hold">
                                          <p:stCondLst>
                                            <p:cond delay="0"/>
                                          </p:stCondLst>
                                        </p:cTn>
                                        <p:tgtEl>
                                          <p:spTgt spid="92180"/>
                                        </p:tgtEl>
                                        <p:attrNameLst>
                                          <p:attrName>style.visibility</p:attrName>
                                        </p:attrNameLst>
                                      </p:cBhvr>
                                      <p:to>
                                        <p:strVal val="visible"/>
                                      </p:to>
                                    </p:set>
                                    <p:animEffect transition="in" filter="slide(fromLeft)">
                                      <p:cBhvr>
                                        <p:cTn id="11" dur="500"/>
                                        <p:tgtEl>
                                          <p:spTgt spid="92180"/>
                                        </p:tgtEl>
                                      </p:cBhvr>
                                    </p:animEffect>
                                  </p:childTnLst>
                                </p:cTn>
                              </p:par>
                              <p:par>
                                <p:cTn id="12" presetID="7" presetClass="entr" presetSubtype="8" fill="hold" nodeType="withEffect">
                                  <p:stCondLst>
                                    <p:cond delay="0"/>
                                  </p:stCondLst>
                                  <p:childTnLst>
                                    <p:set>
                                      <p:cBhvr>
                                        <p:cTn id="13" dur="1" fill="hold">
                                          <p:stCondLst>
                                            <p:cond delay="0"/>
                                          </p:stCondLst>
                                        </p:cTn>
                                        <p:tgtEl>
                                          <p:spTgt spid="92183"/>
                                        </p:tgtEl>
                                        <p:attrNameLst>
                                          <p:attrName>style.visibility</p:attrName>
                                        </p:attrNameLst>
                                      </p:cBhvr>
                                      <p:to>
                                        <p:strVal val="visible"/>
                                      </p:to>
                                    </p:set>
                                    <p:anim calcmode="lin" valueType="num">
                                      <p:cBhvr additive="base">
                                        <p:cTn id="14" dur="5000" fill="hold"/>
                                        <p:tgtEl>
                                          <p:spTgt spid="92183"/>
                                        </p:tgtEl>
                                        <p:attrNameLst>
                                          <p:attrName>ppt_x</p:attrName>
                                        </p:attrNameLst>
                                      </p:cBhvr>
                                      <p:tavLst>
                                        <p:tav tm="0">
                                          <p:val>
                                            <p:strVal val="0-#ppt_w/2"/>
                                          </p:val>
                                        </p:tav>
                                        <p:tav tm="100000">
                                          <p:val>
                                            <p:strVal val="#ppt_x"/>
                                          </p:val>
                                        </p:tav>
                                      </p:tavLst>
                                    </p:anim>
                                    <p:anim calcmode="lin" valueType="num">
                                      <p:cBhvr additive="base">
                                        <p:cTn id="15" dur="5000" fill="hold"/>
                                        <p:tgtEl>
                                          <p:spTgt spid="92183"/>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92164">
                                            <p:bg/>
                                          </p:spTgt>
                                        </p:tgtEl>
                                        <p:attrNameLst>
                                          <p:attrName>style.visibility</p:attrName>
                                        </p:attrNameLst>
                                      </p:cBhvr>
                                      <p:to>
                                        <p:strVal val="visible"/>
                                      </p:to>
                                    </p:set>
                                    <p:animEffect transition="in" filter="fade">
                                      <p:cBhvr>
                                        <p:cTn id="20" dur="1000"/>
                                        <p:tgtEl>
                                          <p:spTgt spid="92164">
                                            <p:bg/>
                                          </p:spTgt>
                                        </p:tgtEl>
                                      </p:cBhvr>
                                    </p:animEffect>
                                    <p:anim calcmode="lin" valueType="num">
                                      <p:cBhvr>
                                        <p:cTn id="21" dur="1000" fill="hold"/>
                                        <p:tgtEl>
                                          <p:spTgt spid="92164">
                                            <p:bg/>
                                          </p:spTgt>
                                        </p:tgtEl>
                                        <p:attrNameLst>
                                          <p:attrName>ppt_x</p:attrName>
                                        </p:attrNameLst>
                                      </p:cBhvr>
                                      <p:tavLst>
                                        <p:tav tm="0">
                                          <p:val>
                                            <p:strVal val="#ppt_x"/>
                                          </p:val>
                                        </p:tav>
                                        <p:tav tm="100000">
                                          <p:val>
                                            <p:strVal val="#ppt_x"/>
                                          </p:val>
                                        </p:tav>
                                      </p:tavLst>
                                    </p:anim>
                                    <p:anim calcmode="lin" valueType="num">
                                      <p:cBhvr>
                                        <p:cTn id="22" dur="900" decel="100000" fill="hold"/>
                                        <p:tgtEl>
                                          <p:spTgt spid="92164">
                                            <p:bg/>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2164">
                                            <p:bg/>
                                          </p:spTgt>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92164">
                                            <p:txEl>
                                              <p:pRg st="0" end="0"/>
                                            </p:txEl>
                                          </p:spTgt>
                                        </p:tgtEl>
                                        <p:attrNameLst>
                                          <p:attrName>style.visibility</p:attrName>
                                        </p:attrNameLst>
                                      </p:cBhvr>
                                      <p:to>
                                        <p:strVal val="visible"/>
                                      </p:to>
                                    </p:set>
                                    <p:animEffect transition="in" filter="fade">
                                      <p:cBhvr>
                                        <p:cTn id="26" dur="1000"/>
                                        <p:tgtEl>
                                          <p:spTgt spid="92164">
                                            <p:txEl>
                                              <p:pRg st="0" end="0"/>
                                            </p:txEl>
                                          </p:spTgt>
                                        </p:tgtEl>
                                      </p:cBhvr>
                                    </p:animEffect>
                                    <p:anim calcmode="lin" valueType="num">
                                      <p:cBhvr>
                                        <p:cTn id="27" dur="1000" fill="hold"/>
                                        <p:tgtEl>
                                          <p:spTgt spid="92164">
                                            <p:txEl>
                                              <p:pRg st="0" end="0"/>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92164">
                                            <p:txEl>
                                              <p:pRg st="0" end="0"/>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2164">
                                            <p:txEl>
                                              <p:pRg st="0" end="0"/>
                                            </p:tx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92164">
                                            <p:txEl>
                                              <p:pRg st="1" end="1"/>
                                            </p:txEl>
                                          </p:spTgt>
                                        </p:tgtEl>
                                        <p:attrNameLst>
                                          <p:attrName>style.visibility</p:attrName>
                                        </p:attrNameLst>
                                      </p:cBhvr>
                                      <p:to>
                                        <p:strVal val="visible"/>
                                      </p:to>
                                    </p:set>
                                    <p:animEffect transition="in" filter="fade">
                                      <p:cBhvr>
                                        <p:cTn id="32" dur="1000"/>
                                        <p:tgtEl>
                                          <p:spTgt spid="92164">
                                            <p:txEl>
                                              <p:pRg st="1" end="1"/>
                                            </p:txEl>
                                          </p:spTgt>
                                        </p:tgtEl>
                                      </p:cBhvr>
                                    </p:animEffect>
                                    <p:anim calcmode="lin" valueType="num">
                                      <p:cBhvr>
                                        <p:cTn id="33" dur="1000" fill="hold"/>
                                        <p:tgtEl>
                                          <p:spTgt spid="9216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9216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9216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92165">
                                            <p:bg/>
                                          </p:spTgt>
                                        </p:tgtEl>
                                        <p:attrNameLst>
                                          <p:attrName>style.visibility</p:attrName>
                                        </p:attrNameLst>
                                      </p:cBhvr>
                                      <p:to>
                                        <p:strVal val="visible"/>
                                      </p:to>
                                    </p:set>
                                    <p:animEffect transition="in" filter="fade">
                                      <p:cBhvr>
                                        <p:cTn id="40" dur="1000"/>
                                        <p:tgtEl>
                                          <p:spTgt spid="92165">
                                            <p:bg/>
                                          </p:spTgt>
                                        </p:tgtEl>
                                      </p:cBhvr>
                                    </p:animEffect>
                                    <p:anim calcmode="lin" valueType="num">
                                      <p:cBhvr>
                                        <p:cTn id="41" dur="1000" fill="hold"/>
                                        <p:tgtEl>
                                          <p:spTgt spid="92165">
                                            <p:bg/>
                                          </p:spTgt>
                                        </p:tgtEl>
                                        <p:attrNameLst>
                                          <p:attrName>ppt_x</p:attrName>
                                        </p:attrNameLst>
                                      </p:cBhvr>
                                      <p:tavLst>
                                        <p:tav tm="0">
                                          <p:val>
                                            <p:strVal val="#ppt_x"/>
                                          </p:val>
                                        </p:tav>
                                        <p:tav tm="100000">
                                          <p:val>
                                            <p:strVal val="#ppt_x"/>
                                          </p:val>
                                        </p:tav>
                                      </p:tavLst>
                                    </p:anim>
                                    <p:anim calcmode="lin" valueType="num">
                                      <p:cBhvr>
                                        <p:cTn id="42" dur="900" decel="100000" fill="hold"/>
                                        <p:tgtEl>
                                          <p:spTgt spid="92165">
                                            <p:bg/>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2165">
                                            <p:bg/>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92165">
                                            <p:txEl>
                                              <p:pRg st="0" end="0"/>
                                            </p:txEl>
                                          </p:spTgt>
                                        </p:tgtEl>
                                        <p:attrNameLst>
                                          <p:attrName>style.visibility</p:attrName>
                                        </p:attrNameLst>
                                      </p:cBhvr>
                                      <p:to>
                                        <p:strVal val="visible"/>
                                      </p:to>
                                    </p:set>
                                    <p:animEffect transition="in" filter="fade">
                                      <p:cBhvr>
                                        <p:cTn id="46" dur="1000"/>
                                        <p:tgtEl>
                                          <p:spTgt spid="92165">
                                            <p:txEl>
                                              <p:pRg st="0" end="0"/>
                                            </p:txEl>
                                          </p:spTgt>
                                        </p:tgtEl>
                                      </p:cBhvr>
                                    </p:animEffect>
                                    <p:anim calcmode="lin" valueType="num">
                                      <p:cBhvr>
                                        <p:cTn id="47" dur="1000" fill="hold"/>
                                        <p:tgtEl>
                                          <p:spTgt spid="92165">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92165">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2165">
                                            <p:txEl>
                                              <p:pRg st="0" end="0"/>
                                            </p:tx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92165">
                                            <p:txEl>
                                              <p:pRg st="1" end="1"/>
                                            </p:txEl>
                                          </p:spTgt>
                                        </p:tgtEl>
                                        <p:attrNameLst>
                                          <p:attrName>style.visibility</p:attrName>
                                        </p:attrNameLst>
                                      </p:cBhvr>
                                      <p:to>
                                        <p:strVal val="visible"/>
                                      </p:to>
                                    </p:set>
                                    <p:animEffect transition="in" filter="fade">
                                      <p:cBhvr>
                                        <p:cTn id="52" dur="1000"/>
                                        <p:tgtEl>
                                          <p:spTgt spid="92165">
                                            <p:txEl>
                                              <p:pRg st="1" end="1"/>
                                            </p:txEl>
                                          </p:spTgt>
                                        </p:tgtEl>
                                      </p:cBhvr>
                                    </p:animEffect>
                                    <p:anim calcmode="lin" valueType="num">
                                      <p:cBhvr>
                                        <p:cTn id="53" dur="1000" fill="hold"/>
                                        <p:tgtEl>
                                          <p:spTgt spid="92165">
                                            <p:txEl>
                                              <p:pRg st="1" end="1"/>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92165">
                                            <p:txEl>
                                              <p:pRg st="1" end="1"/>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216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92166">
                                            <p:bg/>
                                          </p:spTgt>
                                        </p:tgtEl>
                                        <p:attrNameLst>
                                          <p:attrName>style.visibility</p:attrName>
                                        </p:attrNameLst>
                                      </p:cBhvr>
                                      <p:to>
                                        <p:strVal val="visible"/>
                                      </p:to>
                                    </p:set>
                                    <p:animEffect transition="in" filter="fade">
                                      <p:cBhvr>
                                        <p:cTn id="60" dur="1000"/>
                                        <p:tgtEl>
                                          <p:spTgt spid="92166">
                                            <p:bg/>
                                          </p:spTgt>
                                        </p:tgtEl>
                                      </p:cBhvr>
                                    </p:animEffect>
                                    <p:anim calcmode="lin" valueType="num">
                                      <p:cBhvr>
                                        <p:cTn id="61" dur="1000" fill="hold"/>
                                        <p:tgtEl>
                                          <p:spTgt spid="92166">
                                            <p:bg/>
                                          </p:spTgt>
                                        </p:tgtEl>
                                        <p:attrNameLst>
                                          <p:attrName>ppt_x</p:attrName>
                                        </p:attrNameLst>
                                      </p:cBhvr>
                                      <p:tavLst>
                                        <p:tav tm="0">
                                          <p:val>
                                            <p:strVal val="#ppt_x"/>
                                          </p:val>
                                        </p:tav>
                                        <p:tav tm="100000">
                                          <p:val>
                                            <p:strVal val="#ppt_x"/>
                                          </p:val>
                                        </p:tav>
                                      </p:tavLst>
                                    </p:anim>
                                    <p:anim calcmode="lin" valueType="num">
                                      <p:cBhvr>
                                        <p:cTn id="62" dur="900" decel="100000" fill="hold"/>
                                        <p:tgtEl>
                                          <p:spTgt spid="92166">
                                            <p:bg/>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2166">
                                            <p:bg/>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92166">
                                            <p:txEl>
                                              <p:pRg st="0" end="0"/>
                                            </p:txEl>
                                          </p:spTgt>
                                        </p:tgtEl>
                                        <p:attrNameLst>
                                          <p:attrName>style.visibility</p:attrName>
                                        </p:attrNameLst>
                                      </p:cBhvr>
                                      <p:to>
                                        <p:strVal val="visible"/>
                                      </p:to>
                                    </p:set>
                                    <p:animEffect transition="in" filter="fade">
                                      <p:cBhvr>
                                        <p:cTn id="66" dur="1000"/>
                                        <p:tgtEl>
                                          <p:spTgt spid="92166">
                                            <p:txEl>
                                              <p:pRg st="0" end="0"/>
                                            </p:txEl>
                                          </p:spTgt>
                                        </p:tgtEl>
                                      </p:cBhvr>
                                    </p:animEffect>
                                    <p:anim calcmode="lin" valueType="num">
                                      <p:cBhvr>
                                        <p:cTn id="67" dur="1000" fill="hold"/>
                                        <p:tgtEl>
                                          <p:spTgt spid="92166">
                                            <p:txEl>
                                              <p:pRg st="0" end="0"/>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92166">
                                            <p:txEl>
                                              <p:pRg st="0" end="0"/>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2166">
                                            <p:txEl>
                                              <p:pRg st="0" end="0"/>
                                            </p:tx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92166">
                                            <p:txEl>
                                              <p:pRg st="1" end="1"/>
                                            </p:txEl>
                                          </p:spTgt>
                                        </p:tgtEl>
                                        <p:attrNameLst>
                                          <p:attrName>style.visibility</p:attrName>
                                        </p:attrNameLst>
                                      </p:cBhvr>
                                      <p:to>
                                        <p:strVal val="visible"/>
                                      </p:to>
                                    </p:set>
                                    <p:animEffect transition="in" filter="fade">
                                      <p:cBhvr>
                                        <p:cTn id="72" dur="1000"/>
                                        <p:tgtEl>
                                          <p:spTgt spid="92166">
                                            <p:txEl>
                                              <p:pRg st="1" end="1"/>
                                            </p:txEl>
                                          </p:spTgt>
                                        </p:tgtEl>
                                      </p:cBhvr>
                                    </p:animEffect>
                                    <p:anim calcmode="lin" valueType="num">
                                      <p:cBhvr>
                                        <p:cTn id="73" dur="1000" fill="hold"/>
                                        <p:tgtEl>
                                          <p:spTgt spid="92166">
                                            <p:txEl>
                                              <p:pRg st="1" end="1"/>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92166">
                                            <p:txEl>
                                              <p:pRg st="1" end="1"/>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216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4" autoUpdateAnimBg="0"/>
      <p:bldP spid="92164" grpId="0" build="allAtOnce" animBg="1"/>
      <p:bldP spid="92165" grpId="0" build="allAtOnce" animBg="1"/>
      <p:bldP spid="92166" grpId="0" build="allAtOnce"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145</TotalTime>
  <Words>759</Words>
  <Application>Microsoft Office PowerPoint</Application>
  <PresentationFormat>On-screen Show (4:3)</PresentationFormat>
  <Paragraphs>219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PowerPoint Presentation</vt:lpstr>
      <vt:lpstr>Sources of finance</vt:lpstr>
      <vt:lpstr>Learning Objectives</vt:lpstr>
      <vt:lpstr>Financial Resources</vt:lpstr>
      <vt:lpstr>Why Do Firms Need Finance?</vt:lpstr>
      <vt:lpstr>Where Does The Finance Come From?</vt:lpstr>
      <vt:lpstr>Examples of Internal &amp; External Sources</vt:lpstr>
      <vt:lpstr>Which Source of Finance is Appropriate?</vt:lpstr>
      <vt:lpstr>Finance and Time</vt:lpstr>
      <vt:lpstr>Which Source of Finance Can Be Used?</vt:lpstr>
      <vt:lpstr>Liability</vt:lpstr>
      <vt:lpstr>The Implications of Unlimited Liability</vt:lpstr>
      <vt:lpstr>WS4</vt:lpstr>
      <vt:lpstr>Task 1</vt:lpstr>
      <vt:lpstr>Task 2 </vt:lpstr>
      <vt:lpstr>Scenarios</vt:lpstr>
      <vt:lpstr>Advantages and disadvantages of sources of finance</vt:lpstr>
    </vt:vector>
  </TitlesOfParts>
  <Company>Business Studies Online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 Murray</dc:creator>
  <cp:lastModifiedBy>Stephen Gouldthorpe</cp:lastModifiedBy>
  <cp:revision>237</cp:revision>
  <cp:lastPrinted>2002-06-14T07:23:53Z</cp:lastPrinted>
  <dcterms:created xsi:type="dcterms:W3CDTF">2001-07-04T09:21:15Z</dcterms:created>
  <dcterms:modified xsi:type="dcterms:W3CDTF">2017-09-11T07:23:50Z</dcterms:modified>
</cp:coreProperties>
</file>