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48"/>
  </p:notesMasterIdLst>
  <p:sldIdLst>
    <p:sldId id="256" r:id="rId6"/>
    <p:sldId id="343" r:id="rId7"/>
    <p:sldId id="344" r:id="rId8"/>
    <p:sldId id="341" r:id="rId9"/>
    <p:sldId id="270" r:id="rId10"/>
    <p:sldId id="271" r:id="rId11"/>
    <p:sldId id="286" r:id="rId12"/>
    <p:sldId id="288" r:id="rId13"/>
    <p:sldId id="298" r:id="rId14"/>
    <p:sldId id="299" r:id="rId15"/>
    <p:sldId id="300" r:id="rId16"/>
    <p:sldId id="342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38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37" r:id="rId43"/>
    <p:sldId id="325" r:id="rId44"/>
    <p:sldId id="346" r:id="rId45"/>
    <p:sldId id="347" r:id="rId46"/>
    <p:sldId id="348" r:id="rId47"/>
  </p:sldIdLst>
  <p:sldSz cx="9144000" cy="6858000" type="screen4x3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2" autoAdjust="0"/>
    <p:restoredTop sz="94660"/>
  </p:normalViewPr>
  <p:slideViewPr>
    <p:cSldViewPr>
      <p:cViewPr>
        <p:scale>
          <a:sx n="75" d="100"/>
          <a:sy n="75" d="100"/>
        </p:scale>
        <p:origin x="-222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7F9DF-7CC7-42DB-A0BF-6CCB27D09B0E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688" y="4689475"/>
            <a:ext cx="5392737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7CA4F-2F66-4A23-B37F-DDBB685AC0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25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7CA4F-2F66-4A23-B37F-DDBB685AC04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02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3288" y="739775"/>
            <a:ext cx="4935537" cy="3703638"/>
          </a:xfr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smtClean="0"/>
              <a:t>Students identify key words to underline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6328">
              <a:defRPr sz="2300">
                <a:solidFill>
                  <a:schemeClr val="tx1"/>
                </a:solidFill>
                <a:latin typeface="Tempus Sans ITC" pitchFamily="82" charset="0"/>
              </a:defRPr>
            </a:lvl1pPr>
            <a:lvl2pPr marL="703054" indent="-270405" defTabSz="886328">
              <a:defRPr sz="2300">
                <a:solidFill>
                  <a:schemeClr val="tx1"/>
                </a:solidFill>
                <a:latin typeface="Tempus Sans ITC" pitchFamily="82" charset="0"/>
              </a:defRPr>
            </a:lvl2pPr>
            <a:lvl3pPr marL="1081621" indent="-216324" defTabSz="886328">
              <a:defRPr sz="2300">
                <a:solidFill>
                  <a:schemeClr val="tx1"/>
                </a:solidFill>
                <a:latin typeface="Tempus Sans ITC" pitchFamily="82" charset="0"/>
              </a:defRPr>
            </a:lvl3pPr>
            <a:lvl4pPr marL="1514269" indent="-216324" defTabSz="886328">
              <a:defRPr sz="2300">
                <a:solidFill>
                  <a:schemeClr val="tx1"/>
                </a:solidFill>
                <a:latin typeface="Tempus Sans ITC" pitchFamily="82" charset="0"/>
              </a:defRPr>
            </a:lvl4pPr>
            <a:lvl5pPr marL="1946918" indent="-216324" defTabSz="886328">
              <a:defRPr sz="2300">
                <a:solidFill>
                  <a:schemeClr val="tx1"/>
                </a:solidFill>
                <a:latin typeface="Tempus Sans ITC" pitchFamily="82" charset="0"/>
              </a:defRPr>
            </a:lvl5pPr>
            <a:lvl6pPr marL="2379566" indent="-216324" defTabSz="88632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empus Sans ITC" pitchFamily="82" charset="0"/>
              </a:defRPr>
            </a:lvl6pPr>
            <a:lvl7pPr marL="2812214" indent="-216324" defTabSz="88632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empus Sans ITC" pitchFamily="82" charset="0"/>
              </a:defRPr>
            </a:lvl7pPr>
            <a:lvl8pPr marL="3244863" indent="-216324" defTabSz="88632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empus Sans ITC" pitchFamily="82" charset="0"/>
              </a:defRPr>
            </a:lvl8pPr>
            <a:lvl9pPr marL="3677511" indent="-216324" defTabSz="88632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fld id="{3ABBE1AC-B1DE-41C7-BE66-53F12EEE157F}" type="slidenum">
              <a:rPr lang="en-GB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4</a:t>
            </a:fld>
            <a:endParaRPr lang="en-GB" sz="12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A7D5F2-BA8E-4A1A-9DB4-A6C97A13FE37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11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7D5F2-BA8E-4A1A-9DB4-A6C97A13FE37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95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A7D5F2-BA8E-4A1A-9DB4-A6C97A13FE37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 dirty="0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66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7D5F2-BA8E-4A1A-9DB4-A6C97A13FE37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1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7D5F2-BA8E-4A1A-9DB4-A6C97A13FE37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06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7D5F2-BA8E-4A1A-9DB4-A6C97A13FE37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19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7D5F2-BA8E-4A1A-9DB4-A6C97A13FE37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42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7D5F2-BA8E-4A1A-9DB4-A6C97A13FE37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 dirty="0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9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2A7D5F2-BA8E-4A1A-9DB4-A6C97A13FE37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79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7D5F2-BA8E-4A1A-9DB4-A6C97A13FE37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60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7D5F2-BA8E-4A1A-9DB4-A6C97A13FE37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 dirty="0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27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D8A9EF8-80CE-4DD7-B802-B5BA890D0258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82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68321D-3C79-4C6D-ABED-197734F0D03D}" type="slidenum">
              <a:rPr lang="en-GB" smtClean="0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36E1FA-EAA2-4820-AA44-240AD75E4ECA}" type="slidenum">
              <a:rPr lang="en-GB" smtClean="0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85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D757C9-AB29-419E-A230-02FF836B83B2}" type="slidenum">
              <a:rPr lang="en-GB" smtClean="0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526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0DC02-64B3-4747-8C4E-51C0A7C2184C}" type="slidenum">
              <a:rPr lang="en-GB" smtClean="0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37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55139-59DD-4ACD-BE9F-396A41D96245}" type="slidenum">
              <a:rPr lang="en-GB" smtClean="0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75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7E09DF-4BC2-400B-958B-46EB3903E852}" type="slidenum">
              <a:rPr lang="en-GB" smtClean="0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3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202AF-79A6-4E5A-A126-D78CDFD32FE6}" type="slidenum">
              <a:rPr lang="en-GB" smtClean="0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6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238B65D-F6A2-4DA2-BCC6-7D4F95C1A44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00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B439B-CBC1-4C7B-A14A-F5057827229B}" type="slidenum">
              <a:rPr lang="en-GB" smtClean="0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35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71425-D081-4280-A41A-C0B3B735C482}" type="slidenum">
              <a:rPr lang="en-GB" smtClean="0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11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333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832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206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68413"/>
            <a:ext cx="3771900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68413"/>
            <a:ext cx="3771900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10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016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594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1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19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943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425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6500" y="115888"/>
            <a:ext cx="2095500" cy="5675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15888"/>
            <a:ext cx="6134100" cy="5675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23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18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34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31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20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8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3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209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69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165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9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gif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70F4DC7-A450-4458-8510-888AF4AAE616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0AF688A-FEDD-4DD0-BCDD-F7B9854B764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D8CDB6A-BD0E-4015-99A3-BCFA932F4DD3}" type="datetimeFigureOut">
              <a:rPr lang="en-GB" smtClean="0">
                <a:solidFill>
                  <a:srgbClr val="000000"/>
                </a:solidFill>
              </a:rPr>
              <a:pPr/>
              <a:t>01/02/2018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2A7D5F2-BA8E-4A1A-9DB4-A6C97A13FE37}" type="slidenum">
              <a:rPr lang="en-GB" smtClean="0">
                <a:solidFill>
                  <a:srgbClr val="D1282E"/>
                </a:solidFill>
              </a:rPr>
              <a:pPr/>
              <a:t>‹#›</a:t>
            </a:fld>
            <a:endParaRPr lang="en-GB" dirty="0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6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05F07B-5843-4326-87FA-59CC3F89978D}" type="slidenum">
              <a:rPr lang="en-GB" smtClean="0">
                <a:solidFill>
                  <a:srgbClr val="D1282E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D1282E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5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68413"/>
            <a:ext cx="7696200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5637213" y="6597650"/>
            <a:ext cx="35067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Times New Roman" pitchFamily="18" charset="0"/>
              </a:rPr>
              <a:t> © Business Studies Online</a:t>
            </a:r>
          </a:p>
        </p:txBody>
      </p:sp>
      <p:pic>
        <p:nvPicPr>
          <p:cNvPr id="109573" name="Picture 5" descr="penny_guy_walking_md_transparent_30133"/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496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 3" pitchFamily="18" charset="2"/>
        <a:buBlip>
          <a:blip r:embed="rId15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6"/>
        </a:buBlip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7"/>
        </a:buBlip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F776F-DDA4-4553-A528-6757E62C462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01/02/2018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8C3B0-0AFC-44E8-A81B-205B9CBD195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3707904" y="5948364"/>
            <a:ext cx="5340628" cy="792163"/>
            <a:chOff x="3061" y="3475"/>
            <a:chExt cx="2864" cy="499"/>
          </a:xfrm>
        </p:grpSpPr>
        <p:sp>
          <p:nvSpPr>
            <p:cNvPr id="8" name="AutoShape 15"/>
            <p:cNvSpPr>
              <a:spLocks noChangeArrowheads="1"/>
            </p:cNvSpPr>
            <p:nvPr/>
          </p:nvSpPr>
          <p:spPr bwMode="auto">
            <a:xfrm>
              <a:off x="3061" y="3475"/>
              <a:ext cx="2857" cy="499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3068" y="3579"/>
              <a:ext cx="285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sz="2400" i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274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btbombshell.com/" TargetMode="Externa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7.png"/><Relationship Id="rId5" Type="http://schemas.openxmlformats.org/officeDocument/2006/relationships/hyperlink" Target="file:///\\fileserver\staffshared$\Tutor%20Resources%202011-12\Budget%202012\What%20is%20the%20Budget..mp4" TargetMode="External"/><Relationship Id="rId4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imgres?imgurl=http://yourhiddenpotential.co.uk/wp-content/uploads/The-importance-of-education.jpg&amp;imgrefurl=http://yourhiddenpotential.co.uk/2012/01/13/the-importance-of-education/&amp;usg=__PQbsPS0DQI39rTh6T08E4RySA9w=&amp;h=769&amp;w=1050&amp;sz=380&amp;hl=en&amp;start=4&amp;zoom=1&amp;tbnid=eJzxCfnh_MGNtM:&amp;tbnh=110&amp;tbnw=150&amp;ei=hGxsT6OTJoXT0QX9iannBg&amp;prev=/search?q=EDUCATION&amp;um=1&amp;hl=en&amp;safe=vss&amp;sa=N&amp;biw=1382&amp;bih=667&amp;sout=1&amp;tbm=isch&amp;um=1&amp;itbs=1" TargetMode="Externa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www.google.co.uk/imgres?imgurl=http://theemptiness.info/wp-content/uploads/2010/07/benefit+agency+sign.jpg&amp;imgrefurl=http://theemptiness.info/2010/07/the-emptiness-of-unemployment-benefits-part-ii-the-economic-issues/&amp;usg=__dBx0ORvgdyrF1RxxqJ8Cl08jUiw=&amp;h=300&amp;w=300&amp;sz=22&amp;hl=en&amp;start=10&amp;zoom=1&amp;tbnid=NX4DKV0Kmq7w8M:&amp;tbnh=116&amp;tbnw=116&amp;ei=rW1sT-OaLMWi0QWkvazGBg&amp;prev=/search?q=unemployment+benefits&amp;um=1&amp;hl=en&amp;safe=vss&amp;sa=N&amp;biw=1382&amp;bih=667&amp;sout=1&amp;tbm=isch&amp;um=1&amp;itbs=1" TargetMode="Externa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png"/><Relationship Id="rId7" Type="http://schemas.openxmlformats.org/officeDocument/2006/relationships/hyperlink" Target="http://www.google.co.uk/imgres?imgurl=http://www.aircraftcarrier.name/unitedkingdom/invincible-class/arkroyal/photos/ark6_20080804111454.jpg&amp;imgrefurl=http://www.aircraftcarrier.name/unitedkingdom/invincible-class/arkroyal/index.html&amp;usg=__FzQrPB72P-upsqG2UfD86SZA9wM=&amp;h=333&amp;w=500&amp;sz=28&amp;hl=en&amp;start=6&amp;zoom=1&amp;tbnid=gqMqKCgfnrkfLM:&amp;tbnh=87&amp;tbnw=130&amp;ei=OXBsT9zIJeek0AWQt5XTBg&amp;prev=/search?q=UK+NAVY&amp;um=1&amp;hl=en&amp;safe=vss&amp;sa=X&amp;biw=1382&amp;bih=667&amp;sout=1&amp;tbm=isch&amp;um=1&amp;itbs=1" TargetMode="Externa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52.png"/><Relationship Id="rId5" Type="http://schemas.openxmlformats.org/officeDocument/2006/relationships/hyperlink" Target="file:///\\fileserver\staffshared$\Tutor%20Resources%202011-12\Budget%202012\Chancellor%20launches%20Spending%20Challenge%20website.mp4" TargetMode="External"/><Relationship Id="rId4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7200" dirty="0" smtClean="0"/>
              <a:t>External Influences</a:t>
            </a:r>
            <a:endParaRPr lang="en-GB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Taxation and Spending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729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Quotes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46994" y="1556792"/>
            <a:ext cx="7972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0000"/>
                </a:solidFill>
              </a:rPr>
              <a:t>“The </a:t>
            </a:r>
            <a:r>
              <a:rPr lang="en-GB" sz="2800" b="1" dirty="0">
                <a:solidFill>
                  <a:srgbClr val="000000"/>
                </a:solidFill>
              </a:rPr>
              <a:t>hardest thing in the world to understand is the income </a:t>
            </a:r>
            <a:r>
              <a:rPr lang="en-GB" sz="2800" b="1" dirty="0" smtClean="0">
                <a:solidFill>
                  <a:srgbClr val="000000"/>
                </a:solidFill>
              </a:rPr>
              <a:t>tax.”</a:t>
            </a:r>
            <a:r>
              <a:rPr lang="en-GB" sz="2800" b="1" dirty="0">
                <a:solidFill>
                  <a:srgbClr val="000000"/>
                </a:solidFill>
              </a:rPr>
              <a:t> </a:t>
            </a:r>
            <a:r>
              <a:rPr lang="en-GB" sz="2800" b="1" dirty="0" smtClean="0">
                <a:solidFill>
                  <a:srgbClr val="FF0000"/>
                </a:solidFill>
              </a:rPr>
              <a:t>Albert Einstein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2924944"/>
            <a:ext cx="21621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5649" y="1557681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0000"/>
                </a:solidFill>
              </a:rPr>
              <a:t>“They </a:t>
            </a:r>
            <a:r>
              <a:rPr lang="en-GB" sz="2800" b="1" dirty="0">
                <a:solidFill>
                  <a:srgbClr val="000000"/>
                </a:solidFill>
              </a:rPr>
              <a:t>can't collect legal taxes from illegal money</a:t>
            </a:r>
            <a:r>
              <a:rPr lang="en-GB" sz="2800" b="1" dirty="0" smtClean="0">
                <a:solidFill>
                  <a:srgbClr val="000000"/>
                </a:solidFill>
              </a:rPr>
              <a:t>.” </a:t>
            </a:r>
            <a:r>
              <a:rPr lang="en-GB" sz="2800" b="1" dirty="0" smtClean="0">
                <a:solidFill>
                  <a:srgbClr val="FF0000"/>
                </a:solidFill>
              </a:rPr>
              <a:t>Al </a:t>
            </a:r>
            <a:r>
              <a:rPr lang="en-GB" sz="2800" b="1" dirty="0">
                <a:solidFill>
                  <a:srgbClr val="FF0000"/>
                </a:solidFill>
              </a:rPr>
              <a:t>C</a:t>
            </a:r>
            <a:r>
              <a:rPr lang="en-GB" sz="2800" b="1" dirty="0" smtClean="0">
                <a:solidFill>
                  <a:srgbClr val="FF0000"/>
                </a:solidFill>
              </a:rPr>
              <a:t>apone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15" y="2924944"/>
            <a:ext cx="2866675" cy="213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6994" y="1557681"/>
            <a:ext cx="854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0000"/>
                </a:solidFill>
              </a:rPr>
              <a:t>“In </a:t>
            </a:r>
            <a:r>
              <a:rPr lang="en-GB" sz="2800" b="1" dirty="0">
                <a:solidFill>
                  <a:srgbClr val="000000"/>
                </a:solidFill>
              </a:rPr>
              <a:t>this world nothing can be said to be certain, except death and taxes</a:t>
            </a:r>
            <a:r>
              <a:rPr lang="en-GB" sz="2800" b="1" dirty="0" smtClean="0">
                <a:solidFill>
                  <a:srgbClr val="000000"/>
                </a:solidFill>
              </a:rPr>
              <a:t>.” </a:t>
            </a:r>
            <a:r>
              <a:rPr lang="en-GB" sz="2800" b="1" dirty="0" smtClean="0">
                <a:solidFill>
                  <a:srgbClr val="FF0000"/>
                </a:solidFill>
              </a:rPr>
              <a:t>Benjamin Franklin</a:t>
            </a:r>
            <a:endParaRPr lang="en-GB" sz="2800" b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604" y="2937484"/>
            <a:ext cx="23812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662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en-GB" dirty="0" smtClean="0"/>
              <a:t>Its got nothing to do with me!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FF0000"/>
                </a:solidFill>
              </a:rPr>
              <a:t>WRONG!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3600" dirty="0" smtClean="0"/>
              <a:t>We all pay taxes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627784" y="3501008"/>
            <a:ext cx="5688632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0000"/>
                </a:solidFill>
              </a:rPr>
              <a:t>Paired Activity</a:t>
            </a:r>
          </a:p>
          <a:p>
            <a:r>
              <a:rPr lang="en-GB" sz="3600" dirty="0" smtClean="0">
                <a:solidFill>
                  <a:srgbClr val="000000"/>
                </a:solidFill>
              </a:rPr>
              <a:t>Can you name 5 taxes?</a:t>
            </a:r>
            <a:endParaRPr lang="en-GB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13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 Taxes - Answers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324474"/>
              </p:ext>
            </p:extLst>
          </p:nvPr>
        </p:nvGraphicFramePr>
        <p:xfrm>
          <a:off x="323528" y="1600200"/>
          <a:ext cx="8363272" cy="3989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81636"/>
                <a:gridCol w="4181636"/>
              </a:tblGrid>
              <a:tr h="664840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Tax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Description</a:t>
                      </a:r>
                      <a:endParaRPr lang="en-GB" sz="2800" dirty="0"/>
                    </a:p>
                  </a:txBody>
                  <a:tcPr/>
                </a:tc>
              </a:tr>
              <a:tr h="664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64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64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64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64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en-GB" dirty="0" smtClean="0"/>
              <a:t>Weird and wonderful taxes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3200" dirty="0" smtClean="0"/>
              <a:t>Taxation needn’t be boring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29561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True or false?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Are the following examples of taxation true or false?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7891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Illegal drugs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45638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18" y="1700808"/>
            <a:ext cx="51148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</a:rPr>
              <a:t>You </a:t>
            </a:r>
            <a:r>
              <a:rPr lang="en-GB" sz="2400" b="1" dirty="0">
                <a:solidFill>
                  <a:srgbClr val="000000"/>
                </a:solidFill>
              </a:rPr>
              <a:t>have 48 hours to </a:t>
            </a:r>
            <a:r>
              <a:rPr lang="en-GB" sz="2400" b="1" dirty="0" smtClean="0">
                <a:solidFill>
                  <a:srgbClr val="000000"/>
                </a:solidFill>
              </a:rPr>
              <a:t>pay taxes </a:t>
            </a:r>
            <a:r>
              <a:rPr lang="en-GB" sz="2400" b="1" dirty="0">
                <a:solidFill>
                  <a:srgbClr val="000000"/>
                </a:solidFill>
              </a:rPr>
              <a:t>on any </a:t>
            </a:r>
            <a:r>
              <a:rPr lang="en-GB" sz="2400" b="1" dirty="0">
                <a:solidFill>
                  <a:srgbClr val="FF0000"/>
                </a:solidFill>
              </a:rPr>
              <a:t>illegal substance </a:t>
            </a:r>
            <a:r>
              <a:rPr lang="en-GB" sz="2400" b="1" dirty="0">
                <a:solidFill>
                  <a:srgbClr val="000000"/>
                </a:solidFill>
              </a:rPr>
              <a:t>you purchase in </a:t>
            </a:r>
            <a:r>
              <a:rPr lang="en-GB" sz="2400" b="1" dirty="0">
                <a:solidFill>
                  <a:srgbClr val="FF0000"/>
                </a:solidFill>
              </a:rPr>
              <a:t>Tennessee</a:t>
            </a:r>
            <a:r>
              <a:rPr lang="en-GB" sz="2400" b="1" dirty="0">
                <a:solidFill>
                  <a:srgbClr val="000000"/>
                </a:solidFill>
              </a:rPr>
              <a:t>, after which you will get </a:t>
            </a:r>
            <a:r>
              <a:rPr lang="en-GB" sz="2400" b="1" dirty="0" smtClean="0">
                <a:solidFill>
                  <a:srgbClr val="000000"/>
                </a:solidFill>
              </a:rPr>
              <a:t>stamps </a:t>
            </a:r>
            <a:r>
              <a:rPr lang="en-GB" sz="2400" b="1" dirty="0">
                <a:solidFill>
                  <a:srgbClr val="000000"/>
                </a:solidFill>
              </a:rPr>
              <a:t>to affix to your illegal </a:t>
            </a:r>
            <a:r>
              <a:rPr lang="en-GB" sz="2400" b="1" dirty="0" smtClean="0">
                <a:solidFill>
                  <a:srgbClr val="000000"/>
                </a:solidFill>
              </a:rPr>
              <a:t>substance </a:t>
            </a:r>
            <a:r>
              <a:rPr lang="en-GB" sz="2400" b="1" dirty="0">
                <a:solidFill>
                  <a:srgbClr val="000000"/>
                </a:solidFill>
              </a:rPr>
              <a:t>which </a:t>
            </a:r>
            <a:r>
              <a:rPr lang="en-GB" sz="2400" b="1" dirty="0" smtClean="0">
                <a:solidFill>
                  <a:srgbClr val="000000"/>
                </a:solidFill>
              </a:rPr>
              <a:t>serve </a:t>
            </a:r>
            <a:r>
              <a:rPr lang="en-GB" sz="2400" b="1" dirty="0">
                <a:solidFill>
                  <a:srgbClr val="000000"/>
                </a:solidFill>
              </a:rPr>
              <a:t>as evidence you paid the tax on the illegal product</a:t>
            </a:r>
            <a:r>
              <a:rPr lang="en-GB" sz="2400" b="1" dirty="0" smtClean="0">
                <a:solidFill>
                  <a:srgbClr val="000000"/>
                </a:solidFill>
              </a:rPr>
              <a:t>.</a:t>
            </a:r>
            <a:endParaRPr lang="en-GB" sz="24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450912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</a:rPr>
              <a:t>TRUE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22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 CAPONE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752600"/>
            <a:ext cx="4248472" cy="246848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Despite being suspected of being responsible for ordering many murders, Al Capone was </a:t>
            </a:r>
            <a:r>
              <a:rPr lang="en-GB" dirty="0"/>
              <a:t>found guilty of </a:t>
            </a:r>
            <a:r>
              <a:rPr lang="en-GB" dirty="0" smtClean="0"/>
              <a:t>tax evasion </a:t>
            </a:r>
            <a:r>
              <a:rPr lang="en-GB" dirty="0"/>
              <a:t>for not paying </a:t>
            </a:r>
            <a:r>
              <a:rPr lang="en-GB" dirty="0" smtClean="0"/>
              <a:t>taxes </a:t>
            </a:r>
            <a:r>
              <a:rPr lang="en-GB" dirty="0"/>
              <a:t>on his ill-gotten wealth. Capone was sentenced to ten years in federal </a:t>
            </a:r>
            <a:r>
              <a:rPr lang="en-GB" dirty="0" smtClean="0"/>
              <a:t>prison.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810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725144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A crime scene photo of the St. Valentine's Day Massacre, where seven gang members were executed by Capone's men.</a:t>
            </a:r>
          </a:p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450912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</a:rPr>
              <a:t>TRUE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26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COW flatulence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031" y="1752600"/>
            <a:ext cx="3960439" cy="2180456"/>
          </a:xfrm>
        </p:spPr>
        <p:txBody>
          <a:bodyPr>
            <a:noAutofit/>
          </a:bodyPr>
          <a:lstStyle/>
          <a:p>
            <a:r>
              <a:rPr lang="en-GB" sz="2800" dirty="0"/>
              <a:t>European Farmers Protest Proposals to Tax Cow Flatulence</a:t>
            </a:r>
          </a:p>
          <a:p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7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5059106"/>
            <a:ext cx="8352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FALSE – it has been proposed, but not yet become law</a:t>
            </a:r>
            <a:endParaRPr lang="en-GB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52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beards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752601"/>
            <a:ext cx="4104456" cy="1892424"/>
          </a:xfrm>
        </p:spPr>
        <p:txBody>
          <a:bodyPr>
            <a:noAutofit/>
          </a:bodyPr>
          <a:lstStyle/>
          <a:p>
            <a:r>
              <a:rPr lang="en-GB" sz="2400" dirty="0" smtClean="0"/>
              <a:t>In 1705 Tsar Peter </a:t>
            </a:r>
            <a:r>
              <a:rPr lang="en-GB" sz="2400" dirty="0"/>
              <a:t>the </a:t>
            </a:r>
            <a:r>
              <a:rPr lang="en-GB" sz="2400" dirty="0" smtClean="0"/>
              <a:t>Great </a:t>
            </a:r>
            <a:r>
              <a:rPr lang="en-GB" sz="2400" dirty="0"/>
              <a:t>of </a:t>
            </a:r>
            <a:r>
              <a:rPr lang="en-GB" sz="2400" dirty="0" smtClean="0"/>
              <a:t>Russia </a:t>
            </a:r>
            <a:r>
              <a:rPr lang="en-GB" sz="2400" dirty="0"/>
              <a:t>levied taxes on men for the great sin of growing beards.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6885"/>
            <a:ext cx="3875003" cy="290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5013176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</a:rPr>
              <a:t>TRUE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33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bribery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968" y="1772816"/>
            <a:ext cx="4369296" cy="2592287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Germany’s </a:t>
            </a:r>
            <a:r>
              <a:rPr lang="en-GB" sz="2400" dirty="0"/>
              <a:t>tax law </a:t>
            </a:r>
            <a:r>
              <a:rPr lang="en-GB" sz="2400" dirty="0" smtClean="0"/>
              <a:t>allows businesses </a:t>
            </a:r>
            <a:r>
              <a:rPr lang="en-GB" sz="2400" dirty="0"/>
              <a:t>to write off the costs of bribery on their corporate </a:t>
            </a:r>
            <a:r>
              <a:rPr lang="en-GB" sz="2400" dirty="0" smtClean="0"/>
              <a:t>tax returns.  </a:t>
            </a:r>
          </a:p>
          <a:p>
            <a:r>
              <a:rPr lang="en-GB" sz="2400" dirty="0" smtClean="0"/>
              <a:t>The cost of bribery is treated just like any other business expense</a:t>
            </a:r>
            <a:endParaRPr lang="en-GB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844824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59" y="4869160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</a:rPr>
              <a:t>TRUE</a:t>
            </a:r>
            <a:endParaRPr lang="en-GB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59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Understand </a:t>
            </a:r>
            <a:r>
              <a:rPr lang="en-GB" b="1" dirty="0"/>
              <a:t>tax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Define </a:t>
            </a:r>
            <a:r>
              <a:rPr lang="en-GB" dirty="0"/>
              <a:t>tax. </a:t>
            </a:r>
            <a:endParaRPr lang="en-GB" dirty="0" smtClean="0"/>
          </a:p>
          <a:p>
            <a:pPr lvl="1"/>
            <a:r>
              <a:rPr lang="en-GB" sz="2500" dirty="0" smtClean="0"/>
              <a:t>Compulsory </a:t>
            </a:r>
            <a:r>
              <a:rPr lang="en-GB" sz="2500" dirty="0"/>
              <a:t>contribution paid to the state </a:t>
            </a:r>
          </a:p>
          <a:p>
            <a:r>
              <a:rPr lang="en-GB" dirty="0" smtClean="0"/>
              <a:t>Describe </a:t>
            </a:r>
            <a:r>
              <a:rPr lang="en-GB" dirty="0"/>
              <a:t>the features and purposes of tax. </a:t>
            </a:r>
          </a:p>
          <a:p>
            <a:pPr lvl="1"/>
            <a:r>
              <a:rPr lang="en-GB" sz="2400" dirty="0"/>
              <a:t>Funds state expenditure and national systems </a:t>
            </a:r>
          </a:p>
          <a:p>
            <a:pPr lvl="1"/>
            <a:r>
              <a:rPr lang="en-GB" sz="2400" dirty="0"/>
              <a:t>Compulsory </a:t>
            </a:r>
          </a:p>
          <a:p>
            <a:pPr lvl="1"/>
            <a:r>
              <a:rPr lang="en-GB" sz="2400" dirty="0"/>
              <a:t>Fluctuates </a:t>
            </a:r>
          </a:p>
          <a:p>
            <a:pPr lvl="1"/>
            <a:r>
              <a:rPr lang="en-GB" sz="2400" dirty="0"/>
              <a:t>Levied on all areas of life: e.g. employment; housing; food; fuel </a:t>
            </a:r>
          </a:p>
          <a:p>
            <a:r>
              <a:rPr lang="en-GB" dirty="0"/>
              <a:t>Describe the different types of tax. 	</a:t>
            </a:r>
          </a:p>
          <a:p>
            <a:pPr lvl="1"/>
            <a:r>
              <a:rPr lang="en-GB" sz="2400" dirty="0"/>
              <a:t>VAT</a:t>
            </a:r>
          </a:p>
          <a:p>
            <a:pPr lvl="1"/>
            <a:r>
              <a:rPr lang="en-GB" sz="2400" dirty="0"/>
              <a:t>Individual taxes: income taxes, council tax</a:t>
            </a:r>
          </a:p>
          <a:p>
            <a:pPr lvl="1"/>
            <a:r>
              <a:rPr lang="en-GB" sz="2400" dirty="0"/>
              <a:t>Taxes on businesses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5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Why bother?  I can't do anything about it!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3600" dirty="0" smtClean="0">
                <a:solidFill>
                  <a:srgbClr val="FF0000"/>
                </a:solidFill>
              </a:rPr>
              <a:t>WRONG!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3600" dirty="0" smtClean="0"/>
              <a:t>Politicians raise taxes and one day you will have the right to use your vote to influence government spending and taxation plans!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09559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83152" cy="1371600"/>
          </a:xfrm>
        </p:spPr>
        <p:txBody>
          <a:bodyPr/>
          <a:lstStyle/>
          <a:p>
            <a:r>
              <a:rPr lang="en-GB" dirty="0" smtClean="0"/>
              <a:t>How will it affect me?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28800"/>
            <a:ext cx="8208912" cy="4968552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SUCCESSIVE BRITISH GOVERNMENTS HAVE BORROWED LOTS OF MONEY AND YOU WILL HELP TO REPAY IT!!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THE UK NATIONAL DEBT STANDS AT (</a:t>
            </a:r>
            <a:r>
              <a:rPr lang="en-GB" sz="2400" dirty="0" smtClean="0">
                <a:hlinkClick r:id="rId3"/>
              </a:rPr>
              <a:t>CLICK LINK</a:t>
            </a:r>
            <a:r>
              <a:rPr lang="en-GB" sz="240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smtClean="0"/>
              <a:t>THAT NOW STANDS AT OVER £1.6 TRILLION AND RISING </a:t>
            </a:r>
          </a:p>
          <a:p>
            <a:pPr marL="800100" lvl="1" indent="-342900"/>
            <a:r>
              <a:rPr lang="en-GB" sz="2400" dirty="0"/>
              <a:t>We owe </a:t>
            </a:r>
            <a:r>
              <a:rPr lang="en-GB" sz="2400" dirty="0" smtClean="0">
                <a:solidFill>
                  <a:srgbClr val="FF0000"/>
                </a:solidFill>
              </a:rPr>
              <a:t>£20,500 </a:t>
            </a:r>
            <a:r>
              <a:rPr lang="en-GB" sz="2400" dirty="0"/>
              <a:t>for every man, woman and child</a:t>
            </a:r>
          </a:p>
          <a:p>
            <a:pPr marL="800100" lvl="1" indent="-342900"/>
            <a:r>
              <a:rPr lang="en-GB" sz="2400" dirty="0" smtClean="0"/>
              <a:t>Every </a:t>
            </a:r>
            <a:r>
              <a:rPr lang="en-GB" sz="2400" dirty="0"/>
              <a:t>household will pay </a:t>
            </a:r>
            <a:r>
              <a:rPr lang="en-GB" sz="2400" dirty="0">
                <a:solidFill>
                  <a:srgbClr val="FF0000"/>
                </a:solidFill>
              </a:rPr>
              <a:t>£</a:t>
            </a:r>
            <a:r>
              <a:rPr lang="en-GB" sz="2400" dirty="0" smtClean="0">
                <a:solidFill>
                  <a:srgbClr val="FF0000"/>
                </a:solidFill>
              </a:rPr>
              <a:t>2,500 </a:t>
            </a:r>
            <a:r>
              <a:rPr lang="en-GB" sz="2400" dirty="0"/>
              <a:t>this year, just to cover the </a:t>
            </a:r>
            <a:r>
              <a:rPr lang="en-GB" sz="2400" dirty="0" smtClean="0"/>
              <a:t>interest on the debt we owe</a:t>
            </a:r>
            <a:endParaRPr lang="en-GB" sz="2400" dirty="0"/>
          </a:p>
          <a:p>
            <a:pPr marL="342900" indent="-342900" algn="r">
              <a:buFont typeface="Arial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10359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en-GB" dirty="0" smtClean="0"/>
              <a:t>What does it mean In practice?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31224" cy="43735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3200" dirty="0" smtClean="0"/>
              <a:t>MORE TAXATION AND/OR LESS SPENDING </a:t>
            </a:r>
            <a:r>
              <a:rPr lang="en-GB" sz="3200" dirty="0"/>
              <a:t>ON </a:t>
            </a:r>
            <a:r>
              <a:rPr lang="en-GB" sz="3200" dirty="0" smtClean="0"/>
              <a:t>GOVERNMENT SERVICES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29767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Economic environment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BREXIT</a:t>
            </a:r>
            <a:endParaRPr lang="en-GB" sz="2800" dirty="0"/>
          </a:p>
          <a:p>
            <a:r>
              <a:rPr lang="en-GB" sz="2800" dirty="0" smtClean="0"/>
              <a:t>INTEREST RATES: 0.5%</a:t>
            </a:r>
          </a:p>
          <a:p>
            <a:r>
              <a:rPr lang="en-GB" sz="2800" dirty="0" smtClean="0"/>
              <a:t>UNEMPLOYMENT: 5% (1.67 MILLION)</a:t>
            </a:r>
          </a:p>
          <a:p>
            <a:r>
              <a:rPr lang="en-GB" sz="2800" dirty="0" smtClean="0"/>
              <a:t>BALANCE OF TRADE: </a:t>
            </a:r>
            <a:r>
              <a:rPr lang="en-GB" sz="2800" dirty="0" smtClean="0">
                <a:solidFill>
                  <a:srgbClr val="FF0000"/>
                </a:solidFill>
              </a:rPr>
              <a:t>(-£13.3 BN</a:t>
            </a:r>
            <a:r>
              <a:rPr lang="en-GB" sz="2800" dirty="0" smtClean="0"/>
              <a:t>)</a:t>
            </a:r>
          </a:p>
          <a:p>
            <a:r>
              <a:rPr lang="en-GB" sz="2800" dirty="0" smtClean="0"/>
              <a:t>EXCHANGE RATES: £1 = $1.23 OR €1.19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49877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sz="5400" dirty="0" smtClean="0"/>
              <a:t>What does the government do for me?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08807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Starter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idx="1"/>
          </p:nvPr>
        </p:nvSpPr>
        <p:spPr>
          <a:xfrm>
            <a:off x="467544" y="1905000"/>
            <a:ext cx="7467600" cy="4419600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200" dirty="0" smtClean="0"/>
              <a:t>Who am I?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200" dirty="0" smtClean="0"/>
              <a:t>What is my job title?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200" dirty="0" smtClean="0"/>
              <a:t>Where do I live?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200" dirty="0" smtClean="0"/>
              <a:t>What does my job involve?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200" dirty="0" smtClean="0"/>
              <a:t>Why am I holding this red briefcase?</a:t>
            </a:r>
          </a:p>
          <a:p>
            <a:pPr eaLnBrk="1" hangingPunct="1"/>
            <a:endParaRPr lang="en-GB" dirty="0" smtClean="0"/>
          </a:p>
        </p:txBody>
      </p:sp>
      <p:sp>
        <p:nvSpPr>
          <p:cNvPr id="4100" name="AutoShape 6" descr="9k="/>
          <p:cNvSpPr>
            <a:spLocks noChangeAspect="1" noChangeArrowheads="1"/>
          </p:cNvSpPr>
          <p:nvPr/>
        </p:nvSpPr>
        <p:spPr bwMode="auto">
          <a:xfrm>
            <a:off x="3686175" y="2743200"/>
            <a:ext cx="17716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101" name="Picture 8" descr="12219-chancellor-george-osborne-holds-gladstones-old-bud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9656"/>
            <a:ext cx="3477889" cy="269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Philip Hammo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7"/>
          <a:stretch/>
        </p:blipFill>
        <p:spPr bwMode="auto">
          <a:xfrm>
            <a:off x="5594365" y="299656"/>
            <a:ext cx="2940132" cy="269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388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Starter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idx="1"/>
          </p:nvPr>
        </p:nvSpPr>
        <p:spPr>
          <a:xfrm>
            <a:off x="424564" y="1905000"/>
            <a:ext cx="7467600" cy="4419600"/>
          </a:xfrm>
        </p:spPr>
        <p:txBody>
          <a:bodyPr/>
          <a:lstStyle/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200" dirty="0" smtClean="0"/>
              <a:t>Who am I?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200" dirty="0" smtClean="0"/>
              <a:t>What is my job title?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200" dirty="0" smtClean="0"/>
              <a:t>Where do I live?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200" dirty="0" smtClean="0"/>
              <a:t>What does my job involve?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200" dirty="0" smtClean="0"/>
              <a:t>Why am I holding this red briefcase?</a:t>
            </a:r>
          </a:p>
          <a:p>
            <a:pPr eaLnBrk="1" hangingPunct="1"/>
            <a:endParaRPr lang="en-GB" dirty="0" smtClean="0"/>
          </a:p>
        </p:txBody>
      </p:sp>
      <p:sp>
        <p:nvSpPr>
          <p:cNvPr id="4100" name="AutoShape 6" descr="9k="/>
          <p:cNvSpPr>
            <a:spLocks noChangeAspect="1" noChangeArrowheads="1"/>
          </p:cNvSpPr>
          <p:nvPr/>
        </p:nvSpPr>
        <p:spPr bwMode="auto">
          <a:xfrm>
            <a:off x="3686175" y="2743200"/>
            <a:ext cx="17716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1916832"/>
            <a:ext cx="352839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Arial Body"/>
                <a:cs typeface="Arial" charset="0"/>
              </a:rPr>
              <a:t>Phillip Howard</a:t>
            </a:r>
            <a:endParaRPr lang="en-GB" sz="3200" dirty="0">
              <a:solidFill>
                <a:srgbClr val="000000"/>
              </a:solidFill>
              <a:latin typeface="Arial Body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2595950"/>
            <a:ext cx="532859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Arial Body"/>
                <a:cs typeface="Arial" charset="0"/>
              </a:rPr>
              <a:t>Chancellor of the Exchequer</a:t>
            </a:r>
            <a:endParaRPr lang="en-GB" sz="3200" dirty="0">
              <a:solidFill>
                <a:srgbClr val="000000"/>
              </a:solidFill>
              <a:latin typeface="Arial Body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3261500"/>
            <a:ext cx="352839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Arial Body"/>
                <a:cs typeface="Arial" charset="0"/>
              </a:rPr>
              <a:t>11 Downing Street</a:t>
            </a:r>
            <a:endParaRPr lang="en-GB" sz="3200" dirty="0">
              <a:solidFill>
                <a:srgbClr val="000000"/>
              </a:solidFill>
              <a:latin typeface="Arial Body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4798" y="3933056"/>
            <a:ext cx="7987682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Arial Body"/>
                <a:cs typeface="Arial" charset="0"/>
              </a:rPr>
              <a:t>I decide what to tax and where to spend it!</a:t>
            </a:r>
            <a:endParaRPr lang="en-GB" sz="3200" dirty="0">
              <a:solidFill>
                <a:srgbClr val="000000"/>
              </a:solidFill>
              <a:latin typeface="Arial Body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4691687"/>
            <a:ext cx="8064896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latin typeface="Arial Body"/>
                <a:cs typeface="Arial" charset="0"/>
              </a:rPr>
              <a:t>I am standing outside 11 Downing Street and on the way to Parliament to present the budget (the briefcase contains my speech)</a:t>
            </a:r>
            <a:endParaRPr lang="en-GB" sz="3200" dirty="0">
              <a:solidFill>
                <a:srgbClr val="000000"/>
              </a:solidFill>
              <a:latin typeface="Arial Body"/>
              <a:cs typeface="Arial" charset="0"/>
            </a:endParaRPr>
          </a:p>
        </p:txBody>
      </p:sp>
      <p:pic>
        <p:nvPicPr>
          <p:cNvPr id="11" name="Picture 2" descr="Philip Hammo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7"/>
          <a:stretch/>
        </p:blipFill>
        <p:spPr bwMode="auto">
          <a:xfrm>
            <a:off x="6016020" y="191041"/>
            <a:ext cx="2940132" cy="269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22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5240" cy="1371600"/>
          </a:xfrm>
        </p:spPr>
        <p:txBody>
          <a:bodyPr/>
          <a:lstStyle/>
          <a:p>
            <a:r>
              <a:rPr lang="en-GB" dirty="0" smtClean="0">
                <a:hlinkClick r:id="rId5" action="ppaction://hlinkfile"/>
              </a:rPr>
              <a:t>What is the budget? - video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What is the Budget.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3" y="1714500"/>
            <a:ext cx="8296583" cy="46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78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Learning Objectives	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7931224" cy="462872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800" dirty="0" smtClean="0"/>
              <a:t>Understand how taxation and government spending affects all of our lives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GB" sz="2800" dirty="0" smtClean="0"/>
              <a:t>Decide which areas of spending you would increase or decrease</a:t>
            </a:r>
          </a:p>
        </p:txBody>
      </p:sp>
    </p:spTree>
    <p:extLst>
      <p:ext uri="{BB962C8B-B14F-4D97-AF65-F5344CB8AC3E}">
        <p14:creationId xmlns:p14="http://schemas.microsoft.com/office/powerpoint/2010/main" val="558470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8092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dirty="0" smtClean="0"/>
              <a:t>UK Government Expenditure</a:t>
            </a:r>
            <a:r>
              <a:rPr lang="en-GB" sz="3200" dirty="0"/>
              <a:t> </a:t>
            </a:r>
            <a:r>
              <a:rPr lang="en-GB" sz="3200" dirty="0" smtClean="0"/>
              <a:t>(How much do they spend?)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628800"/>
            <a:ext cx="8424936" cy="324036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800" dirty="0" smtClean="0"/>
              <a:t>In 2017 the government spent approximately!</a:t>
            </a:r>
            <a:endParaRPr lang="en-GB" sz="2800" dirty="0"/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2800" dirty="0" smtClean="0"/>
              <a:t>£802 billion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2800" dirty="0" smtClean="0"/>
              <a:t>£802,000 million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2800" dirty="0" smtClean="0"/>
              <a:t>£802,000,000,000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GB" sz="3600" dirty="0" smtClean="0"/>
              <a:t>£12,309 for every person in the UK</a:t>
            </a:r>
          </a:p>
          <a:p>
            <a:pPr eaLnBrk="1" hangingPunct="1"/>
            <a:endParaRPr lang="en-GB" sz="2800" dirty="0"/>
          </a:p>
          <a:p>
            <a:pPr eaLnBrk="1" hangingPunct="1"/>
            <a:endParaRPr lang="en-GB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32644" y="5132784"/>
            <a:ext cx="712879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 smtClean="0">
                <a:solidFill>
                  <a:srgbClr val="000000"/>
                </a:solidFill>
                <a:cs typeface="Arial" charset="0"/>
              </a:rPr>
              <a:t>That’s a serious amount of money!</a:t>
            </a:r>
            <a:endParaRPr lang="en-GB" sz="32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Describe the impact of changes in tax. 	</a:t>
            </a:r>
          </a:p>
          <a:p>
            <a:pPr lvl="1"/>
            <a:r>
              <a:rPr lang="en-GB" sz="2600" dirty="0" smtClean="0"/>
              <a:t>Government </a:t>
            </a:r>
            <a:r>
              <a:rPr lang="en-GB" sz="2600" dirty="0"/>
              <a:t>expenditure on services</a:t>
            </a:r>
          </a:p>
          <a:p>
            <a:pPr lvl="1"/>
            <a:r>
              <a:rPr lang="en-GB" sz="2600" dirty="0"/>
              <a:t>Citizens receive more/less services and this may change their lifestyle or finances</a:t>
            </a:r>
          </a:p>
          <a:p>
            <a:pPr lvl="1"/>
            <a:r>
              <a:rPr lang="en-GB" sz="2600" dirty="0"/>
              <a:t>Work versus reward</a:t>
            </a:r>
          </a:p>
          <a:p>
            <a:pPr lvl="1"/>
            <a:r>
              <a:rPr lang="en-GB" sz="2600" dirty="0"/>
              <a:t>Increase in income tax: less incentive to work / work overtime</a:t>
            </a:r>
          </a:p>
          <a:p>
            <a:pPr lvl="1"/>
            <a:r>
              <a:rPr lang="en-GB" sz="2600" dirty="0"/>
              <a:t>Increase in taxes: less money</a:t>
            </a:r>
          </a:p>
          <a:p>
            <a:pPr lvl="1"/>
            <a:r>
              <a:rPr lang="en-GB" sz="2600" dirty="0"/>
              <a:t>Decrease in tax / tax relief: increase in money</a:t>
            </a:r>
          </a:p>
          <a:p>
            <a:pPr lvl="1"/>
            <a:r>
              <a:rPr lang="en-GB" sz="2600" dirty="0"/>
              <a:t>Increase in borrowing / decrease in spending</a:t>
            </a:r>
          </a:p>
          <a:p>
            <a:pPr lvl="1"/>
            <a:r>
              <a:rPr lang="en-GB" sz="2600" dirty="0"/>
              <a:t>Negative economic activity</a:t>
            </a:r>
          </a:p>
        </p:txBody>
      </p:sp>
    </p:spTree>
    <p:extLst>
      <p:ext uri="{BB962C8B-B14F-4D97-AF65-F5344CB8AC3E}">
        <p14:creationId xmlns:p14="http://schemas.microsoft.com/office/powerpoint/2010/main" val="295733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 what do they spend all this money ON?</a:t>
            </a:r>
            <a:endParaRPr lang="en-GB" dirty="0"/>
          </a:p>
        </p:txBody>
      </p:sp>
      <p:pic>
        <p:nvPicPr>
          <p:cNvPr id="7" name="Picture 4" descr="Chart 1: Public sector spending 2017-1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1"/>
          <a:stretch/>
        </p:blipFill>
        <p:spPr bwMode="auto">
          <a:xfrm>
            <a:off x="395535" y="1484784"/>
            <a:ext cx="843228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40152" y="1052736"/>
            <a:ext cx="252028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GB" sz="3600" dirty="0"/>
              <a:t>£802 billion</a:t>
            </a:r>
          </a:p>
        </p:txBody>
      </p:sp>
    </p:spTree>
    <p:extLst>
      <p:ext uri="{BB962C8B-B14F-4D97-AF65-F5344CB8AC3E}">
        <p14:creationId xmlns:p14="http://schemas.microsoft.com/office/powerpoint/2010/main" val="1680477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en-GB" smtClean="0"/>
              <a:t>£149 </a:t>
            </a:r>
            <a:r>
              <a:rPr lang="en-GB" dirty="0" smtClean="0"/>
              <a:t>billion on the NHS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://kernowps.co.uk/nhslo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664"/>
            <a:ext cx="335331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66900"/>
            <a:ext cx="202422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8869"/>
          <a:stretch/>
        </p:blipFill>
        <p:spPr bwMode="auto">
          <a:xfrm>
            <a:off x="3538452" y="1730664"/>
            <a:ext cx="2546995" cy="322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93096"/>
            <a:ext cx="1689887" cy="205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5517232"/>
            <a:ext cx="581570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YOU RECEIVE FREE MEDICAL SERVICES FROM YOUR GP, DENTIST AND PRESCRIPTION DRUGS</a:t>
            </a:r>
            <a:endParaRPr lang="en-GB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67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en-GB" dirty="0" smtClean="0"/>
              <a:t>£139 billion on pensions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3044552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62125"/>
            <a:ext cx="3600449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62125"/>
            <a:ext cx="28003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5194066"/>
            <a:ext cx="7488832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WHETHER RICH OR POOR, YOU CAN EXPECT TO RECEIVE A STATE PENSION WHEN YOU RETIRE ( ASSUMING YOUR ARE ELIGIBLE).</a:t>
            </a:r>
            <a:endParaRPr lang="en-GB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0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en-GB" dirty="0" smtClean="0"/>
              <a:t>£102 BILLION ON EDUCATION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6" name="Picture 4" descr="http://t1.gstatic.com/images?q=tbn:ANd9GcSPuklsBLhOMc1DCvKHHg_q4-qZ9sT8gBc8UbZm-eDWNqZP6KLlhThHSmfm:yourhiddenpotential.co.uk/wp-content/uploads/The-importance-of-educatio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0" y="1772816"/>
            <a:ext cx="274939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59992"/>
            <a:ext cx="2079476" cy="207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32" y="1772816"/>
            <a:ext cx="173980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4869160"/>
            <a:ext cx="748883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WELL YOU DIDN’T EXPECT US TO WORK FOR FREE, DID YOU?</a:t>
            </a:r>
            <a:endParaRPr lang="en-GB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2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£112 billion on Welfare payments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http://t3.gstatic.com/images?q=tbn:ANd9GcQEiEE_WolTQr8brLbGkBjihTl7b16Xz35cQ4ivAN5WCXlDhDKO_xU1gA:theemptiness.info/wp-content/uploads/2010/07/benefit%2Bagency%2Bsig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67" y="1460005"/>
            <a:ext cx="187220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7"/>
            <a:ext cx="2900676" cy="217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7"/>
            <a:ext cx="3087374" cy="203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73" y="3752166"/>
            <a:ext cx="1701480" cy="217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" y="3504219"/>
            <a:ext cx="4033416" cy="242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154" y="6130539"/>
            <a:ext cx="748883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IF PEOPLE ARE UNABLE TO SUPPORT THEMSELVES FOR A PERIOD OF TIME, THEN A RANGE OF BENFEITS ARE AVAILABLE!</a:t>
            </a:r>
            <a:endParaRPr lang="en-GB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871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en-GB" dirty="0" smtClean="0"/>
              <a:t>£48 BILLION ON DEFENCE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79734" y="5958393"/>
            <a:ext cx="748883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DEFENDING BRIATIN’S NATIONAL INTERESTS AROUND THE WORLD, DOESN’T COME CHEAP!</a:t>
            </a:r>
            <a:endParaRPr lang="en-GB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15" y="1810544"/>
            <a:ext cx="2132551" cy="90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10544"/>
            <a:ext cx="1577750" cy="157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9250"/>
            <a:ext cx="2640682" cy="163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048472"/>
            <a:ext cx="2575962" cy="16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http://t2.gstatic.com/images?q=tbn:ANd9GcTxXkt3cZPRRvDInNVXlkeifz8MOPDSeL6N_P7g0PvuZylittvQNsneLwM:www.aircraftcarrier.name/unitedkingdom/invincible-class/arkroyal/photos/ark6_20080804111454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48472"/>
            <a:ext cx="2409892" cy="16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15" y="3932448"/>
            <a:ext cx="2161070" cy="17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91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£34 BILLION ON LAW AND ORDER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04762" y="4869160"/>
            <a:ext cx="748883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PROTECTING THE PUBLIC, CATCHING  AND LOCKING UP CRIMINALS ALL COSTS MONEY!</a:t>
            </a:r>
            <a:endParaRPr lang="en-GB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3812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220" y="3748390"/>
            <a:ext cx="2270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cs typeface="Arial" charset="0"/>
              </a:rPr>
              <a:t>HULL PRISON</a:t>
            </a:r>
            <a:endParaRPr lang="en-GB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49" y="1772816"/>
            <a:ext cx="133938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50368"/>
            <a:ext cx="2288790" cy="145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022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/>
          <a:lstStyle/>
          <a:p>
            <a:r>
              <a:rPr lang="en-GB" dirty="0" smtClean="0">
                <a:hlinkClick r:id="rId5" action="ppaction://hlinkfile"/>
              </a:rPr>
              <a:t>Chancellor’s challenge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hancellor launches Spending Challenge websit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18" y="1484784"/>
            <a:ext cx="870496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05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So where do they get the money from?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Picture 4" descr="Chart 2: Public sector receipts 2017-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4"/>
          <a:stretch/>
        </p:blipFill>
        <p:spPr bwMode="auto">
          <a:xfrm>
            <a:off x="378023" y="1600289"/>
            <a:ext cx="7699783" cy="403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24128" y="1043444"/>
            <a:ext cx="2138727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sz="3200" dirty="0"/>
              <a:t>£744 billion</a:t>
            </a:r>
          </a:p>
        </p:txBody>
      </p:sp>
    </p:spTree>
    <p:extLst>
      <p:ext uri="{BB962C8B-B14F-4D97-AF65-F5344CB8AC3E}">
        <p14:creationId xmlns:p14="http://schemas.microsoft.com/office/powerpoint/2010/main" val="142148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en-GB" dirty="0" smtClean="0"/>
              <a:t>Be the chancellor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GB" sz="2800" dirty="0" smtClean="0"/>
              <a:t>You have been give the task of advising the Chancellor on how to save £50 billion.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 smtClean="0"/>
              <a:t>In pairs, discuss: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 smtClean="0"/>
              <a:t> which area of spending you would cut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 smtClean="0"/>
              <a:t>which areas you would protect!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 smtClean="0"/>
              <a:t>Which taxes you would increase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/>
          </a:p>
        </p:txBody>
      </p:sp>
      <p:pic>
        <p:nvPicPr>
          <p:cNvPr id="5122" name="Picture 2" descr="Image result for stretch and challe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27739"/>
            <a:ext cx="33528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97152"/>
            <a:ext cx="4536504" cy="129266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Analyse the impact of your decision on groups within society!</a:t>
            </a:r>
          </a:p>
          <a:p>
            <a:endParaRPr lang="en-GB" sz="2000" dirty="0"/>
          </a:p>
          <a:p>
            <a:r>
              <a:rPr lang="en-GB" dirty="0" smtClean="0"/>
              <a:t>Justify your decisions to the rest of the group</a:t>
            </a:r>
          </a:p>
        </p:txBody>
      </p:sp>
    </p:spTree>
    <p:extLst>
      <p:ext uri="{BB962C8B-B14F-4D97-AF65-F5344CB8AC3E}">
        <p14:creationId xmlns:p14="http://schemas.microsoft.com/office/powerpoint/2010/main" val="3009843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2" r="2" b="29997"/>
          <a:stretch>
            <a:fillRect/>
          </a:stretch>
        </p:blipFill>
        <p:spPr bwMode="auto">
          <a:xfrm>
            <a:off x="-252413" y="-92074"/>
            <a:ext cx="9396413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96840" y="1503364"/>
            <a:ext cx="1571625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GB" sz="1600" b="1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Think about…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1801815" y="1"/>
            <a:ext cx="7140575" cy="1352550"/>
          </a:xfrm>
          <a:prstGeom prst="rect">
            <a:avLst/>
          </a:prstGeom>
          <a:solidFill>
            <a:schemeClr val="accent6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en-GB" dirty="0" smtClean="0"/>
              <a:t>Taxation</a:t>
            </a:r>
            <a:endParaRPr lang="en-GB" b="1" kern="0" dirty="0">
              <a:solidFill>
                <a:prstClr val="black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2053" name="Picture 2" descr="http://www.blue-inc-solutions.co.uk/software/images/jigsa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438151"/>
            <a:ext cx="785812" cy="785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4" descr="http://jwikert.typepad.com/photos/uncategorized/2007/11/27/cogs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249489"/>
            <a:ext cx="857250" cy="893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TextBox 26"/>
          <p:cNvSpPr txBox="1">
            <a:spLocks noChangeArrowheads="1"/>
          </p:cNvSpPr>
          <p:nvPr/>
        </p:nvSpPr>
        <p:spPr bwMode="auto">
          <a:xfrm>
            <a:off x="96840" y="-3175"/>
            <a:ext cx="1571625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r>
              <a:rPr lang="en-GB" sz="1600" b="1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The BIG Idea</a:t>
            </a:r>
          </a:p>
        </p:txBody>
      </p:sp>
      <p:sp>
        <p:nvSpPr>
          <p:cNvPr id="2056" name="Rectangle 6"/>
          <p:cNvSpPr>
            <a:spLocks noChangeArrowheads="1"/>
          </p:cNvSpPr>
          <p:nvPr/>
        </p:nvSpPr>
        <p:spPr bwMode="auto">
          <a:xfrm>
            <a:off x="1801815" y="1500188"/>
            <a:ext cx="7140575" cy="1423987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dirty="0"/>
              <a:t>3.1 Define tax. </a:t>
            </a:r>
          </a:p>
          <a:p>
            <a:r>
              <a:rPr lang="en-GB" dirty="0"/>
              <a:t>3.2 Describe the features and purposes of tax. </a:t>
            </a:r>
          </a:p>
          <a:p>
            <a:r>
              <a:rPr lang="en-GB" dirty="0"/>
              <a:t>3.3 Describe the different types of tax. </a:t>
            </a:r>
          </a:p>
          <a:p>
            <a:r>
              <a:rPr lang="en-GB" dirty="0"/>
              <a:t>3.4 Describe the impact of changes in tax. </a:t>
            </a:r>
          </a:p>
        </p:txBody>
      </p:sp>
    </p:spTree>
    <p:extLst>
      <p:ext uri="{BB962C8B-B14F-4D97-AF65-F5344CB8AC3E}">
        <p14:creationId xmlns:p14="http://schemas.microsoft.com/office/powerpoint/2010/main" val="22357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Discuss - </a:t>
            </a:r>
            <a:r>
              <a:rPr lang="en-GB" dirty="0" smtClean="0"/>
              <a:t>extension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/>
              <a:t>Taxes </a:t>
            </a:r>
            <a:r>
              <a:rPr lang="en-GB" b="1" dirty="0"/>
              <a:t>and social justice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Would </a:t>
            </a:r>
            <a:r>
              <a:rPr lang="en-GB" dirty="0">
                <a:solidFill>
                  <a:srgbClr val="FF0000"/>
                </a:solidFill>
              </a:rPr>
              <a:t>you be happy to pay higher taxes if the money </a:t>
            </a:r>
            <a:r>
              <a:rPr lang="en-GB" dirty="0" smtClean="0">
                <a:solidFill>
                  <a:srgbClr val="FF0000"/>
                </a:solidFill>
              </a:rPr>
              <a:t>were to </a:t>
            </a:r>
            <a:r>
              <a:rPr lang="en-GB" dirty="0">
                <a:solidFill>
                  <a:srgbClr val="FF0000"/>
                </a:solidFill>
              </a:rPr>
              <a:t>be used to help </a:t>
            </a:r>
            <a:r>
              <a:rPr lang="en-GB" dirty="0" smtClean="0">
                <a:solidFill>
                  <a:srgbClr val="FF0000"/>
                </a:solidFill>
              </a:rPr>
              <a:t>poorer families?</a:t>
            </a:r>
          </a:p>
          <a:p>
            <a:r>
              <a:rPr lang="en-GB" dirty="0" smtClean="0"/>
              <a:t>What </a:t>
            </a:r>
            <a:r>
              <a:rPr lang="en-GB" dirty="0"/>
              <a:t>do you think is a reasonable percentage of tax </a:t>
            </a:r>
            <a:r>
              <a:rPr lang="en-GB" dirty="0" smtClean="0"/>
              <a:t>to charge </a:t>
            </a:r>
            <a:r>
              <a:rPr lang="en-GB" dirty="0"/>
              <a:t>people on very high incomes?</a:t>
            </a:r>
          </a:p>
        </p:txBody>
      </p:sp>
    </p:spTree>
    <p:extLst>
      <p:ext uri="{BB962C8B-B14F-4D97-AF65-F5344CB8AC3E}">
        <p14:creationId xmlns:p14="http://schemas.microsoft.com/office/powerpoint/2010/main" val="3348743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Discuss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Smoking </a:t>
            </a:r>
            <a:r>
              <a:rPr lang="en-GB" dirty="0">
                <a:solidFill>
                  <a:srgbClr val="FF0000"/>
                </a:solidFill>
              </a:rPr>
              <a:t>is detrimental to your </a:t>
            </a:r>
            <a:r>
              <a:rPr lang="en-GB" dirty="0" smtClean="0">
                <a:solidFill>
                  <a:srgbClr val="FF0000"/>
                </a:solidFill>
              </a:rPr>
              <a:t>health, which </a:t>
            </a:r>
            <a:r>
              <a:rPr lang="en-GB" dirty="0">
                <a:solidFill>
                  <a:srgbClr val="FF0000"/>
                </a:solidFill>
              </a:rPr>
              <a:t>is why the government </a:t>
            </a:r>
            <a:r>
              <a:rPr lang="en-GB" dirty="0" smtClean="0">
                <a:solidFill>
                  <a:srgbClr val="FF0000"/>
                </a:solidFill>
              </a:rPr>
              <a:t>puts taxes on cigarettes</a:t>
            </a:r>
            <a:r>
              <a:rPr lang="en-GB" dirty="0">
                <a:solidFill>
                  <a:srgbClr val="FF0000"/>
                </a:solidFill>
              </a:rPr>
              <a:t>.</a:t>
            </a:r>
          </a:p>
          <a:p>
            <a:r>
              <a:rPr lang="en-GB" dirty="0" smtClean="0"/>
              <a:t>Do </a:t>
            </a:r>
            <a:r>
              <a:rPr lang="en-GB" dirty="0"/>
              <a:t>you think it is okay for </a:t>
            </a:r>
            <a:r>
              <a:rPr lang="en-GB" dirty="0" smtClean="0"/>
              <a:t>the government </a:t>
            </a:r>
            <a:r>
              <a:rPr lang="en-GB" dirty="0"/>
              <a:t>to try to </a:t>
            </a:r>
            <a:r>
              <a:rPr lang="en-GB" dirty="0" smtClean="0"/>
              <a:t>change people’s </a:t>
            </a:r>
            <a:r>
              <a:rPr lang="en-GB" dirty="0"/>
              <a:t>buying habits by </a:t>
            </a:r>
            <a:r>
              <a:rPr lang="en-GB" dirty="0" smtClean="0"/>
              <a:t>putting taxes </a:t>
            </a:r>
            <a:r>
              <a:rPr lang="en-GB" dirty="0"/>
              <a:t>on some goods?</a:t>
            </a:r>
          </a:p>
        </p:txBody>
      </p:sp>
    </p:spTree>
    <p:extLst>
      <p:ext uri="{BB962C8B-B14F-4D97-AF65-F5344CB8AC3E}">
        <p14:creationId xmlns:p14="http://schemas.microsoft.com/office/powerpoint/2010/main" val="3121388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Thinking </a:t>
            </a:r>
            <a:r>
              <a:rPr lang="en-GB" b="1" dirty="0"/>
              <a:t>points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Should </a:t>
            </a:r>
            <a:r>
              <a:rPr lang="en-GB" dirty="0">
                <a:solidFill>
                  <a:srgbClr val="FF0000"/>
                </a:solidFill>
              </a:rPr>
              <a:t>we have to pay tax?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What </a:t>
            </a:r>
            <a:r>
              <a:rPr lang="en-GB" dirty="0">
                <a:solidFill>
                  <a:srgbClr val="FF0000"/>
                </a:solidFill>
              </a:rPr>
              <a:t>do you think would be the fairest method of </a:t>
            </a:r>
            <a:r>
              <a:rPr lang="en-GB" dirty="0" smtClean="0">
                <a:solidFill>
                  <a:srgbClr val="FF0000"/>
                </a:solidFill>
              </a:rPr>
              <a:t>taxing a </a:t>
            </a:r>
            <a:r>
              <a:rPr lang="en-GB" dirty="0">
                <a:solidFill>
                  <a:srgbClr val="FF0000"/>
                </a:solidFill>
              </a:rPr>
              <a:t>population?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If </a:t>
            </a:r>
            <a:r>
              <a:rPr lang="en-GB" dirty="0">
                <a:solidFill>
                  <a:srgbClr val="FF0000"/>
                </a:solidFill>
              </a:rPr>
              <a:t>raising taxes leads to reduced spending in the </a:t>
            </a:r>
            <a:r>
              <a:rPr lang="en-GB" dirty="0" smtClean="0">
                <a:solidFill>
                  <a:srgbClr val="FF0000"/>
                </a:solidFill>
              </a:rPr>
              <a:t>economy and </a:t>
            </a:r>
            <a:r>
              <a:rPr lang="en-GB" dirty="0">
                <a:solidFill>
                  <a:srgbClr val="FF0000"/>
                </a:solidFill>
              </a:rPr>
              <a:t>can put jobs at risk, should taxes ever be raised?</a:t>
            </a:r>
          </a:p>
        </p:txBody>
      </p:sp>
    </p:spTree>
    <p:extLst>
      <p:ext uri="{BB962C8B-B14F-4D97-AF65-F5344CB8AC3E}">
        <p14:creationId xmlns:p14="http://schemas.microsoft.com/office/powerpoint/2010/main" val="3914912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-92075" y="476250"/>
            <a:ext cx="863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Mental Aerobics (1) - Dingbats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57150" y="1085850"/>
            <a:ext cx="2614613" cy="1042988"/>
            <a:chOff x="36" y="729"/>
            <a:chExt cx="1647" cy="657"/>
          </a:xfrm>
        </p:grpSpPr>
        <p:sp>
          <p:nvSpPr>
            <p:cNvPr id="1108" name="Rectangle 64"/>
            <p:cNvSpPr>
              <a:spLocks noChangeArrowheads="1"/>
            </p:cNvSpPr>
            <p:nvPr/>
          </p:nvSpPr>
          <p:spPr bwMode="auto">
            <a:xfrm>
              <a:off x="36" y="729"/>
              <a:ext cx="1647" cy="65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09" name="Group 5"/>
            <p:cNvGrpSpPr>
              <a:grpSpLocks/>
            </p:cNvGrpSpPr>
            <p:nvPr/>
          </p:nvGrpSpPr>
          <p:grpSpPr bwMode="auto">
            <a:xfrm>
              <a:off x="145" y="828"/>
              <a:ext cx="1357" cy="456"/>
              <a:chOff x="2098" y="1854"/>
              <a:chExt cx="1357" cy="456"/>
            </a:xfrm>
          </p:grpSpPr>
          <p:graphicFrame>
            <p:nvGraphicFramePr>
              <p:cNvPr id="1029" name="Object 6"/>
              <p:cNvGraphicFramePr>
                <a:graphicFrameLocks/>
              </p:cNvGraphicFramePr>
              <p:nvPr/>
            </p:nvGraphicFramePr>
            <p:xfrm>
              <a:off x="2098" y="1854"/>
              <a:ext cx="1357" cy="2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6" name="Document" r:id="rId3" imgW="2163600" imgH="350640" progId="Word.Document.6">
                      <p:embed/>
                    </p:oleObj>
                  </mc:Choice>
                  <mc:Fallback>
                    <p:oleObj name="Document" r:id="rId3" imgW="2163600" imgH="350640" progId="Word.Document.6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98" y="1854"/>
                            <a:ext cx="1357" cy="21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0" name="Object 7"/>
              <p:cNvGraphicFramePr>
                <a:graphicFrameLocks/>
              </p:cNvGraphicFramePr>
              <p:nvPr/>
            </p:nvGraphicFramePr>
            <p:xfrm>
              <a:off x="2123" y="2094"/>
              <a:ext cx="130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7" name="Document" r:id="rId5" imgW="2085840" imgH="352080" progId="Word.Document.6">
                      <p:embed/>
                    </p:oleObj>
                  </mc:Choice>
                  <mc:Fallback>
                    <p:oleObj name="Document" r:id="rId5" imgW="2085840" imgH="352080" progId="Word.Document.6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23" y="2094"/>
                            <a:ext cx="130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6022975" y="1119188"/>
            <a:ext cx="2835275" cy="3079750"/>
            <a:chOff x="3794" y="705"/>
            <a:chExt cx="1786" cy="1940"/>
          </a:xfrm>
        </p:grpSpPr>
        <p:sp>
          <p:nvSpPr>
            <p:cNvPr id="1106" name="Rectangle 84"/>
            <p:cNvSpPr>
              <a:spLocks noChangeArrowheads="1"/>
            </p:cNvSpPr>
            <p:nvPr/>
          </p:nvSpPr>
          <p:spPr bwMode="auto">
            <a:xfrm>
              <a:off x="3852" y="738"/>
              <a:ext cx="1647" cy="186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07" name="Group 72"/>
            <p:cNvGrpSpPr>
              <a:grpSpLocks/>
            </p:cNvGrpSpPr>
            <p:nvPr/>
          </p:nvGrpSpPr>
          <p:grpSpPr bwMode="auto">
            <a:xfrm>
              <a:off x="3794" y="705"/>
              <a:ext cx="1786" cy="1940"/>
              <a:chOff x="3744" y="678"/>
              <a:chExt cx="1786" cy="1940"/>
            </a:xfrm>
          </p:grpSpPr>
          <p:graphicFrame>
            <p:nvGraphicFramePr>
              <p:cNvPr id="1026" name="Object 9"/>
              <p:cNvGraphicFramePr>
                <a:graphicFrameLocks/>
              </p:cNvGraphicFramePr>
              <p:nvPr/>
            </p:nvGraphicFramePr>
            <p:xfrm>
              <a:off x="3744" y="1512"/>
              <a:ext cx="1786" cy="3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8" name="Document" r:id="rId7" imgW="5495247" imgH="426669" progId="Word.Document.8">
                      <p:embed/>
                    </p:oleObj>
                  </mc:Choice>
                  <mc:Fallback>
                    <p:oleObj name="Document" r:id="rId7" imgW="5495247" imgH="426669" progId="Word.Document.8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6013" r="30127" b="-2053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4" y="1512"/>
                            <a:ext cx="1786" cy="3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27" name="Object 11"/>
              <p:cNvGraphicFramePr>
                <a:graphicFrameLocks/>
              </p:cNvGraphicFramePr>
              <p:nvPr/>
            </p:nvGraphicFramePr>
            <p:xfrm>
              <a:off x="4533" y="678"/>
              <a:ext cx="227" cy="10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69" name="Document" r:id="rId9" imgW="369720" imgH="1598400" progId="Word.Document.6">
                      <p:embed/>
                    </p:oleObj>
                  </mc:Choice>
                  <mc:Fallback>
                    <p:oleObj name="Document" r:id="rId9" imgW="369720" imgH="1598400" progId="Word.Document.6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33" y="678"/>
                            <a:ext cx="227" cy="10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28" name="Object 12"/>
              <p:cNvGraphicFramePr>
                <a:graphicFrameLocks/>
              </p:cNvGraphicFramePr>
              <p:nvPr/>
            </p:nvGraphicFramePr>
            <p:xfrm>
              <a:off x="4533" y="1617"/>
              <a:ext cx="227" cy="10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0" name="Document" r:id="rId11" imgW="369720" imgH="1598400" progId="Word.Document.6">
                      <p:embed/>
                    </p:oleObj>
                  </mc:Choice>
                  <mc:Fallback>
                    <p:oleObj name="Document" r:id="rId11" imgW="369720" imgH="1598400" progId="Word.Document.6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33" y="1617"/>
                            <a:ext cx="227" cy="10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2822575" y="6172200"/>
            <a:ext cx="4032250" cy="657225"/>
            <a:chOff x="1778" y="3906"/>
            <a:chExt cx="2540" cy="306"/>
          </a:xfrm>
        </p:grpSpPr>
        <p:sp>
          <p:nvSpPr>
            <p:cNvPr id="1104" name="Rectangle 81"/>
            <p:cNvSpPr>
              <a:spLocks noChangeArrowheads="1"/>
            </p:cNvSpPr>
            <p:nvPr/>
          </p:nvSpPr>
          <p:spPr bwMode="auto">
            <a:xfrm>
              <a:off x="1818" y="3906"/>
              <a:ext cx="2475" cy="30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5" name="Rectangle 13"/>
            <p:cNvSpPr>
              <a:spLocks noChangeArrowheads="1"/>
            </p:cNvSpPr>
            <p:nvPr/>
          </p:nvSpPr>
          <p:spPr bwMode="auto">
            <a:xfrm>
              <a:off x="1778" y="3924"/>
              <a:ext cx="254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en-US" sz="2000" b="1">
                  <a:latin typeface="Tahoma" pitchFamily="34" charset="0"/>
                </a:rPr>
                <a:t>HBAINRDD = BBIRUDBISRDH</a:t>
              </a: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5786438" y="4214813"/>
            <a:ext cx="1014412" cy="1900237"/>
            <a:chOff x="3645" y="2655"/>
            <a:chExt cx="639" cy="1197"/>
          </a:xfrm>
        </p:grpSpPr>
        <p:sp>
          <p:nvSpPr>
            <p:cNvPr id="1102" name="Rectangle 88"/>
            <p:cNvSpPr>
              <a:spLocks noChangeArrowheads="1"/>
            </p:cNvSpPr>
            <p:nvPr/>
          </p:nvSpPr>
          <p:spPr bwMode="auto">
            <a:xfrm>
              <a:off x="3645" y="2655"/>
              <a:ext cx="639" cy="119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3" name="Rectangle 15"/>
            <p:cNvSpPr>
              <a:spLocks noChangeArrowheads="1"/>
            </p:cNvSpPr>
            <p:nvPr/>
          </p:nvSpPr>
          <p:spPr bwMode="auto">
            <a:xfrm>
              <a:off x="3836" y="2747"/>
              <a:ext cx="287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en-US" b="1">
                  <a:latin typeface="Tahoma" pitchFamily="34" charset="0"/>
                </a:rPr>
                <a:t>P</a:t>
              </a:r>
            </a:p>
            <a:p>
              <a:pPr defTabSz="762000"/>
              <a:r>
                <a:rPr lang="en-US" b="1">
                  <a:latin typeface="Tahoma" pitchFamily="34" charset="0"/>
                </a:rPr>
                <a:t>M</a:t>
              </a:r>
            </a:p>
            <a:p>
              <a:pPr defTabSz="762000"/>
              <a:r>
                <a:rPr lang="en-US" b="1">
                  <a:latin typeface="Tahoma" pitchFamily="34" charset="0"/>
                </a:rPr>
                <a:t>A</a:t>
              </a:r>
            </a:p>
            <a:p>
              <a:pPr defTabSz="762000"/>
              <a:r>
                <a:rPr lang="en-US" b="1">
                  <a:latin typeface="Tahoma" pitchFamily="34" charset="0"/>
                </a:rPr>
                <a:t>D</a:t>
              </a:r>
            </a:p>
          </p:txBody>
        </p:sp>
      </p:grpSp>
      <p:grpSp>
        <p:nvGrpSpPr>
          <p:cNvPr id="8" name="Group 87"/>
          <p:cNvGrpSpPr>
            <a:grpSpLocks/>
          </p:cNvGrpSpPr>
          <p:nvPr/>
        </p:nvGrpSpPr>
        <p:grpSpPr bwMode="auto">
          <a:xfrm>
            <a:off x="6958013" y="4205288"/>
            <a:ext cx="1785937" cy="2352675"/>
            <a:chOff x="4383" y="2649"/>
            <a:chExt cx="1125" cy="1482"/>
          </a:xfrm>
        </p:grpSpPr>
        <p:sp>
          <p:nvSpPr>
            <p:cNvPr id="1064" name="Rectangle 86"/>
            <p:cNvSpPr>
              <a:spLocks noChangeArrowheads="1"/>
            </p:cNvSpPr>
            <p:nvPr/>
          </p:nvSpPr>
          <p:spPr bwMode="auto">
            <a:xfrm>
              <a:off x="4383" y="2655"/>
              <a:ext cx="1125" cy="147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065" name="Group 73"/>
            <p:cNvGrpSpPr>
              <a:grpSpLocks/>
            </p:cNvGrpSpPr>
            <p:nvPr/>
          </p:nvGrpSpPr>
          <p:grpSpPr bwMode="auto">
            <a:xfrm>
              <a:off x="4490" y="2649"/>
              <a:ext cx="937" cy="1432"/>
              <a:chOff x="4514" y="2676"/>
              <a:chExt cx="937" cy="1432"/>
            </a:xfrm>
          </p:grpSpPr>
          <p:grpSp>
            <p:nvGrpSpPr>
              <p:cNvPr id="1066" name="Group 17"/>
              <p:cNvGrpSpPr>
                <a:grpSpLocks/>
              </p:cNvGrpSpPr>
              <p:nvPr/>
            </p:nvGrpSpPr>
            <p:grpSpPr bwMode="auto">
              <a:xfrm>
                <a:off x="4951" y="3166"/>
                <a:ext cx="177" cy="942"/>
                <a:chOff x="4655" y="2900"/>
                <a:chExt cx="229" cy="1037"/>
              </a:xfrm>
            </p:grpSpPr>
            <p:grpSp>
              <p:nvGrpSpPr>
                <p:cNvPr id="1088" name="Group 18"/>
                <p:cNvGrpSpPr>
                  <a:grpSpLocks/>
                </p:cNvGrpSpPr>
                <p:nvPr/>
              </p:nvGrpSpPr>
              <p:grpSpPr bwMode="auto">
                <a:xfrm>
                  <a:off x="4655" y="2900"/>
                  <a:ext cx="229" cy="892"/>
                  <a:chOff x="4655" y="2900"/>
                  <a:chExt cx="229" cy="892"/>
                </a:xfrm>
              </p:grpSpPr>
              <p:sp>
                <p:nvSpPr>
                  <p:cNvPr id="1096" name="Freeform 19"/>
                  <p:cNvSpPr>
                    <a:spLocks/>
                  </p:cNvSpPr>
                  <p:nvPr/>
                </p:nvSpPr>
                <p:spPr bwMode="auto">
                  <a:xfrm>
                    <a:off x="4655" y="2900"/>
                    <a:ext cx="229" cy="892"/>
                  </a:xfrm>
                  <a:custGeom>
                    <a:avLst/>
                    <a:gdLst>
                      <a:gd name="T0" fmla="*/ 79 w 229"/>
                      <a:gd name="T1" fmla="*/ 13 h 892"/>
                      <a:gd name="T2" fmla="*/ 37 w 229"/>
                      <a:gd name="T3" fmla="*/ 35 h 892"/>
                      <a:gd name="T4" fmla="*/ 13 w 229"/>
                      <a:gd name="T5" fmla="*/ 61 h 892"/>
                      <a:gd name="T6" fmla="*/ 0 w 229"/>
                      <a:gd name="T7" fmla="*/ 81 h 892"/>
                      <a:gd name="T8" fmla="*/ 7 w 229"/>
                      <a:gd name="T9" fmla="*/ 150 h 892"/>
                      <a:gd name="T10" fmla="*/ 23 w 229"/>
                      <a:gd name="T11" fmla="*/ 199 h 892"/>
                      <a:gd name="T12" fmla="*/ 32 w 229"/>
                      <a:gd name="T13" fmla="*/ 228 h 892"/>
                      <a:gd name="T14" fmla="*/ 33 w 229"/>
                      <a:gd name="T15" fmla="*/ 273 h 892"/>
                      <a:gd name="T16" fmla="*/ 33 w 229"/>
                      <a:gd name="T17" fmla="*/ 334 h 892"/>
                      <a:gd name="T18" fmla="*/ 34 w 229"/>
                      <a:gd name="T19" fmla="*/ 380 h 892"/>
                      <a:gd name="T20" fmla="*/ 34 w 229"/>
                      <a:gd name="T21" fmla="*/ 443 h 892"/>
                      <a:gd name="T22" fmla="*/ 40 w 229"/>
                      <a:gd name="T23" fmla="*/ 489 h 892"/>
                      <a:gd name="T24" fmla="*/ 31 w 229"/>
                      <a:gd name="T25" fmla="*/ 538 h 892"/>
                      <a:gd name="T26" fmla="*/ 15 w 229"/>
                      <a:gd name="T27" fmla="*/ 604 h 892"/>
                      <a:gd name="T28" fmla="*/ 18 w 229"/>
                      <a:gd name="T29" fmla="*/ 646 h 892"/>
                      <a:gd name="T30" fmla="*/ 31 w 229"/>
                      <a:gd name="T31" fmla="*/ 677 h 892"/>
                      <a:gd name="T32" fmla="*/ 39 w 229"/>
                      <a:gd name="T33" fmla="*/ 716 h 892"/>
                      <a:gd name="T34" fmla="*/ 44 w 229"/>
                      <a:gd name="T35" fmla="*/ 768 h 892"/>
                      <a:gd name="T36" fmla="*/ 42 w 229"/>
                      <a:gd name="T37" fmla="*/ 816 h 892"/>
                      <a:gd name="T38" fmla="*/ 35 w 229"/>
                      <a:gd name="T39" fmla="*/ 850 h 892"/>
                      <a:gd name="T40" fmla="*/ 56 w 229"/>
                      <a:gd name="T41" fmla="*/ 845 h 892"/>
                      <a:gd name="T42" fmla="*/ 77 w 229"/>
                      <a:gd name="T43" fmla="*/ 831 h 892"/>
                      <a:gd name="T44" fmla="*/ 106 w 229"/>
                      <a:gd name="T45" fmla="*/ 842 h 892"/>
                      <a:gd name="T46" fmla="*/ 114 w 229"/>
                      <a:gd name="T47" fmla="*/ 876 h 892"/>
                      <a:gd name="T48" fmla="*/ 126 w 229"/>
                      <a:gd name="T49" fmla="*/ 876 h 892"/>
                      <a:gd name="T50" fmla="*/ 122 w 229"/>
                      <a:gd name="T51" fmla="*/ 849 h 892"/>
                      <a:gd name="T52" fmla="*/ 112 w 229"/>
                      <a:gd name="T53" fmla="*/ 813 h 892"/>
                      <a:gd name="T54" fmla="*/ 117 w 229"/>
                      <a:gd name="T55" fmla="*/ 778 h 892"/>
                      <a:gd name="T56" fmla="*/ 131 w 229"/>
                      <a:gd name="T57" fmla="*/ 741 h 892"/>
                      <a:gd name="T58" fmla="*/ 155 w 229"/>
                      <a:gd name="T59" fmla="*/ 683 h 892"/>
                      <a:gd name="T60" fmla="*/ 175 w 229"/>
                      <a:gd name="T61" fmla="*/ 622 h 892"/>
                      <a:gd name="T62" fmla="*/ 183 w 229"/>
                      <a:gd name="T63" fmla="*/ 553 h 892"/>
                      <a:gd name="T64" fmla="*/ 177 w 229"/>
                      <a:gd name="T65" fmla="*/ 496 h 892"/>
                      <a:gd name="T66" fmla="*/ 167 w 229"/>
                      <a:gd name="T67" fmla="*/ 464 h 892"/>
                      <a:gd name="T68" fmla="*/ 158 w 229"/>
                      <a:gd name="T69" fmla="*/ 420 h 892"/>
                      <a:gd name="T70" fmla="*/ 163 w 229"/>
                      <a:gd name="T71" fmla="*/ 387 h 892"/>
                      <a:gd name="T72" fmla="*/ 166 w 229"/>
                      <a:gd name="T73" fmla="*/ 360 h 892"/>
                      <a:gd name="T74" fmla="*/ 167 w 229"/>
                      <a:gd name="T75" fmla="*/ 318 h 892"/>
                      <a:gd name="T76" fmla="*/ 183 w 229"/>
                      <a:gd name="T77" fmla="*/ 285 h 892"/>
                      <a:gd name="T78" fmla="*/ 202 w 229"/>
                      <a:gd name="T79" fmla="*/ 235 h 892"/>
                      <a:gd name="T80" fmla="*/ 218 w 229"/>
                      <a:gd name="T81" fmla="*/ 191 h 892"/>
                      <a:gd name="T82" fmla="*/ 226 w 229"/>
                      <a:gd name="T83" fmla="*/ 125 h 892"/>
                      <a:gd name="T84" fmla="*/ 225 w 229"/>
                      <a:gd name="T85" fmla="*/ 69 h 892"/>
                      <a:gd name="T86" fmla="*/ 222 w 229"/>
                      <a:gd name="T87" fmla="*/ 12 h 892"/>
                      <a:gd name="T88" fmla="*/ 177 w 229"/>
                      <a:gd name="T89" fmla="*/ 2 h 89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29"/>
                      <a:gd name="T136" fmla="*/ 0 h 892"/>
                      <a:gd name="T137" fmla="*/ 229 w 229"/>
                      <a:gd name="T138" fmla="*/ 892 h 89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29" h="892">
                        <a:moveTo>
                          <a:pt x="124" y="0"/>
                        </a:moveTo>
                        <a:lnTo>
                          <a:pt x="79" y="13"/>
                        </a:lnTo>
                        <a:lnTo>
                          <a:pt x="56" y="26"/>
                        </a:lnTo>
                        <a:lnTo>
                          <a:pt x="37" y="35"/>
                        </a:lnTo>
                        <a:lnTo>
                          <a:pt x="23" y="50"/>
                        </a:lnTo>
                        <a:lnTo>
                          <a:pt x="13" y="61"/>
                        </a:lnTo>
                        <a:lnTo>
                          <a:pt x="6" y="72"/>
                        </a:lnTo>
                        <a:lnTo>
                          <a:pt x="0" y="81"/>
                        </a:lnTo>
                        <a:lnTo>
                          <a:pt x="0" y="105"/>
                        </a:lnTo>
                        <a:lnTo>
                          <a:pt x="7" y="150"/>
                        </a:lnTo>
                        <a:lnTo>
                          <a:pt x="15" y="179"/>
                        </a:lnTo>
                        <a:lnTo>
                          <a:pt x="23" y="199"/>
                        </a:lnTo>
                        <a:lnTo>
                          <a:pt x="27" y="213"/>
                        </a:lnTo>
                        <a:lnTo>
                          <a:pt x="32" y="228"/>
                        </a:lnTo>
                        <a:lnTo>
                          <a:pt x="32" y="248"/>
                        </a:lnTo>
                        <a:lnTo>
                          <a:pt x="33" y="273"/>
                        </a:lnTo>
                        <a:lnTo>
                          <a:pt x="33" y="299"/>
                        </a:lnTo>
                        <a:lnTo>
                          <a:pt x="33" y="334"/>
                        </a:lnTo>
                        <a:lnTo>
                          <a:pt x="34" y="358"/>
                        </a:lnTo>
                        <a:lnTo>
                          <a:pt x="34" y="380"/>
                        </a:lnTo>
                        <a:lnTo>
                          <a:pt x="32" y="407"/>
                        </a:lnTo>
                        <a:lnTo>
                          <a:pt x="34" y="443"/>
                        </a:lnTo>
                        <a:lnTo>
                          <a:pt x="42" y="470"/>
                        </a:lnTo>
                        <a:lnTo>
                          <a:pt x="40" y="489"/>
                        </a:lnTo>
                        <a:lnTo>
                          <a:pt x="35" y="512"/>
                        </a:lnTo>
                        <a:lnTo>
                          <a:pt x="31" y="538"/>
                        </a:lnTo>
                        <a:lnTo>
                          <a:pt x="21" y="576"/>
                        </a:lnTo>
                        <a:lnTo>
                          <a:pt x="15" y="604"/>
                        </a:lnTo>
                        <a:lnTo>
                          <a:pt x="13" y="628"/>
                        </a:lnTo>
                        <a:lnTo>
                          <a:pt x="18" y="646"/>
                        </a:lnTo>
                        <a:lnTo>
                          <a:pt x="24" y="663"/>
                        </a:lnTo>
                        <a:lnTo>
                          <a:pt x="31" y="677"/>
                        </a:lnTo>
                        <a:lnTo>
                          <a:pt x="35" y="693"/>
                        </a:lnTo>
                        <a:lnTo>
                          <a:pt x="39" y="716"/>
                        </a:lnTo>
                        <a:lnTo>
                          <a:pt x="43" y="743"/>
                        </a:lnTo>
                        <a:lnTo>
                          <a:pt x="44" y="768"/>
                        </a:lnTo>
                        <a:lnTo>
                          <a:pt x="46" y="789"/>
                        </a:lnTo>
                        <a:lnTo>
                          <a:pt x="42" y="816"/>
                        </a:lnTo>
                        <a:lnTo>
                          <a:pt x="39" y="829"/>
                        </a:lnTo>
                        <a:lnTo>
                          <a:pt x="35" y="850"/>
                        </a:lnTo>
                        <a:lnTo>
                          <a:pt x="46" y="867"/>
                        </a:lnTo>
                        <a:lnTo>
                          <a:pt x="56" y="845"/>
                        </a:lnTo>
                        <a:lnTo>
                          <a:pt x="65" y="835"/>
                        </a:lnTo>
                        <a:lnTo>
                          <a:pt x="77" y="831"/>
                        </a:lnTo>
                        <a:lnTo>
                          <a:pt x="93" y="832"/>
                        </a:lnTo>
                        <a:lnTo>
                          <a:pt x="106" y="842"/>
                        </a:lnTo>
                        <a:lnTo>
                          <a:pt x="114" y="860"/>
                        </a:lnTo>
                        <a:lnTo>
                          <a:pt x="114" y="876"/>
                        </a:lnTo>
                        <a:lnTo>
                          <a:pt x="121" y="891"/>
                        </a:lnTo>
                        <a:lnTo>
                          <a:pt x="126" y="876"/>
                        </a:lnTo>
                        <a:lnTo>
                          <a:pt x="127" y="864"/>
                        </a:lnTo>
                        <a:lnTo>
                          <a:pt x="122" y="849"/>
                        </a:lnTo>
                        <a:lnTo>
                          <a:pt x="114" y="831"/>
                        </a:lnTo>
                        <a:lnTo>
                          <a:pt x="112" y="813"/>
                        </a:lnTo>
                        <a:lnTo>
                          <a:pt x="114" y="796"/>
                        </a:lnTo>
                        <a:lnTo>
                          <a:pt x="117" y="778"/>
                        </a:lnTo>
                        <a:lnTo>
                          <a:pt x="122" y="759"/>
                        </a:lnTo>
                        <a:lnTo>
                          <a:pt x="131" y="741"/>
                        </a:lnTo>
                        <a:lnTo>
                          <a:pt x="144" y="713"/>
                        </a:lnTo>
                        <a:lnTo>
                          <a:pt x="155" y="683"/>
                        </a:lnTo>
                        <a:lnTo>
                          <a:pt x="167" y="653"/>
                        </a:lnTo>
                        <a:lnTo>
                          <a:pt x="175" y="622"/>
                        </a:lnTo>
                        <a:lnTo>
                          <a:pt x="181" y="587"/>
                        </a:lnTo>
                        <a:lnTo>
                          <a:pt x="183" y="553"/>
                        </a:lnTo>
                        <a:lnTo>
                          <a:pt x="182" y="522"/>
                        </a:lnTo>
                        <a:lnTo>
                          <a:pt x="177" y="496"/>
                        </a:lnTo>
                        <a:lnTo>
                          <a:pt x="173" y="479"/>
                        </a:lnTo>
                        <a:lnTo>
                          <a:pt x="167" y="464"/>
                        </a:lnTo>
                        <a:lnTo>
                          <a:pt x="161" y="445"/>
                        </a:lnTo>
                        <a:lnTo>
                          <a:pt x="158" y="420"/>
                        </a:lnTo>
                        <a:lnTo>
                          <a:pt x="159" y="406"/>
                        </a:lnTo>
                        <a:lnTo>
                          <a:pt x="163" y="387"/>
                        </a:lnTo>
                        <a:lnTo>
                          <a:pt x="166" y="374"/>
                        </a:lnTo>
                        <a:lnTo>
                          <a:pt x="166" y="360"/>
                        </a:lnTo>
                        <a:lnTo>
                          <a:pt x="167" y="338"/>
                        </a:lnTo>
                        <a:lnTo>
                          <a:pt x="167" y="318"/>
                        </a:lnTo>
                        <a:lnTo>
                          <a:pt x="173" y="303"/>
                        </a:lnTo>
                        <a:lnTo>
                          <a:pt x="183" y="285"/>
                        </a:lnTo>
                        <a:lnTo>
                          <a:pt x="193" y="257"/>
                        </a:lnTo>
                        <a:lnTo>
                          <a:pt x="202" y="235"/>
                        </a:lnTo>
                        <a:lnTo>
                          <a:pt x="211" y="210"/>
                        </a:lnTo>
                        <a:lnTo>
                          <a:pt x="218" y="191"/>
                        </a:lnTo>
                        <a:lnTo>
                          <a:pt x="224" y="162"/>
                        </a:lnTo>
                        <a:lnTo>
                          <a:pt x="226" y="125"/>
                        </a:lnTo>
                        <a:lnTo>
                          <a:pt x="228" y="93"/>
                        </a:lnTo>
                        <a:lnTo>
                          <a:pt x="225" y="69"/>
                        </a:lnTo>
                        <a:lnTo>
                          <a:pt x="222" y="43"/>
                        </a:lnTo>
                        <a:lnTo>
                          <a:pt x="222" y="12"/>
                        </a:lnTo>
                        <a:lnTo>
                          <a:pt x="218" y="7"/>
                        </a:lnTo>
                        <a:lnTo>
                          <a:pt x="177" y="2"/>
                        </a:lnTo>
                        <a:lnTo>
                          <a:pt x="124" y="0"/>
                        </a:lnTo>
                      </a:path>
                    </a:pathLst>
                  </a:custGeom>
                  <a:solidFill>
                    <a:srgbClr val="FFE0C0"/>
                  </a:solidFill>
                  <a:ln w="12700" cap="rnd">
                    <a:solidFill>
                      <a:srgbClr val="804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7" name="Freeform 20"/>
                  <p:cNvSpPr>
                    <a:spLocks/>
                  </p:cNvSpPr>
                  <p:nvPr/>
                </p:nvSpPr>
                <p:spPr bwMode="auto">
                  <a:xfrm>
                    <a:off x="4772" y="3469"/>
                    <a:ext cx="37" cy="143"/>
                  </a:xfrm>
                  <a:custGeom>
                    <a:avLst/>
                    <a:gdLst>
                      <a:gd name="T0" fmla="*/ 36 w 37"/>
                      <a:gd name="T1" fmla="*/ 0 h 143"/>
                      <a:gd name="T2" fmla="*/ 27 w 37"/>
                      <a:gd name="T3" fmla="*/ 42 h 143"/>
                      <a:gd name="T4" fmla="*/ 23 w 37"/>
                      <a:gd name="T5" fmla="*/ 66 h 143"/>
                      <a:gd name="T6" fmla="*/ 14 w 37"/>
                      <a:gd name="T7" fmla="*/ 91 h 143"/>
                      <a:gd name="T8" fmla="*/ 4 w 37"/>
                      <a:gd name="T9" fmla="*/ 109 h 143"/>
                      <a:gd name="T10" fmla="*/ 0 w 37"/>
                      <a:gd name="T11" fmla="*/ 117 h 143"/>
                      <a:gd name="T12" fmla="*/ 0 w 37"/>
                      <a:gd name="T13" fmla="*/ 134 h 143"/>
                      <a:gd name="T14" fmla="*/ 5 w 37"/>
                      <a:gd name="T15" fmla="*/ 142 h 143"/>
                      <a:gd name="T16" fmla="*/ 8 w 37"/>
                      <a:gd name="T17" fmla="*/ 140 h 143"/>
                      <a:gd name="T18" fmla="*/ 8 w 37"/>
                      <a:gd name="T19" fmla="*/ 125 h 143"/>
                      <a:gd name="T20" fmla="*/ 16 w 37"/>
                      <a:gd name="T21" fmla="*/ 110 h 143"/>
                      <a:gd name="T22" fmla="*/ 22 w 37"/>
                      <a:gd name="T23" fmla="*/ 87 h 143"/>
                      <a:gd name="T24" fmla="*/ 29 w 37"/>
                      <a:gd name="T25" fmla="*/ 60 h 143"/>
                      <a:gd name="T26" fmla="*/ 36 w 37"/>
                      <a:gd name="T27" fmla="*/ 0 h 143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37"/>
                      <a:gd name="T43" fmla="*/ 0 h 143"/>
                      <a:gd name="T44" fmla="*/ 37 w 37"/>
                      <a:gd name="T45" fmla="*/ 143 h 143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37" h="143">
                        <a:moveTo>
                          <a:pt x="36" y="0"/>
                        </a:moveTo>
                        <a:lnTo>
                          <a:pt x="27" y="42"/>
                        </a:lnTo>
                        <a:lnTo>
                          <a:pt x="23" y="66"/>
                        </a:lnTo>
                        <a:lnTo>
                          <a:pt x="14" y="91"/>
                        </a:lnTo>
                        <a:lnTo>
                          <a:pt x="4" y="109"/>
                        </a:lnTo>
                        <a:lnTo>
                          <a:pt x="0" y="117"/>
                        </a:lnTo>
                        <a:lnTo>
                          <a:pt x="0" y="134"/>
                        </a:lnTo>
                        <a:lnTo>
                          <a:pt x="5" y="142"/>
                        </a:lnTo>
                        <a:lnTo>
                          <a:pt x="8" y="140"/>
                        </a:lnTo>
                        <a:lnTo>
                          <a:pt x="8" y="125"/>
                        </a:lnTo>
                        <a:lnTo>
                          <a:pt x="16" y="110"/>
                        </a:lnTo>
                        <a:lnTo>
                          <a:pt x="22" y="87"/>
                        </a:lnTo>
                        <a:lnTo>
                          <a:pt x="29" y="60"/>
                        </a:lnTo>
                        <a:lnTo>
                          <a:pt x="36" y="0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8" name="Freeform 21"/>
                  <p:cNvSpPr>
                    <a:spLocks/>
                  </p:cNvSpPr>
                  <p:nvPr/>
                </p:nvSpPr>
                <p:spPr bwMode="auto">
                  <a:xfrm>
                    <a:off x="4722" y="3274"/>
                    <a:ext cx="61" cy="123"/>
                  </a:xfrm>
                  <a:custGeom>
                    <a:avLst/>
                    <a:gdLst>
                      <a:gd name="T0" fmla="*/ 3 w 61"/>
                      <a:gd name="T1" fmla="*/ 0 h 123"/>
                      <a:gd name="T2" fmla="*/ 0 w 61"/>
                      <a:gd name="T3" fmla="*/ 16 h 123"/>
                      <a:gd name="T4" fmla="*/ 6 w 61"/>
                      <a:gd name="T5" fmla="*/ 24 h 123"/>
                      <a:gd name="T6" fmla="*/ 9 w 61"/>
                      <a:gd name="T7" fmla="*/ 32 h 123"/>
                      <a:gd name="T8" fmla="*/ 9 w 61"/>
                      <a:gd name="T9" fmla="*/ 52 h 123"/>
                      <a:gd name="T10" fmla="*/ 11 w 61"/>
                      <a:gd name="T11" fmla="*/ 73 h 123"/>
                      <a:gd name="T12" fmla="*/ 17 w 61"/>
                      <a:gd name="T13" fmla="*/ 88 h 123"/>
                      <a:gd name="T14" fmla="*/ 24 w 61"/>
                      <a:gd name="T15" fmla="*/ 117 h 123"/>
                      <a:gd name="T16" fmla="*/ 27 w 61"/>
                      <a:gd name="T17" fmla="*/ 120 h 123"/>
                      <a:gd name="T18" fmla="*/ 36 w 61"/>
                      <a:gd name="T19" fmla="*/ 122 h 123"/>
                      <a:gd name="T20" fmla="*/ 37 w 61"/>
                      <a:gd name="T21" fmla="*/ 100 h 123"/>
                      <a:gd name="T22" fmla="*/ 44 w 61"/>
                      <a:gd name="T23" fmla="*/ 93 h 123"/>
                      <a:gd name="T24" fmla="*/ 58 w 61"/>
                      <a:gd name="T25" fmla="*/ 81 h 123"/>
                      <a:gd name="T26" fmla="*/ 60 w 61"/>
                      <a:gd name="T27" fmla="*/ 74 h 123"/>
                      <a:gd name="T28" fmla="*/ 41 w 61"/>
                      <a:gd name="T29" fmla="*/ 84 h 123"/>
                      <a:gd name="T30" fmla="*/ 28 w 61"/>
                      <a:gd name="T31" fmla="*/ 97 h 123"/>
                      <a:gd name="T32" fmla="*/ 20 w 61"/>
                      <a:gd name="T33" fmla="*/ 103 h 123"/>
                      <a:gd name="T34" fmla="*/ 18 w 61"/>
                      <a:gd name="T35" fmla="*/ 82 h 123"/>
                      <a:gd name="T36" fmla="*/ 14 w 61"/>
                      <a:gd name="T37" fmla="*/ 62 h 123"/>
                      <a:gd name="T38" fmla="*/ 17 w 61"/>
                      <a:gd name="T39" fmla="*/ 44 h 123"/>
                      <a:gd name="T40" fmla="*/ 26 w 61"/>
                      <a:gd name="T41" fmla="*/ 35 h 123"/>
                      <a:gd name="T42" fmla="*/ 17 w 61"/>
                      <a:gd name="T43" fmla="*/ 29 h 123"/>
                      <a:gd name="T44" fmla="*/ 3 w 61"/>
                      <a:gd name="T45" fmla="*/ 0 h 12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1"/>
                      <a:gd name="T70" fmla="*/ 0 h 123"/>
                      <a:gd name="T71" fmla="*/ 61 w 61"/>
                      <a:gd name="T72" fmla="*/ 123 h 12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1" h="123">
                        <a:moveTo>
                          <a:pt x="3" y="0"/>
                        </a:moveTo>
                        <a:lnTo>
                          <a:pt x="0" y="16"/>
                        </a:lnTo>
                        <a:lnTo>
                          <a:pt x="6" y="24"/>
                        </a:lnTo>
                        <a:lnTo>
                          <a:pt x="9" y="32"/>
                        </a:lnTo>
                        <a:lnTo>
                          <a:pt x="9" y="52"/>
                        </a:lnTo>
                        <a:lnTo>
                          <a:pt x="11" y="73"/>
                        </a:lnTo>
                        <a:lnTo>
                          <a:pt x="17" y="88"/>
                        </a:lnTo>
                        <a:lnTo>
                          <a:pt x="24" y="117"/>
                        </a:lnTo>
                        <a:lnTo>
                          <a:pt x="27" y="120"/>
                        </a:lnTo>
                        <a:lnTo>
                          <a:pt x="36" y="122"/>
                        </a:lnTo>
                        <a:lnTo>
                          <a:pt x="37" y="100"/>
                        </a:lnTo>
                        <a:lnTo>
                          <a:pt x="44" y="93"/>
                        </a:lnTo>
                        <a:lnTo>
                          <a:pt x="58" y="81"/>
                        </a:lnTo>
                        <a:lnTo>
                          <a:pt x="60" y="74"/>
                        </a:lnTo>
                        <a:lnTo>
                          <a:pt x="41" y="84"/>
                        </a:lnTo>
                        <a:lnTo>
                          <a:pt x="28" y="97"/>
                        </a:lnTo>
                        <a:lnTo>
                          <a:pt x="20" y="103"/>
                        </a:lnTo>
                        <a:lnTo>
                          <a:pt x="18" y="82"/>
                        </a:lnTo>
                        <a:lnTo>
                          <a:pt x="14" y="62"/>
                        </a:lnTo>
                        <a:lnTo>
                          <a:pt x="17" y="44"/>
                        </a:lnTo>
                        <a:lnTo>
                          <a:pt x="26" y="35"/>
                        </a:lnTo>
                        <a:lnTo>
                          <a:pt x="17" y="29"/>
                        </a:lnTo>
                        <a:lnTo>
                          <a:pt x="3" y="0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99" name="Freeform 22"/>
                  <p:cNvSpPr>
                    <a:spLocks/>
                  </p:cNvSpPr>
                  <p:nvPr/>
                </p:nvSpPr>
                <p:spPr bwMode="auto">
                  <a:xfrm>
                    <a:off x="4782" y="3237"/>
                    <a:ext cx="26" cy="90"/>
                  </a:xfrm>
                  <a:custGeom>
                    <a:avLst/>
                    <a:gdLst>
                      <a:gd name="T0" fmla="*/ 18 w 26"/>
                      <a:gd name="T1" fmla="*/ 0 h 90"/>
                      <a:gd name="T2" fmla="*/ 25 w 26"/>
                      <a:gd name="T3" fmla="*/ 15 h 90"/>
                      <a:gd name="T4" fmla="*/ 17 w 26"/>
                      <a:gd name="T5" fmla="*/ 36 h 90"/>
                      <a:gd name="T6" fmla="*/ 6 w 26"/>
                      <a:gd name="T7" fmla="*/ 49 h 90"/>
                      <a:gd name="T8" fmla="*/ 0 w 26"/>
                      <a:gd name="T9" fmla="*/ 61 h 90"/>
                      <a:gd name="T10" fmla="*/ 5 w 26"/>
                      <a:gd name="T11" fmla="*/ 63 h 90"/>
                      <a:gd name="T12" fmla="*/ 6 w 26"/>
                      <a:gd name="T13" fmla="*/ 74 h 90"/>
                      <a:gd name="T14" fmla="*/ 8 w 26"/>
                      <a:gd name="T15" fmla="*/ 89 h 9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6"/>
                      <a:gd name="T25" fmla="*/ 0 h 90"/>
                      <a:gd name="T26" fmla="*/ 26 w 26"/>
                      <a:gd name="T27" fmla="*/ 90 h 9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6" h="90">
                        <a:moveTo>
                          <a:pt x="18" y="0"/>
                        </a:moveTo>
                        <a:lnTo>
                          <a:pt x="25" y="15"/>
                        </a:lnTo>
                        <a:lnTo>
                          <a:pt x="17" y="36"/>
                        </a:lnTo>
                        <a:lnTo>
                          <a:pt x="6" y="49"/>
                        </a:lnTo>
                        <a:lnTo>
                          <a:pt x="0" y="61"/>
                        </a:lnTo>
                        <a:lnTo>
                          <a:pt x="5" y="63"/>
                        </a:lnTo>
                        <a:lnTo>
                          <a:pt x="6" y="74"/>
                        </a:lnTo>
                        <a:lnTo>
                          <a:pt x="8" y="89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804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0" name="Freeform 23"/>
                  <p:cNvSpPr>
                    <a:spLocks/>
                  </p:cNvSpPr>
                  <p:nvPr/>
                </p:nvSpPr>
                <p:spPr bwMode="auto">
                  <a:xfrm>
                    <a:off x="4732" y="2903"/>
                    <a:ext cx="143" cy="341"/>
                  </a:xfrm>
                  <a:custGeom>
                    <a:avLst/>
                    <a:gdLst>
                      <a:gd name="T0" fmla="*/ 84 w 143"/>
                      <a:gd name="T1" fmla="*/ 314 h 341"/>
                      <a:gd name="T2" fmla="*/ 70 w 143"/>
                      <a:gd name="T3" fmla="*/ 301 h 341"/>
                      <a:gd name="T4" fmla="*/ 60 w 143"/>
                      <a:gd name="T5" fmla="*/ 298 h 341"/>
                      <a:gd name="T6" fmla="*/ 46 w 143"/>
                      <a:gd name="T7" fmla="*/ 301 h 341"/>
                      <a:gd name="T8" fmla="*/ 39 w 143"/>
                      <a:gd name="T9" fmla="*/ 306 h 341"/>
                      <a:gd name="T10" fmla="*/ 27 w 143"/>
                      <a:gd name="T11" fmla="*/ 317 h 341"/>
                      <a:gd name="T12" fmla="*/ 16 w 143"/>
                      <a:gd name="T13" fmla="*/ 332 h 341"/>
                      <a:gd name="T14" fmla="*/ 4 w 143"/>
                      <a:gd name="T15" fmla="*/ 340 h 341"/>
                      <a:gd name="T16" fmla="*/ 0 w 143"/>
                      <a:gd name="T17" fmla="*/ 340 h 341"/>
                      <a:gd name="T18" fmla="*/ 0 w 143"/>
                      <a:gd name="T19" fmla="*/ 332 h 341"/>
                      <a:gd name="T20" fmla="*/ 9 w 143"/>
                      <a:gd name="T21" fmla="*/ 326 h 341"/>
                      <a:gd name="T22" fmla="*/ 19 w 143"/>
                      <a:gd name="T23" fmla="*/ 311 h 341"/>
                      <a:gd name="T24" fmla="*/ 29 w 143"/>
                      <a:gd name="T25" fmla="*/ 288 h 341"/>
                      <a:gd name="T26" fmla="*/ 38 w 143"/>
                      <a:gd name="T27" fmla="*/ 268 h 341"/>
                      <a:gd name="T28" fmla="*/ 40 w 143"/>
                      <a:gd name="T29" fmla="*/ 244 h 341"/>
                      <a:gd name="T30" fmla="*/ 43 w 143"/>
                      <a:gd name="T31" fmla="*/ 252 h 341"/>
                      <a:gd name="T32" fmla="*/ 46 w 143"/>
                      <a:gd name="T33" fmla="*/ 275 h 341"/>
                      <a:gd name="T34" fmla="*/ 50 w 143"/>
                      <a:gd name="T35" fmla="*/ 276 h 341"/>
                      <a:gd name="T36" fmla="*/ 67 w 143"/>
                      <a:gd name="T37" fmla="*/ 264 h 341"/>
                      <a:gd name="T38" fmla="*/ 79 w 143"/>
                      <a:gd name="T39" fmla="*/ 245 h 341"/>
                      <a:gd name="T40" fmla="*/ 90 w 143"/>
                      <a:gd name="T41" fmla="*/ 222 h 341"/>
                      <a:gd name="T42" fmla="*/ 103 w 143"/>
                      <a:gd name="T43" fmla="*/ 197 h 341"/>
                      <a:gd name="T44" fmla="*/ 109 w 143"/>
                      <a:gd name="T45" fmla="*/ 176 h 341"/>
                      <a:gd name="T46" fmla="*/ 113 w 143"/>
                      <a:gd name="T47" fmla="*/ 156 h 341"/>
                      <a:gd name="T48" fmla="*/ 117 w 143"/>
                      <a:gd name="T49" fmla="*/ 132 h 341"/>
                      <a:gd name="T50" fmla="*/ 120 w 143"/>
                      <a:gd name="T51" fmla="*/ 106 h 341"/>
                      <a:gd name="T52" fmla="*/ 118 w 143"/>
                      <a:gd name="T53" fmla="*/ 86 h 341"/>
                      <a:gd name="T54" fmla="*/ 115 w 143"/>
                      <a:gd name="T55" fmla="*/ 62 h 341"/>
                      <a:gd name="T56" fmla="*/ 109 w 143"/>
                      <a:gd name="T57" fmla="*/ 41 h 341"/>
                      <a:gd name="T58" fmla="*/ 101 w 143"/>
                      <a:gd name="T59" fmla="*/ 27 h 341"/>
                      <a:gd name="T60" fmla="*/ 90 w 143"/>
                      <a:gd name="T61" fmla="*/ 15 h 341"/>
                      <a:gd name="T62" fmla="*/ 74 w 143"/>
                      <a:gd name="T63" fmla="*/ 6 h 341"/>
                      <a:gd name="T64" fmla="*/ 60 w 143"/>
                      <a:gd name="T65" fmla="*/ 0 h 341"/>
                      <a:gd name="T66" fmla="*/ 80 w 143"/>
                      <a:gd name="T67" fmla="*/ 0 h 341"/>
                      <a:gd name="T68" fmla="*/ 107 w 143"/>
                      <a:gd name="T69" fmla="*/ 0 h 341"/>
                      <a:gd name="T70" fmla="*/ 130 w 143"/>
                      <a:gd name="T71" fmla="*/ 4 h 341"/>
                      <a:gd name="T72" fmla="*/ 140 w 143"/>
                      <a:gd name="T73" fmla="*/ 4 h 341"/>
                      <a:gd name="T74" fmla="*/ 138 w 143"/>
                      <a:gd name="T75" fmla="*/ 27 h 341"/>
                      <a:gd name="T76" fmla="*/ 138 w 143"/>
                      <a:gd name="T77" fmla="*/ 48 h 341"/>
                      <a:gd name="T78" fmla="*/ 140 w 143"/>
                      <a:gd name="T79" fmla="*/ 67 h 341"/>
                      <a:gd name="T80" fmla="*/ 142 w 143"/>
                      <a:gd name="T81" fmla="*/ 91 h 341"/>
                      <a:gd name="T82" fmla="*/ 142 w 143"/>
                      <a:gd name="T83" fmla="*/ 114 h 341"/>
                      <a:gd name="T84" fmla="*/ 140 w 143"/>
                      <a:gd name="T85" fmla="*/ 138 h 341"/>
                      <a:gd name="T86" fmla="*/ 136 w 143"/>
                      <a:gd name="T87" fmla="*/ 172 h 341"/>
                      <a:gd name="T88" fmla="*/ 127 w 143"/>
                      <a:gd name="T89" fmla="*/ 202 h 341"/>
                      <a:gd name="T90" fmla="*/ 120 w 143"/>
                      <a:gd name="T91" fmla="*/ 221 h 341"/>
                      <a:gd name="T92" fmla="*/ 112 w 143"/>
                      <a:gd name="T93" fmla="*/ 242 h 341"/>
                      <a:gd name="T94" fmla="*/ 103 w 143"/>
                      <a:gd name="T95" fmla="*/ 262 h 341"/>
                      <a:gd name="T96" fmla="*/ 97 w 143"/>
                      <a:gd name="T97" fmla="*/ 279 h 341"/>
                      <a:gd name="T98" fmla="*/ 86 w 143"/>
                      <a:gd name="T99" fmla="*/ 295 h 341"/>
                      <a:gd name="T100" fmla="*/ 84 w 143"/>
                      <a:gd name="T101" fmla="*/ 314 h 34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43"/>
                      <a:gd name="T154" fmla="*/ 0 h 341"/>
                      <a:gd name="T155" fmla="*/ 143 w 143"/>
                      <a:gd name="T156" fmla="*/ 341 h 34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43" h="341">
                        <a:moveTo>
                          <a:pt x="84" y="314"/>
                        </a:moveTo>
                        <a:lnTo>
                          <a:pt x="70" y="301"/>
                        </a:lnTo>
                        <a:lnTo>
                          <a:pt x="60" y="298"/>
                        </a:lnTo>
                        <a:lnTo>
                          <a:pt x="46" y="301"/>
                        </a:lnTo>
                        <a:lnTo>
                          <a:pt x="39" y="306"/>
                        </a:lnTo>
                        <a:lnTo>
                          <a:pt x="27" y="317"/>
                        </a:lnTo>
                        <a:lnTo>
                          <a:pt x="16" y="332"/>
                        </a:lnTo>
                        <a:lnTo>
                          <a:pt x="4" y="340"/>
                        </a:lnTo>
                        <a:lnTo>
                          <a:pt x="0" y="340"/>
                        </a:lnTo>
                        <a:lnTo>
                          <a:pt x="0" y="332"/>
                        </a:lnTo>
                        <a:lnTo>
                          <a:pt x="9" y="326"/>
                        </a:lnTo>
                        <a:lnTo>
                          <a:pt x="19" y="311"/>
                        </a:lnTo>
                        <a:lnTo>
                          <a:pt x="29" y="288"/>
                        </a:lnTo>
                        <a:lnTo>
                          <a:pt x="38" y="268"/>
                        </a:lnTo>
                        <a:lnTo>
                          <a:pt x="40" y="244"/>
                        </a:lnTo>
                        <a:lnTo>
                          <a:pt x="43" y="252"/>
                        </a:lnTo>
                        <a:lnTo>
                          <a:pt x="46" y="275"/>
                        </a:lnTo>
                        <a:lnTo>
                          <a:pt x="50" y="276"/>
                        </a:lnTo>
                        <a:lnTo>
                          <a:pt x="67" y="264"/>
                        </a:lnTo>
                        <a:lnTo>
                          <a:pt x="79" y="245"/>
                        </a:lnTo>
                        <a:lnTo>
                          <a:pt x="90" y="222"/>
                        </a:lnTo>
                        <a:lnTo>
                          <a:pt x="103" y="197"/>
                        </a:lnTo>
                        <a:lnTo>
                          <a:pt x="109" y="176"/>
                        </a:lnTo>
                        <a:lnTo>
                          <a:pt x="113" y="156"/>
                        </a:lnTo>
                        <a:lnTo>
                          <a:pt x="117" y="132"/>
                        </a:lnTo>
                        <a:lnTo>
                          <a:pt x="120" y="106"/>
                        </a:lnTo>
                        <a:lnTo>
                          <a:pt x="118" y="86"/>
                        </a:lnTo>
                        <a:lnTo>
                          <a:pt x="115" y="62"/>
                        </a:lnTo>
                        <a:lnTo>
                          <a:pt x="109" y="41"/>
                        </a:lnTo>
                        <a:lnTo>
                          <a:pt x="101" y="27"/>
                        </a:lnTo>
                        <a:lnTo>
                          <a:pt x="90" y="15"/>
                        </a:lnTo>
                        <a:lnTo>
                          <a:pt x="74" y="6"/>
                        </a:lnTo>
                        <a:lnTo>
                          <a:pt x="60" y="0"/>
                        </a:lnTo>
                        <a:lnTo>
                          <a:pt x="80" y="0"/>
                        </a:lnTo>
                        <a:lnTo>
                          <a:pt x="107" y="0"/>
                        </a:lnTo>
                        <a:lnTo>
                          <a:pt x="130" y="4"/>
                        </a:lnTo>
                        <a:lnTo>
                          <a:pt x="140" y="4"/>
                        </a:lnTo>
                        <a:lnTo>
                          <a:pt x="138" y="27"/>
                        </a:lnTo>
                        <a:lnTo>
                          <a:pt x="138" y="48"/>
                        </a:lnTo>
                        <a:lnTo>
                          <a:pt x="140" y="67"/>
                        </a:lnTo>
                        <a:lnTo>
                          <a:pt x="142" y="91"/>
                        </a:lnTo>
                        <a:lnTo>
                          <a:pt x="142" y="114"/>
                        </a:lnTo>
                        <a:lnTo>
                          <a:pt x="140" y="138"/>
                        </a:lnTo>
                        <a:lnTo>
                          <a:pt x="136" y="172"/>
                        </a:lnTo>
                        <a:lnTo>
                          <a:pt x="127" y="202"/>
                        </a:lnTo>
                        <a:lnTo>
                          <a:pt x="120" y="221"/>
                        </a:lnTo>
                        <a:lnTo>
                          <a:pt x="112" y="242"/>
                        </a:lnTo>
                        <a:lnTo>
                          <a:pt x="103" y="262"/>
                        </a:lnTo>
                        <a:lnTo>
                          <a:pt x="97" y="279"/>
                        </a:lnTo>
                        <a:lnTo>
                          <a:pt x="86" y="295"/>
                        </a:lnTo>
                        <a:lnTo>
                          <a:pt x="84" y="314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01" name="Freeform 24"/>
                  <p:cNvSpPr>
                    <a:spLocks/>
                  </p:cNvSpPr>
                  <p:nvPr/>
                </p:nvSpPr>
                <p:spPr bwMode="auto">
                  <a:xfrm>
                    <a:off x="4728" y="3447"/>
                    <a:ext cx="23" cy="165"/>
                  </a:xfrm>
                  <a:custGeom>
                    <a:avLst/>
                    <a:gdLst>
                      <a:gd name="T0" fmla="*/ 4 w 23"/>
                      <a:gd name="T1" fmla="*/ 0 h 165"/>
                      <a:gd name="T2" fmla="*/ 12 w 23"/>
                      <a:gd name="T3" fmla="*/ 39 h 165"/>
                      <a:gd name="T4" fmla="*/ 12 w 23"/>
                      <a:gd name="T5" fmla="*/ 63 h 165"/>
                      <a:gd name="T6" fmla="*/ 8 w 23"/>
                      <a:gd name="T7" fmla="*/ 88 h 165"/>
                      <a:gd name="T8" fmla="*/ 1 w 23"/>
                      <a:gd name="T9" fmla="*/ 116 h 165"/>
                      <a:gd name="T10" fmla="*/ 0 w 23"/>
                      <a:gd name="T11" fmla="*/ 130 h 165"/>
                      <a:gd name="T12" fmla="*/ 0 w 23"/>
                      <a:gd name="T13" fmla="*/ 164 h 165"/>
                      <a:gd name="T14" fmla="*/ 4 w 23"/>
                      <a:gd name="T15" fmla="*/ 128 h 165"/>
                      <a:gd name="T16" fmla="*/ 11 w 23"/>
                      <a:gd name="T17" fmla="*/ 102 h 165"/>
                      <a:gd name="T18" fmla="*/ 17 w 23"/>
                      <a:gd name="T19" fmla="*/ 73 h 165"/>
                      <a:gd name="T20" fmla="*/ 22 w 23"/>
                      <a:gd name="T21" fmla="*/ 50 h 165"/>
                      <a:gd name="T22" fmla="*/ 20 w 23"/>
                      <a:gd name="T23" fmla="*/ 19 h 165"/>
                      <a:gd name="T24" fmla="*/ 4 w 23"/>
                      <a:gd name="T25" fmla="*/ 0 h 16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3"/>
                      <a:gd name="T40" fmla="*/ 0 h 165"/>
                      <a:gd name="T41" fmla="*/ 23 w 23"/>
                      <a:gd name="T42" fmla="*/ 165 h 16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3" h="165">
                        <a:moveTo>
                          <a:pt x="4" y="0"/>
                        </a:moveTo>
                        <a:lnTo>
                          <a:pt x="12" y="39"/>
                        </a:lnTo>
                        <a:lnTo>
                          <a:pt x="12" y="63"/>
                        </a:lnTo>
                        <a:lnTo>
                          <a:pt x="8" y="88"/>
                        </a:lnTo>
                        <a:lnTo>
                          <a:pt x="1" y="116"/>
                        </a:lnTo>
                        <a:lnTo>
                          <a:pt x="0" y="130"/>
                        </a:lnTo>
                        <a:lnTo>
                          <a:pt x="0" y="164"/>
                        </a:lnTo>
                        <a:lnTo>
                          <a:pt x="4" y="128"/>
                        </a:lnTo>
                        <a:lnTo>
                          <a:pt x="11" y="102"/>
                        </a:lnTo>
                        <a:lnTo>
                          <a:pt x="17" y="73"/>
                        </a:lnTo>
                        <a:lnTo>
                          <a:pt x="22" y="50"/>
                        </a:lnTo>
                        <a:lnTo>
                          <a:pt x="20" y="19"/>
                        </a:lnTo>
                        <a:lnTo>
                          <a:pt x="4" y="0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89" name="Group 25"/>
                <p:cNvGrpSpPr>
                  <a:grpSpLocks/>
                </p:cNvGrpSpPr>
                <p:nvPr/>
              </p:nvGrpSpPr>
              <p:grpSpPr bwMode="auto">
                <a:xfrm>
                  <a:off x="4666" y="3728"/>
                  <a:ext cx="148" cy="209"/>
                  <a:chOff x="4666" y="3728"/>
                  <a:chExt cx="148" cy="209"/>
                </a:xfrm>
              </p:grpSpPr>
              <p:grpSp>
                <p:nvGrpSpPr>
                  <p:cNvPr id="1090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4666" y="3728"/>
                    <a:ext cx="148" cy="209"/>
                    <a:chOff x="4666" y="3728"/>
                    <a:chExt cx="148" cy="209"/>
                  </a:xfrm>
                </p:grpSpPr>
                <p:sp>
                  <p:nvSpPr>
                    <p:cNvPr id="1092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4666" y="3803"/>
                      <a:ext cx="148" cy="134"/>
                    </a:xfrm>
                    <a:custGeom>
                      <a:avLst/>
                      <a:gdLst>
                        <a:gd name="T0" fmla="*/ 0 w 148"/>
                        <a:gd name="T1" fmla="*/ 59 h 134"/>
                        <a:gd name="T2" fmla="*/ 2 w 148"/>
                        <a:gd name="T3" fmla="*/ 73 h 134"/>
                        <a:gd name="T4" fmla="*/ 8 w 148"/>
                        <a:gd name="T5" fmla="*/ 79 h 134"/>
                        <a:gd name="T6" fmla="*/ 18 w 148"/>
                        <a:gd name="T7" fmla="*/ 84 h 134"/>
                        <a:gd name="T8" fmla="*/ 25 w 148"/>
                        <a:gd name="T9" fmla="*/ 85 h 134"/>
                        <a:gd name="T10" fmla="*/ 39 w 148"/>
                        <a:gd name="T11" fmla="*/ 86 h 134"/>
                        <a:gd name="T12" fmla="*/ 46 w 148"/>
                        <a:gd name="T13" fmla="*/ 89 h 134"/>
                        <a:gd name="T14" fmla="*/ 47 w 148"/>
                        <a:gd name="T15" fmla="*/ 96 h 134"/>
                        <a:gd name="T16" fmla="*/ 45 w 148"/>
                        <a:gd name="T17" fmla="*/ 101 h 134"/>
                        <a:gd name="T18" fmla="*/ 40 w 148"/>
                        <a:gd name="T19" fmla="*/ 108 h 134"/>
                        <a:gd name="T20" fmla="*/ 40 w 148"/>
                        <a:gd name="T21" fmla="*/ 117 h 134"/>
                        <a:gd name="T22" fmla="*/ 46 w 148"/>
                        <a:gd name="T23" fmla="*/ 125 h 134"/>
                        <a:gd name="T24" fmla="*/ 51 w 148"/>
                        <a:gd name="T25" fmla="*/ 129 h 134"/>
                        <a:gd name="T26" fmla="*/ 64 w 148"/>
                        <a:gd name="T27" fmla="*/ 133 h 134"/>
                        <a:gd name="T28" fmla="*/ 77 w 148"/>
                        <a:gd name="T29" fmla="*/ 133 h 134"/>
                        <a:gd name="T30" fmla="*/ 91 w 148"/>
                        <a:gd name="T31" fmla="*/ 131 h 134"/>
                        <a:gd name="T32" fmla="*/ 101 w 148"/>
                        <a:gd name="T33" fmla="*/ 128 h 134"/>
                        <a:gd name="T34" fmla="*/ 113 w 148"/>
                        <a:gd name="T35" fmla="*/ 125 h 134"/>
                        <a:gd name="T36" fmla="*/ 123 w 148"/>
                        <a:gd name="T37" fmla="*/ 115 h 134"/>
                        <a:gd name="T38" fmla="*/ 129 w 148"/>
                        <a:gd name="T39" fmla="*/ 105 h 134"/>
                        <a:gd name="T40" fmla="*/ 133 w 148"/>
                        <a:gd name="T41" fmla="*/ 89 h 134"/>
                        <a:gd name="T42" fmla="*/ 137 w 148"/>
                        <a:gd name="T43" fmla="*/ 82 h 134"/>
                        <a:gd name="T44" fmla="*/ 141 w 148"/>
                        <a:gd name="T45" fmla="*/ 71 h 134"/>
                        <a:gd name="T46" fmla="*/ 145 w 148"/>
                        <a:gd name="T47" fmla="*/ 60 h 134"/>
                        <a:gd name="T48" fmla="*/ 147 w 148"/>
                        <a:gd name="T49" fmla="*/ 46 h 134"/>
                        <a:gd name="T50" fmla="*/ 144 w 148"/>
                        <a:gd name="T51" fmla="*/ 36 h 134"/>
                        <a:gd name="T52" fmla="*/ 112 w 148"/>
                        <a:gd name="T53" fmla="*/ 3 h 134"/>
                        <a:gd name="T54" fmla="*/ 69 w 148"/>
                        <a:gd name="T55" fmla="*/ 0 h 134"/>
                        <a:gd name="T56" fmla="*/ 20 w 148"/>
                        <a:gd name="T57" fmla="*/ 19 h 134"/>
                        <a:gd name="T58" fmla="*/ 1 w 148"/>
                        <a:gd name="T59" fmla="*/ 41 h 134"/>
                        <a:gd name="T60" fmla="*/ 0 w 148"/>
                        <a:gd name="T61" fmla="*/ 59 h 134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48"/>
                        <a:gd name="T94" fmla="*/ 0 h 134"/>
                        <a:gd name="T95" fmla="*/ 148 w 148"/>
                        <a:gd name="T96" fmla="*/ 134 h 134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48" h="134">
                          <a:moveTo>
                            <a:pt x="0" y="59"/>
                          </a:moveTo>
                          <a:lnTo>
                            <a:pt x="2" y="73"/>
                          </a:lnTo>
                          <a:lnTo>
                            <a:pt x="8" y="79"/>
                          </a:lnTo>
                          <a:lnTo>
                            <a:pt x="18" y="84"/>
                          </a:lnTo>
                          <a:lnTo>
                            <a:pt x="25" y="85"/>
                          </a:lnTo>
                          <a:lnTo>
                            <a:pt x="39" y="86"/>
                          </a:lnTo>
                          <a:lnTo>
                            <a:pt x="46" y="89"/>
                          </a:lnTo>
                          <a:lnTo>
                            <a:pt x="47" y="96"/>
                          </a:lnTo>
                          <a:lnTo>
                            <a:pt x="45" y="101"/>
                          </a:lnTo>
                          <a:lnTo>
                            <a:pt x="40" y="108"/>
                          </a:lnTo>
                          <a:lnTo>
                            <a:pt x="40" y="117"/>
                          </a:lnTo>
                          <a:lnTo>
                            <a:pt x="46" y="125"/>
                          </a:lnTo>
                          <a:lnTo>
                            <a:pt x="51" y="129"/>
                          </a:lnTo>
                          <a:lnTo>
                            <a:pt x="64" y="133"/>
                          </a:lnTo>
                          <a:lnTo>
                            <a:pt x="77" y="133"/>
                          </a:lnTo>
                          <a:lnTo>
                            <a:pt x="91" y="131"/>
                          </a:lnTo>
                          <a:lnTo>
                            <a:pt x="101" y="128"/>
                          </a:lnTo>
                          <a:lnTo>
                            <a:pt x="113" y="125"/>
                          </a:lnTo>
                          <a:lnTo>
                            <a:pt x="123" y="115"/>
                          </a:lnTo>
                          <a:lnTo>
                            <a:pt x="129" y="105"/>
                          </a:lnTo>
                          <a:lnTo>
                            <a:pt x="133" y="89"/>
                          </a:lnTo>
                          <a:lnTo>
                            <a:pt x="137" y="82"/>
                          </a:lnTo>
                          <a:lnTo>
                            <a:pt x="141" y="71"/>
                          </a:lnTo>
                          <a:lnTo>
                            <a:pt x="145" y="60"/>
                          </a:lnTo>
                          <a:lnTo>
                            <a:pt x="147" y="46"/>
                          </a:lnTo>
                          <a:lnTo>
                            <a:pt x="144" y="36"/>
                          </a:lnTo>
                          <a:lnTo>
                            <a:pt x="112" y="3"/>
                          </a:lnTo>
                          <a:lnTo>
                            <a:pt x="69" y="0"/>
                          </a:lnTo>
                          <a:lnTo>
                            <a:pt x="20" y="19"/>
                          </a:lnTo>
                          <a:lnTo>
                            <a:pt x="1" y="41"/>
                          </a:lnTo>
                          <a:lnTo>
                            <a:pt x="0" y="59"/>
                          </a:lnTo>
                        </a:path>
                      </a:pathLst>
                    </a:custGeom>
                    <a:solidFill>
                      <a:srgbClr val="60606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93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666" y="3728"/>
                      <a:ext cx="145" cy="135"/>
                    </a:xfrm>
                    <a:custGeom>
                      <a:avLst/>
                      <a:gdLst>
                        <a:gd name="T0" fmla="*/ 2 w 145"/>
                        <a:gd name="T1" fmla="*/ 134 h 135"/>
                        <a:gd name="T2" fmla="*/ 0 w 145"/>
                        <a:gd name="T3" fmla="*/ 126 h 135"/>
                        <a:gd name="T4" fmla="*/ 2 w 145"/>
                        <a:gd name="T5" fmla="*/ 115 h 135"/>
                        <a:gd name="T6" fmla="*/ 9 w 145"/>
                        <a:gd name="T7" fmla="*/ 103 h 135"/>
                        <a:gd name="T8" fmla="*/ 15 w 145"/>
                        <a:gd name="T9" fmla="*/ 94 h 135"/>
                        <a:gd name="T10" fmla="*/ 19 w 145"/>
                        <a:gd name="T11" fmla="*/ 84 h 135"/>
                        <a:gd name="T12" fmla="*/ 22 w 145"/>
                        <a:gd name="T13" fmla="*/ 71 h 135"/>
                        <a:gd name="T14" fmla="*/ 21 w 145"/>
                        <a:gd name="T15" fmla="*/ 57 h 135"/>
                        <a:gd name="T16" fmla="*/ 25 w 145"/>
                        <a:gd name="T17" fmla="*/ 47 h 135"/>
                        <a:gd name="T18" fmla="*/ 33 w 145"/>
                        <a:gd name="T19" fmla="*/ 38 h 135"/>
                        <a:gd name="T20" fmla="*/ 39 w 145"/>
                        <a:gd name="T21" fmla="*/ 22 h 135"/>
                        <a:gd name="T22" fmla="*/ 47 w 145"/>
                        <a:gd name="T23" fmla="*/ 9 h 135"/>
                        <a:gd name="T24" fmla="*/ 59 w 145"/>
                        <a:gd name="T25" fmla="*/ 2 h 135"/>
                        <a:gd name="T26" fmla="*/ 69 w 145"/>
                        <a:gd name="T27" fmla="*/ 0 h 135"/>
                        <a:gd name="T28" fmla="*/ 81 w 145"/>
                        <a:gd name="T29" fmla="*/ 1 h 135"/>
                        <a:gd name="T30" fmla="*/ 88 w 145"/>
                        <a:gd name="T31" fmla="*/ 5 h 135"/>
                        <a:gd name="T32" fmla="*/ 96 w 145"/>
                        <a:gd name="T33" fmla="*/ 12 h 135"/>
                        <a:gd name="T34" fmla="*/ 100 w 145"/>
                        <a:gd name="T35" fmla="*/ 21 h 135"/>
                        <a:gd name="T36" fmla="*/ 105 w 145"/>
                        <a:gd name="T37" fmla="*/ 32 h 135"/>
                        <a:gd name="T38" fmla="*/ 106 w 145"/>
                        <a:gd name="T39" fmla="*/ 50 h 135"/>
                        <a:gd name="T40" fmla="*/ 111 w 145"/>
                        <a:gd name="T41" fmla="*/ 58 h 135"/>
                        <a:gd name="T42" fmla="*/ 114 w 145"/>
                        <a:gd name="T43" fmla="*/ 64 h 135"/>
                        <a:gd name="T44" fmla="*/ 118 w 145"/>
                        <a:gd name="T45" fmla="*/ 70 h 135"/>
                        <a:gd name="T46" fmla="*/ 126 w 145"/>
                        <a:gd name="T47" fmla="*/ 75 h 135"/>
                        <a:gd name="T48" fmla="*/ 132 w 145"/>
                        <a:gd name="T49" fmla="*/ 81 h 135"/>
                        <a:gd name="T50" fmla="*/ 139 w 145"/>
                        <a:gd name="T51" fmla="*/ 89 h 135"/>
                        <a:gd name="T52" fmla="*/ 142 w 145"/>
                        <a:gd name="T53" fmla="*/ 97 h 135"/>
                        <a:gd name="T54" fmla="*/ 144 w 145"/>
                        <a:gd name="T55" fmla="*/ 107 h 135"/>
                        <a:gd name="T56" fmla="*/ 144 w 145"/>
                        <a:gd name="T57" fmla="*/ 113 h 135"/>
                        <a:gd name="T58" fmla="*/ 135 w 145"/>
                        <a:gd name="T59" fmla="*/ 103 h 135"/>
                        <a:gd name="T60" fmla="*/ 122 w 145"/>
                        <a:gd name="T61" fmla="*/ 97 h 135"/>
                        <a:gd name="T62" fmla="*/ 106 w 145"/>
                        <a:gd name="T63" fmla="*/ 92 h 135"/>
                        <a:gd name="T64" fmla="*/ 89 w 145"/>
                        <a:gd name="T65" fmla="*/ 90 h 135"/>
                        <a:gd name="T66" fmla="*/ 69 w 145"/>
                        <a:gd name="T67" fmla="*/ 92 h 135"/>
                        <a:gd name="T68" fmla="*/ 49 w 145"/>
                        <a:gd name="T69" fmla="*/ 98 h 135"/>
                        <a:gd name="T70" fmla="*/ 37 w 145"/>
                        <a:gd name="T71" fmla="*/ 104 h 135"/>
                        <a:gd name="T72" fmla="*/ 23 w 145"/>
                        <a:gd name="T73" fmla="*/ 112 h 135"/>
                        <a:gd name="T74" fmla="*/ 10 w 145"/>
                        <a:gd name="T75" fmla="*/ 121 h 135"/>
                        <a:gd name="T76" fmla="*/ 2 w 145"/>
                        <a:gd name="T77" fmla="*/ 134 h 135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w 145"/>
                        <a:gd name="T118" fmla="*/ 0 h 135"/>
                        <a:gd name="T119" fmla="*/ 145 w 145"/>
                        <a:gd name="T120" fmla="*/ 135 h 135"/>
                      </a:gdLst>
                      <a:ahLst/>
                      <a:cxnLst>
                        <a:cxn ang="T78">
                          <a:pos x="T0" y="T1"/>
                        </a:cxn>
                        <a:cxn ang="T79">
                          <a:pos x="T2" y="T3"/>
                        </a:cxn>
                        <a:cxn ang="T80">
                          <a:pos x="T4" y="T5"/>
                        </a:cxn>
                        <a:cxn ang="T81">
                          <a:pos x="T6" y="T7"/>
                        </a:cxn>
                        <a:cxn ang="T82">
                          <a:pos x="T8" y="T9"/>
                        </a:cxn>
                        <a:cxn ang="T83">
                          <a:pos x="T10" y="T11"/>
                        </a:cxn>
                        <a:cxn ang="T84">
                          <a:pos x="T12" y="T13"/>
                        </a:cxn>
                        <a:cxn ang="T85">
                          <a:pos x="T14" y="T15"/>
                        </a:cxn>
                        <a:cxn ang="T86">
                          <a:pos x="T16" y="T17"/>
                        </a:cxn>
                        <a:cxn ang="T87">
                          <a:pos x="T18" y="T19"/>
                        </a:cxn>
                        <a:cxn ang="T88">
                          <a:pos x="T20" y="T21"/>
                        </a:cxn>
                        <a:cxn ang="T89">
                          <a:pos x="T22" y="T23"/>
                        </a:cxn>
                        <a:cxn ang="T90">
                          <a:pos x="T24" y="T25"/>
                        </a:cxn>
                        <a:cxn ang="T91">
                          <a:pos x="T26" y="T27"/>
                        </a:cxn>
                        <a:cxn ang="T92">
                          <a:pos x="T28" y="T29"/>
                        </a:cxn>
                        <a:cxn ang="T93">
                          <a:pos x="T30" y="T31"/>
                        </a:cxn>
                        <a:cxn ang="T94">
                          <a:pos x="T32" y="T33"/>
                        </a:cxn>
                        <a:cxn ang="T95">
                          <a:pos x="T34" y="T35"/>
                        </a:cxn>
                        <a:cxn ang="T96">
                          <a:pos x="T36" y="T37"/>
                        </a:cxn>
                        <a:cxn ang="T97">
                          <a:pos x="T38" y="T39"/>
                        </a:cxn>
                        <a:cxn ang="T98">
                          <a:pos x="T40" y="T41"/>
                        </a:cxn>
                        <a:cxn ang="T99">
                          <a:pos x="T42" y="T43"/>
                        </a:cxn>
                        <a:cxn ang="T100">
                          <a:pos x="T44" y="T45"/>
                        </a:cxn>
                        <a:cxn ang="T101">
                          <a:pos x="T46" y="T47"/>
                        </a:cxn>
                        <a:cxn ang="T102">
                          <a:pos x="T48" y="T49"/>
                        </a:cxn>
                        <a:cxn ang="T103">
                          <a:pos x="T50" y="T51"/>
                        </a:cxn>
                        <a:cxn ang="T104">
                          <a:pos x="T52" y="T53"/>
                        </a:cxn>
                        <a:cxn ang="T105">
                          <a:pos x="T54" y="T55"/>
                        </a:cxn>
                        <a:cxn ang="T106">
                          <a:pos x="T56" y="T57"/>
                        </a:cxn>
                        <a:cxn ang="T107">
                          <a:pos x="T58" y="T59"/>
                        </a:cxn>
                        <a:cxn ang="T108">
                          <a:pos x="T60" y="T61"/>
                        </a:cxn>
                        <a:cxn ang="T109">
                          <a:pos x="T62" y="T63"/>
                        </a:cxn>
                        <a:cxn ang="T110">
                          <a:pos x="T64" y="T65"/>
                        </a:cxn>
                        <a:cxn ang="T111">
                          <a:pos x="T66" y="T67"/>
                        </a:cxn>
                        <a:cxn ang="T112">
                          <a:pos x="T68" y="T69"/>
                        </a:cxn>
                        <a:cxn ang="T113">
                          <a:pos x="T70" y="T71"/>
                        </a:cxn>
                        <a:cxn ang="T114">
                          <a:pos x="T72" y="T73"/>
                        </a:cxn>
                        <a:cxn ang="T115">
                          <a:pos x="T74" y="T75"/>
                        </a:cxn>
                        <a:cxn ang="T116">
                          <a:pos x="T76" y="T77"/>
                        </a:cxn>
                      </a:cxnLst>
                      <a:rect l="T117" t="T118" r="T119" b="T120"/>
                      <a:pathLst>
                        <a:path w="145" h="135">
                          <a:moveTo>
                            <a:pt x="2" y="134"/>
                          </a:moveTo>
                          <a:lnTo>
                            <a:pt x="0" y="126"/>
                          </a:lnTo>
                          <a:lnTo>
                            <a:pt x="2" y="115"/>
                          </a:lnTo>
                          <a:lnTo>
                            <a:pt x="9" y="103"/>
                          </a:lnTo>
                          <a:lnTo>
                            <a:pt x="15" y="94"/>
                          </a:lnTo>
                          <a:lnTo>
                            <a:pt x="19" y="84"/>
                          </a:lnTo>
                          <a:lnTo>
                            <a:pt x="22" y="71"/>
                          </a:lnTo>
                          <a:lnTo>
                            <a:pt x="21" y="57"/>
                          </a:lnTo>
                          <a:lnTo>
                            <a:pt x="25" y="47"/>
                          </a:lnTo>
                          <a:lnTo>
                            <a:pt x="33" y="38"/>
                          </a:lnTo>
                          <a:lnTo>
                            <a:pt x="39" y="22"/>
                          </a:lnTo>
                          <a:lnTo>
                            <a:pt x="47" y="9"/>
                          </a:lnTo>
                          <a:lnTo>
                            <a:pt x="59" y="2"/>
                          </a:lnTo>
                          <a:lnTo>
                            <a:pt x="69" y="0"/>
                          </a:lnTo>
                          <a:lnTo>
                            <a:pt x="81" y="1"/>
                          </a:lnTo>
                          <a:lnTo>
                            <a:pt x="88" y="5"/>
                          </a:lnTo>
                          <a:lnTo>
                            <a:pt x="96" y="12"/>
                          </a:lnTo>
                          <a:lnTo>
                            <a:pt x="100" y="21"/>
                          </a:lnTo>
                          <a:lnTo>
                            <a:pt x="105" y="32"/>
                          </a:lnTo>
                          <a:lnTo>
                            <a:pt x="106" y="50"/>
                          </a:lnTo>
                          <a:lnTo>
                            <a:pt x="111" y="58"/>
                          </a:lnTo>
                          <a:lnTo>
                            <a:pt x="114" y="64"/>
                          </a:lnTo>
                          <a:lnTo>
                            <a:pt x="118" y="70"/>
                          </a:lnTo>
                          <a:lnTo>
                            <a:pt x="126" y="75"/>
                          </a:lnTo>
                          <a:lnTo>
                            <a:pt x="132" y="81"/>
                          </a:lnTo>
                          <a:lnTo>
                            <a:pt x="139" y="89"/>
                          </a:lnTo>
                          <a:lnTo>
                            <a:pt x="142" y="97"/>
                          </a:lnTo>
                          <a:lnTo>
                            <a:pt x="144" y="107"/>
                          </a:lnTo>
                          <a:lnTo>
                            <a:pt x="144" y="113"/>
                          </a:lnTo>
                          <a:lnTo>
                            <a:pt x="135" y="103"/>
                          </a:lnTo>
                          <a:lnTo>
                            <a:pt x="122" y="97"/>
                          </a:lnTo>
                          <a:lnTo>
                            <a:pt x="106" y="92"/>
                          </a:lnTo>
                          <a:lnTo>
                            <a:pt x="89" y="90"/>
                          </a:lnTo>
                          <a:lnTo>
                            <a:pt x="69" y="92"/>
                          </a:lnTo>
                          <a:lnTo>
                            <a:pt x="49" y="98"/>
                          </a:lnTo>
                          <a:lnTo>
                            <a:pt x="37" y="104"/>
                          </a:lnTo>
                          <a:lnTo>
                            <a:pt x="23" y="112"/>
                          </a:lnTo>
                          <a:lnTo>
                            <a:pt x="10" y="121"/>
                          </a:lnTo>
                          <a:lnTo>
                            <a:pt x="2" y="134"/>
                          </a:lnTo>
                        </a:path>
                      </a:pathLst>
                    </a:custGeom>
                    <a:solidFill>
                      <a:srgbClr val="E0E0E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94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4677" y="3828"/>
                      <a:ext cx="133" cy="103"/>
                    </a:xfrm>
                    <a:custGeom>
                      <a:avLst/>
                      <a:gdLst>
                        <a:gd name="T0" fmla="*/ 35 w 133"/>
                        <a:gd name="T1" fmla="*/ 9 h 103"/>
                        <a:gd name="T2" fmla="*/ 15 w 133"/>
                        <a:gd name="T3" fmla="*/ 22 h 103"/>
                        <a:gd name="T4" fmla="*/ 0 w 133"/>
                        <a:gd name="T5" fmla="*/ 37 h 103"/>
                        <a:gd name="T6" fmla="*/ 1 w 133"/>
                        <a:gd name="T7" fmla="*/ 44 h 103"/>
                        <a:gd name="T8" fmla="*/ 15 w 133"/>
                        <a:gd name="T9" fmla="*/ 37 h 103"/>
                        <a:gd name="T10" fmla="*/ 46 w 133"/>
                        <a:gd name="T11" fmla="*/ 29 h 103"/>
                        <a:gd name="T12" fmla="*/ 47 w 133"/>
                        <a:gd name="T13" fmla="*/ 40 h 103"/>
                        <a:gd name="T14" fmla="*/ 29 w 133"/>
                        <a:gd name="T15" fmla="*/ 44 h 103"/>
                        <a:gd name="T16" fmla="*/ 8 w 133"/>
                        <a:gd name="T17" fmla="*/ 51 h 103"/>
                        <a:gd name="T18" fmla="*/ 21 w 133"/>
                        <a:gd name="T19" fmla="*/ 55 h 103"/>
                        <a:gd name="T20" fmla="*/ 31 w 133"/>
                        <a:gd name="T21" fmla="*/ 54 h 103"/>
                        <a:gd name="T22" fmla="*/ 53 w 133"/>
                        <a:gd name="T23" fmla="*/ 49 h 103"/>
                        <a:gd name="T24" fmla="*/ 56 w 133"/>
                        <a:gd name="T25" fmla="*/ 61 h 103"/>
                        <a:gd name="T26" fmla="*/ 52 w 133"/>
                        <a:gd name="T27" fmla="*/ 74 h 103"/>
                        <a:gd name="T28" fmla="*/ 41 w 133"/>
                        <a:gd name="T29" fmla="*/ 79 h 103"/>
                        <a:gd name="T30" fmla="*/ 37 w 133"/>
                        <a:gd name="T31" fmla="*/ 85 h 103"/>
                        <a:gd name="T32" fmla="*/ 38 w 133"/>
                        <a:gd name="T33" fmla="*/ 91 h 103"/>
                        <a:gd name="T34" fmla="*/ 61 w 133"/>
                        <a:gd name="T35" fmla="*/ 89 h 103"/>
                        <a:gd name="T36" fmla="*/ 61 w 133"/>
                        <a:gd name="T37" fmla="*/ 95 h 103"/>
                        <a:gd name="T38" fmla="*/ 43 w 133"/>
                        <a:gd name="T39" fmla="*/ 96 h 103"/>
                        <a:gd name="T40" fmla="*/ 47 w 133"/>
                        <a:gd name="T41" fmla="*/ 99 h 103"/>
                        <a:gd name="T42" fmla="*/ 63 w 133"/>
                        <a:gd name="T43" fmla="*/ 102 h 103"/>
                        <a:gd name="T44" fmla="*/ 82 w 133"/>
                        <a:gd name="T45" fmla="*/ 100 h 103"/>
                        <a:gd name="T46" fmla="*/ 94 w 133"/>
                        <a:gd name="T47" fmla="*/ 97 h 103"/>
                        <a:gd name="T48" fmla="*/ 104 w 133"/>
                        <a:gd name="T49" fmla="*/ 91 h 103"/>
                        <a:gd name="T50" fmla="*/ 89 w 133"/>
                        <a:gd name="T51" fmla="*/ 92 h 103"/>
                        <a:gd name="T52" fmla="*/ 90 w 133"/>
                        <a:gd name="T53" fmla="*/ 87 h 103"/>
                        <a:gd name="T54" fmla="*/ 110 w 133"/>
                        <a:gd name="T55" fmla="*/ 87 h 103"/>
                        <a:gd name="T56" fmla="*/ 115 w 133"/>
                        <a:gd name="T57" fmla="*/ 80 h 103"/>
                        <a:gd name="T58" fmla="*/ 113 w 133"/>
                        <a:gd name="T59" fmla="*/ 74 h 103"/>
                        <a:gd name="T60" fmla="*/ 103 w 133"/>
                        <a:gd name="T61" fmla="*/ 72 h 103"/>
                        <a:gd name="T62" fmla="*/ 103 w 133"/>
                        <a:gd name="T63" fmla="*/ 61 h 103"/>
                        <a:gd name="T64" fmla="*/ 104 w 133"/>
                        <a:gd name="T65" fmla="*/ 48 h 103"/>
                        <a:gd name="T66" fmla="*/ 124 w 133"/>
                        <a:gd name="T67" fmla="*/ 48 h 103"/>
                        <a:gd name="T68" fmla="*/ 129 w 133"/>
                        <a:gd name="T69" fmla="*/ 38 h 103"/>
                        <a:gd name="T70" fmla="*/ 115 w 133"/>
                        <a:gd name="T71" fmla="*/ 37 h 103"/>
                        <a:gd name="T72" fmla="*/ 100 w 133"/>
                        <a:gd name="T73" fmla="*/ 37 h 103"/>
                        <a:gd name="T74" fmla="*/ 102 w 133"/>
                        <a:gd name="T75" fmla="*/ 27 h 103"/>
                        <a:gd name="T76" fmla="*/ 112 w 133"/>
                        <a:gd name="T77" fmla="*/ 26 h 103"/>
                        <a:gd name="T78" fmla="*/ 132 w 133"/>
                        <a:gd name="T79" fmla="*/ 29 h 103"/>
                        <a:gd name="T80" fmla="*/ 126 w 133"/>
                        <a:gd name="T81" fmla="*/ 16 h 103"/>
                        <a:gd name="T82" fmla="*/ 110 w 133"/>
                        <a:gd name="T83" fmla="*/ 7 h 103"/>
                        <a:gd name="T84" fmla="*/ 84 w 133"/>
                        <a:gd name="T85" fmla="*/ 0 h 103"/>
                        <a:gd name="T86" fmla="*/ 64 w 133"/>
                        <a:gd name="T87" fmla="*/ 0 h 103"/>
                        <a:gd name="T88" fmla="*/ 35 w 133"/>
                        <a:gd name="T89" fmla="*/ 9 h 103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33"/>
                        <a:gd name="T136" fmla="*/ 0 h 103"/>
                        <a:gd name="T137" fmla="*/ 133 w 133"/>
                        <a:gd name="T138" fmla="*/ 103 h 103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33" h="103">
                          <a:moveTo>
                            <a:pt x="35" y="9"/>
                          </a:moveTo>
                          <a:lnTo>
                            <a:pt x="15" y="22"/>
                          </a:lnTo>
                          <a:lnTo>
                            <a:pt x="0" y="37"/>
                          </a:lnTo>
                          <a:lnTo>
                            <a:pt x="1" y="44"/>
                          </a:lnTo>
                          <a:lnTo>
                            <a:pt x="15" y="37"/>
                          </a:lnTo>
                          <a:lnTo>
                            <a:pt x="46" y="29"/>
                          </a:lnTo>
                          <a:lnTo>
                            <a:pt x="47" y="40"/>
                          </a:lnTo>
                          <a:lnTo>
                            <a:pt x="29" y="44"/>
                          </a:lnTo>
                          <a:lnTo>
                            <a:pt x="8" y="51"/>
                          </a:lnTo>
                          <a:lnTo>
                            <a:pt x="21" y="55"/>
                          </a:lnTo>
                          <a:lnTo>
                            <a:pt x="31" y="54"/>
                          </a:lnTo>
                          <a:lnTo>
                            <a:pt x="53" y="49"/>
                          </a:lnTo>
                          <a:lnTo>
                            <a:pt x="56" y="61"/>
                          </a:lnTo>
                          <a:lnTo>
                            <a:pt x="52" y="74"/>
                          </a:lnTo>
                          <a:lnTo>
                            <a:pt x="41" y="79"/>
                          </a:lnTo>
                          <a:lnTo>
                            <a:pt x="37" y="85"/>
                          </a:lnTo>
                          <a:lnTo>
                            <a:pt x="38" y="91"/>
                          </a:lnTo>
                          <a:lnTo>
                            <a:pt x="61" y="89"/>
                          </a:lnTo>
                          <a:lnTo>
                            <a:pt x="61" y="95"/>
                          </a:lnTo>
                          <a:lnTo>
                            <a:pt x="43" y="96"/>
                          </a:lnTo>
                          <a:lnTo>
                            <a:pt x="47" y="99"/>
                          </a:lnTo>
                          <a:lnTo>
                            <a:pt x="63" y="102"/>
                          </a:lnTo>
                          <a:lnTo>
                            <a:pt x="82" y="100"/>
                          </a:lnTo>
                          <a:lnTo>
                            <a:pt x="94" y="97"/>
                          </a:lnTo>
                          <a:lnTo>
                            <a:pt x="104" y="91"/>
                          </a:lnTo>
                          <a:lnTo>
                            <a:pt x="89" y="92"/>
                          </a:lnTo>
                          <a:lnTo>
                            <a:pt x="90" y="87"/>
                          </a:lnTo>
                          <a:lnTo>
                            <a:pt x="110" y="87"/>
                          </a:lnTo>
                          <a:lnTo>
                            <a:pt x="115" y="80"/>
                          </a:lnTo>
                          <a:lnTo>
                            <a:pt x="113" y="74"/>
                          </a:lnTo>
                          <a:lnTo>
                            <a:pt x="103" y="72"/>
                          </a:lnTo>
                          <a:lnTo>
                            <a:pt x="103" y="61"/>
                          </a:lnTo>
                          <a:lnTo>
                            <a:pt x="104" y="48"/>
                          </a:lnTo>
                          <a:lnTo>
                            <a:pt x="124" y="48"/>
                          </a:lnTo>
                          <a:lnTo>
                            <a:pt x="129" y="38"/>
                          </a:lnTo>
                          <a:lnTo>
                            <a:pt x="115" y="37"/>
                          </a:lnTo>
                          <a:lnTo>
                            <a:pt x="100" y="37"/>
                          </a:lnTo>
                          <a:lnTo>
                            <a:pt x="102" y="27"/>
                          </a:lnTo>
                          <a:lnTo>
                            <a:pt x="112" y="26"/>
                          </a:lnTo>
                          <a:lnTo>
                            <a:pt x="132" y="29"/>
                          </a:lnTo>
                          <a:lnTo>
                            <a:pt x="126" y="16"/>
                          </a:lnTo>
                          <a:lnTo>
                            <a:pt x="110" y="7"/>
                          </a:lnTo>
                          <a:lnTo>
                            <a:pt x="84" y="0"/>
                          </a:lnTo>
                          <a:lnTo>
                            <a:pt x="64" y="0"/>
                          </a:lnTo>
                          <a:lnTo>
                            <a:pt x="35" y="9"/>
                          </a:lnTo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95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666" y="3797"/>
                      <a:ext cx="145" cy="66"/>
                    </a:xfrm>
                    <a:custGeom>
                      <a:avLst/>
                      <a:gdLst>
                        <a:gd name="T0" fmla="*/ 85 w 145"/>
                        <a:gd name="T1" fmla="*/ 1 h 66"/>
                        <a:gd name="T2" fmla="*/ 74 w 145"/>
                        <a:gd name="T3" fmla="*/ 0 h 66"/>
                        <a:gd name="T4" fmla="*/ 57 w 145"/>
                        <a:gd name="T5" fmla="*/ 1 h 66"/>
                        <a:gd name="T6" fmla="*/ 46 w 145"/>
                        <a:gd name="T7" fmla="*/ 7 h 66"/>
                        <a:gd name="T8" fmla="*/ 43 w 145"/>
                        <a:gd name="T9" fmla="*/ 13 h 66"/>
                        <a:gd name="T10" fmla="*/ 43 w 145"/>
                        <a:gd name="T11" fmla="*/ 22 h 66"/>
                        <a:gd name="T12" fmla="*/ 25 w 145"/>
                        <a:gd name="T13" fmla="*/ 30 h 66"/>
                        <a:gd name="T14" fmla="*/ 17 w 145"/>
                        <a:gd name="T15" fmla="*/ 38 h 66"/>
                        <a:gd name="T16" fmla="*/ 11 w 145"/>
                        <a:gd name="T17" fmla="*/ 44 h 66"/>
                        <a:gd name="T18" fmla="*/ 6 w 145"/>
                        <a:gd name="T19" fmla="*/ 50 h 66"/>
                        <a:gd name="T20" fmla="*/ 0 w 145"/>
                        <a:gd name="T21" fmla="*/ 60 h 66"/>
                        <a:gd name="T22" fmla="*/ 0 w 145"/>
                        <a:gd name="T23" fmla="*/ 65 h 66"/>
                        <a:gd name="T24" fmla="*/ 9 w 145"/>
                        <a:gd name="T25" fmla="*/ 53 h 66"/>
                        <a:gd name="T26" fmla="*/ 28 w 145"/>
                        <a:gd name="T27" fmla="*/ 41 h 66"/>
                        <a:gd name="T28" fmla="*/ 46 w 145"/>
                        <a:gd name="T29" fmla="*/ 31 h 66"/>
                        <a:gd name="T30" fmla="*/ 57 w 145"/>
                        <a:gd name="T31" fmla="*/ 27 h 66"/>
                        <a:gd name="T32" fmla="*/ 74 w 145"/>
                        <a:gd name="T33" fmla="*/ 23 h 66"/>
                        <a:gd name="T34" fmla="*/ 89 w 145"/>
                        <a:gd name="T35" fmla="*/ 22 h 66"/>
                        <a:gd name="T36" fmla="*/ 97 w 145"/>
                        <a:gd name="T37" fmla="*/ 22 h 66"/>
                        <a:gd name="T38" fmla="*/ 112 w 145"/>
                        <a:gd name="T39" fmla="*/ 24 h 66"/>
                        <a:gd name="T40" fmla="*/ 123 w 145"/>
                        <a:gd name="T41" fmla="*/ 29 h 66"/>
                        <a:gd name="T42" fmla="*/ 134 w 145"/>
                        <a:gd name="T43" fmla="*/ 34 h 66"/>
                        <a:gd name="T44" fmla="*/ 144 w 145"/>
                        <a:gd name="T45" fmla="*/ 44 h 66"/>
                        <a:gd name="T46" fmla="*/ 142 w 145"/>
                        <a:gd name="T47" fmla="*/ 33 h 66"/>
                        <a:gd name="T48" fmla="*/ 134 w 145"/>
                        <a:gd name="T49" fmla="*/ 25 h 66"/>
                        <a:gd name="T50" fmla="*/ 123 w 145"/>
                        <a:gd name="T51" fmla="*/ 18 h 66"/>
                        <a:gd name="T52" fmla="*/ 114 w 145"/>
                        <a:gd name="T53" fmla="*/ 16 h 66"/>
                        <a:gd name="T54" fmla="*/ 101 w 145"/>
                        <a:gd name="T55" fmla="*/ 13 h 66"/>
                        <a:gd name="T56" fmla="*/ 94 w 145"/>
                        <a:gd name="T57" fmla="*/ 12 h 66"/>
                        <a:gd name="T58" fmla="*/ 85 w 145"/>
                        <a:gd name="T59" fmla="*/ 1 h 6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145"/>
                        <a:gd name="T91" fmla="*/ 0 h 66"/>
                        <a:gd name="T92" fmla="*/ 145 w 145"/>
                        <a:gd name="T93" fmla="*/ 66 h 66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145" h="66">
                          <a:moveTo>
                            <a:pt x="85" y="1"/>
                          </a:moveTo>
                          <a:lnTo>
                            <a:pt x="74" y="0"/>
                          </a:lnTo>
                          <a:lnTo>
                            <a:pt x="57" y="1"/>
                          </a:lnTo>
                          <a:lnTo>
                            <a:pt x="46" y="7"/>
                          </a:lnTo>
                          <a:lnTo>
                            <a:pt x="43" y="13"/>
                          </a:lnTo>
                          <a:lnTo>
                            <a:pt x="43" y="22"/>
                          </a:lnTo>
                          <a:lnTo>
                            <a:pt x="25" y="30"/>
                          </a:lnTo>
                          <a:lnTo>
                            <a:pt x="17" y="38"/>
                          </a:lnTo>
                          <a:lnTo>
                            <a:pt x="11" y="44"/>
                          </a:lnTo>
                          <a:lnTo>
                            <a:pt x="6" y="50"/>
                          </a:lnTo>
                          <a:lnTo>
                            <a:pt x="0" y="60"/>
                          </a:lnTo>
                          <a:lnTo>
                            <a:pt x="0" y="65"/>
                          </a:lnTo>
                          <a:lnTo>
                            <a:pt x="9" y="53"/>
                          </a:lnTo>
                          <a:lnTo>
                            <a:pt x="28" y="41"/>
                          </a:lnTo>
                          <a:lnTo>
                            <a:pt x="46" y="31"/>
                          </a:lnTo>
                          <a:lnTo>
                            <a:pt x="57" y="27"/>
                          </a:lnTo>
                          <a:lnTo>
                            <a:pt x="74" y="23"/>
                          </a:lnTo>
                          <a:lnTo>
                            <a:pt x="89" y="22"/>
                          </a:lnTo>
                          <a:lnTo>
                            <a:pt x="97" y="22"/>
                          </a:lnTo>
                          <a:lnTo>
                            <a:pt x="112" y="24"/>
                          </a:lnTo>
                          <a:lnTo>
                            <a:pt x="123" y="29"/>
                          </a:lnTo>
                          <a:lnTo>
                            <a:pt x="134" y="34"/>
                          </a:lnTo>
                          <a:lnTo>
                            <a:pt x="144" y="44"/>
                          </a:lnTo>
                          <a:lnTo>
                            <a:pt x="142" y="33"/>
                          </a:lnTo>
                          <a:lnTo>
                            <a:pt x="134" y="25"/>
                          </a:lnTo>
                          <a:lnTo>
                            <a:pt x="123" y="18"/>
                          </a:lnTo>
                          <a:lnTo>
                            <a:pt x="114" y="16"/>
                          </a:lnTo>
                          <a:lnTo>
                            <a:pt x="101" y="13"/>
                          </a:lnTo>
                          <a:lnTo>
                            <a:pt x="94" y="12"/>
                          </a:lnTo>
                          <a:lnTo>
                            <a:pt x="85" y="1"/>
                          </a:lnTo>
                        </a:path>
                      </a:pathLst>
                    </a:custGeom>
                    <a:solidFill>
                      <a:srgbClr val="80808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091" name="Freeform 31"/>
                  <p:cNvSpPr>
                    <a:spLocks/>
                  </p:cNvSpPr>
                  <p:nvPr/>
                </p:nvSpPr>
                <p:spPr bwMode="auto">
                  <a:xfrm>
                    <a:off x="4707" y="3770"/>
                    <a:ext cx="63" cy="28"/>
                  </a:xfrm>
                  <a:custGeom>
                    <a:avLst/>
                    <a:gdLst>
                      <a:gd name="T0" fmla="*/ 0 w 63"/>
                      <a:gd name="T1" fmla="*/ 7 h 28"/>
                      <a:gd name="T2" fmla="*/ 16 w 63"/>
                      <a:gd name="T3" fmla="*/ 1 h 28"/>
                      <a:gd name="T4" fmla="*/ 31 w 63"/>
                      <a:gd name="T5" fmla="*/ 0 h 28"/>
                      <a:gd name="T6" fmla="*/ 44 w 63"/>
                      <a:gd name="T7" fmla="*/ 0 h 28"/>
                      <a:gd name="T8" fmla="*/ 52 w 63"/>
                      <a:gd name="T9" fmla="*/ 4 h 28"/>
                      <a:gd name="T10" fmla="*/ 57 w 63"/>
                      <a:gd name="T11" fmla="*/ 12 h 28"/>
                      <a:gd name="T12" fmla="*/ 46 w 63"/>
                      <a:gd name="T13" fmla="*/ 9 h 28"/>
                      <a:gd name="T14" fmla="*/ 32 w 63"/>
                      <a:gd name="T15" fmla="*/ 10 h 28"/>
                      <a:gd name="T16" fmla="*/ 20 w 63"/>
                      <a:gd name="T17" fmla="*/ 12 h 28"/>
                      <a:gd name="T18" fmla="*/ 11 w 63"/>
                      <a:gd name="T19" fmla="*/ 18 h 28"/>
                      <a:gd name="T20" fmla="*/ 0 w 63"/>
                      <a:gd name="T21" fmla="*/ 27 h 28"/>
                      <a:gd name="T22" fmla="*/ 12 w 63"/>
                      <a:gd name="T23" fmla="*/ 21 h 28"/>
                      <a:gd name="T24" fmla="*/ 22 w 63"/>
                      <a:gd name="T25" fmla="*/ 19 h 28"/>
                      <a:gd name="T26" fmla="*/ 33 w 63"/>
                      <a:gd name="T27" fmla="*/ 16 h 28"/>
                      <a:gd name="T28" fmla="*/ 46 w 63"/>
                      <a:gd name="T29" fmla="*/ 16 h 28"/>
                      <a:gd name="T30" fmla="*/ 62 w 63"/>
                      <a:gd name="T31" fmla="*/ 22 h 28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63"/>
                      <a:gd name="T49" fmla="*/ 0 h 28"/>
                      <a:gd name="T50" fmla="*/ 63 w 63"/>
                      <a:gd name="T51" fmla="*/ 28 h 28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63" h="28">
                        <a:moveTo>
                          <a:pt x="0" y="7"/>
                        </a:moveTo>
                        <a:lnTo>
                          <a:pt x="16" y="1"/>
                        </a:lnTo>
                        <a:lnTo>
                          <a:pt x="31" y="0"/>
                        </a:lnTo>
                        <a:lnTo>
                          <a:pt x="44" y="0"/>
                        </a:lnTo>
                        <a:lnTo>
                          <a:pt x="52" y="4"/>
                        </a:lnTo>
                        <a:lnTo>
                          <a:pt x="57" y="12"/>
                        </a:lnTo>
                        <a:lnTo>
                          <a:pt x="46" y="9"/>
                        </a:lnTo>
                        <a:lnTo>
                          <a:pt x="32" y="10"/>
                        </a:lnTo>
                        <a:lnTo>
                          <a:pt x="20" y="12"/>
                        </a:lnTo>
                        <a:lnTo>
                          <a:pt x="11" y="18"/>
                        </a:lnTo>
                        <a:lnTo>
                          <a:pt x="0" y="27"/>
                        </a:lnTo>
                        <a:lnTo>
                          <a:pt x="12" y="21"/>
                        </a:lnTo>
                        <a:lnTo>
                          <a:pt x="22" y="19"/>
                        </a:lnTo>
                        <a:lnTo>
                          <a:pt x="33" y="16"/>
                        </a:lnTo>
                        <a:lnTo>
                          <a:pt x="46" y="16"/>
                        </a:lnTo>
                        <a:lnTo>
                          <a:pt x="62" y="22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067" name="Group 32"/>
              <p:cNvGrpSpPr>
                <a:grpSpLocks/>
              </p:cNvGrpSpPr>
              <p:nvPr/>
            </p:nvGrpSpPr>
            <p:grpSpPr bwMode="auto">
              <a:xfrm>
                <a:off x="4789" y="3188"/>
                <a:ext cx="155" cy="532"/>
                <a:chOff x="4444" y="2924"/>
                <a:chExt cx="202" cy="586"/>
              </a:xfrm>
            </p:grpSpPr>
            <p:grpSp>
              <p:nvGrpSpPr>
                <p:cNvPr id="1078" name="Group 33"/>
                <p:cNvGrpSpPr>
                  <a:grpSpLocks/>
                </p:cNvGrpSpPr>
                <p:nvPr/>
              </p:nvGrpSpPr>
              <p:grpSpPr bwMode="auto">
                <a:xfrm>
                  <a:off x="4518" y="3229"/>
                  <a:ext cx="127" cy="281"/>
                  <a:chOff x="4518" y="3229"/>
                  <a:chExt cx="127" cy="281"/>
                </a:xfrm>
              </p:grpSpPr>
              <p:sp>
                <p:nvSpPr>
                  <p:cNvPr id="1085" name="Freeform 34"/>
                  <p:cNvSpPr>
                    <a:spLocks/>
                  </p:cNvSpPr>
                  <p:nvPr/>
                </p:nvSpPr>
                <p:spPr bwMode="auto">
                  <a:xfrm>
                    <a:off x="4518" y="3229"/>
                    <a:ext cx="127" cy="280"/>
                  </a:xfrm>
                  <a:custGeom>
                    <a:avLst/>
                    <a:gdLst>
                      <a:gd name="T0" fmla="*/ 19 w 127"/>
                      <a:gd name="T1" fmla="*/ 99 h 280"/>
                      <a:gd name="T2" fmla="*/ 23 w 127"/>
                      <a:gd name="T3" fmla="*/ 126 h 280"/>
                      <a:gd name="T4" fmla="*/ 16 w 127"/>
                      <a:gd name="T5" fmla="*/ 140 h 280"/>
                      <a:gd name="T6" fmla="*/ 9 w 127"/>
                      <a:gd name="T7" fmla="*/ 155 h 280"/>
                      <a:gd name="T8" fmla="*/ 2 w 127"/>
                      <a:gd name="T9" fmla="*/ 172 h 280"/>
                      <a:gd name="T10" fmla="*/ 0 w 127"/>
                      <a:gd name="T11" fmla="*/ 187 h 280"/>
                      <a:gd name="T12" fmla="*/ 0 w 127"/>
                      <a:gd name="T13" fmla="*/ 210 h 280"/>
                      <a:gd name="T14" fmla="*/ 0 w 127"/>
                      <a:gd name="T15" fmla="*/ 233 h 280"/>
                      <a:gd name="T16" fmla="*/ 7 w 127"/>
                      <a:gd name="T17" fmla="*/ 255 h 280"/>
                      <a:gd name="T18" fmla="*/ 16 w 127"/>
                      <a:gd name="T19" fmla="*/ 268 h 280"/>
                      <a:gd name="T20" fmla="*/ 27 w 127"/>
                      <a:gd name="T21" fmla="*/ 276 h 280"/>
                      <a:gd name="T22" fmla="*/ 38 w 127"/>
                      <a:gd name="T23" fmla="*/ 279 h 280"/>
                      <a:gd name="T24" fmla="*/ 53 w 127"/>
                      <a:gd name="T25" fmla="*/ 279 h 280"/>
                      <a:gd name="T26" fmla="*/ 70 w 127"/>
                      <a:gd name="T27" fmla="*/ 271 h 280"/>
                      <a:gd name="T28" fmla="*/ 85 w 127"/>
                      <a:gd name="T29" fmla="*/ 262 h 280"/>
                      <a:gd name="T30" fmla="*/ 99 w 127"/>
                      <a:gd name="T31" fmla="*/ 243 h 280"/>
                      <a:gd name="T32" fmla="*/ 106 w 127"/>
                      <a:gd name="T33" fmla="*/ 225 h 280"/>
                      <a:gd name="T34" fmla="*/ 107 w 127"/>
                      <a:gd name="T35" fmla="*/ 200 h 280"/>
                      <a:gd name="T36" fmla="*/ 106 w 127"/>
                      <a:gd name="T37" fmla="*/ 178 h 280"/>
                      <a:gd name="T38" fmla="*/ 106 w 127"/>
                      <a:gd name="T39" fmla="*/ 164 h 280"/>
                      <a:gd name="T40" fmla="*/ 104 w 127"/>
                      <a:gd name="T41" fmla="*/ 151 h 280"/>
                      <a:gd name="T42" fmla="*/ 104 w 127"/>
                      <a:gd name="T43" fmla="*/ 117 h 280"/>
                      <a:gd name="T44" fmla="*/ 107 w 127"/>
                      <a:gd name="T45" fmla="*/ 106 h 280"/>
                      <a:gd name="T46" fmla="*/ 115 w 127"/>
                      <a:gd name="T47" fmla="*/ 86 h 280"/>
                      <a:gd name="T48" fmla="*/ 126 w 127"/>
                      <a:gd name="T49" fmla="*/ 60 h 280"/>
                      <a:gd name="T50" fmla="*/ 124 w 127"/>
                      <a:gd name="T51" fmla="*/ 39 h 280"/>
                      <a:gd name="T52" fmla="*/ 115 w 127"/>
                      <a:gd name="T53" fmla="*/ 16 h 280"/>
                      <a:gd name="T54" fmla="*/ 109 w 127"/>
                      <a:gd name="T55" fmla="*/ 6 h 280"/>
                      <a:gd name="T56" fmla="*/ 103 w 127"/>
                      <a:gd name="T57" fmla="*/ 2 h 280"/>
                      <a:gd name="T58" fmla="*/ 85 w 127"/>
                      <a:gd name="T59" fmla="*/ 0 h 280"/>
                      <a:gd name="T60" fmla="*/ 19 w 127"/>
                      <a:gd name="T61" fmla="*/ 99 h 280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27"/>
                      <a:gd name="T94" fmla="*/ 0 h 280"/>
                      <a:gd name="T95" fmla="*/ 127 w 127"/>
                      <a:gd name="T96" fmla="*/ 280 h 280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27" h="280">
                        <a:moveTo>
                          <a:pt x="19" y="99"/>
                        </a:moveTo>
                        <a:lnTo>
                          <a:pt x="23" y="126"/>
                        </a:lnTo>
                        <a:lnTo>
                          <a:pt x="16" y="140"/>
                        </a:lnTo>
                        <a:lnTo>
                          <a:pt x="9" y="155"/>
                        </a:lnTo>
                        <a:lnTo>
                          <a:pt x="2" y="172"/>
                        </a:lnTo>
                        <a:lnTo>
                          <a:pt x="0" y="187"/>
                        </a:lnTo>
                        <a:lnTo>
                          <a:pt x="0" y="210"/>
                        </a:lnTo>
                        <a:lnTo>
                          <a:pt x="0" y="233"/>
                        </a:lnTo>
                        <a:lnTo>
                          <a:pt x="7" y="255"/>
                        </a:lnTo>
                        <a:lnTo>
                          <a:pt x="16" y="268"/>
                        </a:lnTo>
                        <a:lnTo>
                          <a:pt x="27" y="276"/>
                        </a:lnTo>
                        <a:lnTo>
                          <a:pt x="38" y="279"/>
                        </a:lnTo>
                        <a:lnTo>
                          <a:pt x="53" y="279"/>
                        </a:lnTo>
                        <a:lnTo>
                          <a:pt x="70" y="271"/>
                        </a:lnTo>
                        <a:lnTo>
                          <a:pt x="85" y="262"/>
                        </a:lnTo>
                        <a:lnTo>
                          <a:pt x="99" y="243"/>
                        </a:lnTo>
                        <a:lnTo>
                          <a:pt x="106" y="225"/>
                        </a:lnTo>
                        <a:lnTo>
                          <a:pt x="107" y="200"/>
                        </a:lnTo>
                        <a:lnTo>
                          <a:pt x="106" y="178"/>
                        </a:lnTo>
                        <a:lnTo>
                          <a:pt x="106" y="164"/>
                        </a:lnTo>
                        <a:lnTo>
                          <a:pt x="104" y="151"/>
                        </a:lnTo>
                        <a:lnTo>
                          <a:pt x="104" y="117"/>
                        </a:lnTo>
                        <a:lnTo>
                          <a:pt x="107" y="106"/>
                        </a:lnTo>
                        <a:lnTo>
                          <a:pt x="115" y="86"/>
                        </a:lnTo>
                        <a:lnTo>
                          <a:pt x="126" y="60"/>
                        </a:lnTo>
                        <a:lnTo>
                          <a:pt x="124" y="39"/>
                        </a:lnTo>
                        <a:lnTo>
                          <a:pt x="115" y="16"/>
                        </a:lnTo>
                        <a:lnTo>
                          <a:pt x="109" y="6"/>
                        </a:lnTo>
                        <a:lnTo>
                          <a:pt x="103" y="2"/>
                        </a:lnTo>
                        <a:lnTo>
                          <a:pt x="85" y="0"/>
                        </a:lnTo>
                        <a:lnTo>
                          <a:pt x="19" y="99"/>
                        </a:lnTo>
                      </a:path>
                    </a:pathLst>
                  </a:custGeom>
                  <a:solidFill>
                    <a:srgbClr val="E0E0E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6" name="Freeform 35"/>
                  <p:cNvSpPr>
                    <a:spLocks/>
                  </p:cNvSpPr>
                  <p:nvPr/>
                </p:nvSpPr>
                <p:spPr bwMode="auto">
                  <a:xfrm>
                    <a:off x="4518" y="3424"/>
                    <a:ext cx="108" cy="86"/>
                  </a:xfrm>
                  <a:custGeom>
                    <a:avLst/>
                    <a:gdLst>
                      <a:gd name="T0" fmla="*/ 0 w 108"/>
                      <a:gd name="T1" fmla="*/ 38 h 86"/>
                      <a:gd name="T2" fmla="*/ 7 w 108"/>
                      <a:gd name="T3" fmla="*/ 49 h 86"/>
                      <a:gd name="T4" fmla="*/ 17 w 108"/>
                      <a:gd name="T5" fmla="*/ 59 h 86"/>
                      <a:gd name="T6" fmla="*/ 24 w 108"/>
                      <a:gd name="T7" fmla="*/ 59 h 86"/>
                      <a:gd name="T8" fmla="*/ 27 w 108"/>
                      <a:gd name="T9" fmla="*/ 54 h 86"/>
                      <a:gd name="T10" fmla="*/ 31 w 108"/>
                      <a:gd name="T11" fmla="*/ 47 h 86"/>
                      <a:gd name="T12" fmla="*/ 39 w 108"/>
                      <a:gd name="T13" fmla="*/ 46 h 86"/>
                      <a:gd name="T14" fmla="*/ 49 w 108"/>
                      <a:gd name="T15" fmla="*/ 46 h 86"/>
                      <a:gd name="T16" fmla="*/ 58 w 108"/>
                      <a:gd name="T17" fmla="*/ 51 h 86"/>
                      <a:gd name="T18" fmla="*/ 59 w 108"/>
                      <a:gd name="T19" fmla="*/ 56 h 86"/>
                      <a:gd name="T20" fmla="*/ 61 w 108"/>
                      <a:gd name="T21" fmla="*/ 60 h 86"/>
                      <a:gd name="T22" fmla="*/ 65 w 108"/>
                      <a:gd name="T23" fmla="*/ 60 h 86"/>
                      <a:gd name="T24" fmla="*/ 75 w 108"/>
                      <a:gd name="T25" fmla="*/ 59 h 86"/>
                      <a:gd name="T26" fmla="*/ 84 w 108"/>
                      <a:gd name="T27" fmla="*/ 52 h 86"/>
                      <a:gd name="T28" fmla="*/ 94 w 108"/>
                      <a:gd name="T29" fmla="*/ 44 h 86"/>
                      <a:gd name="T30" fmla="*/ 97 w 108"/>
                      <a:gd name="T31" fmla="*/ 30 h 86"/>
                      <a:gd name="T32" fmla="*/ 101 w 108"/>
                      <a:gd name="T33" fmla="*/ 13 h 86"/>
                      <a:gd name="T34" fmla="*/ 105 w 108"/>
                      <a:gd name="T35" fmla="*/ 0 h 86"/>
                      <a:gd name="T36" fmla="*/ 107 w 108"/>
                      <a:gd name="T37" fmla="*/ 18 h 86"/>
                      <a:gd name="T38" fmla="*/ 105 w 108"/>
                      <a:gd name="T39" fmla="*/ 32 h 86"/>
                      <a:gd name="T40" fmla="*/ 100 w 108"/>
                      <a:gd name="T41" fmla="*/ 46 h 86"/>
                      <a:gd name="T42" fmla="*/ 95 w 108"/>
                      <a:gd name="T43" fmla="*/ 54 h 86"/>
                      <a:gd name="T44" fmla="*/ 85 w 108"/>
                      <a:gd name="T45" fmla="*/ 67 h 86"/>
                      <a:gd name="T46" fmla="*/ 67 w 108"/>
                      <a:gd name="T47" fmla="*/ 77 h 86"/>
                      <a:gd name="T48" fmla="*/ 59 w 108"/>
                      <a:gd name="T49" fmla="*/ 81 h 86"/>
                      <a:gd name="T50" fmla="*/ 46 w 108"/>
                      <a:gd name="T51" fmla="*/ 85 h 86"/>
                      <a:gd name="T52" fmla="*/ 35 w 108"/>
                      <a:gd name="T53" fmla="*/ 84 h 86"/>
                      <a:gd name="T54" fmla="*/ 24 w 108"/>
                      <a:gd name="T55" fmla="*/ 80 h 86"/>
                      <a:gd name="T56" fmla="*/ 17 w 108"/>
                      <a:gd name="T57" fmla="*/ 75 h 86"/>
                      <a:gd name="T58" fmla="*/ 8 w 108"/>
                      <a:gd name="T59" fmla="*/ 63 h 86"/>
                      <a:gd name="T60" fmla="*/ 5 w 108"/>
                      <a:gd name="T61" fmla="*/ 56 h 86"/>
                      <a:gd name="T62" fmla="*/ 0 w 108"/>
                      <a:gd name="T63" fmla="*/ 38 h 8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08"/>
                      <a:gd name="T97" fmla="*/ 0 h 86"/>
                      <a:gd name="T98" fmla="*/ 108 w 108"/>
                      <a:gd name="T99" fmla="*/ 86 h 8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08" h="86">
                        <a:moveTo>
                          <a:pt x="0" y="38"/>
                        </a:moveTo>
                        <a:lnTo>
                          <a:pt x="7" y="49"/>
                        </a:lnTo>
                        <a:lnTo>
                          <a:pt x="17" y="59"/>
                        </a:lnTo>
                        <a:lnTo>
                          <a:pt x="24" y="59"/>
                        </a:lnTo>
                        <a:lnTo>
                          <a:pt x="27" y="54"/>
                        </a:lnTo>
                        <a:lnTo>
                          <a:pt x="31" y="47"/>
                        </a:lnTo>
                        <a:lnTo>
                          <a:pt x="39" y="46"/>
                        </a:lnTo>
                        <a:lnTo>
                          <a:pt x="49" y="46"/>
                        </a:lnTo>
                        <a:lnTo>
                          <a:pt x="58" y="51"/>
                        </a:lnTo>
                        <a:lnTo>
                          <a:pt x="59" y="56"/>
                        </a:lnTo>
                        <a:lnTo>
                          <a:pt x="61" y="60"/>
                        </a:lnTo>
                        <a:lnTo>
                          <a:pt x="65" y="60"/>
                        </a:lnTo>
                        <a:lnTo>
                          <a:pt x="75" y="59"/>
                        </a:lnTo>
                        <a:lnTo>
                          <a:pt x="84" y="52"/>
                        </a:lnTo>
                        <a:lnTo>
                          <a:pt x="94" y="44"/>
                        </a:lnTo>
                        <a:lnTo>
                          <a:pt x="97" y="30"/>
                        </a:lnTo>
                        <a:lnTo>
                          <a:pt x="101" y="13"/>
                        </a:lnTo>
                        <a:lnTo>
                          <a:pt x="105" y="0"/>
                        </a:lnTo>
                        <a:lnTo>
                          <a:pt x="107" y="18"/>
                        </a:lnTo>
                        <a:lnTo>
                          <a:pt x="105" y="32"/>
                        </a:lnTo>
                        <a:lnTo>
                          <a:pt x="100" y="46"/>
                        </a:lnTo>
                        <a:lnTo>
                          <a:pt x="95" y="54"/>
                        </a:lnTo>
                        <a:lnTo>
                          <a:pt x="85" y="67"/>
                        </a:lnTo>
                        <a:lnTo>
                          <a:pt x="67" y="77"/>
                        </a:lnTo>
                        <a:lnTo>
                          <a:pt x="59" y="81"/>
                        </a:lnTo>
                        <a:lnTo>
                          <a:pt x="46" y="85"/>
                        </a:lnTo>
                        <a:lnTo>
                          <a:pt x="35" y="84"/>
                        </a:lnTo>
                        <a:lnTo>
                          <a:pt x="24" y="80"/>
                        </a:lnTo>
                        <a:lnTo>
                          <a:pt x="17" y="75"/>
                        </a:lnTo>
                        <a:lnTo>
                          <a:pt x="8" y="63"/>
                        </a:lnTo>
                        <a:lnTo>
                          <a:pt x="5" y="56"/>
                        </a:lnTo>
                        <a:lnTo>
                          <a:pt x="0" y="38"/>
                        </a:lnTo>
                      </a:path>
                    </a:pathLst>
                  </a:custGeom>
                  <a:solidFill>
                    <a:srgbClr val="80808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7" name="Freeform 36"/>
                  <p:cNvSpPr>
                    <a:spLocks/>
                  </p:cNvSpPr>
                  <p:nvPr/>
                </p:nvSpPr>
                <p:spPr bwMode="auto">
                  <a:xfrm>
                    <a:off x="4543" y="3330"/>
                    <a:ext cx="48" cy="107"/>
                  </a:xfrm>
                  <a:custGeom>
                    <a:avLst/>
                    <a:gdLst>
                      <a:gd name="T0" fmla="*/ 0 w 48"/>
                      <a:gd name="T1" fmla="*/ 106 h 107"/>
                      <a:gd name="T2" fmla="*/ 16 w 48"/>
                      <a:gd name="T3" fmla="*/ 102 h 107"/>
                      <a:gd name="T4" fmla="*/ 45 w 48"/>
                      <a:gd name="T5" fmla="*/ 105 h 107"/>
                      <a:gd name="T6" fmla="*/ 45 w 48"/>
                      <a:gd name="T7" fmla="*/ 90 h 107"/>
                      <a:gd name="T8" fmla="*/ 33 w 48"/>
                      <a:gd name="T9" fmla="*/ 90 h 107"/>
                      <a:gd name="T10" fmla="*/ 18 w 48"/>
                      <a:gd name="T11" fmla="*/ 90 h 107"/>
                      <a:gd name="T12" fmla="*/ 2 w 48"/>
                      <a:gd name="T13" fmla="*/ 93 h 107"/>
                      <a:gd name="T14" fmla="*/ 3 w 48"/>
                      <a:gd name="T15" fmla="*/ 81 h 107"/>
                      <a:gd name="T16" fmla="*/ 20 w 48"/>
                      <a:gd name="T17" fmla="*/ 77 h 107"/>
                      <a:gd name="T18" fmla="*/ 45 w 48"/>
                      <a:gd name="T19" fmla="*/ 80 h 107"/>
                      <a:gd name="T20" fmla="*/ 45 w 48"/>
                      <a:gd name="T21" fmla="*/ 63 h 107"/>
                      <a:gd name="T22" fmla="*/ 22 w 48"/>
                      <a:gd name="T23" fmla="*/ 62 h 107"/>
                      <a:gd name="T24" fmla="*/ 7 w 48"/>
                      <a:gd name="T25" fmla="*/ 67 h 107"/>
                      <a:gd name="T26" fmla="*/ 10 w 48"/>
                      <a:gd name="T27" fmla="*/ 53 h 107"/>
                      <a:gd name="T28" fmla="*/ 24 w 48"/>
                      <a:gd name="T29" fmla="*/ 49 h 107"/>
                      <a:gd name="T30" fmla="*/ 47 w 48"/>
                      <a:gd name="T31" fmla="*/ 49 h 107"/>
                      <a:gd name="T32" fmla="*/ 45 w 48"/>
                      <a:gd name="T33" fmla="*/ 35 h 107"/>
                      <a:gd name="T34" fmla="*/ 28 w 48"/>
                      <a:gd name="T35" fmla="*/ 35 h 107"/>
                      <a:gd name="T36" fmla="*/ 13 w 48"/>
                      <a:gd name="T37" fmla="*/ 39 h 107"/>
                      <a:gd name="T38" fmla="*/ 15 w 48"/>
                      <a:gd name="T39" fmla="*/ 28 h 107"/>
                      <a:gd name="T40" fmla="*/ 31 w 48"/>
                      <a:gd name="T41" fmla="*/ 24 h 107"/>
                      <a:gd name="T42" fmla="*/ 45 w 48"/>
                      <a:gd name="T43" fmla="*/ 25 h 107"/>
                      <a:gd name="T44" fmla="*/ 45 w 48"/>
                      <a:gd name="T45" fmla="*/ 12 h 107"/>
                      <a:gd name="T46" fmla="*/ 31 w 48"/>
                      <a:gd name="T47" fmla="*/ 12 h 107"/>
                      <a:gd name="T48" fmla="*/ 17 w 48"/>
                      <a:gd name="T49" fmla="*/ 17 h 107"/>
                      <a:gd name="T50" fmla="*/ 18 w 48"/>
                      <a:gd name="T51" fmla="*/ 3 h 107"/>
                      <a:gd name="T52" fmla="*/ 28 w 48"/>
                      <a:gd name="T53" fmla="*/ 1 h 107"/>
                      <a:gd name="T54" fmla="*/ 45 w 48"/>
                      <a:gd name="T55" fmla="*/ 0 h 107"/>
                      <a:gd name="T56" fmla="*/ 45 w 48"/>
                      <a:gd name="T57" fmla="*/ 0 h 107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48"/>
                      <a:gd name="T88" fmla="*/ 0 h 107"/>
                      <a:gd name="T89" fmla="*/ 48 w 48"/>
                      <a:gd name="T90" fmla="*/ 107 h 107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48" h="107">
                        <a:moveTo>
                          <a:pt x="0" y="106"/>
                        </a:moveTo>
                        <a:lnTo>
                          <a:pt x="16" y="102"/>
                        </a:lnTo>
                        <a:lnTo>
                          <a:pt x="45" y="105"/>
                        </a:lnTo>
                        <a:lnTo>
                          <a:pt x="45" y="90"/>
                        </a:lnTo>
                        <a:lnTo>
                          <a:pt x="33" y="90"/>
                        </a:lnTo>
                        <a:lnTo>
                          <a:pt x="18" y="90"/>
                        </a:lnTo>
                        <a:lnTo>
                          <a:pt x="2" y="93"/>
                        </a:lnTo>
                        <a:lnTo>
                          <a:pt x="3" y="81"/>
                        </a:lnTo>
                        <a:lnTo>
                          <a:pt x="20" y="77"/>
                        </a:lnTo>
                        <a:lnTo>
                          <a:pt x="45" y="80"/>
                        </a:lnTo>
                        <a:lnTo>
                          <a:pt x="45" y="63"/>
                        </a:lnTo>
                        <a:lnTo>
                          <a:pt x="22" y="62"/>
                        </a:lnTo>
                        <a:lnTo>
                          <a:pt x="7" y="67"/>
                        </a:lnTo>
                        <a:lnTo>
                          <a:pt x="10" y="53"/>
                        </a:lnTo>
                        <a:lnTo>
                          <a:pt x="24" y="49"/>
                        </a:lnTo>
                        <a:lnTo>
                          <a:pt x="47" y="49"/>
                        </a:lnTo>
                        <a:lnTo>
                          <a:pt x="45" y="35"/>
                        </a:lnTo>
                        <a:lnTo>
                          <a:pt x="28" y="35"/>
                        </a:lnTo>
                        <a:lnTo>
                          <a:pt x="13" y="39"/>
                        </a:lnTo>
                        <a:lnTo>
                          <a:pt x="15" y="28"/>
                        </a:lnTo>
                        <a:lnTo>
                          <a:pt x="31" y="24"/>
                        </a:lnTo>
                        <a:lnTo>
                          <a:pt x="45" y="25"/>
                        </a:lnTo>
                        <a:lnTo>
                          <a:pt x="45" y="12"/>
                        </a:lnTo>
                        <a:lnTo>
                          <a:pt x="31" y="12"/>
                        </a:lnTo>
                        <a:lnTo>
                          <a:pt x="17" y="17"/>
                        </a:lnTo>
                        <a:lnTo>
                          <a:pt x="18" y="3"/>
                        </a:lnTo>
                        <a:lnTo>
                          <a:pt x="28" y="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79" name="Group 37"/>
                <p:cNvGrpSpPr>
                  <a:grpSpLocks/>
                </p:cNvGrpSpPr>
                <p:nvPr/>
              </p:nvGrpSpPr>
              <p:grpSpPr bwMode="auto">
                <a:xfrm>
                  <a:off x="4444" y="2924"/>
                  <a:ext cx="202" cy="409"/>
                  <a:chOff x="4444" y="2924"/>
                  <a:chExt cx="202" cy="409"/>
                </a:xfrm>
              </p:grpSpPr>
              <p:grpSp>
                <p:nvGrpSpPr>
                  <p:cNvPr id="1080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4496" y="3190"/>
                    <a:ext cx="122" cy="143"/>
                    <a:chOff x="4496" y="3190"/>
                    <a:chExt cx="122" cy="143"/>
                  </a:xfrm>
                </p:grpSpPr>
                <p:sp>
                  <p:nvSpPr>
                    <p:cNvPr id="1083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4496" y="3190"/>
                      <a:ext cx="120" cy="142"/>
                    </a:xfrm>
                    <a:custGeom>
                      <a:avLst/>
                      <a:gdLst>
                        <a:gd name="T0" fmla="*/ 13 w 120"/>
                        <a:gd name="T1" fmla="*/ 133 h 142"/>
                        <a:gd name="T2" fmla="*/ 43 w 120"/>
                        <a:gd name="T3" fmla="*/ 139 h 142"/>
                        <a:gd name="T4" fmla="*/ 56 w 120"/>
                        <a:gd name="T5" fmla="*/ 141 h 142"/>
                        <a:gd name="T6" fmla="*/ 69 w 120"/>
                        <a:gd name="T7" fmla="*/ 136 h 142"/>
                        <a:gd name="T8" fmla="*/ 89 w 120"/>
                        <a:gd name="T9" fmla="*/ 130 h 142"/>
                        <a:gd name="T10" fmla="*/ 103 w 120"/>
                        <a:gd name="T11" fmla="*/ 119 h 142"/>
                        <a:gd name="T12" fmla="*/ 112 w 120"/>
                        <a:gd name="T13" fmla="*/ 102 h 142"/>
                        <a:gd name="T14" fmla="*/ 119 w 120"/>
                        <a:gd name="T15" fmla="*/ 86 h 142"/>
                        <a:gd name="T16" fmla="*/ 119 w 120"/>
                        <a:gd name="T17" fmla="*/ 58 h 142"/>
                        <a:gd name="T18" fmla="*/ 115 w 120"/>
                        <a:gd name="T19" fmla="*/ 39 h 142"/>
                        <a:gd name="T20" fmla="*/ 109 w 120"/>
                        <a:gd name="T21" fmla="*/ 22 h 142"/>
                        <a:gd name="T22" fmla="*/ 101 w 120"/>
                        <a:gd name="T23" fmla="*/ 10 h 142"/>
                        <a:gd name="T24" fmla="*/ 88 w 120"/>
                        <a:gd name="T25" fmla="*/ 0 h 142"/>
                        <a:gd name="T26" fmla="*/ 0 w 120"/>
                        <a:gd name="T27" fmla="*/ 55 h 142"/>
                        <a:gd name="T28" fmla="*/ 13 w 120"/>
                        <a:gd name="T29" fmla="*/ 133 h 14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20"/>
                        <a:gd name="T46" fmla="*/ 0 h 142"/>
                        <a:gd name="T47" fmla="*/ 120 w 120"/>
                        <a:gd name="T48" fmla="*/ 142 h 14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20" h="142">
                          <a:moveTo>
                            <a:pt x="13" y="133"/>
                          </a:moveTo>
                          <a:lnTo>
                            <a:pt x="43" y="139"/>
                          </a:lnTo>
                          <a:lnTo>
                            <a:pt x="56" y="141"/>
                          </a:lnTo>
                          <a:lnTo>
                            <a:pt x="69" y="136"/>
                          </a:lnTo>
                          <a:lnTo>
                            <a:pt x="89" y="130"/>
                          </a:lnTo>
                          <a:lnTo>
                            <a:pt x="103" y="119"/>
                          </a:lnTo>
                          <a:lnTo>
                            <a:pt x="112" y="102"/>
                          </a:lnTo>
                          <a:lnTo>
                            <a:pt x="119" y="86"/>
                          </a:lnTo>
                          <a:lnTo>
                            <a:pt x="119" y="58"/>
                          </a:lnTo>
                          <a:lnTo>
                            <a:pt x="115" y="39"/>
                          </a:lnTo>
                          <a:lnTo>
                            <a:pt x="109" y="22"/>
                          </a:lnTo>
                          <a:lnTo>
                            <a:pt x="101" y="10"/>
                          </a:lnTo>
                          <a:lnTo>
                            <a:pt x="88" y="0"/>
                          </a:lnTo>
                          <a:lnTo>
                            <a:pt x="0" y="55"/>
                          </a:lnTo>
                          <a:lnTo>
                            <a:pt x="13" y="133"/>
                          </a:lnTo>
                        </a:path>
                      </a:pathLst>
                    </a:custGeom>
                    <a:solidFill>
                      <a:srgbClr val="FFE0C0"/>
                    </a:solidFill>
                    <a:ln w="12700" cap="rnd">
                      <a:solidFill>
                        <a:srgbClr val="804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84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4513" y="3239"/>
                      <a:ext cx="105" cy="94"/>
                    </a:xfrm>
                    <a:custGeom>
                      <a:avLst/>
                      <a:gdLst>
                        <a:gd name="T0" fmla="*/ 56 w 105"/>
                        <a:gd name="T1" fmla="*/ 0 h 94"/>
                        <a:gd name="T2" fmla="*/ 73 w 105"/>
                        <a:gd name="T3" fmla="*/ 3 h 94"/>
                        <a:gd name="T4" fmla="*/ 86 w 105"/>
                        <a:gd name="T5" fmla="*/ 10 h 94"/>
                        <a:gd name="T6" fmla="*/ 94 w 105"/>
                        <a:gd name="T7" fmla="*/ 18 h 94"/>
                        <a:gd name="T8" fmla="*/ 104 w 105"/>
                        <a:gd name="T9" fmla="*/ 28 h 94"/>
                        <a:gd name="T10" fmla="*/ 98 w 105"/>
                        <a:gd name="T11" fmla="*/ 48 h 94"/>
                        <a:gd name="T12" fmla="*/ 90 w 105"/>
                        <a:gd name="T13" fmla="*/ 64 h 94"/>
                        <a:gd name="T14" fmla="*/ 85 w 105"/>
                        <a:gd name="T15" fmla="*/ 75 h 94"/>
                        <a:gd name="T16" fmla="*/ 69 w 105"/>
                        <a:gd name="T17" fmla="*/ 83 h 94"/>
                        <a:gd name="T18" fmla="*/ 58 w 105"/>
                        <a:gd name="T19" fmla="*/ 87 h 94"/>
                        <a:gd name="T20" fmla="*/ 42 w 105"/>
                        <a:gd name="T21" fmla="*/ 93 h 94"/>
                        <a:gd name="T22" fmla="*/ 27 w 105"/>
                        <a:gd name="T23" fmla="*/ 93 h 94"/>
                        <a:gd name="T24" fmla="*/ 18 w 105"/>
                        <a:gd name="T25" fmla="*/ 89 h 94"/>
                        <a:gd name="T26" fmla="*/ 13 w 105"/>
                        <a:gd name="T27" fmla="*/ 87 h 94"/>
                        <a:gd name="T28" fmla="*/ 0 w 105"/>
                        <a:gd name="T29" fmla="*/ 83 h 94"/>
                        <a:gd name="T30" fmla="*/ 56 w 105"/>
                        <a:gd name="T31" fmla="*/ 0 h 9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105"/>
                        <a:gd name="T49" fmla="*/ 0 h 94"/>
                        <a:gd name="T50" fmla="*/ 105 w 105"/>
                        <a:gd name="T51" fmla="*/ 94 h 9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105" h="94">
                          <a:moveTo>
                            <a:pt x="56" y="0"/>
                          </a:moveTo>
                          <a:lnTo>
                            <a:pt x="73" y="3"/>
                          </a:lnTo>
                          <a:lnTo>
                            <a:pt x="86" y="10"/>
                          </a:lnTo>
                          <a:lnTo>
                            <a:pt x="94" y="18"/>
                          </a:lnTo>
                          <a:lnTo>
                            <a:pt x="104" y="28"/>
                          </a:lnTo>
                          <a:lnTo>
                            <a:pt x="98" y="48"/>
                          </a:lnTo>
                          <a:lnTo>
                            <a:pt x="90" y="64"/>
                          </a:lnTo>
                          <a:lnTo>
                            <a:pt x="85" y="75"/>
                          </a:lnTo>
                          <a:lnTo>
                            <a:pt x="69" y="83"/>
                          </a:lnTo>
                          <a:lnTo>
                            <a:pt x="58" y="87"/>
                          </a:lnTo>
                          <a:lnTo>
                            <a:pt x="42" y="93"/>
                          </a:lnTo>
                          <a:lnTo>
                            <a:pt x="27" y="93"/>
                          </a:lnTo>
                          <a:lnTo>
                            <a:pt x="18" y="89"/>
                          </a:lnTo>
                          <a:lnTo>
                            <a:pt x="13" y="87"/>
                          </a:lnTo>
                          <a:lnTo>
                            <a:pt x="0" y="83"/>
                          </a:lnTo>
                          <a:lnTo>
                            <a:pt x="56" y="0"/>
                          </a:lnTo>
                        </a:path>
                      </a:pathLst>
                    </a:custGeom>
                    <a:solidFill>
                      <a:srgbClr val="804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081" name="Freeform 41"/>
                  <p:cNvSpPr>
                    <a:spLocks/>
                  </p:cNvSpPr>
                  <p:nvPr/>
                </p:nvSpPr>
                <p:spPr bwMode="auto">
                  <a:xfrm>
                    <a:off x="4444" y="2924"/>
                    <a:ext cx="202" cy="401"/>
                  </a:xfrm>
                  <a:custGeom>
                    <a:avLst/>
                    <a:gdLst>
                      <a:gd name="T0" fmla="*/ 23 w 202"/>
                      <a:gd name="T1" fmla="*/ 0 h 401"/>
                      <a:gd name="T2" fmla="*/ 9 w 202"/>
                      <a:gd name="T3" fmla="*/ 49 h 401"/>
                      <a:gd name="T4" fmla="*/ 6 w 202"/>
                      <a:gd name="T5" fmla="*/ 77 h 401"/>
                      <a:gd name="T6" fmla="*/ 3 w 202"/>
                      <a:gd name="T7" fmla="*/ 101 h 401"/>
                      <a:gd name="T8" fmla="*/ 2 w 202"/>
                      <a:gd name="T9" fmla="*/ 127 h 401"/>
                      <a:gd name="T10" fmla="*/ 0 w 202"/>
                      <a:gd name="T11" fmla="*/ 165 h 401"/>
                      <a:gd name="T12" fmla="*/ 0 w 202"/>
                      <a:gd name="T13" fmla="*/ 191 h 401"/>
                      <a:gd name="T14" fmla="*/ 0 w 202"/>
                      <a:gd name="T15" fmla="*/ 222 h 401"/>
                      <a:gd name="T16" fmla="*/ 1 w 202"/>
                      <a:gd name="T17" fmla="*/ 249 h 401"/>
                      <a:gd name="T18" fmla="*/ 6 w 202"/>
                      <a:gd name="T19" fmla="*/ 274 h 401"/>
                      <a:gd name="T20" fmla="*/ 11 w 202"/>
                      <a:gd name="T21" fmla="*/ 291 h 401"/>
                      <a:gd name="T22" fmla="*/ 13 w 202"/>
                      <a:gd name="T23" fmla="*/ 312 h 401"/>
                      <a:gd name="T24" fmla="*/ 13 w 202"/>
                      <a:gd name="T25" fmla="*/ 339 h 401"/>
                      <a:gd name="T26" fmla="*/ 13 w 202"/>
                      <a:gd name="T27" fmla="*/ 357 h 401"/>
                      <a:gd name="T28" fmla="*/ 17 w 202"/>
                      <a:gd name="T29" fmla="*/ 370 h 401"/>
                      <a:gd name="T30" fmla="*/ 27 w 202"/>
                      <a:gd name="T31" fmla="*/ 384 h 401"/>
                      <a:gd name="T32" fmla="*/ 38 w 202"/>
                      <a:gd name="T33" fmla="*/ 393 h 401"/>
                      <a:gd name="T34" fmla="*/ 53 w 202"/>
                      <a:gd name="T35" fmla="*/ 400 h 401"/>
                      <a:gd name="T36" fmla="*/ 68 w 202"/>
                      <a:gd name="T37" fmla="*/ 400 h 401"/>
                      <a:gd name="T38" fmla="*/ 81 w 202"/>
                      <a:gd name="T39" fmla="*/ 400 h 401"/>
                      <a:gd name="T40" fmla="*/ 94 w 202"/>
                      <a:gd name="T41" fmla="*/ 393 h 401"/>
                      <a:gd name="T42" fmla="*/ 105 w 202"/>
                      <a:gd name="T43" fmla="*/ 381 h 401"/>
                      <a:gd name="T44" fmla="*/ 117 w 202"/>
                      <a:gd name="T45" fmla="*/ 363 h 401"/>
                      <a:gd name="T46" fmla="*/ 121 w 202"/>
                      <a:gd name="T47" fmla="*/ 347 h 401"/>
                      <a:gd name="T48" fmla="*/ 124 w 202"/>
                      <a:gd name="T49" fmla="*/ 332 h 401"/>
                      <a:gd name="T50" fmla="*/ 125 w 202"/>
                      <a:gd name="T51" fmla="*/ 318 h 401"/>
                      <a:gd name="T52" fmla="*/ 131 w 202"/>
                      <a:gd name="T53" fmla="*/ 298 h 401"/>
                      <a:gd name="T54" fmla="*/ 139 w 202"/>
                      <a:gd name="T55" fmla="*/ 278 h 401"/>
                      <a:gd name="T56" fmla="*/ 148 w 202"/>
                      <a:gd name="T57" fmla="*/ 259 h 401"/>
                      <a:gd name="T58" fmla="*/ 160 w 202"/>
                      <a:gd name="T59" fmla="*/ 232 h 401"/>
                      <a:gd name="T60" fmla="*/ 168 w 202"/>
                      <a:gd name="T61" fmla="*/ 213 h 401"/>
                      <a:gd name="T62" fmla="*/ 176 w 202"/>
                      <a:gd name="T63" fmla="*/ 187 h 401"/>
                      <a:gd name="T64" fmla="*/ 185 w 202"/>
                      <a:gd name="T65" fmla="*/ 163 h 401"/>
                      <a:gd name="T66" fmla="*/ 192 w 202"/>
                      <a:gd name="T67" fmla="*/ 144 h 401"/>
                      <a:gd name="T68" fmla="*/ 196 w 202"/>
                      <a:gd name="T69" fmla="*/ 124 h 401"/>
                      <a:gd name="T70" fmla="*/ 198 w 202"/>
                      <a:gd name="T71" fmla="*/ 105 h 401"/>
                      <a:gd name="T72" fmla="*/ 199 w 202"/>
                      <a:gd name="T73" fmla="*/ 87 h 401"/>
                      <a:gd name="T74" fmla="*/ 201 w 202"/>
                      <a:gd name="T75" fmla="*/ 63 h 401"/>
                      <a:gd name="T76" fmla="*/ 173 w 202"/>
                      <a:gd name="T77" fmla="*/ 74 h 401"/>
                      <a:gd name="T78" fmla="*/ 149 w 202"/>
                      <a:gd name="T79" fmla="*/ 78 h 401"/>
                      <a:gd name="T80" fmla="*/ 127 w 202"/>
                      <a:gd name="T81" fmla="*/ 77 h 401"/>
                      <a:gd name="T82" fmla="*/ 106 w 202"/>
                      <a:gd name="T83" fmla="*/ 67 h 401"/>
                      <a:gd name="T84" fmla="*/ 86 w 202"/>
                      <a:gd name="T85" fmla="*/ 55 h 401"/>
                      <a:gd name="T86" fmla="*/ 68 w 202"/>
                      <a:gd name="T87" fmla="*/ 41 h 401"/>
                      <a:gd name="T88" fmla="*/ 48 w 202"/>
                      <a:gd name="T89" fmla="*/ 26 h 401"/>
                      <a:gd name="T90" fmla="*/ 23 w 202"/>
                      <a:gd name="T91" fmla="*/ 0 h 401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02"/>
                      <a:gd name="T139" fmla="*/ 0 h 401"/>
                      <a:gd name="T140" fmla="*/ 202 w 202"/>
                      <a:gd name="T141" fmla="*/ 401 h 401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02" h="401">
                        <a:moveTo>
                          <a:pt x="23" y="0"/>
                        </a:moveTo>
                        <a:lnTo>
                          <a:pt x="9" y="49"/>
                        </a:lnTo>
                        <a:lnTo>
                          <a:pt x="6" y="77"/>
                        </a:lnTo>
                        <a:lnTo>
                          <a:pt x="3" y="101"/>
                        </a:lnTo>
                        <a:lnTo>
                          <a:pt x="2" y="127"/>
                        </a:lnTo>
                        <a:lnTo>
                          <a:pt x="0" y="165"/>
                        </a:lnTo>
                        <a:lnTo>
                          <a:pt x="0" y="191"/>
                        </a:lnTo>
                        <a:lnTo>
                          <a:pt x="0" y="222"/>
                        </a:lnTo>
                        <a:lnTo>
                          <a:pt x="1" y="249"/>
                        </a:lnTo>
                        <a:lnTo>
                          <a:pt x="6" y="274"/>
                        </a:lnTo>
                        <a:lnTo>
                          <a:pt x="11" y="291"/>
                        </a:lnTo>
                        <a:lnTo>
                          <a:pt x="13" y="312"/>
                        </a:lnTo>
                        <a:lnTo>
                          <a:pt x="13" y="339"/>
                        </a:lnTo>
                        <a:lnTo>
                          <a:pt x="13" y="357"/>
                        </a:lnTo>
                        <a:lnTo>
                          <a:pt x="17" y="370"/>
                        </a:lnTo>
                        <a:lnTo>
                          <a:pt x="27" y="384"/>
                        </a:lnTo>
                        <a:lnTo>
                          <a:pt x="38" y="393"/>
                        </a:lnTo>
                        <a:lnTo>
                          <a:pt x="53" y="400"/>
                        </a:lnTo>
                        <a:lnTo>
                          <a:pt x="68" y="400"/>
                        </a:lnTo>
                        <a:lnTo>
                          <a:pt x="81" y="400"/>
                        </a:lnTo>
                        <a:lnTo>
                          <a:pt x="94" y="393"/>
                        </a:lnTo>
                        <a:lnTo>
                          <a:pt x="105" y="381"/>
                        </a:lnTo>
                        <a:lnTo>
                          <a:pt x="117" y="363"/>
                        </a:lnTo>
                        <a:lnTo>
                          <a:pt x="121" y="347"/>
                        </a:lnTo>
                        <a:lnTo>
                          <a:pt x="124" y="332"/>
                        </a:lnTo>
                        <a:lnTo>
                          <a:pt x="125" y="318"/>
                        </a:lnTo>
                        <a:lnTo>
                          <a:pt x="131" y="298"/>
                        </a:lnTo>
                        <a:lnTo>
                          <a:pt x="139" y="278"/>
                        </a:lnTo>
                        <a:lnTo>
                          <a:pt x="148" y="259"/>
                        </a:lnTo>
                        <a:lnTo>
                          <a:pt x="160" y="232"/>
                        </a:lnTo>
                        <a:lnTo>
                          <a:pt x="168" y="213"/>
                        </a:lnTo>
                        <a:lnTo>
                          <a:pt x="176" y="187"/>
                        </a:lnTo>
                        <a:lnTo>
                          <a:pt x="185" y="163"/>
                        </a:lnTo>
                        <a:lnTo>
                          <a:pt x="192" y="144"/>
                        </a:lnTo>
                        <a:lnTo>
                          <a:pt x="196" y="124"/>
                        </a:lnTo>
                        <a:lnTo>
                          <a:pt x="198" y="105"/>
                        </a:lnTo>
                        <a:lnTo>
                          <a:pt x="199" y="87"/>
                        </a:lnTo>
                        <a:lnTo>
                          <a:pt x="201" y="63"/>
                        </a:lnTo>
                        <a:lnTo>
                          <a:pt x="173" y="74"/>
                        </a:lnTo>
                        <a:lnTo>
                          <a:pt x="149" y="78"/>
                        </a:lnTo>
                        <a:lnTo>
                          <a:pt x="127" y="77"/>
                        </a:lnTo>
                        <a:lnTo>
                          <a:pt x="106" y="67"/>
                        </a:lnTo>
                        <a:lnTo>
                          <a:pt x="86" y="55"/>
                        </a:lnTo>
                        <a:lnTo>
                          <a:pt x="68" y="41"/>
                        </a:lnTo>
                        <a:lnTo>
                          <a:pt x="48" y="26"/>
                        </a:lnTo>
                        <a:lnTo>
                          <a:pt x="23" y="0"/>
                        </a:lnTo>
                      </a:path>
                    </a:pathLst>
                  </a:custGeom>
                  <a:solidFill>
                    <a:srgbClr val="FFE0C0"/>
                  </a:solidFill>
                  <a:ln w="12700" cap="rnd">
                    <a:solidFill>
                      <a:srgbClr val="804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082" name="Freeform 42"/>
                  <p:cNvSpPr>
                    <a:spLocks/>
                  </p:cNvSpPr>
                  <p:nvPr/>
                </p:nvSpPr>
                <p:spPr bwMode="auto">
                  <a:xfrm>
                    <a:off x="4477" y="2935"/>
                    <a:ext cx="163" cy="357"/>
                  </a:xfrm>
                  <a:custGeom>
                    <a:avLst/>
                    <a:gdLst>
                      <a:gd name="T0" fmla="*/ 0 w 163"/>
                      <a:gd name="T1" fmla="*/ 0 h 357"/>
                      <a:gd name="T2" fmla="*/ 10 w 163"/>
                      <a:gd name="T3" fmla="*/ 19 h 357"/>
                      <a:gd name="T4" fmla="*/ 17 w 163"/>
                      <a:gd name="T5" fmla="*/ 35 h 357"/>
                      <a:gd name="T6" fmla="*/ 32 w 163"/>
                      <a:gd name="T7" fmla="*/ 63 h 357"/>
                      <a:gd name="T8" fmla="*/ 43 w 163"/>
                      <a:gd name="T9" fmla="*/ 92 h 357"/>
                      <a:gd name="T10" fmla="*/ 51 w 163"/>
                      <a:gd name="T11" fmla="*/ 123 h 357"/>
                      <a:gd name="T12" fmla="*/ 58 w 163"/>
                      <a:gd name="T13" fmla="*/ 153 h 357"/>
                      <a:gd name="T14" fmla="*/ 64 w 163"/>
                      <a:gd name="T15" fmla="*/ 193 h 357"/>
                      <a:gd name="T16" fmla="*/ 66 w 163"/>
                      <a:gd name="T17" fmla="*/ 220 h 357"/>
                      <a:gd name="T18" fmla="*/ 70 w 163"/>
                      <a:gd name="T19" fmla="*/ 247 h 357"/>
                      <a:gd name="T20" fmla="*/ 70 w 163"/>
                      <a:gd name="T21" fmla="*/ 269 h 357"/>
                      <a:gd name="T22" fmla="*/ 68 w 163"/>
                      <a:gd name="T23" fmla="*/ 291 h 357"/>
                      <a:gd name="T24" fmla="*/ 60 w 163"/>
                      <a:gd name="T25" fmla="*/ 311 h 357"/>
                      <a:gd name="T26" fmla="*/ 49 w 163"/>
                      <a:gd name="T27" fmla="*/ 324 h 357"/>
                      <a:gd name="T28" fmla="*/ 33 w 163"/>
                      <a:gd name="T29" fmla="*/ 329 h 357"/>
                      <a:gd name="T30" fmla="*/ 26 w 163"/>
                      <a:gd name="T31" fmla="*/ 328 h 357"/>
                      <a:gd name="T32" fmla="*/ 18 w 163"/>
                      <a:gd name="T33" fmla="*/ 324 h 357"/>
                      <a:gd name="T34" fmla="*/ 23 w 163"/>
                      <a:gd name="T35" fmla="*/ 340 h 357"/>
                      <a:gd name="T36" fmla="*/ 33 w 163"/>
                      <a:gd name="T37" fmla="*/ 350 h 357"/>
                      <a:gd name="T38" fmla="*/ 42 w 163"/>
                      <a:gd name="T39" fmla="*/ 356 h 357"/>
                      <a:gd name="T40" fmla="*/ 59 w 163"/>
                      <a:gd name="T41" fmla="*/ 354 h 357"/>
                      <a:gd name="T42" fmla="*/ 71 w 163"/>
                      <a:gd name="T43" fmla="*/ 344 h 357"/>
                      <a:gd name="T44" fmla="*/ 78 w 163"/>
                      <a:gd name="T45" fmla="*/ 322 h 357"/>
                      <a:gd name="T46" fmla="*/ 82 w 163"/>
                      <a:gd name="T47" fmla="*/ 302 h 357"/>
                      <a:gd name="T48" fmla="*/ 82 w 163"/>
                      <a:gd name="T49" fmla="*/ 290 h 357"/>
                      <a:gd name="T50" fmla="*/ 89 w 163"/>
                      <a:gd name="T51" fmla="*/ 270 h 357"/>
                      <a:gd name="T52" fmla="*/ 97 w 163"/>
                      <a:gd name="T53" fmla="*/ 252 h 357"/>
                      <a:gd name="T54" fmla="*/ 104 w 163"/>
                      <a:gd name="T55" fmla="*/ 238 h 357"/>
                      <a:gd name="T56" fmla="*/ 112 w 163"/>
                      <a:gd name="T57" fmla="*/ 217 h 357"/>
                      <a:gd name="T58" fmla="*/ 122 w 163"/>
                      <a:gd name="T59" fmla="*/ 196 h 357"/>
                      <a:gd name="T60" fmla="*/ 132 w 163"/>
                      <a:gd name="T61" fmla="*/ 176 h 357"/>
                      <a:gd name="T62" fmla="*/ 140 w 163"/>
                      <a:gd name="T63" fmla="*/ 159 h 357"/>
                      <a:gd name="T64" fmla="*/ 149 w 163"/>
                      <a:gd name="T65" fmla="*/ 135 h 357"/>
                      <a:gd name="T66" fmla="*/ 155 w 163"/>
                      <a:gd name="T67" fmla="*/ 115 h 357"/>
                      <a:gd name="T68" fmla="*/ 159 w 163"/>
                      <a:gd name="T69" fmla="*/ 95 h 357"/>
                      <a:gd name="T70" fmla="*/ 162 w 163"/>
                      <a:gd name="T71" fmla="*/ 75 h 357"/>
                      <a:gd name="T72" fmla="*/ 162 w 163"/>
                      <a:gd name="T73" fmla="*/ 56 h 357"/>
                      <a:gd name="T74" fmla="*/ 129 w 163"/>
                      <a:gd name="T75" fmla="*/ 66 h 357"/>
                      <a:gd name="T76" fmla="*/ 97 w 163"/>
                      <a:gd name="T77" fmla="*/ 66 h 357"/>
                      <a:gd name="T78" fmla="*/ 78 w 163"/>
                      <a:gd name="T79" fmla="*/ 59 h 357"/>
                      <a:gd name="T80" fmla="*/ 59 w 163"/>
                      <a:gd name="T81" fmla="*/ 50 h 357"/>
                      <a:gd name="T82" fmla="*/ 46 w 163"/>
                      <a:gd name="T83" fmla="*/ 39 h 357"/>
                      <a:gd name="T84" fmla="*/ 21 w 163"/>
                      <a:gd name="T85" fmla="*/ 22 h 357"/>
                      <a:gd name="T86" fmla="*/ 0 w 163"/>
                      <a:gd name="T87" fmla="*/ 0 h 35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63"/>
                      <a:gd name="T133" fmla="*/ 0 h 357"/>
                      <a:gd name="T134" fmla="*/ 163 w 163"/>
                      <a:gd name="T135" fmla="*/ 357 h 357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63" h="357">
                        <a:moveTo>
                          <a:pt x="0" y="0"/>
                        </a:moveTo>
                        <a:lnTo>
                          <a:pt x="10" y="19"/>
                        </a:lnTo>
                        <a:lnTo>
                          <a:pt x="17" y="35"/>
                        </a:lnTo>
                        <a:lnTo>
                          <a:pt x="32" y="63"/>
                        </a:lnTo>
                        <a:lnTo>
                          <a:pt x="43" y="92"/>
                        </a:lnTo>
                        <a:lnTo>
                          <a:pt x="51" y="123"/>
                        </a:lnTo>
                        <a:lnTo>
                          <a:pt x="58" y="153"/>
                        </a:lnTo>
                        <a:lnTo>
                          <a:pt x="64" y="193"/>
                        </a:lnTo>
                        <a:lnTo>
                          <a:pt x="66" y="220"/>
                        </a:lnTo>
                        <a:lnTo>
                          <a:pt x="70" y="247"/>
                        </a:lnTo>
                        <a:lnTo>
                          <a:pt x="70" y="269"/>
                        </a:lnTo>
                        <a:lnTo>
                          <a:pt x="68" y="291"/>
                        </a:lnTo>
                        <a:lnTo>
                          <a:pt x="60" y="311"/>
                        </a:lnTo>
                        <a:lnTo>
                          <a:pt x="49" y="324"/>
                        </a:lnTo>
                        <a:lnTo>
                          <a:pt x="33" y="329"/>
                        </a:lnTo>
                        <a:lnTo>
                          <a:pt x="26" y="328"/>
                        </a:lnTo>
                        <a:lnTo>
                          <a:pt x="18" y="324"/>
                        </a:lnTo>
                        <a:lnTo>
                          <a:pt x="23" y="340"/>
                        </a:lnTo>
                        <a:lnTo>
                          <a:pt x="33" y="350"/>
                        </a:lnTo>
                        <a:lnTo>
                          <a:pt x="42" y="356"/>
                        </a:lnTo>
                        <a:lnTo>
                          <a:pt x="59" y="354"/>
                        </a:lnTo>
                        <a:lnTo>
                          <a:pt x="71" y="344"/>
                        </a:lnTo>
                        <a:lnTo>
                          <a:pt x="78" y="322"/>
                        </a:lnTo>
                        <a:lnTo>
                          <a:pt x="82" y="302"/>
                        </a:lnTo>
                        <a:lnTo>
                          <a:pt x="82" y="290"/>
                        </a:lnTo>
                        <a:lnTo>
                          <a:pt x="89" y="270"/>
                        </a:lnTo>
                        <a:lnTo>
                          <a:pt x="97" y="252"/>
                        </a:lnTo>
                        <a:lnTo>
                          <a:pt x="104" y="238"/>
                        </a:lnTo>
                        <a:lnTo>
                          <a:pt x="112" y="217"/>
                        </a:lnTo>
                        <a:lnTo>
                          <a:pt x="122" y="196"/>
                        </a:lnTo>
                        <a:lnTo>
                          <a:pt x="132" y="176"/>
                        </a:lnTo>
                        <a:lnTo>
                          <a:pt x="140" y="159"/>
                        </a:lnTo>
                        <a:lnTo>
                          <a:pt x="149" y="135"/>
                        </a:lnTo>
                        <a:lnTo>
                          <a:pt x="155" y="115"/>
                        </a:lnTo>
                        <a:lnTo>
                          <a:pt x="159" y="95"/>
                        </a:lnTo>
                        <a:lnTo>
                          <a:pt x="162" y="75"/>
                        </a:lnTo>
                        <a:lnTo>
                          <a:pt x="162" y="56"/>
                        </a:lnTo>
                        <a:lnTo>
                          <a:pt x="129" y="66"/>
                        </a:lnTo>
                        <a:lnTo>
                          <a:pt x="97" y="66"/>
                        </a:lnTo>
                        <a:lnTo>
                          <a:pt x="78" y="59"/>
                        </a:lnTo>
                        <a:lnTo>
                          <a:pt x="59" y="50"/>
                        </a:lnTo>
                        <a:lnTo>
                          <a:pt x="46" y="39"/>
                        </a:lnTo>
                        <a:lnTo>
                          <a:pt x="21" y="2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068" name="Group 43"/>
              <p:cNvGrpSpPr>
                <a:grpSpLocks/>
              </p:cNvGrpSpPr>
              <p:nvPr/>
            </p:nvGrpSpPr>
            <p:grpSpPr bwMode="auto">
              <a:xfrm>
                <a:off x="4798" y="2917"/>
                <a:ext cx="336" cy="347"/>
                <a:chOff x="4456" y="2626"/>
                <a:chExt cx="437" cy="382"/>
              </a:xfrm>
            </p:grpSpPr>
            <p:sp>
              <p:nvSpPr>
                <p:cNvPr id="1070" name="Freeform 44"/>
                <p:cNvSpPr>
                  <a:spLocks/>
                </p:cNvSpPr>
                <p:nvPr/>
              </p:nvSpPr>
              <p:spPr bwMode="auto">
                <a:xfrm>
                  <a:off x="4456" y="2626"/>
                  <a:ext cx="437" cy="380"/>
                </a:xfrm>
                <a:custGeom>
                  <a:avLst/>
                  <a:gdLst>
                    <a:gd name="T0" fmla="*/ 57 w 437"/>
                    <a:gd name="T1" fmla="*/ 24 h 380"/>
                    <a:gd name="T2" fmla="*/ 43 w 437"/>
                    <a:gd name="T3" fmla="*/ 50 h 380"/>
                    <a:gd name="T4" fmla="*/ 39 w 437"/>
                    <a:gd name="T5" fmla="*/ 91 h 380"/>
                    <a:gd name="T6" fmla="*/ 23 w 437"/>
                    <a:gd name="T7" fmla="*/ 125 h 380"/>
                    <a:gd name="T8" fmla="*/ 19 w 437"/>
                    <a:gd name="T9" fmla="*/ 151 h 380"/>
                    <a:gd name="T10" fmla="*/ 20 w 437"/>
                    <a:gd name="T11" fmla="*/ 171 h 380"/>
                    <a:gd name="T12" fmla="*/ 24 w 437"/>
                    <a:gd name="T13" fmla="*/ 192 h 380"/>
                    <a:gd name="T14" fmla="*/ 18 w 437"/>
                    <a:gd name="T15" fmla="*/ 214 h 380"/>
                    <a:gd name="T16" fmla="*/ 10 w 437"/>
                    <a:gd name="T17" fmla="*/ 234 h 380"/>
                    <a:gd name="T18" fmla="*/ 7 w 437"/>
                    <a:gd name="T19" fmla="*/ 255 h 380"/>
                    <a:gd name="T20" fmla="*/ 0 w 437"/>
                    <a:gd name="T21" fmla="*/ 281 h 380"/>
                    <a:gd name="T22" fmla="*/ 24 w 437"/>
                    <a:gd name="T23" fmla="*/ 314 h 380"/>
                    <a:gd name="T24" fmla="*/ 70 w 437"/>
                    <a:gd name="T25" fmla="*/ 356 h 380"/>
                    <a:gd name="T26" fmla="*/ 113 w 437"/>
                    <a:gd name="T27" fmla="*/ 375 h 380"/>
                    <a:gd name="T28" fmla="*/ 156 w 437"/>
                    <a:gd name="T29" fmla="*/ 375 h 380"/>
                    <a:gd name="T30" fmla="*/ 199 w 437"/>
                    <a:gd name="T31" fmla="*/ 364 h 380"/>
                    <a:gd name="T32" fmla="*/ 219 w 437"/>
                    <a:gd name="T33" fmla="*/ 334 h 380"/>
                    <a:gd name="T34" fmla="*/ 258 w 437"/>
                    <a:gd name="T35" fmla="*/ 303 h 380"/>
                    <a:gd name="T36" fmla="*/ 300 w 437"/>
                    <a:gd name="T37" fmla="*/ 284 h 380"/>
                    <a:gd name="T38" fmla="*/ 348 w 437"/>
                    <a:gd name="T39" fmla="*/ 275 h 380"/>
                    <a:gd name="T40" fmla="*/ 392 w 437"/>
                    <a:gd name="T41" fmla="*/ 276 h 380"/>
                    <a:gd name="T42" fmla="*/ 420 w 437"/>
                    <a:gd name="T43" fmla="*/ 291 h 380"/>
                    <a:gd name="T44" fmla="*/ 431 w 437"/>
                    <a:gd name="T45" fmla="*/ 303 h 380"/>
                    <a:gd name="T46" fmla="*/ 429 w 437"/>
                    <a:gd name="T47" fmla="*/ 279 h 380"/>
                    <a:gd name="T48" fmla="*/ 422 w 437"/>
                    <a:gd name="T49" fmla="*/ 258 h 380"/>
                    <a:gd name="T50" fmla="*/ 422 w 437"/>
                    <a:gd name="T51" fmla="*/ 228 h 380"/>
                    <a:gd name="T52" fmla="*/ 406 w 437"/>
                    <a:gd name="T53" fmla="*/ 204 h 380"/>
                    <a:gd name="T54" fmla="*/ 412 w 437"/>
                    <a:gd name="T55" fmla="*/ 178 h 380"/>
                    <a:gd name="T56" fmla="*/ 402 w 437"/>
                    <a:gd name="T57" fmla="*/ 151 h 380"/>
                    <a:gd name="T58" fmla="*/ 404 w 437"/>
                    <a:gd name="T59" fmla="*/ 122 h 380"/>
                    <a:gd name="T60" fmla="*/ 400 w 437"/>
                    <a:gd name="T61" fmla="*/ 96 h 380"/>
                    <a:gd name="T62" fmla="*/ 390 w 437"/>
                    <a:gd name="T63" fmla="*/ 62 h 380"/>
                    <a:gd name="T64" fmla="*/ 357 w 437"/>
                    <a:gd name="T65" fmla="*/ 48 h 380"/>
                    <a:gd name="T66" fmla="*/ 289 w 437"/>
                    <a:gd name="T67" fmla="*/ 48 h 380"/>
                    <a:gd name="T68" fmla="*/ 204 w 437"/>
                    <a:gd name="T69" fmla="*/ 33 h 380"/>
                    <a:gd name="T70" fmla="*/ 141 w 437"/>
                    <a:gd name="T71" fmla="*/ 19 h 380"/>
                    <a:gd name="T72" fmla="*/ 89 w 437"/>
                    <a:gd name="T73" fmla="*/ 10 h 38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37"/>
                    <a:gd name="T112" fmla="*/ 0 h 380"/>
                    <a:gd name="T113" fmla="*/ 437 w 437"/>
                    <a:gd name="T114" fmla="*/ 380 h 38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37" h="380">
                      <a:moveTo>
                        <a:pt x="64" y="0"/>
                      </a:moveTo>
                      <a:lnTo>
                        <a:pt x="57" y="24"/>
                      </a:lnTo>
                      <a:lnTo>
                        <a:pt x="48" y="32"/>
                      </a:lnTo>
                      <a:lnTo>
                        <a:pt x="43" y="50"/>
                      </a:lnTo>
                      <a:lnTo>
                        <a:pt x="41" y="71"/>
                      </a:lnTo>
                      <a:lnTo>
                        <a:pt x="39" y="91"/>
                      </a:lnTo>
                      <a:lnTo>
                        <a:pt x="33" y="106"/>
                      </a:lnTo>
                      <a:lnTo>
                        <a:pt x="23" y="125"/>
                      </a:lnTo>
                      <a:lnTo>
                        <a:pt x="22" y="140"/>
                      </a:lnTo>
                      <a:lnTo>
                        <a:pt x="19" y="151"/>
                      </a:lnTo>
                      <a:lnTo>
                        <a:pt x="19" y="161"/>
                      </a:lnTo>
                      <a:lnTo>
                        <a:pt x="20" y="171"/>
                      </a:lnTo>
                      <a:lnTo>
                        <a:pt x="24" y="180"/>
                      </a:lnTo>
                      <a:lnTo>
                        <a:pt x="24" y="192"/>
                      </a:lnTo>
                      <a:lnTo>
                        <a:pt x="20" y="200"/>
                      </a:lnTo>
                      <a:lnTo>
                        <a:pt x="18" y="214"/>
                      </a:lnTo>
                      <a:lnTo>
                        <a:pt x="15" y="223"/>
                      </a:lnTo>
                      <a:lnTo>
                        <a:pt x="10" y="234"/>
                      </a:lnTo>
                      <a:lnTo>
                        <a:pt x="7" y="242"/>
                      </a:lnTo>
                      <a:lnTo>
                        <a:pt x="7" y="255"/>
                      </a:lnTo>
                      <a:lnTo>
                        <a:pt x="3" y="265"/>
                      </a:lnTo>
                      <a:lnTo>
                        <a:pt x="0" y="281"/>
                      </a:lnTo>
                      <a:lnTo>
                        <a:pt x="5" y="293"/>
                      </a:lnTo>
                      <a:lnTo>
                        <a:pt x="24" y="314"/>
                      </a:lnTo>
                      <a:lnTo>
                        <a:pt x="46" y="336"/>
                      </a:lnTo>
                      <a:lnTo>
                        <a:pt x="70" y="356"/>
                      </a:lnTo>
                      <a:lnTo>
                        <a:pt x="92" y="368"/>
                      </a:lnTo>
                      <a:lnTo>
                        <a:pt x="113" y="375"/>
                      </a:lnTo>
                      <a:lnTo>
                        <a:pt x="134" y="379"/>
                      </a:lnTo>
                      <a:lnTo>
                        <a:pt x="156" y="375"/>
                      </a:lnTo>
                      <a:lnTo>
                        <a:pt x="179" y="369"/>
                      </a:lnTo>
                      <a:lnTo>
                        <a:pt x="199" y="364"/>
                      </a:lnTo>
                      <a:lnTo>
                        <a:pt x="209" y="350"/>
                      </a:lnTo>
                      <a:lnTo>
                        <a:pt x="219" y="334"/>
                      </a:lnTo>
                      <a:lnTo>
                        <a:pt x="237" y="314"/>
                      </a:lnTo>
                      <a:lnTo>
                        <a:pt x="258" y="303"/>
                      </a:lnTo>
                      <a:lnTo>
                        <a:pt x="275" y="293"/>
                      </a:lnTo>
                      <a:lnTo>
                        <a:pt x="300" y="284"/>
                      </a:lnTo>
                      <a:lnTo>
                        <a:pt x="315" y="281"/>
                      </a:lnTo>
                      <a:lnTo>
                        <a:pt x="348" y="275"/>
                      </a:lnTo>
                      <a:lnTo>
                        <a:pt x="373" y="274"/>
                      </a:lnTo>
                      <a:lnTo>
                        <a:pt x="392" y="276"/>
                      </a:lnTo>
                      <a:lnTo>
                        <a:pt x="412" y="284"/>
                      </a:lnTo>
                      <a:lnTo>
                        <a:pt x="420" y="291"/>
                      </a:lnTo>
                      <a:lnTo>
                        <a:pt x="422" y="307"/>
                      </a:lnTo>
                      <a:lnTo>
                        <a:pt x="431" y="303"/>
                      </a:lnTo>
                      <a:lnTo>
                        <a:pt x="436" y="292"/>
                      </a:lnTo>
                      <a:lnTo>
                        <a:pt x="429" y="279"/>
                      </a:lnTo>
                      <a:lnTo>
                        <a:pt x="424" y="267"/>
                      </a:lnTo>
                      <a:lnTo>
                        <a:pt x="422" y="258"/>
                      </a:lnTo>
                      <a:lnTo>
                        <a:pt x="426" y="244"/>
                      </a:lnTo>
                      <a:lnTo>
                        <a:pt x="422" y="228"/>
                      </a:lnTo>
                      <a:lnTo>
                        <a:pt x="412" y="221"/>
                      </a:lnTo>
                      <a:lnTo>
                        <a:pt x="406" y="204"/>
                      </a:lnTo>
                      <a:lnTo>
                        <a:pt x="406" y="188"/>
                      </a:lnTo>
                      <a:lnTo>
                        <a:pt x="412" y="178"/>
                      </a:lnTo>
                      <a:lnTo>
                        <a:pt x="409" y="163"/>
                      </a:lnTo>
                      <a:lnTo>
                        <a:pt x="402" y="151"/>
                      </a:lnTo>
                      <a:lnTo>
                        <a:pt x="405" y="136"/>
                      </a:lnTo>
                      <a:lnTo>
                        <a:pt x="404" y="122"/>
                      </a:lnTo>
                      <a:lnTo>
                        <a:pt x="395" y="114"/>
                      </a:lnTo>
                      <a:lnTo>
                        <a:pt x="400" y="96"/>
                      </a:lnTo>
                      <a:lnTo>
                        <a:pt x="396" y="77"/>
                      </a:lnTo>
                      <a:lnTo>
                        <a:pt x="390" y="62"/>
                      </a:lnTo>
                      <a:lnTo>
                        <a:pt x="394" y="41"/>
                      </a:lnTo>
                      <a:lnTo>
                        <a:pt x="357" y="48"/>
                      </a:lnTo>
                      <a:lnTo>
                        <a:pt x="325" y="49"/>
                      </a:lnTo>
                      <a:lnTo>
                        <a:pt x="289" y="48"/>
                      </a:lnTo>
                      <a:lnTo>
                        <a:pt x="242" y="42"/>
                      </a:lnTo>
                      <a:lnTo>
                        <a:pt x="204" y="33"/>
                      </a:lnTo>
                      <a:lnTo>
                        <a:pt x="170" y="27"/>
                      </a:lnTo>
                      <a:lnTo>
                        <a:pt x="141" y="19"/>
                      </a:lnTo>
                      <a:lnTo>
                        <a:pt x="119" y="16"/>
                      </a:lnTo>
                      <a:lnTo>
                        <a:pt x="89" y="10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00C0C0"/>
                </a:solidFill>
                <a:ln w="12700" cap="rnd">
                  <a:solidFill>
                    <a:srgbClr val="0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1" name="Freeform 45"/>
                <p:cNvSpPr>
                  <a:spLocks/>
                </p:cNvSpPr>
                <p:nvPr/>
              </p:nvSpPr>
              <p:spPr bwMode="auto">
                <a:xfrm>
                  <a:off x="4537" y="2657"/>
                  <a:ext cx="302" cy="141"/>
                </a:xfrm>
                <a:custGeom>
                  <a:avLst/>
                  <a:gdLst>
                    <a:gd name="T0" fmla="*/ 33 w 302"/>
                    <a:gd name="T1" fmla="*/ 13 h 141"/>
                    <a:gd name="T2" fmla="*/ 95 w 302"/>
                    <a:gd name="T3" fmla="*/ 20 h 141"/>
                    <a:gd name="T4" fmla="*/ 163 w 302"/>
                    <a:gd name="T5" fmla="*/ 33 h 141"/>
                    <a:gd name="T6" fmla="*/ 220 w 302"/>
                    <a:gd name="T7" fmla="*/ 37 h 141"/>
                    <a:gd name="T8" fmla="*/ 273 w 302"/>
                    <a:gd name="T9" fmla="*/ 33 h 141"/>
                    <a:gd name="T10" fmla="*/ 283 w 302"/>
                    <a:gd name="T11" fmla="*/ 56 h 141"/>
                    <a:gd name="T12" fmla="*/ 228 w 302"/>
                    <a:gd name="T13" fmla="*/ 83 h 141"/>
                    <a:gd name="T14" fmla="*/ 165 w 302"/>
                    <a:gd name="T15" fmla="*/ 86 h 141"/>
                    <a:gd name="T16" fmla="*/ 132 w 302"/>
                    <a:gd name="T17" fmla="*/ 107 h 141"/>
                    <a:gd name="T18" fmla="*/ 100 w 302"/>
                    <a:gd name="T19" fmla="*/ 134 h 141"/>
                    <a:gd name="T20" fmla="*/ 64 w 302"/>
                    <a:gd name="T21" fmla="*/ 133 h 141"/>
                    <a:gd name="T22" fmla="*/ 110 w 302"/>
                    <a:gd name="T23" fmla="*/ 114 h 141"/>
                    <a:gd name="T24" fmla="*/ 136 w 302"/>
                    <a:gd name="T25" fmla="*/ 86 h 141"/>
                    <a:gd name="T26" fmla="*/ 196 w 302"/>
                    <a:gd name="T27" fmla="*/ 72 h 141"/>
                    <a:gd name="T28" fmla="*/ 251 w 302"/>
                    <a:gd name="T29" fmla="*/ 61 h 141"/>
                    <a:gd name="T30" fmla="*/ 271 w 302"/>
                    <a:gd name="T31" fmla="*/ 41 h 141"/>
                    <a:gd name="T32" fmla="*/ 222 w 302"/>
                    <a:gd name="T33" fmla="*/ 40 h 141"/>
                    <a:gd name="T34" fmla="*/ 194 w 302"/>
                    <a:gd name="T35" fmla="*/ 52 h 141"/>
                    <a:gd name="T36" fmla="*/ 136 w 302"/>
                    <a:gd name="T37" fmla="*/ 67 h 141"/>
                    <a:gd name="T38" fmla="*/ 137 w 302"/>
                    <a:gd name="T39" fmla="*/ 60 h 141"/>
                    <a:gd name="T40" fmla="*/ 166 w 302"/>
                    <a:gd name="T41" fmla="*/ 47 h 141"/>
                    <a:gd name="T42" fmla="*/ 155 w 302"/>
                    <a:gd name="T43" fmla="*/ 41 h 141"/>
                    <a:gd name="T44" fmla="*/ 117 w 302"/>
                    <a:gd name="T45" fmla="*/ 33 h 141"/>
                    <a:gd name="T46" fmla="*/ 100 w 302"/>
                    <a:gd name="T47" fmla="*/ 50 h 141"/>
                    <a:gd name="T48" fmla="*/ 79 w 302"/>
                    <a:gd name="T49" fmla="*/ 81 h 141"/>
                    <a:gd name="T50" fmla="*/ 41 w 302"/>
                    <a:gd name="T51" fmla="*/ 94 h 141"/>
                    <a:gd name="T52" fmla="*/ 13 w 302"/>
                    <a:gd name="T53" fmla="*/ 120 h 141"/>
                    <a:gd name="T54" fmla="*/ 45 w 302"/>
                    <a:gd name="T55" fmla="*/ 84 h 141"/>
                    <a:gd name="T56" fmla="*/ 86 w 302"/>
                    <a:gd name="T57" fmla="*/ 64 h 141"/>
                    <a:gd name="T58" fmla="*/ 98 w 302"/>
                    <a:gd name="T59" fmla="*/ 40 h 141"/>
                    <a:gd name="T60" fmla="*/ 97 w 302"/>
                    <a:gd name="T61" fmla="*/ 20 h 141"/>
                    <a:gd name="T62" fmla="*/ 62 w 302"/>
                    <a:gd name="T63" fmla="*/ 27 h 141"/>
                    <a:gd name="T64" fmla="*/ 36 w 302"/>
                    <a:gd name="T65" fmla="*/ 50 h 141"/>
                    <a:gd name="T66" fmla="*/ 13 w 302"/>
                    <a:gd name="T67" fmla="*/ 81 h 141"/>
                    <a:gd name="T68" fmla="*/ 8 w 302"/>
                    <a:gd name="T69" fmla="*/ 78 h 141"/>
                    <a:gd name="T70" fmla="*/ 38 w 302"/>
                    <a:gd name="T71" fmla="*/ 43 h 141"/>
                    <a:gd name="T72" fmla="*/ 69 w 302"/>
                    <a:gd name="T73" fmla="*/ 23 h 141"/>
                    <a:gd name="T74" fmla="*/ 0 w 302"/>
                    <a:gd name="T75" fmla="*/ 0 h 14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02"/>
                    <a:gd name="T115" fmla="*/ 0 h 141"/>
                    <a:gd name="T116" fmla="*/ 302 w 302"/>
                    <a:gd name="T117" fmla="*/ 141 h 14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02" h="141">
                      <a:moveTo>
                        <a:pt x="0" y="0"/>
                      </a:moveTo>
                      <a:lnTo>
                        <a:pt x="33" y="13"/>
                      </a:lnTo>
                      <a:lnTo>
                        <a:pt x="64" y="20"/>
                      </a:lnTo>
                      <a:lnTo>
                        <a:pt x="95" y="20"/>
                      </a:lnTo>
                      <a:lnTo>
                        <a:pt x="116" y="26"/>
                      </a:lnTo>
                      <a:lnTo>
                        <a:pt x="163" y="33"/>
                      </a:lnTo>
                      <a:lnTo>
                        <a:pt x="190" y="34"/>
                      </a:lnTo>
                      <a:lnTo>
                        <a:pt x="220" y="37"/>
                      </a:lnTo>
                      <a:lnTo>
                        <a:pt x="263" y="34"/>
                      </a:lnTo>
                      <a:lnTo>
                        <a:pt x="273" y="33"/>
                      </a:lnTo>
                      <a:lnTo>
                        <a:pt x="301" y="36"/>
                      </a:lnTo>
                      <a:lnTo>
                        <a:pt x="283" y="56"/>
                      </a:lnTo>
                      <a:lnTo>
                        <a:pt x="265" y="70"/>
                      </a:lnTo>
                      <a:lnTo>
                        <a:pt x="228" y="83"/>
                      </a:lnTo>
                      <a:lnTo>
                        <a:pt x="199" y="82"/>
                      </a:lnTo>
                      <a:lnTo>
                        <a:pt x="165" y="86"/>
                      </a:lnTo>
                      <a:lnTo>
                        <a:pt x="147" y="90"/>
                      </a:lnTo>
                      <a:lnTo>
                        <a:pt x="132" y="107"/>
                      </a:lnTo>
                      <a:lnTo>
                        <a:pt x="118" y="125"/>
                      </a:lnTo>
                      <a:lnTo>
                        <a:pt x="100" y="134"/>
                      </a:lnTo>
                      <a:lnTo>
                        <a:pt x="60" y="140"/>
                      </a:lnTo>
                      <a:lnTo>
                        <a:pt x="64" y="133"/>
                      </a:lnTo>
                      <a:lnTo>
                        <a:pt x="95" y="127"/>
                      </a:lnTo>
                      <a:lnTo>
                        <a:pt x="110" y="114"/>
                      </a:lnTo>
                      <a:lnTo>
                        <a:pt x="125" y="95"/>
                      </a:lnTo>
                      <a:lnTo>
                        <a:pt x="136" y="86"/>
                      </a:lnTo>
                      <a:lnTo>
                        <a:pt x="149" y="76"/>
                      </a:lnTo>
                      <a:lnTo>
                        <a:pt x="196" y="72"/>
                      </a:lnTo>
                      <a:lnTo>
                        <a:pt x="226" y="72"/>
                      </a:lnTo>
                      <a:lnTo>
                        <a:pt x="251" y="61"/>
                      </a:lnTo>
                      <a:lnTo>
                        <a:pt x="271" y="46"/>
                      </a:lnTo>
                      <a:lnTo>
                        <a:pt x="271" y="41"/>
                      </a:lnTo>
                      <a:lnTo>
                        <a:pt x="247" y="40"/>
                      </a:lnTo>
                      <a:lnTo>
                        <a:pt x="222" y="40"/>
                      </a:lnTo>
                      <a:lnTo>
                        <a:pt x="212" y="43"/>
                      </a:lnTo>
                      <a:lnTo>
                        <a:pt x="194" y="52"/>
                      </a:lnTo>
                      <a:lnTo>
                        <a:pt x="155" y="61"/>
                      </a:lnTo>
                      <a:lnTo>
                        <a:pt x="136" y="67"/>
                      </a:lnTo>
                      <a:lnTo>
                        <a:pt x="132" y="75"/>
                      </a:lnTo>
                      <a:lnTo>
                        <a:pt x="137" y="60"/>
                      </a:lnTo>
                      <a:lnTo>
                        <a:pt x="152" y="54"/>
                      </a:lnTo>
                      <a:lnTo>
                        <a:pt x="166" y="47"/>
                      </a:lnTo>
                      <a:lnTo>
                        <a:pt x="188" y="41"/>
                      </a:lnTo>
                      <a:lnTo>
                        <a:pt x="155" y="41"/>
                      </a:lnTo>
                      <a:lnTo>
                        <a:pt x="136" y="36"/>
                      </a:lnTo>
                      <a:lnTo>
                        <a:pt x="117" y="33"/>
                      </a:lnTo>
                      <a:lnTo>
                        <a:pt x="100" y="41"/>
                      </a:lnTo>
                      <a:lnTo>
                        <a:pt x="100" y="50"/>
                      </a:lnTo>
                      <a:lnTo>
                        <a:pt x="93" y="66"/>
                      </a:lnTo>
                      <a:lnTo>
                        <a:pt x="79" y="81"/>
                      </a:lnTo>
                      <a:lnTo>
                        <a:pt x="53" y="87"/>
                      </a:lnTo>
                      <a:lnTo>
                        <a:pt x="41" y="94"/>
                      </a:lnTo>
                      <a:lnTo>
                        <a:pt x="26" y="106"/>
                      </a:lnTo>
                      <a:lnTo>
                        <a:pt x="13" y="120"/>
                      </a:lnTo>
                      <a:lnTo>
                        <a:pt x="34" y="92"/>
                      </a:lnTo>
                      <a:lnTo>
                        <a:pt x="45" y="84"/>
                      </a:lnTo>
                      <a:lnTo>
                        <a:pt x="79" y="78"/>
                      </a:lnTo>
                      <a:lnTo>
                        <a:pt x="86" y="64"/>
                      </a:lnTo>
                      <a:lnTo>
                        <a:pt x="92" y="47"/>
                      </a:lnTo>
                      <a:lnTo>
                        <a:pt x="98" y="40"/>
                      </a:lnTo>
                      <a:lnTo>
                        <a:pt x="108" y="30"/>
                      </a:lnTo>
                      <a:lnTo>
                        <a:pt x="97" y="20"/>
                      </a:lnTo>
                      <a:lnTo>
                        <a:pt x="70" y="27"/>
                      </a:lnTo>
                      <a:lnTo>
                        <a:pt x="62" y="27"/>
                      </a:lnTo>
                      <a:lnTo>
                        <a:pt x="53" y="38"/>
                      </a:lnTo>
                      <a:lnTo>
                        <a:pt x="36" y="50"/>
                      </a:lnTo>
                      <a:lnTo>
                        <a:pt x="30" y="67"/>
                      </a:lnTo>
                      <a:lnTo>
                        <a:pt x="13" y="81"/>
                      </a:lnTo>
                      <a:lnTo>
                        <a:pt x="2" y="87"/>
                      </a:lnTo>
                      <a:lnTo>
                        <a:pt x="8" y="78"/>
                      </a:lnTo>
                      <a:lnTo>
                        <a:pt x="23" y="62"/>
                      </a:lnTo>
                      <a:lnTo>
                        <a:pt x="38" y="43"/>
                      </a:lnTo>
                      <a:lnTo>
                        <a:pt x="53" y="34"/>
                      </a:lnTo>
                      <a:lnTo>
                        <a:pt x="69" y="23"/>
                      </a:lnTo>
                      <a:lnTo>
                        <a:pt x="48" y="2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2" name="Freeform 46"/>
                <p:cNvSpPr>
                  <a:spLocks/>
                </p:cNvSpPr>
                <p:nvPr/>
              </p:nvSpPr>
              <p:spPr bwMode="auto">
                <a:xfrm>
                  <a:off x="4529" y="2749"/>
                  <a:ext cx="312" cy="134"/>
                </a:xfrm>
                <a:custGeom>
                  <a:avLst/>
                  <a:gdLst>
                    <a:gd name="T0" fmla="*/ 311 w 312"/>
                    <a:gd name="T1" fmla="*/ 0 h 134"/>
                    <a:gd name="T2" fmla="*/ 276 w 312"/>
                    <a:gd name="T3" fmla="*/ 4 h 134"/>
                    <a:gd name="T4" fmla="*/ 254 w 312"/>
                    <a:gd name="T5" fmla="*/ 13 h 134"/>
                    <a:gd name="T6" fmla="*/ 241 w 312"/>
                    <a:gd name="T7" fmla="*/ 25 h 134"/>
                    <a:gd name="T8" fmla="*/ 202 w 312"/>
                    <a:gd name="T9" fmla="*/ 48 h 134"/>
                    <a:gd name="T10" fmla="*/ 192 w 312"/>
                    <a:gd name="T11" fmla="*/ 53 h 134"/>
                    <a:gd name="T12" fmla="*/ 171 w 312"/>
                    <a:gd name="T13" fmla="*/ 55 h 134"/>
                    <a:gd name="T14" fmla="*/ 141 w 312"/>
                    <a:gd name="T15" fmla="*/ 64 h 134"/>
                    <a:gd name="T16" fmla="*/ 124 w 312"/>
                    <a:gd name="T17" fmla="*/ 74 h 134"/>
                    <a:gd name="T18" fmla="*/ 109 w 312"/>
                    <a:gd name="T19" fmla="*/ 77 h 134"/>
                    <a:gd name="T20" fmla="*/ 100 w 312"/>
                    <a:gd name="T21" fmla="*/ 86 h 134"/>
                    <a:gd name="T22" fmla="*/ 72 w 312"/>
                    <a:gd name="T23" fmla="*/ 95 h 134"/>
                    <a:gd name="T24" fmla="*/ 49 w 312"/>
                    <a:gd name="T25" fmla="*/ 100 h 134"/>
                    <a:gd name="T26" fmla="*/ 19 w 312"/>
                    <a:gd name="T27" fmla="*/ 116 h 134"/>
                    <a:gd name="T28" fmla="*/ 0 w 312"/>
                    <a:gd name="T29" fmla="*/ 133 h 134"/>
                    <a:gd name="T30" fmla="*/ 13 w 312"/>
                    <a:gd name="T31" fmla="*/ 113 h 134"/>
                    <a:gd name="T32" fmla="*/ 35 w 312"/>
                    <a:gd name="T33" fmla="*/ 96 h 134"/>
                    <a:gd name="T34" fmla="*/ 79 w 312"/>
                    <a:gd name="T35" fmla="*/ 88 h 134"/>
                    <a:gd name="T36" fmla="*/ 104 w 312"/>
                    <a:gd name="T37" fmla="*/ 69 h 134"/>
                    <a:gd name="T38" fmla="*/ 124 w 312"/>
                    <a:gd name="T39" fmla="*/ 67 h 134"/>
                    <a:gd name="T40" fmla="*/ 145 w 312"/>
                    <a:gd name="T41" fmla="*/ 55 h 134"/>
                    <a:gd name="T42" fmla="*/ 185 w 312"/>
                    <a:gd name="T43" fmla="*/ 48 h 134"/>
                    <a:gd name="T44" fmla="*/ 191 w 312"/>
                    <a:gd name="T45" fmla="*/ 49 h 134"/>
                    <a:gd name="T46" fmla="*/ 225 w 312"/>
                    <a:gd name="T47" fmla="*/ 22 h 134"/>
                    <a:gd name="T48" fmla="*/ 251 w 312"/>
                    <a:gd name="T49" fmla="*/ 12 h 134"/>
                    <a:gd name="T50" fmla="*/ 269 w 312"/>
                    <a:gd name="T51" fmla="*/ 5 h 134"/>
                    <a:gd name="T52" fmla="*/ 311 w 312"/>
                    <a:gd name="T53" fmla="*/ 0 h 13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12"/>
                    <a:gd name="T82" fmla="*/ 0 h 134"/>
                    <a:gd name="T83" fmla="*/ 312 w 312"/>
                    <a:gd name="T84" fmla="*/ 134 h 134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12" h="134">
                      <a:moveTo>
                        <a:pt x="311" y="0"/>
                      </a:moveTo>
                      <a:lnTo>
                        <a:pt x="276" y="4"/>
                      </a:lnTo>
                      <a:lnTo>
                        <a:pt x="254" y="13"/>
                      </a:lnTo>
                      <a:lnTo>
                        <a:pt x="241" y="25"/>
                      </a:lnTo>
                      <a:lnTo>
                        <a:pt x="202" y="48"/>
                      </a:lnTo>
                      <a:lnTo>
                        <a:pt x="192" y="53"/>
                      </a:lnTo>
                      <a:lnTo>
                        <a:pt x="171" y="55"/>
                      </a:lnTo>
                      <a:lnTo>
                        <a:pt x="141" y="64"/>
                      </a:lnTo>
                      <a:lnTo>
                        <a:pt x="124" y="74"/>
                      </a:lnTo>
                      <a:lnTo>
                        <a:pt x="109" y="77"/>
                      </a:lnTo>
                      <a:lnTo>
                        <a:pt x="100" y="86"/>
                      </a:lnTo>
                      <a:lnTo>
                        <a:pt x="72" y="95"/>
                      </a:lnTo>
                      <a:lnTo>
                        <a:pt x="49" y="100"/>
                      </a:lnTo>
                      <a:lnTo>
                        <a:pt x="19" y="116"/>
                      </a:lnTo>
                      <a:lnTo>
                        <a:pt x="0" y="133"/>
                      </a:lnTo>
                      <a:lnTo>
                        <a:pt x="13" y="113"/>
                      </a:lnTo>
                      <a:lnTo>
                        <a:pt x="35" y="96"/>
                      </a:lnTo>
                      <a:lnTo>
                        <a:pt x="79" y="88"/>
                      </a:lnTo>
                      <a:lnTo>
                        <a:pt x="104" y="69"/>
                      </a:lnTo>
                      <a:lnTo>
                        <a:pt x="124" y="67"/>
                      </a:lnTo>
                      <a:lnTo>
                        <a:pt x="145" y="55"/>
                      </a:lnTo>
                      <a:lnTo>
                        <a:pt x="185" y="48"/>
                      </a:lnTo>
                      <a:lnTo>
                        <a:pt x="191" y="49"/>
                      </a:lnTo>
                      <a:lnTo>
                        <a:pt x="225" y="22"/>
                      </a:lnTo>
                      <a:lnTo>
                        <a:pt x="251" y="12"/>
                      </a:lnTo>
                      <a:lnTo>
                        <a:pt x="269" y="5"/>
                      </a:lnTo>
                      <a:lnTo>
                        <a:pt x="311" y="0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3" name="Freeform 47"/>
                <p:cNvSpPr>
                  <a:spLocks/>
                </p:cNvSpPr>
                <p:nvPr/>
              </p:nvSpPr>
              <p:spPr bwMode="auto">
                <a:xfrm>
                  <a:off x="4626" y="2802"/>
                  <a:ext cx="231" cy="103"/>
                </a:xfrm>
                <a:custGeom>
                  <a:avLst/>
                  <a:gdLst>
                    <a:gd name="T0" fmla="*/ 230 w 231"/>
                    <a:gd name="T1" fmla="*/ 4 h 103"/>
                    <a:gd name="T2" fmla="*/ 210 w 231"/>
                    <a:gd name="T3" fmla="*/ 0 h 103"/>
                    <a:gd name="T4" fmla="*/ 195 w 231"/>
                    <a:gd name="T5" fmla="*/ 0 h 103"/>
                    <a:gd name="T6" fmla="*/ 169 w 231"/>
                    <a:gd name="T7" fmla="*/ 4 h 103"/>
                    <a:gd name="T8" fmla="*/ 141 w 231"/>
                    <a:gd name="T9" fmla="*/ 19 h 103"/>
                    <a:gd name="T10" fmla="*/ 101 w 231"/>
                    <a:gd name="T11" fmla="*/ 23 h 103"/>
                    <a:gd name="T12" fmla="*/ 93 w 231"/>
                    <a:gd name="T13" fmla="*/ 29 h 103"/>
                    <a:gd name="T14" fmla="*/ 88 w 231"/>
                    <a:gd name="T15" fmla="*/ 37 h 103"/>
                    <a:gd name="T16" fmla="*/ 70 w 231"/>
                    <a:gd name="T17" fmla="*/ 45 h 103"/>
                    <a:gd name="T18" fmla="*/ 35 w 231"/>
                    <a:gd name="T19" fmla="*/ 54 h 103"/>
                    <a:gd name="T20" fmla="*/ 19 w 231"/>
                    <a:gd name="T21" fmla="*/ 65 h 103"/>
                    <a:gd name="T22" fmla="*/ 5 w 231"/>
                    <a:gd name="T23" fmla="*/ 81 h 103"/>
                    <a:gd name="T24" fmla="*/ 0 w 231"/>
                    <a:gd name="T25" fmla="*/ 102 h 103"/>
                    <a:gd name="T26" fmla="*/ 15 w 231"/>
                    <a:gd name="T27" fmla="*/ 78 h 103"/>
                    <a:gd name="T28" fmla="*/ 36 w 231"/>
                    <a:gd name="T29" fmla="*/ 61 h 103"/>
                    <a:gd name="T30" fmla="*/ 76 w 231"/>
                    <a:gd name="T31" fmla="*/ 50 h 103"/>
                    <a:gd name="T32" fmla="*/ 88 w 231"/>
                    <a:gd name="T33" fmla="*/ 42 h 103"/>
                    <a:gd name="T34" fmla="*/ 107 w 231"/>
                    <a:gd name="T35" fmla="*/ 37 h 103"/>
                    <a:gd name="T36" fmla="*/ 131 w 231"/>
                    <a:gd name="T37" fmla="*/ 25 h 103"/>
                    <a:gd name="T38" fmla="*/ 154 w 231"/>
                    <a:gd name="T39" fmla="*/ 22 h 103"/>
                    <a:gd name="T40" fmla="*/ 165 w 231"/>
                    <a:gd name="T41" fmla="*/ 12 h 103"/>
                    <a:gd name="T42" fmla="*/ 188 w 231"/>
                    <a:gd name="T43" fmla="*/ 3 h 103"/>
                    <a:gd name="T44" fmla="*/ 203 w 231"/>
                    <a:gd name="T45" fmla="*/ 3 h 103"/>
                    <a:gd name="T46" fmla="*/ 230 w 231"/>
                    <a:gd name="T47" fmla="*/ 4 h 10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"/>
                    <a:gd name="T73" fmla="*/ 0 h 103"/>
                    <a:gd name="T74" fmla="*/ 231 w 231"/>
                    <a:gd name="T75" fmla="*/ 103 h 10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" h="103">
                      <a:moveTo>
                        <a:pt x="230" y="4"/>
                      </a:moveTo>
                      <a:lnTo>
                        <a:pt x="210" y="0"/>
                      </a:lnTo>
                      <a:lnTo>
                        <a:pt x="195" y="0"/>
                      </a:lnTo>
                      <a:lnTo>
                        <a:pt x="169" y="4"/>
                      </a:lnTo>
                      <a:lnTo>
                        <a:pt x="141" y="19"/>
                      </a:lnTo>
                      <a:lnTo>
                        <a:pt x="101" y="23"/>
                      </a:lnTo>
                      <a:lnTo>
                        <a:pt x="93" y="29"/>
                      </a:lnTo>
                      <a:lnTo>
                        <a:pt x="88" y="37"/>
                      </a:lnTo>
                      <a:lnTo>
                        <a:pt x="70" y="45"/>
                      </a:lnTo>
                      <a:lnTo>
                        <a:pt x="35" y="54"/>
                      </a:lnTo>
                      <a:lnTo>
                        <a:pt x="19" y="65"/>
                      </a:lnTo>
                      <a:lnTo>
                        <a:pt x="5" y="81"/>
                      </a:lnTo>
                      <a:lnTo>
                        <a:pt x="0" y="102"/>
                      </a:lnTo>
                      <a:lnTo>
                        <a:pt x="15" y="78"/>
                      </a:lnTo>
                      <a:lnTo>
                        <a:pt x="36" y="61"/>
                      </a:lnTo>
                      <a:lnTo>
                        <a:pt x="76" y="50"/>
                      </a:lnTo>
                      <a:lnTo>
                        <a:pt x="88" y="42"/>
                      </a:lnTo>
                      <a:lnTo>
                        <a:pt x="107" y="37"/>
                      </a:lnTo>
                      <a:lnTo>
                        <a:pt x="131" y="25"/>
                      </a:lnTo>
                      <a:lnTo>
                        <a:pt x="154" y="22"/>
                      </a:lnTo>
                      <a:lnTo>
                        <a:pt x="165" y="12"/>
                      </a:lnTo>
                      <a:lnTo>
                        <a:pt x="188" y="3"/>
                      </a:lnTo>
                      <a:lnTo>
                        <a:pt x="203" y="3"/>
                      </a:lnTo>
                      <a:lnTo>
                        <a:pt x="230" y="4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4" name="Freeform 48"/>
                <p:cNvSpPr>
                  <a:spLocks/>
                </p:cNvSpPr>
                <p:nvPr/>
              </p:nvSpPr>
              <p:spPr bwMode="auto">
                <a:xfrm>
                  <a:off x="4610" y="2833"/>
                  <a:ext cx="242" cy="142"/>
                </a:xfrm>
                <a:custGeom>
                  <a:avLst/>
                  <a:gdLst>
                    <a:gd name="T0" fmla="*/ 241 w 242"/>
                    <a:gd name="T1" fmla="*/ 4 h 142"/>
                    <a:gd name="T2" fmla="*/ 209 w 242"/>
                    <a:gd name="T3" fmla="*/ 3 h 142"/>
                    <a:gd name="T4" fmla="*/ 178 w 242"/>
                    <a:gd name="T5" fmla="*/ 10 h 142"/>
                    <a:gd name="T6" fmla="*/ 156 w 242"/>
                    <a:gd name="T7" fmla="*/ 22 h 142"/>
                    <a:gd name="T8" fmla="*/ 142 w 242"/>
                    <a:gd name="T9" fmla="*/ 28 h 142"/>
                    <a:gd name="T10" fmla="*/ 134 w 242"/>
                    <a:gd name="T11" fmla="*/ 38 h 142"/>
                    <a:gd name="T12" fmla="*/ 114 w 242"/>
                    <a:gd name="T13" fmla="*/ 45 h 142"/>
                    <a:gd name="T14" fmla="*/ 89 w 242"/>
                    <a:gd name="T15" fmla="*/ 51 h 142"/>
                    <a:gd name="T16" fmla="*/ 71 w 242"/>
                    <a:gd name="T17" fmla="*/ 62 h 142"/>
                    <a:gd name="T18" fmla="*/ 41 w 242"/>
                    <a:gd name="T19" fmla="*/ 84 h 142"/>
                    <a:gd name="T20" fmla="*/ 27 w 242"/>
                    <a:gd name="T21" fmla="*/ 102 h 142"/>
                    <a:gd name="T22" fmla="*/ 21 w 242"/>
                    <a:gd name="T23" fmla="*/ 122 h 142"/>
                    <a:gd name="T24" fmla="*/ 13 w 242"/>
                    <a:gd name="T25" fmla="*/ 134 h 142"/>
                    <a:gd name="T26" fmla="*/ 0 w 242"/>
                    <a:gd name="T27" fmla="*/ 141 h 142"/>
                    <a:gd name="T28" fmla="*/ 13 w 242"/>
                    <a:gd name="T29" fmla="*/ 124 h 142"/>
                    <a:gd name="T30" fmla="*/ 23 w 242"/>
                    <a:gd name="T31" fmla="*/ 103 h 142"/>
                    <a:gd name="T32" fmla="*/ 31 w 242"/>
                    <a:gd name="T33" fmla="*/ 89 h 142"/>
                    <a:gd name="T34" fmla="*/ 72 w 242"/>
                    <a:gd name="T35" fmla="*/ 51 h 142"/>
                    <a:gd name="T36" fmla="*/ 96 w 242"/>
                    <a:gd name="T37" fmla="*/ 40 h 142"/>
                    <a:gd name="T38" fmla="*/ 115 w 242"/>
                    <a:gd name="T39" fmla="*/ 38 h 142"/>
                    <a:gd name="T40" fmla="*/ 129 w 242"/>
                    <a:gd name="T41" fmla="*/ 35 h 142"/>
                    <a:gd name="T42" fmla="*/ 142 w 242"/>
                    <a:gd name="T43" fmla="*/ 22 h 142"/>
                    <a:gd name="T44" fmla="*/ 176 w 242"/>
                    <a:gd name="T45" fmla="*/ 2 h 142"/>
                    <a:gd name="T46" fmla="*/ 192 w 242"/>
                    <a:gd name="T47" fmla="*/ 0 h 142"/>
                    <a:gd name="T48" fmla="*/ 241 w 242"/>
                    <a:gd name="T49" fmla="*/ 4 h 14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42"/>
                    <a:gd name="T76" fmla="*/ 0 h 142"/>
                    <a:gd name="T77" fmla="*/ 242 w 242"/>
                    <a:gd name="T78" fmla="*/ 142 h 14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42" h="142">
                      <a:moveTo>
                        <a:pt x="241" y="4"/>
                      </a:moveTo>
                      <a:lnTo>
                        <a:pt x="209" y="3"/>
                      </a:lnTo>
                      <a:lnTo>
                        <a:pt x="178" y="10"/>
                      </a:lnTo>
                      <a:lnTo>
                        <a:pt x="156" y="22"/>
                      </a:lnTo>
                      <a:lnTo>
                        <a:pt x="142" y="28"/>
                      </a:lnTo>
                      <a:lnTo>
                        <a:pt x="134" y="38"/>
                      </a:lnTo>
                      <a:lnTo>
                        <a:pt x="114" y="45"/>
                      </a:lnTo>
                      <a:lnTo>
                        <a:pt x="89" y="51"/>
                      </a:lnTo>
                      <a:lnTo>
                        <a:pt x="71" y="62"/>
                      </a:lnTo>
                      <a:lnTo>
                        <a:pt x="41" y="84"/>
                      </a:lnTo>
                      <a:lnTo>
                        <a:pt x="27" y="102"/>
                      </a:lnTo>
                      <a:lnTo>
                        <a:pt x="21" y="122"/>
                      </a:lnTo>
                      <a:lnTo>
                        <a:pt x="13" y="134"/>
                      </a:lnTo>
                      <a:lnTo>
                        <a:pt x="0" y="141"/>
                      </a:lnTo>
                      <a:lnTo>
                        <a:pt x="13" y="124"/>
                      </a:lnTo>
                      <a:lnTo>
                        <a:pt x="23" y="103"/>
                      </a:lnTo>
                      <a:lnTo>
                        <a:pt x="31" y="89"/>
                      </a:lnTo>
                      <a:lnTo>
                        <a:pt x="72" y="51"/>
                      </a:lnTo>
                      <a:lnTo>
                        <a:pt x="96" y="40"/>
                      </a:lnTo>
                      <a:lnTo>
                        <a:pt x="115" y="38"/>
                      </a:lnTo>
                      <a:lnTo>
                        <a:pt x="129" y="35"/>
                      </a:lnTo>
                      <a:lnTo>
                        <a:pt x="142" y="22"/>
                      </a:lnTo>
                      <a:lnTo>
                        <a:pt x="176" y="2"/>
                      </a:lnTo>
                      <a:lnTo>
                        <a:pt x="192" y="0"/>
                      </a:lnTo>
                      <a:lnTo>
                        <a:pt x="241" y="4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5" name="Freeform 49"/>
                <p:cNvSpPr>
                  <a:spLocks/>
                </p:cNvSpPr>
                <p:nvPr/>
              </p:nvSpPr>
              <p:spPr bwMode="auto">
                <a:xfrm>
                  <a:off x="4599" y="2870"/>
                  <a:ext cx="273" cy="116"/>
                </a:xfrm>
                <a:custGeom>
                  <a:avLst/>
                  <a:gdLst>
                    <a:gd name="T0" fmla="*/ 272 w 273"/>
                    <a:gd name="T1" fmla="*/ 7 h 116"/>
                    <a:gd name="T2" fmla="*/ 242 w 273"/>
                    <a:gd name="T3" fmla="*/ 0 h 116"/>
                    <a:gd name="T4" fmla="*/ 223 w 273"/>
                    <a:gd name="T5" fmla="*/ 3 h 116"/>
                    <a:gd name="T6" fmla="*/ 186 w 273"/>
                    <a:gd name="T7" fmla="*/ 3 h 116"/>
                    <a:gd name="T8" fmla="*/ 140 w 273"/>
                    <a:gd name="T9" fmla="*/ 14 h 116"/>
                    <a:gd name="T10" fmla="*/ 118 w 273"/>
                    <a:gd name="T11" fmla="*/ 26 h 116"/>
                    <a:gd name="T12" fmla="*/ 93 w 273"/>
                    <a:gd name="T13" fmla="*/ 44 h 116"/>
                    <a:gd name="T14" fmla="*/ 62 w 273"/>
                    <a:gd name="T15" fmla="*/ 66 h 116"/>
                    <a:gd name="T16" fmla="*/ 59 w 273"/>
                    <a:gd name="T17" fmla="*/ 78 h 116"/>
                    <a:gd name="T18" fmla="*/ 40 w 273"/>
                    <a:gd name="T19" fmla="*/ 101 h 116"/>
                    <a:gd name="T20" fmla="*/ 28 w 273"/>
                    <a:gd name="T21" fmla="*/ 109 h 116"/>
                    <a:gd name="T22" fmla="*/ 0 w 273"/>
                    <a:gd name="T23" fmla="*/ 113 h 116"/>
                    <a:gd name="T24" fmla="*/ 19 w 273"/>
                    <a:gd name="T25" fmla="*/ 115 h 116"/>
                    <a:gd name="T26" fmla="*/ 40 w 273"/>
                    <a:gd name="T27" fmla="*/ 110 h 116"/>
                    <a:gd name="T28" fmla="*/ 55 w 273"/>
                    <a:gd name="T29" fmla="*/ 99 h 116"/>
                    <a:gd name="T30" fmla="*/ 64 w 273"/>
                    <a:gd name="T31" fmla="*/ 87 h 116"/>
                    <a:gd name="T32" fmla="*/ 72 w 273"/>
                    <a:gd name="T33" fmla="*/ 70 h 116"/>
                    <a:gd name="T34" fmla="*/ 90 w 273"/>
                    <a:gd name="T35" fmla="*/ 50 h 116"/>
                    <a:gd name="T36" fmla="*/ 121 w 273"/>
                    <a:gd name="T37" fmla="*/ 27 h 116"/>
                    <a:gd name="T38" fmla="*/ 155 w 273"/>
                    <a:gd name="T39" fmla="*/ 17 h 116"/>
                    <a:gd name="T40" fmla="*/ 193 w 273"/>
                    <a:gd name="T41" fmla="*/ 12 h 116"/>
                    <a:gd name="T42" fmla="*/ 228 w 273"/>
                    <a:gd name="T43" fmla="*/ 14 h 116"/>
                    <a:gd name="T44" fmla="*/ 240 w 273"/>
                    <a:gd name="T45" fmla="*/ 7 h 116"/>
                    <a:gd name="T46" fmla="*/ 272 w 273"/>
                    <a:gd name="T47" fmla="*/ 7 h 11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73"/>
                    <a:gd name="T73" fmla="*/ 0 h 116"/>
                    <a:gd name="T74" fmla="*/ 273 w 273"/>
                    <a:gd name="T75" fmla="*/ 116 h 11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73" h="116">
                      <a:moveTo>
                        <a:pt x="272" y="7"/>
                      </a:moveTo>
                      <a:lnTo>
                        <a:pt x="242" y="0"/>
                      </a:lnTo>
                      <a:lnTo>
                        <a:pt x="223" y="3"/>
                      </a:lnTo>
                      <a:lnTo>
                        <a:pt x="186" y="3"/>
                      </a:lnTo>
                      <a:lnTo>
                        <a:pt x="140" y="14"/>
                      </a:lnTo>
                      <a:lnTo>
                        <a:pt x="118" y="26"/>
                      </a:lnTo>
                      <a:lnTo>
                        <a:pt x="93" y="44"/>
                      </a:lnTo>
                      <a:lnTo>
                        <a:pt x="62" y="66"/>
                      </a:lnTo>
                      <a:lnTo>
                        <a:pt x="59" y="78"/>
                      </a:lnTo>
                      <a:lnTo>
                        <a:pt x="40" y="101"/>
                      </a:lnTo>
                      <a:lnTo>
                        <a:pt x="28" y="109"/>
                      </a:lnTo>
                      <a:lnTo>
                        <a:pt x="0" y="113"/>
                      </a:lnTo>
                      <a:lnTo>
                        <a:pt x="19" y="115"/>
                      </a:lnTo>
                      <a:lnTo>
                        <a:pt x="40" y="110"/>
                      </a:lnTo>
                      <a:lnTo>
                        <a:pt x="55" y="99"/>
                      </a:lnTo>
                      <a:lnTo>
                        <a:pt x="64" y="87"/>
                      </a:lnTo>
                      <a:lnTo>
                        <a:pt x="72" y="70"/>
                      </a:lnTo>
                      <a:lnTo>
                        <a:pt x="90" y="50"/>
                      </a:lnTo>
                      <a:lnTo>
                        <a:pt x="121" y="27"/>
                      </a:lnTo>
                      <a:lnTo>
                        <a:pt x="155" y="17"/>
                      </a:lnTo>
                      <a:lnTo>
                        <a:pt x="193" y="12"/>
                      </a:lnTo>
                      <a:lnTo>
                        <a:pt x="228" y="14"/>
                      </a:lnTo>
                      <a:lnTo>
                        <a:pt x="240" y="7"/>
                      </a:lnTo>
                      <a:lnTo>
                        <a:pt x="272" y="7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6" name="Freeform 50"/>
                <p:cNvSpPr>
                  <a:spLocks/>
                </p:cNvSpPr>
                <p:nvPr/>
              </p:nvSpPr>
              <p:spPr bwMode="auto">
                <a:xfrm>
                  <a:off x="4530" y="2904"/>
                  <a:ext cx="92" cy="26"/>
                </a:xfrm>
                <a:custGeom>
                  <a:avLst/>
                  <a:gdLst>
                    <a:gd name="T0" fmla="*/ 0 w 92"/>
                    <a:gd name="T1" fmla="*/ 12 h 26"/>
                    <a:gd name="T2" fmla="*/ 29 w 92"/>
                    <a:gd name="T3" fmla="*/ 15 h 26"/>
                    <a:gd name="T4" fmla="*/ 54 w 92"/>
                    <a:gd name="T5" fmla="*/ 12 h 26"/>
                    <a:gd name="T6" fmla="*/ 91 w 92"/>
                    <a:gd name="T7" fmla="*/ 0 h 26"/>
                    <a:gd name="T8" fmla="*/ 68 w 92"/>
                    <a:gd name="T9" fmla="*/ 13 h 26"/>
                    <a:gd name="T10" fmla="*/ 38 w 92"/>
                    <a:gd name="T11" fmla="*/ 23 h 26"/>
                    <a:gd name="T12" fmla="*/ 27 w 92"/>
                    <a:gd name="T13" fmla="*/ 25 h 26"/>
                    <a:gd name="T14" fmla="*/ 0 w 92"/>
                    <a:gd name="T15" fmla="*/ 12 h 2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2"/>
                    <a:gd name="T25" fmla="*/ 0 h 26"/>
                    <a:gd name="T26" fmla="*/ 92 w 92"/>
                    <a:gd name="T27" fmla="*/ 26 h 2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2" h="26">
                      <a:moveTo>
                        <a:pt x="0" y="12"/>
                      </a:moveTo>
                      <a:lnTo>
                        <a:pt x="29" y="15"/>
                      </a:lnTo>
                      <a:lnTo>
                        <a:pt x="54" y="12"/>
                      </a:lnTo>
                      <a:lnTo>
                        <a:pt x="91" y="0"/>
                      </a:lnTo>
                      <a:lnTo>
                        <a:pt x="68" y="13"/>
                      </a:lnTo>
                      <a:lnTo>
                        <a:pt x="38" y="23"/>
                      </a:lnTo>
                      <a:lnTo>
                        <a:pt x="27" y="25"/>
                      </a:lnTo>
                      <a:lnTo>
                        <a:pt x="0" y="12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7" name="Freeform 51"/>
                <p:cNvSpPr>
                  <a:spLocks/>
                </p:cNvSpPr>
                <p:nvPr/>
              </p:nvSpPr>
              <p:spPr bwMode="auto">
                <a:xfrm>
                  <a:off x="4482" y="2872"/>
                  <a:ext cx="192" cy="136"/>
                </a:xfrm>
                <a:custGeom>
                  <a:avLst/>
                  <a:gdLst>
                    <a:gd name="T0" fmla="*/ 173 w 192"/>
                    <a:gd name="T1" fmla="*/ 120 h 136"/>
                    <a:gd name="T2" fmla="*/ 163 w 192"/>
                    <a:gd name="T3" fmla="*/ 99 h 136"/>
                    <a:gd name="T4" fmla="*/ 176 w 192"/>
                    <a:gd name="T5" fmla="*/ 85 h 136"/>
                    <a:gd name="T6" fmla="*/ 191 w 192"/>
                    <a:gd name="T7" fmla="*/ 64 h 136"/>
                    <a:gd name="T8" fmla="*/ 171 w 192"/>
                    <a:gd name="T9" fmla="*/ 76 h 136"/>
                    <a:gd name="T10" fmla="*/ 161 w 192"/>
                    <a:gd name="T11" fmla="*/ 63 h 136"/>
                    <a:gd name="T12" fmla="*/ 177 w 192"/>
                    <a:gd name="T13" fmla="*/ 31 h 136"/>
                    <a:gd name="T14" fmla="*/ 161 w 192"/>
                    <a:gd name="T15" fmla="*/ 53 h 136"/>
                    <a:gd name="T16" fmla="*/ 165 w 192"/>
                    <a:gd name="T17" fmla="*/ 23 h 136"/>
                    <a:gd name="T18" fmla="*/ 173 w 192"/>
                    <a:gd name="T19" fmla="*/ 0 h 136"/>
                    <a:gd name="T20" fmla="*/ 155 w 192"/>
                    <a:gd name="T21" fmla="*/ 29 h 136"/>
                    <a:gd name="T22" fmla="*/ 154 w 192"/>
                    <a:gd name="T23" fmla="*/ 42 h 136"/>
                    <a:gd name="T24" fmla="*/ 148 w 192"/>
                    <a:gd name="T25" fmla="*/ 56 h 136"/>
                    <a:gd name="T26" fmla="*/ 138 w 192"/>
                    <a:gd name="T27" fmla="*/ 70 h 136"/>
                    <a:gd name="T28" fmla="*/ 118 w 192"/>
                    <a:gd name="T29" fmla="*/ 79 h 136"/>
                    <a:gd name="T30" fmla="*/ 94 w 192"/>
                    <a:gd name="T31" fmla="*/ 84 h 136"/>
                    <a:gd name="T32" fmla="*/ 59 w 192"/>
                    <a:gd name="T33" fmla="*/ 84 h 136"/>
                    <a:gd name="T34" fmla="*/ 19 w 192"/>
                    <a:gd name="T35" fmla="*/ 78 h 136"/>
                    <a:gd name="T36" fmla="*/ 0 w 192"/>
                    <a:gd name="T37" fmla="*/ 71 h 136"/>
                    <a:gd name="T38" fmla="*/ 14 w 192"/>
                    <a:gd name="T39" fmla="*/ 90 h 136"/>
                    <a:gd name="T40" fmla="*/ 32 w 192"/>
                    <a:gd name="T41" fmla="*/ 102 h 136"/>
                    <a:gd name="T42" fmla="*/ 45 w 192"/>
                    <a:gd name="T43" fmla="*/ 114 h 136"/>
                    <a:gd name="T44" fmla="*/ 66 w 192"/>
                    <a:gd name="T45" fmla="*/ 124 h 136"/>
                    <a:gd name="T46" fmla="*/ 81 w 192"/>
                    <a:gd name="T47" fmla="*/ 131 h 136"/>
                    <a:gd name="T48" fmla="*/ 90 w 192"/>
                    <a:gd name="T49" fmla="*/ 133 h 136"/>
                    <a:gd name="T50" fmla="*/ 106 w 192"/>
                    <a:gd name="T51" fmla="*/ 135 h 136"/>
                    <a:gd name="T52" fmla="*/ 125 w 192"/>
                    <a:gd name="T53" fmla="*/ 133 h 136"/>
                    <a:gd name="T54" fmla="*/ 147 w 192"/>
                    <a:gd name="T55" fmla="*/ 129 h 136"/>
                    <a:gd name="T56" fmla="*/ 152 w 192"/>
                    <a:gd name="T57" fmla="*/ 127 h 136"/>
                    <a:gd name="T58" fmla="*/ 173 w 192"/>
                    <a:gd name="T59" fmla="*/ 120 h 1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92"/>
                    <a:gd name="T91" fmla="*/ 0 h 136"/>
                    <a:gd name="T92" fmla="*/ 192 w 192"/>
                    <a:gd name="T93" fmla="*/ 136 h 1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92" h="136">
                      <a:moveTo>
                        <a:pt x="173" y="120"/>
                      </a:moveTo>
                      <a:lnTo>
                        <a:pt x="163" y="99"/>
                      </a:lnTo>
                      <a:lnTo>
                        <a:pt x="176" y="85"/>
                      </a:lnTo>
                      <a:lnTo>
                        <a:pt x="191" y="64"/>
                      </a:lnTo>
                      <a:lnTo>
                        <a:pt x="171" y="76"/>
                      </a:lnTo>
                      <a:lnTo>
                        <a:pt x="161" y="63"/>
                      </a:lnTo>
                      <a:lnTo>
                        <a:pt x="177" y="31"/>
                      </a:lnTo>
                      <a:lnTo>
                        <a:pt x="161" y="53"/>
                      </a:lnTo>
                      <a:lnTo>
                        <a:pt x="165" y="23"/>
                      </a:lnTo>
                      <a:lnTo>
                        <a:pt x="173" y="0"/>
                      </a:lnTo>
                      <a:lnTo>
                        <a:pt x="155" y="29"/>
                      </a:lnTo>
                      <a:lnTo>
                        <a:pt x="154" y="42"/>
                      </a:lnTo>
                      <a:lnTo>
                        <a:pt x="148" y="56"/>
                      </a:lnTo>
                      <a:lnTo>
                        <a:pt x="138" y="70"/>
                      </a:lnTo>
                      <a:lnTo>
                        <a:pt x="118" y="79"/>
                      </a:lnTo>
                      <a:lnTo>
                        <a:pt x="94" y="84"/>
                      </a:lnTo>
                      <a:lnTo>
                        <a:pt x="59" y="84"/>
                      </a:lnTo>
                      <a:lnTo>
                        <a:pt x="19" y="78"/>
                      </a:lnTo>
                      <a:lnTo>
                        <a:pt x="0" y="71"/>
                      </a:lnTo>
                      <a:lnTo>
                        <a:pt x="14" y="90"/>
                      </a:lnTo>
                      <a:lnTo>
                        <a:pt x="32" y="102"/>
                      </a:lnTo>
                      <a:lnTo>
                        <a:pt x="45" y="114"/>
                      </a:lnTo>
                      <a:lnTo>
                        <a:pt x="66" y="124"/>
                      </a:lnTo>
                      <a:lnTo>
                        <a:pt x="81" y="131"/>
                      </a:lnTo>
                      <a:lnTo>
                        <a:pt x="90" y="133"/>
                      </a:lnTo>
                      <a:lnTo>
                        <a:pt x="106" y="135"/>
                      </a:lnTo>
                      <a:lnTo>
                        <a:pt x="125" y="133"/>
                      </a:lnTo>
                      <a:lnTo>
                        <a:pt x="147" y="129"/>
                      </a:lnTo>
                      <a:lnTo>
                        <a:pt x="152" y="127"/>
                      </a:lnTo>
                      <a:lnTo>
                        <a:pt x="173" y="120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069" name="Rectangle 52"/>
              <p:cNvSpPr>
                <a:spLocks noChangeArrowheads="1"/>
              </p:cNvSpPr>
              <p:nvPr/>
            </p:nvSpPr>
            <p:spPr bwMode="auto">
              <a:xfrm>
                <a:off x="4514" y="2676"/>
                <a:ext cx="93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/>
                <a:r>
                  <a:rPr lang="en-US" sz="2800" b="1">
                    <a:latin typeface="Tahoma" pitchFamily="34" charset="0"/>
                  </a:rPr>
                  <a:t>WATER</a:t>
                </a:r>
              </a:p>
            </p:txBody>
          </p:sp>
        </p:grpSp>
      </p:grpSp>
      <p:grpSp>
        <p:nvGrpSpPr>
          <p:cNvPr id="19" name="Group 78"/>
          <p:cNvGrpSpPr>
            <a:grpSpLocks/>
          </p:cNvGrpSpPr>
          <p:nvPr/>
        </p:nvGrpSpPr>
        <p:grpSpPr bwMode="auto">
          <a:xfrm>
            <a:off x="2916238" y="2822575"/>
            <a:ext cx="2614612" cy="1552575"/>
            <a:chOff x="1900" y="1760"/>
            <a:chExt cx="1647" cy="978"/>
          </a:xfrm>
        </p:grpSpPr>
        <p:sp>
          <p:nvSpPr>
            <p:cNvPr id="1062" name="Rectangle 76"/>
            <p:cNvSpPr>
              <a:spLocks noChangeArrowheads="1"/>
            </p:cNvSpPr>
            <p:nvPr/>
          </p:nvSpPr>
          <p:spPr bwMode="auto">
            <a:xfrm>
              <a:off x="1900" y="1783"/>
              <a:ext cx="1647" cy="95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63" name="Text Box 53"/>
            <p:cNvSpPr txBox="1">
              <a:spLocks noChangeArrowheads="1"/>
            </p:cNvSpPr>
            <p:nvPr/>
          </p:nvSpPr>
          <p:spPr bwMode="auto">
            <a:xfrm>
              <a:off x="2166" y="1760"/>
              <a:ext cx="1071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 b="1">
                  <a:latin typeface="Tahoma" pitchFamily="34" charset="0"/>
                </a:rPr>
                <a:t>GIVE	GET</a:t>
              </a:r>
            </a:p>
            <a:p>
              <a:r>
                <a:rPr lang="en-US" b="1">
                  <a:latin typeface="Tahoma" pitchFamily="34" charset="0"/>
                </a:rPr>
                <a:t>GIVE	GET</a:t>
              </a:r>
            </a:p>
            <a:p>
              <a:r>
                <a:rPr lang="en-US" b="1">
                  <a:latin typeface="Tahoma" pitchFamily="34" charset="0"/>
                </a:rPr>
                <a:t>GIVE	GET</a:t>
              </a:r>
            </a:p>
            <a:p>
              <a:r>
                <a:rPr lang="en-US" b="1">
                  <a:latin typeface="Tahoma" pitchFamily="34" charset="0"/>
                </a:rPr>
                <a:t>GIVE	GET</a:t>
              </a:r>
            </a:p>
          </p:txBody>
        </p:sp>
      </p:grpSp>
      <p:grpSp>
        <p:nvGrpSpPr>
          <p:cNvPr id="20" name="Group 83"/>
          <p:cNvGrpSpPr>
            <a:grpSpLocks/>
          </p:cNvGrpSpPr>
          <p:nvPr/>
        </p:nvGrpSpPr>
        <p:grpSpPr bwMode="auto">
          <a:xfrm>
            <a:off x="2900363" y="4524375"/>
            <a:ext cx="2614612" cy="1562100"/>
            <a:chOff x="1899" y="2859"/>
            <a:chExt cx="1647" cy="984"/>
          </a:xfrm>
        </p:grpSpPr>
        <p:sp>
          <p:nvSpPr>
            <p:cNvPr id="1058" name="Rectangle 80"/>
            <p:cNvSpPr>
              <a:spLocks noChangeArrowheads="1"/>
            </p:cNvSpPr>
            <p:nvPr/>
          </p:nvSpPr>
          <p:spPr bwMode="auto">
            <a:xfrm>
              <a:off x="1899" y="2889"/>
              <a:ext cx="1647" cy="95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059" name="Group 79"/>
            <p:cNvGrpSpPr>
              <a:grpSpLocks/>
            </p:cNvGrpSpPr>
            <p:nvPr/>
          </p:nvGrpSpPr>
          <p:grpSpPr bwMode="auto">
            <a:xfrm>
              <a:off x="2020" y="2859"/>
              <a:ext cx="1417" cy="978"/>
              <a:chOff x="2056" y="2859"/>
              <a:chExt cx="1417" cy="978"/>
            </a:xfrm>
          </p:grpSpPr>
          <p:sp>
            <p:nvSpPr>
              <p:cNvPr id="1060" name="Text Box 55"/>
              <p:cNvSpPr txBox="1">
                <a:spLocks noChangeArrowheads="1"/>
              </p:cNvSpPr>
              <p:nvPr/>
            </p:nvSpPr>
            <p:spPr bwMode="auto">
              <a:xfrm>
                <a:off x="3006" y="2859"/>
                <a:ext cx="467" cy="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9pPr>
              </a:lstStyle>
              <a:p>
                <a:r>
                  <a:rPr lang="en-US" b="1">
                    <a:latin typeface="Tahoma" pitchFamily="34" charset="0"/>
                  </a:rPr>
                  <a:t>ALL</a:t>
                </a:r>
              </a:p>
              <a:p>
                <a:r>
                  <a:rPr lang="en-US" b="1">
                    <a:latin typeface="Tahoma" pitchFamily="34" charset="0"/>
                  </a:rPr>
                  <a:t>ALL</a:t>
                </a:r>
              </a:p>
              <a:p>
                <a:r>
                  <a:rPr lang="en-US" b="1">
                    <a:latin typeface="Tahoma" pitchFamily="34" charset="0"/>
                  </a:rPr>
                  <a:t>ALL</a:t>
                </a:r>
              </a:p>
              <a:p>
                <a:r>
                  <a:rPr lang="en-US" b="1">
                    <a:latin typeface="Tahoma" pitchFamily="34" charset="0"/>
                  </a:rPr>
                  <a:t>ALL</a:t>
                </a:r>
              </a:p>
            </p:txBody>
          </p:sp>
          <p:sp>
            <p:nvSpPr>
              <p:cNvPr id="1061" name="Text Box 56"/>
              <p:cNvSpPr txBox="1">
                <a:spLocks noChangeArrowheads="1"/>
              </p:cNvSpPr>
              <p:nvPr/>
            </p:nvSpPr>
            <p:spPr bwMode="auto">
              <a:xfrm>
                <a:off x="2056" y="3216"/>
                <a:ext cx="86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9pPr>
              </a:lstStyle>
              <a:p>
                <a:r>
                  <a:rPr lang="en-US" b="1">
                    <a:latin typeface="Tahoma" pitchFamily="34" charset="0"/>
                  </a:rPr>
                  <a:t>GRATIS</a:t>
                </a:r>
              </a:p>
            </p:txBody>
          </p:sp>
        </p:grpSp>
      </p:grpSp>
      <p:grpSp>
        <p:nvGrpSpPr>
          <p:cNvPr id="22" name="Group 69"/>
          <p:cNvGrpSpPr>
            <a:grpSpLocks/>
          </p:cNvGrpSpPr>
          <p:nvPr/>
        </p:nvGrpSpPr>
        <p:grpSpPr bwMode="auto">
          <a:xfrm>
            <a:off x="57150" y="2906713"/>
            <a:ext cx="2614613" cy="1190625"/>
            <a:chOff x="36" y="2299"/>
            <a:chExt cx="1647" cy="750"/>
          </a:xfrm>
        </p:grpSpPr>
        <p:sp>
          <p:nvSpPr>
            <p:cNvPr id="1056" name="Rectangle 67"/>
            <p:cNvSpPr>
              <a:spLocks noChangeArrowheads="1"/>
            </p:cNvSpPr>
            <p:nvPr/>
          </p:nvSpPr>
          <p:spPr bwMode="auto">
            <a:xfrm>
              <a:off x="36" y="2322"/>
              <a:ext cx="1647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57" name="Text Box 57"/>
            <p:cNvSpPr txBox="1">
              <a:spLocks noChangeArrowheads="1"/>
            </p:cNvSpPr>
            <p:nvPr/>
          </p:nvSpPr>
          <p:spPr bwMode="auto">
            <a:xfrm>
              <a:off x="244" y="2299"/>
              <a:ext cx="1266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/>
              <a:r>
                <a:rPr lang="en-US" sz="3600" b="1">
                  <a:latin typeface="Tahoma" pitchFamily="34" charset="0"/>
                </a:rPr>
                <a:t>COLLAR</a:t>
              </a:r>
            </a:p>
            <a:p>
              <a:pPr algn="ctr"/>
              <a:r>
                <a:rPr lang="en-US" sz="3600" b="1">
                  <a:latin typeface="Tahoma" pitchFamily="34" charset="0"/>
                </a:rPr>
                <a:t>102°</a:t>
              </a:r>
            </a:p>
          </p:txBody>
        </p:sp>
      </p:grpSp>
      <p:grpSp>
        <p:nvGrpSpPr>
          <p:cNvPr id="23" name="Group 71"/>
          <p:cNvGrpSpPr>
            <a:grpSpLocks/>
          </p:cNvGrpSpPr>
          <p:nvPr/>
        </p:nvGrpSpPr>
        <p:grpSpPr bwMode="auto">
          <a:xfrm>
            <a:off x="71438" y="4157663"/>
            <a:ext cx="2614612" cy="1443037"/>
            <a:chOff x="45" y="2979"/>
            <a:chExt cx="1647" cy="909"/>
          </a:xfrm>
        </p:grpSpPr>
        <p:sp>
          <p:nvSpPr>
            <p:cNvPr id="1052" name="Rectangle 70"/>
            <p:cNvSpPr>
              <a:spLocks noChangeArrowheads="1"/>
            </p:cNvSpPr>
            <p:nvPr/>
          </p:nvSpPr>
          <p:spPr bwMode="auto">
            <a:xfrm>
              <a:off x="45" y="2979"/>
              <a:ext cx="1647" cy="90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053" name="Group 58"/>
            <p:cNvGrpSpPr>
              <a:grpSpLocks/>
            </p:cNvGrpSpPr>
            <p:nvPr/>
          </p:nvGrpSpPr>
          <p:grpSpPr bwMode="auto">
            <a:xfrm>
              <a:off x="217" y="2998"/>
              <a:ext cx="1380" cy="818"/>
              <a:chOff x="624" y="1582"/>
              <a:chExt cx="1380" cy="818"/>
            </a:xfrm>
          </p:grpSpPr>
          <p:sp>
            <p:nvSpPr>
              <p:cNvPr id="1054" name="Text Box 59"/>
              <p:cNvSpPr txBox="1">
                <a:spLocks noChangeArrowheads="1"/>
              </p:cNvSpPr>
              <p:nvPr/>
            </p:nvSpPr>
            <p:spPr bwMode="auto">
              <a:xfrm>
                <a:off x="624" y="1582"/>
                <a:ext cx="1380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9pPr>
              </a:lstStyle>
              <a:p>
                <a:r>
                  <a:rPr lang="en-US" sz="3600">
                    <a:latin typeface="Alleycat ICG" pitchFamily="2" charset="0"/>
                  </a:rPr>
                  <a:t>THE END</a:t>
                </a:r>
              </a:p>
            </p:txBody>
          </p:sp>
          <p:sp>
            <p:nvSpPr>
              <p:cNvPr id="1055" name="AutoShape 60"/>
              <p:cNvSpPr>
                <a:spLocks noChangeArrowheads="1"/>
              </p:cNvSpPr>
              <p:nvPr/>
            </p:nvSpPr>
            <p:spPr bwMode="auto">
              <a:xfrm>
                <a:off x="624" y="1968"/>
                <a:ext cx="240" cy="432"/>
              </a:xfrm>
              <a:prstGeom prst="upArrow">
                <a:avLst>
                  <a:gd name="adj1" fmla="val 50000"/>
                  <a:gd name="adj2" fmla="val 45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5" name="Group 77"/>
          <p:cNvGrpSpPr>
            <a:grpSpLocks/>
          </p:cNvGrpSpPr>
          <p:nvPr/>
        </p:nvGrpSpPr>
        <p:grpSpPr bwMode="auto">
          <a:xfrm>
            <a:off x="2914650" y="1143000"/>
            <a:ext cx="2614613" cy="1514475"/>
            <a:chOff x="1899" y="711"/>
            <a:chExt cx="1647" cy="954"/>
          </a:xfrm>
        </p:grpSpPr>
        <p:sp>
          <p:nvSpPr>
            <p:cNvPr id="1048" name="Rectangle 75"/>
            <p:cNvSpPr>
              <a:spLocks noChangeArrowheads="1"/>
            </p:cNvSpPr>
            <p:nvPr/>
          </p:nvSpPr>
          <p:spPr bwMode="auto">
            <a:xfrm>
              <a:off x="1899" y="711"/>
              <a:ext cx="1647" cy="95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049" name="Group 74"/>
            <p:cNvGrpSpPr>
              <a:grpSpLocks/>
            </p:cNvGrpSpPr>
            <p:nvPr/>
          </p:nvGrpSpPr>
          <p:grpSpPr bwMode="auto">
            <a:xfrm>
              <a:off x="2060" y="871"/>
              <a:ext cx="1252" cy="537"/>
              <a:chOff x="2069" y="1096"/>
              <a:chExt cx="1252" cy="537"/>
            </a:xfrm>
          </p:grpSpPr>
          <p:sp>
            <p:nvSpPr>
              <p:cNvPr id="1050" name="Rectangle 62"/>
              <p:cNvSpPr>
                <a:spLocks noChangeArrowheads="1"/>
              </p:cNvSpPr>
              <p:nvPr/>
            </p:nvSpPr>
            <p:spPr bwMode="auto">
              <a:xfrm rot="-2100000">
                <a:off x="2069" y="1096"/>
                <a:ext cx="115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/>
                <a:r>
                  <a:rPr lang="en-US" sz="3600" b="1">
                    <a:latin typeface="Times New Roman" pitchFamily="18" charset="0"/>
                  </a:rPr>
                  <a:t>Struggle</a:t>
                </a:r>
              </a:p>
            </p:txBody>
          </p:sp>
          <p:sp>
            <p:nvSpPr>
              <p:cNvPr id="1051" name="AutoShape 63"/>
              <p:cNvSpPr>
                <a:spLocks noChangeArrowheads="1"/>
              </p:cNvSpPr>
              <p:nvPr/>
            </p:nvSpPr>
            <p:spPr bwMode="auto">
              <a:xfrm rot="-1985350">
                <a:off x="2355" y="1398"/>
                <a:ext cx="966" cy="235"/>
              </a:xfrm>
              <a:prstGeom prst="rightArrow">
                <a:avLst>
                  <a:gd name="adj1" fmla="val 50000"/>
                  <a:gd name="adj2" fmla="val 205551"/>
                </a:avLst>
              </a:prstGeom>
              <a:solidFill>
                <a:srgbClr val="CC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7" name="Group 68"/>
          <p:cNvGrpSpPr>
            <a:grpSpLocks/>
          </p:cNvGrpSpPr>
          <p:nvPr/>
        </p:nvGrpSpPr>
        <p:grpSpPr bwMode="auto">
          <a:xfrm>
            <a:off x="57150" y="2200275"/>
            <a:ext cx="2614613" cy="642938"/>
            <a:chOff x="36" y="1584"/>
            <a:chExt cx="1647" cy="405"/>
          </a:xfrm>
        </p:grpSpPr>
        <p:sp>
          <p:nvSpPr>
            <p:cNvPr id="1046" name="Rectangle 66"/>
            <p:cNvSpPr>
              <a:spLocks noChangeArrowheads="1"/>
            </p:cNvSpPr>
            <p:nvPr/>
          </p:nvSpPr>
          <p:spPr bwMode="auto">
            <a:xfrm>
              <a:off x="36" y="1584"/>
              <a:ext cx="1647" cy="40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7" name="Rectangle 14"/>
            <p:cNvSpPr>
              <a:spLocks noChangeArrowheads="1"/>
            </p:cNvSpPr>
            <p:nvPr/>
          </p:nvSpPr>
          <p:spPr bwMode="auto">
            <a:xfrm>
              <a:off x="113" y="1643"/>
              <a:ext cx="14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en-US" b="1">
                  <a:latin typeface="Tahoma" pitchFamily="34" charset="0"/>
                </a:rPr>
                <a:t>DDOUWMNPS</a:t>
              </a:r>
            </a:p>
          </p:txBody>
        </p:sp>
      </p:grpSp>
      <p:grpSp>
        <p:nvGrpSpPr>
          <p:cNvPr id="28" name="Group 90"/>
          <p:cNvGrpSpPr>
            <a:grpSpLocks/>
          </p:cNvGrpSpPr>
          <p:nvPr/>
        </p:nvGrpSpPr>
        <p:grpSpPr bwMode="auto">
          <a:xfrm>
            <a:off x="71438" y="5638800"/>
            <a:ext cx="2614612" cy="1190625"/>
            <a:chOff x="36" y="2299"/>
            <a:chExt cx="1647" cy="750"/>
          </a:xfrm>
        </p:grpSpPr>
        <p:sp>
          <p:nvSpPr>
            <p:cNvPr id="1044" name="Rectangle 91"/>
            <p:cNvSpPr>
              <a:spLocks noChangeArrowheads="1"/>
            </p:cNvSpPr>
            <p:nvPr/>
          </p:nvSpPr>
          <p:spPr bwMode="auto">
            <a:xfrm>
              <a:off x="36" y="2322"/>
              <a:ext cx="1647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5" name="Text Box 92"/>
            <p:cNvSpPr txBox="1">
              <a:spLocks noChangeArrowheads="1"/>
            </p:cNvSpPr>
            <p:nvPr/>
          </p:nvSpPr>
          <p:spPr bwMode="auto">
            <a:xfrm>
              <a:off x="431" y="2299"/>
              <a:ext cx="89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/>
              <a:r>
                <a:rPr lang="en-US" sz="3600" b="1">
                  <a:latin typeface="Tahoma" pitchFamily="34" charset="0"/>
                </a:rPr>
                <a:t>KNEE</a:t>
              </a:r>
            </a:p>
            <a:p>
              <a:pPr algn="ctr"/>
              <a:r>
                <a:rPr lang="en-GB" sz="3600" b="1">
                  <a:latin typeface="Tahoma" pitchFamily="34" charset="0"/>
                </a:rPr>
                <a:t>SIGN</a:t>
              </a:r>
              <a:endParaRPr lang="en-US" sz="3600" b="1"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-92075" y="476250"/>
            <a:ext cx="863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Dingbats ANSWERS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7150" y="1085850"/>
            <a:ext cx="2614613" cy="1042988"/>
            <a:chOff x="36" y="729"/>
            <a:chExt cx="1647" cy="657"/>
          </a:xfrm>
        </p:grpSpPr>
        <p:sp>
          <p:nvSpPr>
            <p:cNvPr id="2168" name="Rectangle 4"/>
            <p:cNvSpPr>
              <a:spLocks noChangeArrowheads="1"/>
            </p:cNvSpPr>
            <p:nvPr/>
          </p:nvSpPr>
          <p:spPr bwMode="auto">
            <a:xfrm>
              <a:off x="36" y="729"/>
              <a:ext cx="1647" cy="65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169" name="Group 5"/>
            <p:cNvGrpSpPr>
              <a:grpSpLocks/>
            </p:cNvGrpSpPr>
            <p:nvPr/>
          </p:nvGrpSpPr>
          <p:grpSpPr bwMode="auto">
            <a:xfrm>
              <a:off x="145" y="828"/>
              <a:ext cx="1357" cy="456"/>
              <a:chOff x="2098" y="1854"/>
              <a:chExt cx="1357" cy="456"/>
            </a:xfrm>
          </p:grpSpPr>
          <p:graphicFrame>
            <p:nvGraphicFramePr>
              <p:cNvPr id="2053" name="Object 6"/>
              <p:cNvGraphicFramePr>
                <a:graphicFrameLocks/>
              </p:cNvGraphicFramePr>
              <p:nvPr/>
            </p:nvGraphicFramePr>
            <p:xfrm>
              <a:off x="2098" y="1854"/>
              <a:ext cx="1357" cy="21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90" name="Document" r:id="rId3" imgW="2163600" imgH="350640" progId="Word.Document.6">
                      <p:embed/>
                    </p:oleObj>
                  </mc:Choice>
                  <mc:Fallback>
                    <p:oleObj name="Document" r:id="rId3" imgW="2163600" imgH="350640" progId="Word.Document.6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98" y="1854"/>
                            <a:ext cx="1357" cy="21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4" name="Object 7"/>
              <p:cNvGraphicFramePr>
                <a:graphicFrameLocks/>
              </p:cNvGraphicFramePr>
              <p:nvPr/>
            </p:nvGraphicFramePr>
            <p:xfrm>
              <a:off x="2123" y="2094"/>
              <a:ext cx="130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91" name="Document" r:id="rId5" imgW="2085840" imgH="352080" progId="Word.Document.6">
                      <p:embed/>
                    </p:oleObj>
                  </mc:Choice>
                  <mc:Fallback>
                    <p:oleObj name="Document" r:id="rId5" imgW="2085840" imgH="352080" progId="Word.Document.6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23" y="2094"/>
                            <a:ext cx="130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6022975" y="1119188"/>
            <a:ext cx="2835275" cy="3079750"/>
            <a:chOff x="3794" y="705"/>
            <a:chExt cx="1786" cy="1940"/>
          </a:xfrm>
        </p:grpSpPr>
        <p:sp>
          <p:nvSpPr>
            <p:cNvPr id="2166" name="Rectangle 9"/>
            <p:cNvSpPr>
              <a:spLocks noChangeArrowheads="1"/>
            </p:cNvSpPr>
            <p:nvPr/>
          </p:nvSpPr>
          <p:spPr bwMode="auto">
            <a:xfrm>
              <a:off x="3852" y="738"/>
              <a:ext cx="1647" cy="186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167" name="Group 10"/>
            <p:cNvGrpSpPr>
              <a:grpSpLocks/>
            </p:cNvGrpSpPr>
            <p:nvPr/>
          </p:nvGrpSpPr>
          <p:grpSpPr bwMode="auto">
            <a:xfrm>
              <a:off x="3794" y="705"/>
              <a:ext cx="1786" cy="1940"/>
              <a:chOff x="3744" y="678"/>
              <a:chExt cx="1786" cy="1940"/>
            </a:xfrm>
          </p:grpSpPr>
          <p:graphicFrame>
            <p:nvGraphicFramePr>
              <p:cNvPr id="2050" name="Object 11"/>
              <p:cNvGraphicFramePr>
                <a:graphicFrameLocks/>
              </p:cNvGraphicFramePr>
              <p:nvPr/>
            </p:nvGraphicFramePr>
            <p:xfrm>
              <a:off x="3744" y="1512"/>
              <a:ext cx="1786" cy="3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92" name="Document" r:id="rId7" imgW="5495247" imgH="426669" progId="Word.Document.8">
                      <p:embed/>
                    </p:oleObj>
                  </mc:Choice>
                  <mc:Fallback>
                    <p:oleObj name="Document" r:id="rId7" imgW="5495247" imgH="426669" progId="Word.Document.8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6013" r="30127" b="-2053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4" y="1512"/>
                            <a:ext cx="1786" cy="3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1" name="Object 12"/>
              <p:cNvGraphicFramePr>
                <a:graphicFrameLocks/>
              </p:cNvGraphicFramePr>
              <p:nvPr/>
            </p:nvGraphicFramePr>
            <p:xfrm>
              <a:off x="4533" y="678"/>
              <a:ext cx="227" cy="10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93" name="Document" r:id="rId9" imgW="369720" imgH="1598400" progId="Word.Document.6">
                      <p:embed/>
                    </p:oleObj>
                  </mc:Choice>
                  <mc:Fallback>
                    <p:oleObj name="Document" r:id="rId9" imgW="369720" imgH="1598400" progId="Word.Document.6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33" y="678"/>
                            <a:ext cx="227" cy="10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2" name="Object 13"/>
              <p:cNvGraphicFramePr>
                <a:graphicFrameLocks/>
              </p:cNvGraphicFramePr>
              <p:nvPr/>
            </p:nvGraphicFramePr>
            <p:xfrm>
              <a:off x="4533" y="1617"/>
              <a:ext cx="227" cy="10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94" name="Document" r:id="rId11" imgW="369720" imgH="1598400" progId="Word.Document.6">
                      <p:embed/>
                    </p:oleObj>
                  </mc:Choice>
                  <mc:Fallback>
                    <p:oleObj name="Document" r:id="rId11" imgW="369720" imgH="1598400" progId="Word.Document.6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33" y="1617"/>
                            <a:ext cx="227" cy="10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6" name="Group 117"/>
          <p:cNvGrpSpPr>
            <a:grpSpLocks/>
          </p:cNvGrpSpPr>
          <p:nvPr/>
        </p:nvGrpSpPr>
        <p:grpSpPr bwMode="auto">
          <a:xfrm>
            <a:off x="2822575" y="6157913"/>
            <a:ext cx="4032250" cy="657225"/>
            <a:chOff x="1778" y="3879"/>
            <a:chExt cx="2540" cy="414"/>
          </a:xfrm>
        </p:grpSpPr>
        <p:sp>
          <p:nvSpPr>
            <p:cNvPr id="2164" name="Rectangle 14"/>
            <p:cNvSpPr>
              <a:spLocks noChangeArrowheads="1"/>
            </p:cNvSpPr>
            <p:nvPr/>
          </p:nvSpPr>
          <p:spPr bwMode="auto">
            <a:xfrm>
              <a:off x="1818" y="3879"/>
              <a:ext cx="2475" cy="41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65" name="Rectangle 15"/>
            <p:cNvSpPr>
              <a:spLocks noChangeArrowheads="1"/>
            </p:cNvSpPr>
            <p:nvPr/>
          </p:nvSpPr>
          <p:spPr bwMode="auto">
            <a:xfrm>
              <a:off x="1778" y="3942"/>
              <a:ext cx="254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762000"/>
              <a:r>
                <a:rPr lang="en-US" sz="2000" b="1">
                  <a:latin typeface="Tahoma" pitchFamily="34" charset="0"/>
                </a:rPr>
                <a:t>HBAINRDD = BBIRUDBISRDH</a:t>
              </a: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5786438" y="4214813"/>
            <a:ext cx="1014412" cy="1900237"/>
            <a:chOff x="3645" y="2655"/>
            <a:chExt cx="639" cy="1197"/>
          </a:xfrm>
        </p:grpSpPr>
        <p:sp>
          <p:nvSpPr>
            <p:cNvPr id="2162" name="Rectangle 17"/>
            <p:cNvSpPr>
              <a:spLocks noChangeArrowheads="1"/>
            </p:cNvSpPr>
            <p:nvPr/>
          </p:nvSpPr>
          <p:spPr bwMode="auto">
            <a:xfrm>
              <a:off x="3645" y="2655"/>
              <a:ext cx="639" cy="119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63" name="Rectangle 18"/>
            <p:cNvSpPr>
              <a:spLocks noChangeArrowheads="1"/>
            </p:cNvSpPr>
            <p:nvPr/>
          </p:nvSpPr>
          <p:spPr bwMode="auto">
            <a:xfrm>
              <a:off x="3836" y="2747"/>
              <a:ext cx="287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en-US" b="1">
                  <a:latin typeface="Tahoma" pitchFamily="34" charset="0"/>
                </a:rPr>
                <a:t>P</a:t>
              </a:r>
            </a:p>
            <a:p>
              <a:pPr defTabSz="762000"/>
              <a:r>
                <a:rPr lang="en-US" b="1">
                  <a:latin typeface="Tahoma" pitchFamily="34" charset="0"/>
                </a:rPr>
                <a:t>M</a:t>
              </a:r>
            </a:p>
            <a:p>
              <a:pPr defTabSz="762000"/>
              <a:r>
                <a:rPr lang="en-US" b="1">
                  <a:latin typeface="Tahoma" pitchFamily="34" charset="0"/>
                </a:rPr>
                <a:t>A</a:t>
              </a:r>
            </a:p>
            <a:p>
              <a:pPr defTabSz="762000"/>
              <a:r>
                <a:rPr lang="en-US" b="1">
                  <a:latin typeface="Tahoma" pitchFamily="34" charset="0"/>
                </a:rPr>
                <a:t>D</a:t>
              </a: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6958013" y="4205288"/>
            <a:ext cx="1785937" cy="2352675"/>
            <a:chOff x="4383" y="2649"/>
            <a:chExt cx="1125" cy="1482"/>
          </a:xfrm>
        </p:grpSpPr>
        <p:sp>
          <p:nvSpPr>
            <p:cNvPr id="2124" name="Rectangle 20"/>
            <p:cNvSpPr>
              <a:spLocks noChangeArrowheads="1"/>
            </p:cNvSpPr>
            <p:nvPr/>
          </p:nvSpPr>
          <p:spPr bwMode="auto">
            <a:xfrm>
              <a:off x="4383" y="2655"/>
              <a:ext cx="1125" cy="147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125" name="Group 21"/>
            <p:cNvGrpSpPr>
              <a:grpSpLocks/>
            </p:cNvGrpSpPr>
            <p:nvPr/>
          </p:nvGrpSpPr>
          <p:grpSpPr bwMode="auto">
            <a:xfrm>
              <a:off x="4490" y="2649"/>
              <a:ext cx="937" cy="1432"/>
              <a:chOff x="4514" y="2676"/>
              <a:chExt cx="937" cy="1432"/>
            </a:xfrm>
          </p:grpSpPr>
          <p:grpSp>
            <p:nvGrpSpPr>
              <p:cNvPr id="2126" name="Group 22"/>
              <p:cNvGrpSpPr>
                <a:grpSpLocks/>
              </p:cNvGrpSpPr>
              <p:nvPr/>
            </p:nvGrpSpPr>
            <p:grpSpPr bwMode="auto">
              <a:xfrm>
                <a:off x="4951" y="3166"/>
                <a:ext cx="177" cy="942"/>
                <a:chOff x="4655" y="2900"/>
                <a:chExt cx="229" cy="1037"/>
              </a:xfrm>
            </p:grpSpPr>
            <p:grpSp>
              <p:nvGrpSpPr>
                <p:cNvPr id="2148" name="Group 23"/>
                <p:cNvGrpSpPr>
                  <a:grpSpLocks/>
                </p:cNvGrpSpPr>
                <p:nvPr/>
              </p:nvGrpSpPr>
              <p:grpSpPr bwMode="auto">
                <a:xfrm>
                  <a:off x="4655" y="2900"/>
                  <a:ext cx="229" cy="892"/>
                  <a:chOff x="4655" y="2900"/>
                  <a:chExt cx="229" cy="892"/>
                </a:xfrm>
              </p:grpSpPr>
              <p:sp>
                <p:nvSpPr>
                  <p:cNvPr id="2156" name="Freeform 24"/>
                  <p:cNvSpPr>
                    <a:spLocks/>
                  </p:cNvSpPr>
                  <p:nvPr/>
                </p:nvSpPr>
                <p:spPr bwMode="auto">
                  <a:xfrm>
                    <a:off x="4655" y="2900"/>
                    <a:ext cx="229" cy="892"/>
                  </a:xfrm>
                  <a:custGeom>
                    <a:avLst/>
                    <a:gdLst>
                      <a:gd name="T0" fmla="*/ 79 w 229"/>
                      <a:gd name="T1" fmla="*/ 13 h 892"/>
                      <a:gd name="T2" fmla="*/ 37 w 229"/>
                      <a:gd name="T3" fmla="*/ 35 h 892"/>
                      <a:gd name="T4" fmla="*/ 13 w 229"/>
                      <a:gd name="T5" fmla="*/ 61 h 892"/>
                      <a:gd name="T6" fmla="*/ 0 w 229"/>
                      <a:gd name="T7" fmla="*/ 81 h 892"/>
                      <a:gd name="T8" fmla="*/ 7 w 229"/>
                      <a:gd name="T9" fmla="*/ 150 h 892"/>
                      <a:gd name="T10" fmla="*/ 23 w 229"/>
                      <a:gd name="T11" fmla="*/ 199 h 892"/>
                      <a:gd name="T12" fmla="*/ 32 w 229"/>
                      <a:gd name="T13" fmla="*/ 228 h 892"/>
                      <a:gd name="T14" fmla="*/ 33 w 229"/>
                      <a:gd name="T15" fmla="*/ 273 h 892"/>
                      <a:gd name="T16" fmla="*/ 33 w 229"/>
                      <a:gd name="T17" fmla="*/ 334 h 892"/>
                      <a:gd name="T18" fmla="*/ 34 w 229"/>
                      <a:gd name="T19" fmla="*/ 380 h 892"/>
                      <a:gd name="T20" fmla="*/ 34 w 229"/>
                      <a:gd name="T21" fmla="*/ 443 h 892"/>
                      <a:gd name="T22" fmla="*/ 40 w 229"/>
                      <a:gd name="T23" fmla="*/ 489 h 892"/>
                      <a:gd name="T24" fmla="*/ 31 w 229"/>
                      <a:gd name="T25" fmla="*/ 538 h 892"/>
                      <a:gd name="T26" fmla="*/ 15 w 229"/>
                      <a:gd name="T27" fmla="*/ 604 h 892"/>
                      <a:gd name="T28" fmla="*/ 18 w 229"/>
                      <a:gd name="T29" fmla="*/ 646 h 892"/>
                      <a:gd name="T30" fmla="*/ 31 w 229"/>
                      <a:gd name="T31" fmla="*/ 677 h 892"/>
                      <a:gd name="T32" fmla="*/ 39 w 229"/>
                      <a:gd name="T33" fmla="*/ 716 h 892"/>
                      <a:gd name="T34" fmla="*/ 44 w 229"/>
                      <a:gd name="T35" fmla="*/ 768 h 892"/>
                      <a:gd name="T36" fmla="*/ 42 w 229"/>
                      <a:gd name="T37" fmla="*/ 816 h 892"/>
                      <a:gd name="T38" fmla="*/ 35 w 229"/>
                      <a:gd name="T39" fmla="*/ 850 h 892"/>
                      <a:gd name="T40" fmla="*/ 56 w 229"/>
                      <a:gd name="T41" fmla="*/ 845 h 892"/>
                      <a:gd name="T42" fmla="*/ 77 w 229"/>
                      <a:gd name="T43" fmla="*/ 831 h 892"/>
                      <a:gd name="T44" fmla="*/ 106 w 229"/>
                      <a:gd name="T45" fmla="*/ 842 h 892"/>
                      <a:gd name="T46" fmla="*/ 114 w 229"/>
                      <a:gd name="T47" fmla="*/ 876 h 892"/>
                      <a:gd name="T48" fmla="*/ 126 w 229"/>
                      <a:gd name="T49" fmla="*/ 876 h 892"/>
                      <a:gd name="T50" fmla="*/ 122 w 229"/>
                      <a:gd name="T51" fmla="*/ 849 h 892"/>
                      <a:gd name="T52" fmla="*/ 112 w 229"/>
                      <a:gd name="T53" fmla="*/ 813 h 892"/>
                      <a:gd name="T54" fmla="*/ 117 w 229"/>
                      <a:gd name="T55" fmla="*/ 778 h 892"/>
                      <a:gd name="T56" fmla="*/ 131 w 229"/>
                      <a:gd name="T57" fmla="*/ 741 h 892"/>
                      <a:gd name="T58" fmla="*/ 155 w 229"/>
                      <a:gd name="T59" fmla="*/ 683 h 892"/>
                      <a:gd name="T60" fmla="*/ 175 w 229"/>
                      <a:gd name="T61" fmla="*/ 622 h 892"/>
                      <a:gd name="T62" fmla="*/ 183 w 229"/>
                      <a:gd name="T63" fmla="*/ 553 h 892"/>
                      <a:gd name="T64" fmla="*/ 177 w 229"/>
                      <a:gd name="T65" fmla="*/ 496 h 892"/>
                      <a:gd name="T66" fmla="*/ 167 w 229"/>
                      <a:gd name="T67" fmla="*/ 464 h 892"/>
                      <a:gd name="T68" fmla="*/ 158 w 229"/>
                      <a:gd name="T69" fmla="*/ 420 h 892"/>
                      <a:gd name="T70" fmla="*/ 163 w 229"/>
                      <a:gd name="T71" fmla="*/ 387 h 892"/>
                      <a:gd name="T72" fmla="*/ 166 w 229"/>
                      <a:gd name="T73" fmla="*/ 360 h 892"/>
                      <a:gd name="T74" fmla="*/ 167 w 229"/>
                      <a:gd name="T75" fmla="*/ 318 h 892"/>
                      <a:gd name="T76" fmla="*/ 183 w 229"/>
                      <a:gd name="T77" fmla="*/ 285 h 892"/>
                      <a:gd name="T78" fmla="*/ 202 w 229"/>
                      <a:gd name="T79" fmla="*/ 235 h 892"/>
                      <a:gd name="T80" fmla="*/ 218 w 229"/>
                      <a:gd name="T81" fmla="*/ 191 h 892"/>
                      <a:gd name="T82" fmla="*/ 226 w 229"/>
                      <a:gd name="T83" fmla="*/ 125 h 892"/>
                      <a:gd name="T84" fmla="*/ 225 w 229"/>
                      <a:gd name="T85" fmla="*/ 69 h 892"/>
                      <a:gd name="T86" fmla="*/ 222 w 229"/>
                      <a:gd name="T87" fmla="*/ 12 h 892"/>
                      <a:gd name="T88" fmla="*/ 177 w 229"/>
                      <a:gd name="T89" fmla="*/ 2 h 89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29"/>
                      <a:gd name="T136" fmla="*/ 0 h 892"/>
                      <a:gd name="T137" fmla="*/ 229 w 229"/>
                      <a:gd name="T138" fmla="*/ 892 h 89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29" h="892">
                        <a:moveTo>
                          <a:pt x="124" y="0"/>
                        </a:moveTo>
                        <a:lnTo>
                          <a:pt x="79" y="13"/>
                        </a:lnTo>
                        <a:lnTo>
                          <a:pt x="56" y="26"/>
                        </a:lnTo>
                        <a:lnTo>
                          <a:pt x="37" y="35"/>
                        </a:lnTo>
                        <a:lnTo>
                          <a:pt x="23" y="50"/>
                        </a:lnTo>
                        <a:lnTo>
                          <a:pt x="13" y="61"/>
                        </a:lnTo>
                        <a:lnTo>
                          <a:pt x="6" y="72"/>
                        </a:lnTo>
                        <a:lnTo>
                          <a:pt x="0" y="81"/>
                        </a:lnTo>
                        <a:lnTo>
                          <a:pt x="0" y="105"/>
                        </a:lnTo>
                        <a:lnTo>
                          <a:pt x="7" y="150"/>
                        </a:lnTo>
                        <a:lnTo>
                          <a:pt x="15" y="179"/>
                        </a:lnTo>
                        <a:lnTo>
                          <a:pt x="23" y="199"/>
                        </a:lnTo>
                        <a:lnTo>
                          <a:pt x="27" y="213"/>
                        </a:lnTo>
                        <a:lnTo>
                          <a:pt x="32" y="228"/>
                        </a:lnTo>
                        <a:lnTo>
                          <a:pt x="32" y="248"/>
                        </a:lnTo>
                        <a:lnTo>
                          <a:pt x="33" y="273"/>
                        </a:lnTo>
                        <a:lnTo>
                          <a:pt x="33" y="299"/>
                        </a:lnTo>
                        <a:lnTo>
                          <a:pt x="33" y="334"/>
                        </a:lnTo>
                        <a:lnTo>
                          <a:pt x="34" y="358"/>
                        </a:lnTo>
                        <a:lnTo>
                          <a:pt x="34" y="380"/>
                        </a:lnTo>
                        <a:lnTo>
                          <a:pt x="32" y="407"/>
                        </a:lnTo>
                        <a:lnTo>
                          <a:pt x="34" y="443"/>
                        </a:lnTo>
                        <a:lnTo>
                          <a:pt x="42" y="470"/>
                        </a:lnTo>
                        <a:lnTo>
                          <a:pt x="40" y="489"/>
                        </a:lnTo>
                        <a:lnTo>
                          <a:pt x="35" y="512"/>
                        </a:lnTo>
                        <a:lnTo>
                          <a:pt x="31" y="538"/>
                        </a:lnTo>
                        <a:lnTo>
                          <a:pt x="21" y="576"/>
                        </a:lnTo>
                        <a:lnTo>
                          <a:pt x="15" y="604"/>
                        </a:lnTo>
                        <a:lnTo>
                          <a:pt x="13" y="628"/>
                        </a:lnTo>
                        <a:lnTo>
                          <a:pt x="18" y="646"/>
                        </a:lnTo>
                        <a:lnTo>
                          <a:pt x="24" y="663"/>
                        </a:lnTo>
                        <a:lnTo>
                          <a:pt x="31" y="677"/>
                        </a:lnTo>
                        <a:lnTo>
                          <a:pt x="35" y="693"/>
                        </a:lnTo>
                        <a:lnTo>
                          <a:pt x="39" y="716"/>
                        </a:lnTo>
                        <a:lnTo>
                          <a:pt x="43" y="743"/>
                        </a:lnTo>
                        <a:lnTo>
                          <a:pt x="44" y="768"/>
                        </a:lnTo>
                        <a:lnTo>
                          <a:pt x="46" y="789"/>
                        </a:lnTo>
                        <a:lnTo>
                          <a:pt x="42" y="816"/>
                        </a:lnTo>
                        <a:lnTo>
                          <a:pt x="39" y="829"/>
                        </a:lnTo>
                        <a:lnTo>
                          <a:pt x="35" y="850"/>
                        </a:lnTo>
                        <a:lnTo>
                          <a:pt x="46" y="867"/>
                        </a:lnTo>
                        <a:lnTo>
                          <a:pt x="56" y="845"/>
                        </a:lnTo>
                        <a:lnTo>
                          <a:pt x="65" y="835"/>
                        </a:lnTo>
                        <a:lnTo>
                          <a:pt x="77" y="831"/>
                        </a:lnTo>
                        <a:lnTo>
                          <a:pt x="93" y="832"/>
                        </a:lnTo>
                        <a:lnTo>
                          <a:pt x="106" y="842"/>
                        </a:lnTo>
                        <a:lnTo>
                          <a:pt x="114" y="860"/>
                        </a:lnTo>
                        <a:lnTo>
                          <a:pt x="114" y="876"/>
                        </a:lnTo>
                        <a:lnTo>
                          <a:pt x="121" y="891"/>
                        </a:lnTo>
                        <a:lnTo>
                          <a:pt x="126" y="876"/>
                        </a:lnTo>
                        <a:lnTo>
                          <a:pt x="127" y="864"/>
                        </a:lnTo>
                        <a:lnTo>
                          <a:pt x="122" y="849"/>
                        </a:lnTo>
                        <a:lnTo>
                          <a:pt x="114" y="831"/>
                        </a:lnTo>
                        <a:lnTo>
                          <a:pt x="112" y="813"/>
                        </a:lnTo>
                        <a:lnTo>
                          <a:pt x="114" y="796"/>
                        </a:lnTo>
                        <a:lnTo>
                          <a:pt x="117" y="778"/>
                        </a:lnTo>
                        <a:lnTo>
                          <a:pt x="122" y="759"/>
                        </a:lnTo>
                        <a:lnTo>
                          <a:pt x="131" y="741"/>
                        </a:lnTo>
                        <a:lnTo>
                          <a:pt x="144" y="713"/>
                        </a:lnTo>
                        <a:lnTo>
                          <a:pt x="155" y="683"/>
                        </a:lnTo>
                        <a:lnTo>
                          <a:pt x="167" y="653"/>
                        </a:lnTo>
                        <a:lnTo>
                          <a:pt x="175" y="622"/>
                        </a:lnTo>
                        <a:lnTo>
                          <a:pt x="181" y="587"/>
                        </a:lnTo>
                        <a:lnTo>
                          <a:pt x="183" y="553"/>
                        </a:lnTo>
                        <a:lnTo>
                          <a:pt x="182" y="522"/>
                        </a:lnTo>
                        <a:lnTo>
                          <a:pt x="177" y="496"/>
                        </a:lnTo>
                        <a:lnTo>
                          <a:pt x="173" y="479"/>
                        </a:lnTo>
                        <a:lnTo>
                          <a:pt x="167" y="464"/>
                        </a:lnTo>
                        <a:lnTo>
                          <a:pt x="161" y="445"/>
                        </a:lnTo>
                        <a:lnTo>
                          <a:pt x="158" y="420"/>
                        </a:lnTo>
                        <a:lnTo>
                          <a:pt x="159" y="406"/>
                        </a:lnTo>
                        <a:lnTo>
                          <a:pt x="163" y="387"/>
                        </a:lnTo>
                        <a:lnTo>
                          <a:pt x="166" y="374"/>
                        </a:lnTo>
                        <a:lnTo>
                          <a:pt x="166" y="360"/>
                        </a:lnTo>
                        <a:lnTo>
                          <a:pt x="167" y="338"/>
                        </a:lnTo>
                        <a:lnTo>
                          <a:pt x="167" y="318"/>
                        </a:lnTo>
                        <a:lnTo>
                          <a:pt x="173" y="303"/>
                        </a:lnTo>
                        <a:lnTo>
                          <a:pt x="183" y="285"/>
                        </a:lnTo>
                        <a:lnTo>
                          <a:pt x="193" y="257"/>
                        </a:lnTo>
                        <a:lnTo>
                          <a:pt x="202" y="235"/>
                        </a:lnTo>
                        <a:lnTo>
                          <a:pt x="211" y="210"/>
                        </a:lnTo>
                        <a:lnTo>
                          <a:pt x="218" y="191"/>
                        </a:lnTo>
                        <a:lnTo>
                          <a:pt x="224" y="162"/>
                        </a:lnTo>
                        <a:lnTo>
                          <a:pt x="226" y="125"/>
                        </a:lnTo>
                        <a:lnTo>
                          <a:pt x="228" y="93"/>
                        </a:lnTo>
                        <a:lnTo>
                          <a:pt x="225" y="69"/>
                        </a:lnTo>
                        <a:lnTo>
                          <a:pt x="222" y="43"/>
                        </a:lnTo>
                        <a:lnTo>
                          <a:pt x="222" y="12"/>
                        </a:lnTo>
                        <a:lnTo>
                          <a:pt x="218" y="7"/>
                        </a:lnTo>
                        <a:lnTo>
                          <a:pt x="177" y="2"/>
                        </a:lnTo>
                        <a:lnTo>
                          <a:pt x="124" y="0"/>
                        </a:lnTo>
                      </a:path>
                    </a:pathLst>
                  </a:custGeom>
                  <a:solidFill>
                    <a:srgbClr val="FFE0C0"/>
                  </a:solidFill>
                  <a:ln w="12700" cap="rnd">
                    <a:solidFill>
                      <a:srgbClr val="804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57" name="Freeform 25"/>
                  <p:cNvSpPr>
                    <a:spLocks/>
                  </p:cNvSpPr>
                  <p:nvPr/>
                </p:nvSpPr>
                <p:spPr bwMode="auto">
                  <a:xfrm>
                    <a:off x="4772" y="3469"/>
                    <a:ext cx="37" cy="143"/>
                  </a:xfrm>
                  <a:custGeom>
                    <a:avLst/>
                    <a:gdLst>
                      <a:gd name="T0" fmla="*/ 36 w 37"/>
                      <a:gd name="T1" fmla="*/ 0 h 143"/>
                      <a:gd name="T2" fmla="*/ 27 w 37"/>
                      <a:gd name="T3" fmla="*/ 42 h 143"/>
                      <a:gd name="T4" fmla="*/ 23 w 37"/>
                      <a:gd name="T5" fmla="*/ 66 h 143"/>
                      <a:gd name="T6" fmla="*/ 14 w 37"/>
                      <a:gd name="T7" fmla="*/ 91 h 143"/>
                      <a:gd name="T8" fmla="*/ 4 w 37"/>
                      <a:gd name="T9" fmla="*/ 109 h 143"/>
                      <a:gd name="T10" fmla="*/ 0 w 37"/>
                      <a:gd name="T11" fmla="*/ 117 h 143"/>
                      <a:gd name="T12" fmla="*/ 0 w 37"/>
                      <a:gd name="T13" fmla="*/ 134 h 143"/>
                      <a:gd name="T14" fmla="*/ 5 w 37"/>
                      <a:gd name="T15" fmla="*/ 142 h 143"/>
                      <a:gd name="T16" fmla="*/ 8 w 37"/>
                      <a:gd name="T17" fmla="*/ 140 h 143"/>
                      <a:gd name="T18" fmla="*/ 8 w 37"/>
                      <a:gd name="T19" fmla="*/ 125 h 143"/>
                      <a:gd name="T20" fmla="*/ 16 w 37"/>
                      <a:gd name="T21" fmla="*/ 110 h 143"/>
                      <a:gd name="T22" fmla="*/ 22 w 37"/>
                      <a:gd name="T23" fmla="*/ 87 h 143"/>
                      <a:gd name="T24" fmla="*/ 29 w 37"/>
                      <a:gd name="T25" fmla="*/ 60 h 143"/>
                      <a:gd name="T26" fmla="*/ 36 w 37"/>
                      <a:gd name="T27" fmla="*/ 0 h 143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37"/>
                      <a:gd name="T43" fmla="*/ 0 h 143"/>
                      <a:gd name="T44" fmla="*/ 37 w 37"/>
                      <a:gd name="T45" fmla="*/ 143 h 143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37" h="143">
                        <a:moveTo>
                          <a:pt x="36" y="0"/>
                        </a:moveTo>
                        <a:lnTo>
                          <a:pt x="27" y="42"/>
                        </a:lnTo>
                        <a:lnTo>
                          <a:pt x="23" y="66"/>
                        </a:lnTo>
                        <a:lnTo>
                          <a:pt x="14" y="91"/>
                        </a:lnTo>
                        <a:lnTo>
                          <a:pt x="4" y="109"/>
                        </a:lnTo>
                        <a:lnTo>
                          <a:pt x="0" y="117"/>
                        </a:lnTo>
                        <a:lnTo>
                          <a:pt x="0" y="134"/>
                        </a:lnTo>
                        <a:lnTo>
                          <a:pt x="5" y="142"/>
                        </a:lnTo>
                        <a:lnTo>
                          <a:pt x="8" y="140"/>
                        </a:lnTo>
                        <a:lnTo>
                          <a:pt x="8" y="125"/>
                        </a:lnTo>
                        <a:lnTo>
                          <a:pt x="16" y="110"/>
                        </a:lnTo>
                        <a:lnTo>
                          <a:pt x="22" y="87"/>
                        </a:lnTo>
                        <a:lnTo>
                          <a:pt x="29" y="60"/>
                        </a:lnTo>
                        <a:lnTo>
                          <a:pt x="36" y="0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58" name="Freeform 26"/>
                  <p:cNvSpPr>
                    <a:spLocks/>
                  </p:cNvSpPr>
                  <p:nvPr/>
                </p:nvSpPr>
                <p:spPr bwMode="auto">
                  <a:xfrm>
                    <a:off x="4722" y="3274"/>
                    <a:ext cx="61" cy="123"/>
                  </a:xfrm>
                  <a:custGeom>
                    <a:avLst/>
                    <a:gdLst>
                      <a:gd name="T0" fmla="*/ 3 w 61"/>
                      <a:gd name="T1" fmla="*/ 0 h 123"/>
                      <a:gd name="T2" fmla="*/ 0 w 61"/>
                      <a:gd name="T3" fmla="*/ 16 h 123"/>
                      <a:gd name="T4" fmla="*/ 6 w 61"/>
                      <a:gd name="T5" fmla="*/ 24 h 123"/>
                      <a:gd name="T6" fmla="*/ 9 w 61"/>
                      <a:gd name="T7" fmla="*/ 32 h 123"/>
                      <a:gd name="T8" fmla="*/ 9 w 61"/>
                      <a:gd name="T9" fmla="*/ 52 h 123"/>
                      <a:gd name="T10" fmla="*/ 11 w 61"/>
                      <a:gd name="T11" fmla="*/ 73 h 123"/>
                      <a:gd name="T12" fmla="*/ 17 w 61"/>
                      <a:gd name="T13" fmla="*/ 88 h 123"/>
                      <a:gd name="T14" fmla="*/ 24 w 61"/>
                      <a:gd name="T15" fmla="*/ 117 h 123"/>
                      <a:gd name="T16" fmla="*/ 27 w 61"/>
                      <a:gd name="T17" fmla="*/ 120 h 123"/>
                      <a:gd name="T18" fmla="*/ 36 w 61"/>
                      <a:gd name="T19" fmla="*/ 122 h 123"/>
                      <a:gd name="T20" fmla="*/ 37 w 61"/>
                      <a:gd name="T21" fmla="*/ 100 h 123"/>
                      <a:gd name="T22" fmla="*/ 44 w 61"/>
                      <a:gd name="T23" fmla="*/ 93 h 123"/>
                      <a:gd name="T24" fmla="*/ 58 w 61"/>
                      <a:gd name="T25" fmla="*/ 81 h 123"/>
                      <a:gd name="T26" fmla="*/ 60 w 61"/>
                      <a:gd name="T27" fmla="*/ 74 h 123"/>
                      <a:gd name="T28" fmla="*/ 41 w 61"/>
                      <a:gd name="T29" fmla="*/ 84 h 123"/>
                      <a:gd name="T30" fmla="*/ 28 w 61"/>
                      <a:gd name="T31" fmla="*/ 97 h 123"/>
                      <a:gd name="T32" fmla="*/ 20 w 61"/>
                      <a:gd name="T33" fmla="*/ 103 h 123"/>
                      <a:gd name="T34" fmla="*/ 18 w 61"/>
                      <a:gd name="T35" fmla="*/ 82 h 123"/>
                      <a:gd name="T36" fmla="*/ 14 w 61"/>
                      <a:gd name="T37" fmla="*/ 62 h 123"/>
                      <a:gd name="T38" fmla="*/ 17 w 61"/>
                      <a:gd name="T39" fmla="*/ 44 h 123"/>
                      <a:gd name="T40" fmla="*/ 26 w 61"/>
                      <a:gd name="T41" fmla="*/ 35 h 123"/>
                      <a:gd name="T42" fmla="*/ 17 w 61"/>
                      <a:gd name="T43" fmla="*/ 29 h 123"/>
                      <a:gd name="T44" fmla="*/ 3 w 61"/>
                      <a:gd name="T45" fmla="*/ 0 h 123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61"/>
                      <a:gd name="T70" fmla="*/ 0 h 123"/>
                      <a:gd name="T71" fmla="*/ 61 w 61"/>
                      <a:gd name="T72" fmla="*/ 123 h 123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61" h="123">
                        <a:moveTo>
                          <a:pt x="3" y="0"/>
                        </a:moveTo>
                        <a:lnTo>
                          <a:pt x="0" y="16"/>
                        </a:lnTo>
                        <a:lnTo>
                          <a:pt x="6" y="24"/>
                        </a:lnTo>
                        <a:lnTo>
                          <a:pt x="9" y="32"/>
                        </a:lnTo>
                        <a:lnTo>
                          <a:pt x="9" y="52"/>
                        </a:lnTo>
                        <a:lnTo>
                          <a:pt x="11" y="73"/>
                        </a:lnTo>
                        <a:lnTo>
                          <a:pt x="17" y="88"/>
                        </a:lnTo>
                        <a:lnTo>
                          <a:pt x="24" y="117"/>
                        </a:lnTo>
                        <a:lnTo>
                          <a:pt x="27" y="120"/>
                        </a:lnTo>
                        <a:lnTo>
                          <a:pt x="36" y="122"/>
                        </a:lnTo>
                        <a:lnTo>
                          <a:pt x="37" y="100"/>
                        </a:lnTo>
                        <a:lnTo>
                          <a:pt x="44" y="93"/>
                        </a:lnTo>
                        <a:lnTo>
                          <a:pt x="58" y="81"/>
                        </a:lnTo>
                        <a:lnTo>
                          <a:pt x="60" y="74"/>
                        </a:lnTo>
                        <a:lnTo>
                          <a:pt x="41" y="84"/>
                        </a:lnTo>
                        <a:lnTo>
                          <a:pt x="28" y="97"/>
                        </a:lnTo>
                        <a:lnTo>
                          <a:pt x="20" y="103"/>
                        </a:lnTo>
                        <a:lnTo>
                          <a:pt x="18" y="82"/>
                        </a:lnTo>
                        <a:lnTo>
                          <a:pt x="14" y="62"/>
                        </a:lnTo>
                        <a:lnTo>
                          <a:pt x="17" y="44"/>
                        </a:lnTo>
                        <a:lnTo>
                          <a:pt x="26" y="35"/>
                        </a:lnTo>
                        <a:lnTo>
                          <a:pt x="17" y="29"/>
                        </a:lnTo>
                        <a:lnTo>
                          <a:pt x="3" y="0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59" name="Freeform 27"/>
                  <p:cNvSpPr>
                    <a:spLocks/>
                  </p:cNvSpPr>
                  <p:nvPr/>
                </p:nvSpPr>
                <p:spPr bwMode="auto">
                  <a:xfrm>
                    <a:off x="4782" y="3237"/>
                    <a:ext cx="26" cy="90"/>
                  </a:xfrm>
                  <a:custGeom>
                    <a:avLst/>
                    <a:gdLst>
                      <a:gd name="T0" fmla="*/ 18 w 26"/>
                      <a:gd name="T1" fmla="*/ 0 h 90"/>
                      <a:gd name="T2" fmla="*/ 25 w 26"/>
                      <a:gd name="T3" fmla="*/ 15 h 90"/>
                      <a:gd name="T4" fmla="*/ 17 w 26"/>
                      <a:gd name="T5" fmla="*/ 36 h 90"/>
                      <a:gd name="T6" fmla="*/ 6 w 26"/>
                      <a:gd name="T7" fmla="*/ 49 h 90"/>
                      <a:gd name="T8" fmla="*/ 0 w 26"/>
                      <a:gd name="T9" fmla="*/ 61 h 90"/>
                      <a:gd name="T10" fmla="*/ 5 w 26"/>
                      <a:gd name="T11" fmla="*/ 63 h 90"/>
                      <a:gd name="T12" fmla="*/ 6 w 26"/>
                      <a:gd name="T13" fmla="*/ 74 h 90"/>
                      <a:gd name="T14" fmla="*/ 8 w 26"/>
                      <a:gd name="T15" fmla="*/ 89 h 9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6"/>
                      <a:gd name="T25" fmla="*/ 0 h 90"/>
                      <a:gd name="T26" fmla="*/ 26 w 26"/>
                      <a:gd name="T27" fmla="*/ 90 h 9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6" h="90">
                        <a:moveTo>
                          <a:pt x="18" y="0"/>
                        </a:moveTo>
                        <a:lnTo>
                          <a:pt x="25" y="15"/>
                        </a:lnTo>
                        <a:lnTo>
                          <a:pt x="17" y="36"/>
                        </a:lnTo>
                        <a:lnTo>
                          <a:pt x="6" y="49"/>
                        </a:lnTo>
                        <a:lnTo>
                          <a:pt x="0" y="61"/>
                        </a:lnTo>
                        <a:lnTo>
                          <a:pt x="5" y="63"/>
                        </a:lnTo>
                        <a:lnTo>
                          <a:pt x="6" y="74"/>
                        </a:lnTo>
                        <a:lnTo>
                          <a:pt x="8" y="89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804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60" name="Freeform 28"/>
                  <p:cNvSpPr>
                    <a:spLocks/>
                  </p:cNvSpPr>
                  <p:nvPr/>
                </p:nvSpPr>
                <p:spPr bwMode="auto">
                  <a:xfrm>
                    <a:off x="4732" y="2903"/>
                    <a:ext cx="143" cy="341"/>
                  </a:xfrm>
                  <a:custGeom>
                    <a:avLst/>
                    <a:gdLst>
                      <a:gd name="T0" fmla="*/ 84 w 143"/>
                      <a:gd name="T1" fmla="*/ 314 h 341"/>
                      <a:gd name="T2" fmla="*/ 70 w 143"/>
                      <a:gd name="T3" fmla="*/ 301 h 341"/>
                      <a:gd name="T4" fmla="*/ 60 w 143"/>
                      <a:gd name="T5" fmla="*/ 298 h 341"/>
                      <a:gd name="T6" fmla="*/ 46 w 143"/>
                      <a:gd name="T7" fmla="*/ 301 h 341"/>
                      <a:gd name="T8" fmla="*/ 39 w 143"/>
                      <a:gd name="T9" fmla="*/ 306 h 341"/>
                      <a:gd name="T10" fmla="*/ 27 w 143"/>
                      <a:gd name="T11" fmla="*/ 317 h 341"/>
                      <a:gd name="T12" fmla="*/ 16 w 143"/>
                      <a:gd name="T13" fmla="*/ 332 h 341"/>
                      <a:gd name="T14" fmla="*/ 4 w 143"/>
                      <a:gd name="T15" fmla="*/ 340 h 341"/>
                      <a:gd name="T16" fmla="*/ 0 w 143"/>
                      <a:gd name="T17" fmla="*/ 340 h 341"/>
                      <a:gd name="T18" fmla="*/ 0 w 143"/>
                      <a:gd name="T19" fmla="*/ 332 h 341"/>
                      <a:gd name="T20" fmla="*/ 9 w 143"/>
                      <a:gd name="T21" fmla="*/ 326 h 341"/>
                      <a:gd name="T22" fmla="*/ 19 w 143"/>
                      <a:gd name="T23" fmla="*/ 311 h 341"/>
                      <a:gd name="T24" fmla="*/ 29 w 143"/>
                      <a:gd name="T25" fmla="*/ 288 h 341"/>
                      <a:gd name="T26" fmla="*/ 38 w 143"/>
                      <a:gd name="T27" fmla="*/ 268 h 341"/>
                      <a:gd name="T28" fmla="*/ 40 w 143"/>
                      <a:gd name="T29" fmla="*/ 244 h 341"/>
                      <a:gd name="T30" fmla="*/ 43 w 143"/>
                      <a:gd name="T31" fmla="*/ 252 h 341"/>
                      <a:gd name="T32" fmla="*/ 46 w 143"/>
                      <a:gd name="T33" fmla="*/ 275 h 341"/>
                      <a:gd name="T34" fmla="*/ 50 w 143"/>
                      <a:gd name="T35" fmla="*/ 276 h 341"/>
                      <a:gd name="T36" fmla="*/ 67 w 143"/>
                      <a:gd name="T37" fmla="*/ 264 h 341"/>
                      <a:gd name="T38" fmla="*/ 79 w 143"/>
                      <a:gd name="T39" fmla="*/ 245 h 341"/>
                      <a:gd name="T40" fmla="*/ 90 w 143"/>
                      <a:gd name="T41" fmla="*/ 222 h 341"/>
                      <a:gd name="T42" fmla="*/ 103 w 143"/>
                      <a:gd name="T43" fmla="*/ 197 h 341"/>
                      <a:gd name="T44" fmla="*/ 109 w 143"/>
                      <a:gd name="T45" fmla="*/ 176 h 341"/>
                      <a:gd name="T46" fmla="*/ 113 w 143"/>
                      <a:gd name="T47" fmla="*/ 156 h 341"/>
                      <a:gd name="T48" fmla="*/ 117 w 143"/>
                      <a:gd name="T49" fmla="*/ 132 h 341"/>
                      <a:gd name="T50" fmla="*/ 120 w 143"/>
                      <a:gd name="T51" fmla="*/ 106 h 341"/>
                      <a:gd name="T52" fmla="*/ 118 w 143"/>
                      <a:gd name="T53" fmla="*/ 86 h 341"/>
                      <a:gd name="T54" fmla="*/ 115 w 143"/>
                      <a:gd name="T55" fmla="*/ 62 h 341"/>
                      <a:gd name="T56" fmla="*/ 109 w 143"/>
                      <a:gd name="T57" fmla="*/ 41 h 341"/>
                      <a:gd name="T58" fmla="*/ 101 w 143"/>
                      <a:gd name="T59" fmla="*/ 27 h 341"/>
                      <a:gd name="T60" fmla="*/ 90 w 143"/>
                      <a:gd name="T61" fmla="*/ 15 h 341"/>
                      <a:gd name="T62" fmla="*/ 74 w 143"/>
                      <a:gd name="T63" fmla="*/ 6 h 341"/>
                      <a:gd name="T64" fmla="*/ 60 w 143"/>
                      <a:gd name="T65" fmla="*/ 0 h 341"/>
                      <a:gd name="T66" fmla="*/ 80 w 143"/>
                      <a:gd name="T67" fmla="*/ 0 h 341"/>
                      <a:gd name="T68" fmla="*/ 107 w 143"/>
                      <a:gd name="T69" fmla="*/ 0 h 341"/>
                      <a:gd name="T70" fmla="*/ 130 w 143"/>
                      <a:gd name="T71" fmla="*/ 4 h 341"/>
                      <a:gd name="T72" fmla="*/ 140 w 143"/>
                      <a:gd name="T73" fmla="*/ 4 h 341"/>
                      <a:gd name="T74" fmla="*/ 138 w 143"/>
                      <a:gd name="T75" fmla="*/ 27 h 341"/>
                      <a:gd name="T76" fmla="*/ 138 w 143"/>
                      <a:gd name="T77" fmla="*/ 48 h 341"/>
                      <a:gd name="T78" fmla="*/ 140 w 143"/>
                      <a:gd name="T79" fmla="*/ 67 h 341"/>
                      <a:gd name="T80" fmla="*/ 142 w 143"/>
                      <a:gd name="T81" fmla="*/ 91 h 341"/>
                      <a:gd name="T82" fmla="*/ 142 w 143"/>
                      <a:gd name="T83" fmla="*/ 114 h 341"/>
                      <a:gd name="T84" fmla="*/ 140 w 143"/>
                      <a:gd name="T85" fmla="*/ 138 h 341"/>
                      <a:gd name="T86" fmla="*/ 136 w 143"/>
                      <a:gd name="T87" fmla="*/ 172 h 341"/>
                      <a:gd name="T88" fmla="*/ 127 w 143"/>
                      <a:gd name="T89" fmla="*/ 202 h 341"/>
                      <a:gd name="T90" fmla="*/ 120 w 143"/>
                      <a:gd name="T91" fmla="*/ 221 h 341"/>
                      <a:gd name="T92" fmla="*/ 112 w 143"/>
                      <a:gd name="T93" fmla="*/ 242 h 341"/>
                      <a:gd name="T94" fmla="*/ 103 w 143"/>
                      <a:gd name="T95" fmla="*/ 262 h 341"/>
                      <a:gd name="T96" fmla="*/ 97 w 143"/>
                      <a:gd name="T97" fmla="*/ 279 h 341"/>
                      <a:gd name="T98" fmla="*/ 86 w 143"/>
                      <a:gd name="T99" fmla="*/ 295 h 341"/>
                      <a:gd name="T100" fmla="*/ 84 w 143"/>
                      <a:gd name="T101" fmla="*/ 314 h 34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43"/>
                      <a:gd name="T154" fmla="*/ 0 h 341"/>
                      <a:gd name="T155" fmla="*/ 143 w 143"/>
                      <a:gd name="T156" fmla="*/ 341 h 34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43" h="341">
                        <a:moveTo>
                          <a:pt x="84" y="314"/>
                        </a:moveTo>
                        <a:lnTo>
                          <a:pt x="70" y="301"/>
                        </a:lnTo>
                        <a:lnTo>
                          <a:pt x="60" y="298"/>
                        </a:lnTo>
                        <a:lnTo>
                          <a:pt x="46" y="301"/>
                        </a:lnTo>
                        <a:lnTo>
                          <a:pt x="39" y="306"/>
                        </a:lnTo>
                        <a:lnTo>
                          <a:pt x="27" y="317"/>
                        </a:lnTo>
                        <a:lnTo>
                          <a:pt x="16" y="332"/>
                        </a:lnTo>
                        <a:lnTo>
                          <a:pt x="4" y="340"/>
                        </a:lnTo>
                        <a:lnTo>
                          <a:pt x="0" y="340"/>
                        </a:lnTo>
                        <a:lnTo>
                          <a:pt x="0" y="332"/>
                        </a:lnTo>
                        <a:lnTo>
                          <a:pt x="9" y="326"/>
                        </a:lnTo>
                        <a:lnTo>
                          <a:pt x="19" y="311"/>
                        </a:lnTo>
                        <a:lnTo>
                          <a:pt x="29" y="288"/>
                        </a:lnTo>
                        <a:lnTo>
                          <a:pt x="38" y="268"/>
                        </a:lnTo>
                        <a:lnTo>
                          <a:pt x="40" y="244"/>
                        </a:lnTo>
                        <a:lnTo>
                          <a:pt x="43" y="252"/>
                        </a:lnTo>
                        <a:lnTo>
                          <a:pt x="46" y="275"/>
                        </a:lnTo>
                        <a:lnTo>
                          <a:pt x="50" y="276"/>
                        </a:lnTo>
                        <a:lnTo>
                          <a:pt x="67" y="264"/>
                        </a:lnTo>
                        <a:lnTo>
                          <a:pt x="79" y="245"/>
                        </a:lnTo>
                        <a:lnTo>
                          <a:pt x="90" y="222"/>
                        </a:lnTo>
                        <a:lnTo>
                          <a:pt x="103" y="197"/>
                        </a:lnTo>
                        <a:lnTo>
                          <a:pt x="109" y="176"/>
                        </a:lnTo>
                        <a:lnTo>
                          <a:pt x="113" y="156"/>
                        </a:lnTo>
                        <a:lnTo>
                          <a:pt x="117" y="132"/>
                        </a:lnTo>
                        <a:lnTo>
                          <a:pt x="120" y="106"/>
                        </a:lnTo>
                        <a:lnTo>
                          <a:pt x="118" y="86"/>
                        </a:lnTo>
                        <a:lnTo>
                          <a:pt x="115" y="62"/>
                        </a:lnTo>
                        <a:lnTo>
                          <a:pt x="109" y="41"/>
                        </a:lnTo>
                        <a:lnTo>
                          <a:pt x="101" y="27"/>
                        </a:lnTo>
                        <a:lnTo>
                          <a:pt x="90" y="15"/>
                        </a:lnTo>
                        <a:lnTo>
                          <a:pt x="74" y="6"/>
                        </a:lnTo>
                        <a:lnTo>
                          <a:pt x="60" y="0"/>
                        </a:lnTo>
                        <a:lnTo>
                          <a:pt x="80" y="0"/>
                        </a:lnTo>
                        <a:lnTo>
                          <a:pt x="107" y="0"/>
                        </a:lnTo>
                        <a:lnTo>
                          <a:pt x="130" y="4"/>
                        </a:lnTo>
                        <a:lnTo>
                          <a:pt x="140" y="4"/>
                        </a:lnTo>
                        <a:lnTo>
                          <a:pt x="138" y="27"/>
                        </a:lnTo>
                        <a:lnTo>
                          <a:pt x="138" y="48"/>
                        </a:lnTo>
                        <a:lnTo>
                          <a:pt x="140" y="67"/>
                        </a:lnTo>
                        <a:lnTo>
                          <a:pt x="142" y="91"/>
                        </a:lnTo>
                        <a:lnTo>
                          <a:pt x="142" y="114"/>
                        </a:lnTo>
                        <a:lnTo>
                          <a:pt x="140" y="138"/>
                        </a:lnTo>
                        <a:lnTo>
                          <a:pt x="136" y="172"/>
                        </a:lnTo>
                        <a:lnTo>
                          <a:pt x="127" y="202"/>
                        </a:lnTo>
                        <a:lnTo>
                          <a:pt x="120" y="221"/>
                        </a:lnTo>
                        <a:lnTo>
                          <a:pt x="112" y="242"/>
                        </a:lnTo>
                        <a:lnTo>
                          <a:pt x="103" y="262"/>
                        </a:lnTo>
                        <a:lnTo>
                          <a:pt x="97" y="279"/>
                        </a:lnTo>
                        <a:lnTo>
                          <a:pt x="86" y="295"/>
                        </a:lnTo>
                        <a:lnTo>
                          <a:pt x="84" y="314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61" name="Freeform 29"/>
                  <p:cNvSpPr>
                    <a:spLocks/>
                  </p:cNvSpPr>
                  <p:nvPr/>
                </p:nvSpPr>
                <p:spPr bwMode="auto">
                  <a:xfrm>
                    <a:off x="4728" y="3447"/>
                    <a:ext cx="23" cy="165"/>
                  </a:xfrm>
                  <a:custGeom>
                    <a:avLst/>
                    <a:gdLst>
                      <a:gd name="T0" fmla="*/ 4 w 23"/>
                      <a:gd name="T1" fmla="*/ 0 h 165"/>
                      <a:gd name="T2" fmla="*/ 12 w 23"/>
                      <a:gd name="T3" fmla="*/ 39 h 165"/>
                      <a:gd name="T4" fmla="*/ 12 w 23"/>
                      <a:gd name="T5" fmla="*/ 63 h 165"/>
                      <a:gd name="T6" fmla="*/ 8 w 23"/>
                      <a:gd name="T7" fmla="*/ 88 h 165"/>
                      <a:gd name="T8" fmla="*/ 1 w 23"/>
                      <a:gd name="T9" fmla="*/ 116 h 165"/>
                      <a:gd name="T10" fmla="*/ 0 w 23"/>
                      <a:gd name="T11" fmla="*/ 130 h 165"/>
                      <a:gd name="T12" fmla="*/ 0 w 23"/>
                      <a:gd name="T13" fmla="*/ 164 h 165"/>
                      <a:gd name="T14" fmla="*/ 4 w 23"/>
                      <a:gd name="T15" fmla="*/ 128 h 165"/>
                      <a:gd name="T16" fmla="*/ 11 w 23"/>
                      <a:gd name="T17" fmla="*/ 102 h 165"/>
                      <a:gd name="T18" fmla="*/ 17 w 23"/>
                      <a:gd name="T19" fmla="*/ 73 h 165"/>
                      <a:gd name="T20" fmla="*/ 22 w 23"/>
                      <a:gd name="T21" fmla="*/ 50 h 165"/>
                      <a:gd name="T22" fmla="*/ 20 w 23"/>
                      <a:gd name="T23" fmla="*/ 19 h 165"/>
                      <a:gd name="T24" fmla="*/ 4 w 23"/>
                      <a:gd name="T25" fmla="*/ 0 h 16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3"/>
                      <a:gd name="T40" fmla="*/ 0 h 165"/>
                      <a:gd name="T41" fmla="*/ 23 w 23"/>
                      <a:gd name="T42" fmla="*/ 165 h 165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3" h="165">
                        <a:moveTo>
                          <a:pt x="4" y="0"/>
                        </a:moveTo>
                        <a:lnTo>
                          <a:pt x="12" y="39"/>
                        </a:lnTo>
                        <a:lnTo>
                          <a:pt x="12" y="63"/>
                        </a:lnTo>
                        <a:lnTo>
                          <a:pt x="8" y="88"/>
                        </a:lnTo>
                        <a:lnTo>
                          <a:pt x="1" y="116"/>
                        </a:lnTo>
                        <a:lnTo>
                          <a:pt x="0" y="130"/>
                        </a:lnTo>
                        <a:lnTo>
                          <a:pt x="0" y="164"/>
                        </a:lnTo>
                        <a:lnTo>
                          <a:pt x="4" y="128"/>
                        </a:lnTo>
                        <a:lnTo>
                          <a:pt x="11" y="102"/>
                        </a:lnTo>
                        <a:lnTo>
                          <a:pt x="17" y="73"/>
                        </a:lnTo>
                        <a:lnTo>
                          <a:pt x="22" y="50"/>
                        </a:lnTo>
                        <a:lnTo>
                          <a:pt x="20" y="19"/>
                        </a:lnTo>
                        <a:lnTo>
                          <a:pt x="4" y="0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49" name="Group 30"/>
                <p:cNvGrpSpPr>
                  <a:grpSpLocks/>
                </p:cNvGrpSpPr>
                <p:nvPr/>
              </p:nvGrpSpPr>
              <p:grpSpPr bwMode="auto">
                <a:xfrm>
                  <a:off x="4666" y="3728"/>
                  <a:ext cx="148" cy="209"/>
                  <a:chOff x="4666" y="3728"/>
                  <a:chExt cx="148" cy="209"/>
                </a:xfrm>
              </p:grpSpPr>
              <p:grpSp>
                <p:nvGrpSpPr>
                  <p:cNvPr id="2150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4666" y="3728"/>
                    <a:ext cx="148" cy="209"/>
                    <a:chOff x="4666" y="3728"/>
                    <a:chExt cx="148" cy="209"/>
                  </a:xfrm>
                </p:grpSpPr>
                <p:sp>
                  <p:nvSpPr>
                    <p:cNvPr id="2152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666" y="3803"/>
                      <a:ext cx="148" cy="134"/>
                    </a:xfrm>
                    <a:custGeom>
                      <a:avLst/>
                      <a:gdLst>
                        <a:gd name="T0" fmla="*/ 0 w 148"/>
                        <a:gd name="T1" fmla="*/ 59 h 134"/>
                        <a:gd name="T2" fmla="*/ 2 w 148"/>
                        <a:gd name="T3" fmla="*/ 73 h 134"/>
                        <a:gd name="T4" fmla="*/ 8 w 148"/>
                        <a:gd name="T5" fmla="*/ 79 h 134"/>
                        <a:gd name="T6" fmla="*/ 18 w 148"/>
                        <a:gd name="T7" fmla="*/ 84 h 134"/>
                        <a:gd name="T8" fmla="*/ 25 w 148"/>
                        <a:gd name="T9" fmla="*/ 85 h 134"/>
                        <a:gd name="T10" fmla="*/ 39 w 148"/>
                        <a:gd name="T11" fmla="*/ 86 h 134"/>
                        <a:gd name="T12" fmla="*/ 46 w 148"/>
                        <a:gd name="T13" fmla="*/ 89 h 134"/>
                        <a:gd name="T14" fmla="*/ 47 w 148"/>
                        <a:gd name="T15" fmla="*/ 96 h 134"/>
                        <a:gd name="T16" fmla="*/ 45 w 148"/>
                        <a:gd name="T17" fmla="*/ 101 h 134"/>
                        <a:gd name="T18" fmla="*/ 40 w 148"/>
                        <a:gd name="T19" fmla="*/ 108 h 134"/>
                        <a:gd name="T20" fmla="*/ 40 w 148"/>
                        <a:gd name="T21" fmla="*/ 117 h 134"/>
                        <a:gd name="T22" fmla="*/ 46 w 148"/>
                        <a:gd name="T23" fmla="*/ 125 h 134"/>
                        <a:gd name="T24" fmla="*/ 51 w 148"/>
                        <a:gd name="T25" fmla="*/ 129 h 134"/>
                        <a:gd name="T26" fmla="*/ 64 w 148"/>
                        <a:gd name="T27" fmla="*/ 133 h 134"/>
                        <a:gd name="T28" fmla="*/ 77 w 148"/>
                        <a:gd name="T29" fmla="*/ 133 h 134"/>
                        <a:gd name="T30" fmla="*/ 91 w 148"/>
                        <a:gd name="T31" fmla="*/ 131 h 134"/>
                        <a:gd name="T32" fmla="*/ 101 w 148"/>
                        <a:gd name="T33" fmla="*/ 128 h 134"/>
                        <a:gd name="T34" fmla="*/ 113 w 148"/>
                        <a:gd name="T35" fmla="*/ 125 h 134"/>
                        <a:gd name="T36" fmla="*/ 123 w 148"/>
                        <a:gd name="T37" fmla="*/ 115 h 134"/>
                        <a:gd name="T38" fmla="*/ 129 w 148"/>
                        <a:gd name="T39" fmla="*/ 105 h 134"/>
                        <a:gd name="T40" fmla="*/ 133 w 148"/>
                        <a:gd name="T41" fmla="*/ 89 h 134"/>
                        <a:gd name="T42" fmla="*/ 137 w 148"/>
                        <a:gd name="T43" fmla="*/ 82 h 134"/>
                        <a:gd name="T44" fmla="*/ 141 w 148"/>
                        <a:gd name="T45" fmla="*/ 71 h 134"/>
                        <a:gd name="T46" fmla="*/ 145 w 148"/>
                        <a:gd name="T47" fmla="*/ 60 h 134"/>
                        <a:gd name="T48" fmla="*/ 147 w 148"/>
                        <a:gd name="T49" fmla="*/ 46 h 134"/>
                        <a:gd name="T50" fmla="*/ 144 w 148"/>
                        <a:gd name="T51" fmla="*/ 36 h 134"/>
                        <a:gd name="T52" fmla="*/ 112 w 148"/>
                        <a:gd name="T53" fmla="*/ 3 h 134"/>
                        <a:gd name="T54" fmla="*/ 69 w 148"/>
                        <a:gd name="T55" fmla="*/ 0 h 134"/>
                        <a:gd name="T56" fmla="*/ 20 w 148"/>
                        <a:gd name="T57" fmla="*/ 19 h 134"/>
                        <a:gd name="T58" fmla="*/ 1 w 148"/>
                        <a:gd name="T59" fmla="*/ 41 h 134"/>
                        <a:gd name="T60" fmla="*/ 0 w 148"/>
                        <a:gd name="T61" fmla="*/ 59 h 134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148"/>
                        <a:gd name="T94" fmla="*/ 0 h 134"/>
                        <a:gd name="T95" fmla="*/ 148 w 148"/>
                        <a:gd name="T96" fmla="*/ 134 h 134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148" h="134">
                          <a:moveTo>
                            <a:pt x="0" y="59"/>
                          </a:moveTo>
                          <a:lnTo>
                            <a:pt x="2" y="73"/>
                          </a:lnTo>
                          <a:lnTo>
                            <a:pt x="8" y="79"/>
                          </a:lnTo>
                          <a:lnTo>
                            <a:pt x="18" y="84"/>
                          </a:lnTo>
                          <a:lnTo>
                            <a:pt x="25" y="85"/>
                          </a:lnTo>
                          <a:lnTo>
                            <a:pt x="39" y="86"/>
                          </a:lnTo>
                          <a:lnTo>
                            <a:pt x="46" y="89"/>
                          </a:lnTo>
                          <a:lnTo>
                            <a:pt x="47" y="96"/>
                          </a:lnTo>
                          <a:lnTo>
                            <a:pt x="45" y="101"/>
                          </a:lnTo>
                          <a:lnTo>
                            <a:pt x="40" y="108"/>
                          </a:lnTo>
                          <a:lnTo>
                            <a:pt x="40" y="117"/>
                          </a:lnTo>
                          <a:lnTo>
                            <a:pt x="46" y="125"/>
                          </a:lnTo>
                          <a:lnTo>
                            <a:pt x="51" y="129"/>
                          </a:lnTo>
                          <a:lnTo>
                            <a:pt x="64" y="133"/>
                          </a:lnTo>
                          <a:lnTo>
                            <a:pt x="77" y="133"/>
                          </a:lnTo>
                          <a:lnTo>
                            <a:pt x="91" y="131"/>
                          </a:lnTo>
                          <a:lnTo>
                            <a:pt x="101" y="128"/>
                          </a:lnTo>
                          <a:lnTo>
                            <a:pt x="113" y="125"/>
                          </a:lnTo>
                          <a:lnTo>
                            <a:pt x="123" y="115"/>
                          </a:lnTo>
                          <a:lnTo>
                            <a:pt x="129" y="105"/>
                          </a:lnTo>
                          <a:lnTo>
                            <a:pt x="133" y="89"/>
                          </a:lnTo>
                          <a:lnTo>
                            <a:pt x="137" y="82"/>
                          </a:lnTo>
                          <a:lnTo>
                            <a:pt x="141" y="71"/>
                          </a:lnTo>
                          <a:lnTo>
                            <a:pt x="145" y="60"/>
                          </a:lnTo>
                          <a:lnTo>
                            <a:pt x="147" y="46"/>
                          </a:lnTo>
                          <a:lnTo>
                            <a:pt x="144" y="36"/>
                          </a:lnTo>
                          <a:lnTo>
                            <a:pt x="112" y="3"/>
                          </a:lnTo>
                          <a:lnTo>
                            <a:pt x="69" y="0"/>
                          </a:lnTo>
                          <a:lnTo>
                            <a:pt x="20" y="19"/>
                          </a:lnTo>
                          <a:lnTo>
                            <a:pt x="1" y="41"/>
                          </a:lnTo>
                          <a:lnTo>
                            <a:pt x="0" y="59"/>
                          </a:lnTo>
                        </a:path>
                      </a:pathLst>
                    </a:custGeom>
                    <a:solidFill>
                      <a:srgbClr val="60606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153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4666" y="3728"/>
                      <a:ext cx="145" cy="135"/>
                    </a:xfrm>
                    <a:custGeom>
                      <a:avLst/>
                      <a:gdLst>
                        <a:gd name="T0" fmla="*/ 2 w 145"/>
                        <a:gd name="T1" fmla="*/ 134 h 135"/>
                        <a:gd name="T2" fmla="*/ 0 w 145"/>
                        <a:gd name="T3" fmla="*/ 126 h 135"/>
                        <a:gd name="T4" fmla="*/ 2 w 145"/>
                        <a:gd name="T5" fmla="*/ 115 h 135"/>
                        <a:gd name="T6" fmla="*/ 9 w 145"/>
                        <a:gd name="T7" fmla="*/ 103 h 135"/>
                        <a:gd name="T8" fmla="*/ 15 w 145"/>
                        <a:gd name="T9" fmla="*/ 94 h 135"/>
                        <a:gd name="T10" fmla="*/ 19 w 145"/>
                        <a:gd name="T11" fmla="*/ 84 h 135"/>
                        <a:gd name="T12" fmla="*/ 22 w 145"/>
                        <a:gd name="T13" fmla="*/ 71 h 135"/>
                        <a:gd name="T14" fmla="*/ 21 w 145"/>
                        <a:gd name="T15" fmla="*/ 57 h 135"/>
                        <a:gd name="T16" fmla="*/ 25 w 145"/>
                        <a:gd name="T17" fmla="*/ 47 h 135"/>
                        <a:gd name="T18" fmla="*/ 33 w 145"/>
                        <a:gd name="T19" fmla="*/ 38 h 135"/>
                        <a:gd name="T20" fmla="*/ 39 w 145"/>
                        <a:gd name="T21" fmla="*/ 22 h 135"/>
                        <a:gd name="T22" fmla="*/ 47 w 145"/>
                        <a:gd name="T23" fmla="*/ 9 h 135"/>
                        <a:gd name="T24" fmla="*/ 59 w 145"/>
                        <a:gd name="T25" fmla="*/ 2 h 135"/>
                        <a:gd name="T26" fmla="*/ 69 w 145"/>
                        <a:gd name="T27" fmla="*/ 0 h 135"/>
                        <a:gd name="T28" fmla="*/ 81 w 145"/>
                        <a:gd name="T29" fmla="*/ 1 h 135"/>
                        <a:gd name="T30" fmla="*/ 88 w 145"/>
                        <a:gd name="T31" fmla="*/ 5 h 135"/>
                        <a:gd name="T32" fmla="*/ 96 w 145"/>
                        <a:gd name="T33" fmla="*/ 12 h 135"/>
                        <a:gd name="T34" fmla="*/ 100 w 145"/>
                        <a:gd name="T35" fmla="*/ 21 h 135"/>
                        <a:gd name="T36" fmla="*/ 105 w 145"/>
                        <a:gd name="T37" fmla="*/ 32 h 135"/>
                        <a:gd name="T38" fmla="*/ 106 w 145"/>
                        <a:gd name="T39" fmla="*/ 50 h 135"/>
                        <a:gd name="T40" fmla="*/ 111 w 145"/>
                        <a:gd name="T41" fmla="*/ 58 h 135"/>
                        <a:gd name="T42" fmla="*/ 114 w 145"/>
                        <a:gd name="T43" fmla="*/ 64 h 135"/>
                        <a:gd name="T44" fmla="*/ 118 w 145"/>
                        <a:gd name="T45" fmla="*/ 70 h 135"/>
                        <a:gd name="T46" fmla="*/ 126 w 145"/>
                        <a:gd name="T47" fmla="*/ 75 h 135"/>
                        <a:gd name="T48" fmla="*/ 132 w 145"/>
                        <a:gd name="T49" fmla="*/ 81 h 135"/>
                        <a:gd name="T50" fmla="*/ 139 w 145"/>
                        <a:gd name="T51" fmla="*/ 89 h 135"/>
                        <a:gd name="T52" fmla="*/ 142 w 145"/>
                        <a:gd name="T53" fmla="*/ 97 h 135"/>
                        <a:gd name="T54" fmla="*/ 144 w 145"/>
                        <a:gd name="T55" fmla="*/ 107 h 135"/>
                        <a:gd name="T56" fmla="*/ 144 w 145"/>
                        <a:gd name="T57" fmla="*/ 113 h 135"/>
                        <a:gd name="T58" fmla="*/ 135 w 145"/>
                        <a:gd name="T59" fmla="*/ 103 h 135"/>
                        <a:gd name="T60" fmla="*/ 122 w 145"/>
                        <a:gd name="T61" fmla="*/ 97 h 135"/>
                        <a:gd name="T62" fmla="*/ 106 w 145"/>
                        <a:gd name="T63" fmla="*/ 92 h 135"/>
                        <a:gd name="T64" fmla="*/ 89 w 145"/>
                        <a:gd name="T65" fmla="*/ 90 h 135"/>
                        <a:gd name="T66" fmla="*/ 69 w 145"/>
                        <a:gd name="T67" fmla="*/ 92 h 135"/>
                        <a:gd name="T68" fmla="*/ 49 w 145"/>
                        <a:gd name="T69" fmla="*/ 98 h 135"/>
                        <a:gd name="T70" fmla="*/ 37 w 145"/>
                        <a:gd name="T71" fmla="*/ 104 h 135"/>
                        <a:gd name="T72" fmla="*/ 23 w 145"/>
                        <a:gd name="T73" fmla="*/ 112 h 135"/>
                        <a:gd name="T74" fmla="*/ 10 w 145"/>
                        <a:gd name="T75" fmla="*/ 121 h 135"/>
                        <a:gd name="T76" fmla="*/ 2 w 145"/>
                        <a:gd name="T77" fmla="*/ 134 h 135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w 145"/>
                        <a:gd name="T118" fmla="*/ 0 h 135"/>
                        <a:gd name="T119" fmla="*/ 145 w 145"/>
                        <a:gd name="T120" fmla="*/ 135 h 135"/>
                      </a:gdLst>
                      <a:ahLst/>
                      <a:cxnLst>
                        <a:cxn ang="T78">
                          <a:pos x="T0" y="T1"/>
                        </a:cxn>
                        <a:cxn ang="T79">
                          <a:pos x="T2" y="T3"/>
                        </a:cxn>
                        <a:cxn ang="T80">
                          <a:pos x="T4" y="T5"/>
                        </a:cxn>
                        <a:cxn ang="T81">
                          <a:pos x="T6" y="T7"/>
                        </a:cxn>
                        <a:cxn ang="T82">
                          <a:pos x="T8" y="T9"/>
                        </a:cxn>
                        <a:cxn ang="T83">
                          <a:pos x="T10" y="T11"/>
                        </a:cxn>
                        <a:cxn ang="T84">
                          <a:pos x="T12" y="T13"/>
                        </a:cxn>
                        <a:cxn ang="T85">
                          <a:pos x="T14" y="T15"/>
                        </a:cxn>
                        <a:cxn ang="T86">
                          <a:pos x="T16" y="T17"/>
                        </a:cxn>
                        <a:cxn ang="T87">
                          <a:pos x="T18" y="T19"/>
                        </a:cxn>
                        <a:cxn ang="T88">
                          <a:pos x="T20" y="T21"/>
                        </a:cxn>
                        <a:cxn ang="T89">
                          <a:pos x="T22" y="T23"/>
                        </a:cxn>
                        <a:cxn ang="T90">
                          <a:pos x="T24" y="T25"/>
                        </a:cxn>
                        <a:cxn ang="T91">
                          <a:pos x="T26" y="T27"/>
                        </a:cxn>
                        <a:cxn ang="T92">
                          <a:pos x="T28" y="T29"/>
                        </a:cxn>
                        <a:cxn ang="T93">
                          <a:pos x="T30" y="T31"/>
                        </a:cxn>
                        <a:cxn ang="T94">
                          <a:pos x="T32" y="T33"/>
                        </a:cxn>
                        <a:cxn ang="T95">
                          <a:pos x="T34" y="T35"/>
                        </a:cxn>
                        <a:cxn ang="T96">
                          <a:pos x="T36" y="T37"/>
                        </a:cxn>
                        <a:cxn ang="T97">
                          <a:pos x="T38" y="T39"/>
                        </a:cxn>
                        <a:cxn ang="T98">
                          <a:pos x="T40" y="T41"/>
                        </a:cxn>
                        <a:cxn ang="T99">
                          <a:pos x="T42" y="T43"/>
                        </a:cxn>
                        <a:cxn ang="T100">
                          <a:pos x="T44" y="T45"/>
                        </a:cxn>
                        <a:cxn ang="T101">
                          <a:pos x="T46" y="T47"/>
                        </a:cxn>
                        <a:cxn ang="T102">
                          <a:pos x="T48" y="T49"/>
                        </a:cxn>
                        <a:cxn ang="T103">
                          <a:pos x="T50" y="T51"/>
                        </a:cxn>
                        <a:cxn ang="T104">
                          <a:pos x="T52" y="T53"/>
                        </a:cxn>
                        <a:cxn ang="T105">
                          <a:pos x="T54" y="T55"/>
                        </a:cxn>
                        <a:cxn ang="T106">
                          <a:pos x="T56" y="T57"/>
                        </a:cxn>
                        <a:cxn ang="T107">
                          <a:pos x="T58" y="T59"/>
                        </a:cxn>
                        <a:cxn ang="T108">
                          <a:pos x="T60" y="T61"/>
                        </a:cxn>
                        <a:cxn ang="T109">
                          <a:pos x="T62" y="T63"/>
                        </a:cxn>
                        <a:cxn ang="T110">
                          <a:pos x="T64" y="T65"/>
                        </a:cxn>
                        <a:cxn ang="T111">
                          <a:pos x="T66" y="T67"/>
                        </a:cxn>
                        <a:cxn ang="T112">
                          <a:pos x="T68" y="T69"/>
                        </a:cxn>
                        <a:cxn ang="T113">
                          <a:pos x="T70" y="T71"/>
                        </a:cxn>
                        <a:cxn ang="T114">
                          <a:pos x="T72" y="T73"/>
                        </a:cxn>
                        <a:cxn ang="T115">
                          <a:pos x="T74" y="T75"/>
                        </a:cxn>
                        <a:cxn ang="T116">
                          <a:pos x="T76" y="T77"/>
                        </a:cxn>
                      </a:cxnLst>
                      <a:rect l="T117" t="T118" r="T119" b="T120"/>
                      <a:pathLst>
                        <a:path w="145" h="135">
                          <a:moveTo>
                            <a:pt x="2" y="134"/>
                          </a:moveTo>
                          <a:lnTo>
                            <a:pt x="0" y="126"/>
                          </a:lnTo>
                          <a:lnTo>
                            <a:pt x="2" y="115"/>
                          </a:lnTo>
                          <a:lnTo>
                            <a:pt x="9" y="103"/>
                          </a:lnTo>
                          <a:lnTo>
                            <a:pt x="15" y="94"/>
                          </a:lnTo>
                          <a:lnTo>
                            <a:pt x="19" y="84"/>
                          </a:lnTo>
                          <a:lnTo>
                            <a:pt x="22" y="71"/>
                          </a:lnTo>
                          <a:lnTo>
                            <a:pt x="21" y="57"/>
                          </a:lnTo>
                          <a:lnTo>
                            <a:pt x="25" y="47"/>
                          </a:lnTo>
                          <a:lnTo>
                            <a:pt x="33" y="38"/>
                          </a:lnTo>
                          <a:lnTo>
                            <a:pt x="39" y="22"/>
                          </a:lnTo>
                          <a:lnTo>
                            <a:pt x="47" y="9"/>
                          </a:lnTo>
                          <a:lnTo>
                            <a:pt x="59" y="2"/>
                          </a:lnTo>
                          <a:lnTo>
                            <a:pt x="69" y="0"/>
                          </a:lnTo>
                          <a:lnTo>
                            <a:pt x="81" y="1"/>
                          </a:lnTo>
                          <a:lnTo>
                            <a:pt x="88" y="5"/>
                          </a:lnTo>
                          <a:lnTo>
                            <a:pt x="96" y="12"/>
                          </a:lnTo>
                          <a:lnTo>
                            <a:pt x="100" y="21"/>
                          </a:lnTo>
                          <a:lnTo>
                            <a:pt x="105" y="32"/>
                          </a:lnTo>
                          <a:lnTo>
                            <a:pt x="106" y="50"/>
                          </a:lnTo>
                          <a:lnTo>
                            <a:pt x="111" y="58"/>
                          </a:lnTo>
                          <a:lnTo>
                            <a:pt x="114" y="64"/>
                          </a:lnTo>
                          <a:lnTo>
                            <a:pt x="118" y="70"/>
                          </a:lnTo>
                          <a:lnTo>
                            <a:pt x="126" y="75"/>
                          </a:lnTo>
                          <a:lnTo>
                            <a:pt x="132" y="81"/>
                          </a:lnTo>
                          <a:lnTo>
                            <a:pt x="139" y="89"/>
                          </a:lnTo>
                          <a:lnTo>
                            <a:pt x="142" y="97"/>
                          </a:lnTo>
                          <a:lnTo>
                            <a:pt x="144" y="107"/>
                          </a:lnTo>
                          <a:lnTo>
                            <a:pt x="144" y="113"/>
                          </a:lnTo>
                          <a:lnTo>
                            <a:pt x="135" y="103"/>
                          </a:lnTo>
                          <a:lnTo>
                            <a:pt x="122" y="97"/>
                          </a:lnTo>
                          <a:lnTo>
                            <a:pt x="106" y="92"/>
                          </a:lnTo>
                          <a:lnTo>
                            <a:pt x="89" y="90"/>
                          </a:lnTo>
                          <a:lnTo>
                            <a:pt x="69" y="92"/>
                          </a:lnTo>
                          <a:lnTo>
                            <a:pt x="49" y="98"/>
                          </a:lnTo>
                          <a:lnTo>
                            <a:pt x="37" y="104"/>
                          </a:lnTo>
                          <a:lnTo>
                            <a:pt x="23" y="112"/>
                          </a:lnTo>
                          <a:lnTo>
                            <a:pt x="10" y="121"/>
                          </a:lnTo>
                          <a:lnTo>
                            <a:pt x="2" y="134"/>
                          </a:lnTo>
                        </a:path>
                      </a:pathLst>
                    </a:custGeom>
                    <a:solidFill>
                      <a:srgbClr val="E0E0E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154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4677" y="3828"/>
                      <a:ext cx="133" cy="103"/>
                    </a:xfrm>
                    <a:custGeom>
                      <a:avLst/>
                      <a:gdLst>
                        <a:gd name="T0" fmla="*/ 35 w 133"/>
                        <a:gd name="T1" fmla="*/ 9 h 103"/>
                        <a:gd name="T2" fmla="*/ 15 w 133"/>
                        <a:gd name="T3" fmla="*/ 22 h 103"/>
                        <a:gd name="T4" fmla="*/ 0 w 133"/>
                        <a:gd name="T5" fmla="*/ 37 h 103"/>
                        <a:gd name="T6" fmla="*/ 1 w 133"/>
                        <a:gd name="T7" fmla="*/ 44 h 103"/>
                        <a:gd name="T8" fmla="*/ 15 w 133"/>
                        <a:gd name="T9" fmla="*/ 37 h 103"/>
                        <a:gd name="T10" fmla="*/ 46 w 133"/>
                        <a:gd name="T11" fmla="*/ 29 h 103"/>
                        <a:gd name="T12" fmla="*/ 47 w 133"/>
                        <a:gd name="T13" fmla="*/ 40 h 103"/>
                        <a:gd name="T14" fmla="*/ 29 w 133"/>
                        <a:gd name="T15" fmla="*/ 44 h 103"/>
                        <a:gd name="T16" fmla="*/ 8 w 133"/>
                        <a:gd name="T17" fmla="*/ 51 h 103"/>
                        <a:gd name="T18" fmla="*/ 21 w 133"/>
                        <a:gd name="T19" fmla="*/ 55 h 103"/>
                        <a:gd name="T20" fmla="*/ 31 w 133"/>
                        <a:gd name="T21" fmla="*/ 54 h 103"/>
                        <a:gd name="T22" fmla="*/ 53 w 133"/>
                        <a:gd name="T23" fmla="*/ 49 h 103"/>
                        <a:gd name="T24" fmla="*/ 56 w 133"/>
                        <a:gd name="T25" fmla="*/ 61 h 103"/>
                        <a:gd name="T26" fmla="*/ 52 w 133"/>
                        <a:gd name="T27" fmla="*/ 74 h 103"/>
                        <a:gd name="T28" fmla="*/ 41 w 133"/>
                        <a:gd name="T29" fmla="*/ 79 h 103"/>
                        <a:gd name="T30" fmla="*/ 37 w 133"/>
                        <a:gd name="T31" fmla="*/ 85 h 103"/>
                        <a:gd name="T32" fmla="*/ 38 w 133"/>
                        <a:gd name="T33" fmla="*/ 91 h 103"/>
                        <a:gd name="T34" fmla="*/ 61 w 133"/>
                        <a:gd name="T35" fmla="*/ 89 h 103"/>
                        <a:gd name="T36" fmla="*/ 61 w 133"/>
                        <a:gd name="T37" fmla="*/ 95 h 103"/>
                        <a:gd name="T38" fmla="*/ 43 w 133"/>
                        <a:gd name="T39" fmla="*/ 96 h 103"/>
                        <a:gd name="T40" fmla="*/ 47 w 133"/>
                        <a:gd name="T41" fmla="*/ 99 h 103"/>
                        <a:gd name="T42" fmla="*/ 63 w 133"/>
                        <a:gd name="T43" fmla="*/ 102 h 103"/>
                        <a:gd name="T44" fmla="*/ 82 w 133"/>
                        <a:gd name="T45" fmla="*/ 100 h 103"/>
                        <a:gd name="T46" fmla="*/ 94 w 133"/>
                        <a:gd name="T47" fmla="*/ 97 h 103"/>
                        <a:gd name="T48" fmla="*/ 104 w 133"/>
                        <a:gd name="T49" fmla="*/ 91 h 103"/>
                        <a:gd name="T50" fmla="*/ 89 w 133"/>
                        <a:gd name="T51" fmla="*/ 92 h 103"/>
                        <a:gd name="T52" fmla="*/ 90 w 133"/>
                        <a:gd name="T53" fmla="*/ 87 h 103"/>
                        <a:gd name="T54" fmla="*/ 110 w 133"/>
                        <a:gd name="T55" fmla="*/ 87 h 103"/>
                        <a:gd name="T56" fmla="*/ 115 w 133"/>
                        <a:gd name="T57" fmla="*/ 80 h 103"/>
                        <a:gd name="T58" fmla="*/ 113 w 133"/>
                        <a:gd name="T59" fmla="*/ 74 h 103"/>
                        <a:gd name="T60" fmla="*/ 103 w 133"/>
                        <a:gd name="T61" fmla="*/ 72 h 103"/>
                        <a:gd name="T62" fmla="*/ 103 w 133"/>
                        <a:gd name="T63" fmla="*/ 61 h 103"/>
                        <a:gd name="T64" fmla="*/ 104 w 133"/>
                        <a:gd name="T65" fmla="*/ 48 h 103"/>
                        <a:gd name="T66" fmla="*/ 124 w 133"/>
                        <a:gd name="T67" fmla="*/ 48 h 103"/>
                        <a:gd name="T68" fmla="*/ 129 w 133"/>
                        <a:gd name="T69" fmla="*/ 38 h 103"/>
                        <a:gd name="T70" fmla="*/ 115 w 133"/>
                        <a:gd name="T71" fmla="*/ 37 h 103"/>
                        <a:gd name="T72" fmla="*/ 100 w 133"/>
                        <a:gd name="T73" fmla="*/ 37 h 103"/>
                        <a:gd name="T74" fmla="*/ 102 w 133"/>
                        <a:gd name="T75" fmla="*/ 27 h 103"/>
                        <a:gd name="T76" fmla="*/ 112 w 133"/>
                        <a:gd name="T77" fmla="*/ 26 h 103"/>
                        <a:gd name="T78" fmla="*/ 132 w 133"/>
                        <a:gd name="T79" fmla="*/ 29 h 103"/>
                        <a:gd name="T80" fmla="*/ 126 w 133"/>
                        <a:gd name="T81" fmla="*/ 16 h 103"/>
                        <a:gd name="T82" fmla="*/ 110 w 133"/>
                        <a:gd name="T83" fmla="*/ 7 h 103"/>
                        <a:gd name="T84" fmla="*/ 84 w 133"/>
                        <a:gd name="T85" fmla="*/ 0 h 103"/>
                        <a:gd name="T86" fmla="*/ 64 w 133"/>
                        <a:gd name="T87" fmla="*/ 0 h 103"/>
                        <a:gd name="T88" fmla="*/ 35 w 133"/>
                        <a:gd name="T89" fmla="*/ 9 h 103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33"/>
                        <a:gd name="T136" fmla="*/ 0 h 103"/>
                        <a:gd name="T137" fmla="*/ 133 w 133"/>
                        <a:gd name="T138" fmla="*/ 103 h 103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33" h="103">
                          <a:moveTo>
                            <a:pt x="35" y="9"/>
                          </a:moveTo>
                          <a:lnTo>
                            <a:pt x="15" y="22"/>
                          </a:lnTo>
                          <a:lnTo>
                            <a:pt x="0" y="37"/>
                          </a:lnTo>
                          <a:lnTo>
                            <a:pt x="1" y="44"/>
                          </a:lnTo>
                          <a:lnTo>
                            <a:pt x="15" y="37"/>
                          </a:lnTo>
                          <a:lnTo>
                            <a:pt x="46" y="29"/>
                          </a:lnTo>
                          <a:lnTo>
                            <a:pt x="47" y="40"/>
                          </a:lnTo>
                          <a:lnTo>
                            <a:pt x="29" y="44"/>
                          </a:lnTo>
                          <a:lnTo>
                            <a:pt x="8" y="51"/>
                          </a:lnTo>
                          <a:lnTo>
                            <a:pt x="21" y="55"/>
                          </a:lnTo>
                          <a:lnTo>
                            <a:pt x="31" y="54"/>
                          </a:lnTo>
                          <a:lnTo>
                            <a:pt x="53" y="49"/>
                          </a:lnTo>
                          <a:lnTo>
                            <a:pt x="56" y="61"/>
                          </a:lnTo>
                          <a:lnTo>
                            <a:pt x="52" y="74"/>
                          </a:lnTo>
                          <a:lnTo>
                            <a:pt x="41" y="79"/>
                          </a:lnTo>
                          <a:lnTo>
                            <a:pt x="37" y="85"/>
                          </a:lnTo>
                          <a:lnTo>
                            <a:pt x="38" y="91"/>
                          </a:lnTo>
                          <a:lnTo>
                            <a:pt x="61" y="89"/>
                          </a:lnTo>
                          <a:lnTo>
                            <a:pt x="61" y="95"/>
                          </a:lnTo>
                          <a:lnTo>
                            <a:pt x="43" y="96"/>
                          </a:lnTo>
                          <a:lnTo>
                            <a:pt x="47" y="99"/>
                          </a:lnTo>
                          <a:lnTo>
                            <a:pt x="63" y="102"/>
                          </a:lnTo>
                          <a:lnTo>
                            <a:pt x="82" y="100"/>
                          </a:lnTo>
                          <a:lnTo>
                            <a:pt x="94" y="97"/>
                          </a:lnTo>
                          <a:lnTo>
                            <a:pt x="104" y="91"/>
                          </a:lnTo>
                          <a:lnTo>
                            <a:pt x="89" y="92"/>
                          </a:lnTo>
                          <a:lnTo>
                            <a:pt x="90" y="87"/>
                          </a:lnTo>
                          <a:lnTo>
                            <a:pt x="110" y="87"/>
                          </a:lnTo>
                          <a:lnTo>
                            <a:pt x="115" y="80"/>
                          </a:lnTo>
                          <a:lnTo>
                            <a:pt x="113" y="74"/>
                          </a:lnTo>
                          <a:lnTo>
                            <a:pt x="103" y="72"/>
                          </a:lnTo>
                          <a:lnTo>
                            <a:pt x="103" y="61"/>
                          </a:lnTo>
                          <a:lnTo>
                            <a:pt x="104" y="48"/>
                          </a:lnTo>
                          <a:lnTo>
                            <a:pt x="124" y="48"/>
                          </a:lnTo>
                          <a:lnTo>
                            <a:pt x="129" y="38"/>
                          </a:lnTo>
                          <a:lnTo>
                            <a:pt x="115" y="37"/>
                          </a:lnTo>
                          <a:lnTo>
                            <a:pt x="100" y="37"/>
                          </a:lnTo>
                          <a:lnTo>
                            <a:pt x="102" y="27"/>
                          </a:lnTo>
                          <a:lnTo>
                            <a:pt x="112" y="26"/>
                          </a:lnTo>
                          <a:lnTo>
                            <a:pt x="132" y="29"/>
                          </a:lnTo>
                          <a:lnTo>
                            <a:pt x="126" y="16"/>
                          </a:lnTo>
                          <a:lnTo>
                            <a:pt x="110" y="7"/>
                          </a:lnTo>
                          <a:lnTo>
                            <a:pt x="84" y="0"/>
                          </a:lnTo>
                          <a:lnTo>
                            <a:pt x="64" y="0"/>
                          </a:lnTo>
                          <a:lnTo>
                            <a:pt x="35" y="9"/>
                          </a:lnTo>
                        </a:path>
                      </a:pathLst>
                    </a:custGeom>
                    <a:solidFill>
                      <a:srgbClr val="40404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155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4666" y="3797"/>
                      <a:ext cx="145" cy="66"/>
                    </a:xfrm>
                    <a:custGeom>
                      <a:avLst/>
                      <a:gdLst>
                        <a:gd name="T0" fmla="*/ 85 w 145"/>
                        <a:gd name="T1" fmla="*/ 1 h 66"/>
                        <a:gd name="T2" fmla="*/ 74 w 145"/>
                        <a:gd name="T3" fmla="*/ 0 h 66"/>
                        <a:gd name="T4" fmla="*/ 57 w 145"/>
                        <a:gd name="T5" fmla="*/ 1 h 66"/>
                        <a:gd name="T6" fmla="*/ 46 w 145"/>
                        <a:gd name="T7" fmla="*/ 7 h 66"/>
                        <a:gd name="T8" fmla="*/ 43 w 145"/>
                        <a:gd name="T9" fmla="*/ 13 h 66"/>
                        <a:gd name="T10" fmla="*/ 43 w 145"/>
                        <a:gd name="T11" fmla="*/ 22 h 66"/>
                        <a:gd name="T12" fmla="*/ 25 w 145"/>
                        <a:gd name="T13" fmla="*/ 30 h 66"/>
                        <a:gd name="T14" fmla="*/ 17 w 145"/>
                        <a:gd name="T15" fmla="*/ 38 h 66"/>
                        <a:gd name="T16" fmla="*/ 11 w 145"/>
                        <a:gd name="T17" fmla="*/ 44 h 66"/>
                        <a:gd name="T18" fmla="*/ 6 w 145"/>
                        <a:gd name="T19" fmla="*/ 50 h 66"/>
                        <a:gd name="T20" fmla="*/ 0 w 145"/>
                        <a:gd name="T21" fmla="*/ 60 h 66"/>
                        <a:gd name="T22" fmla="*/ 0 w 145"/>
                        <a:gd name="T23" fmla="*/ 65 h 66"/>
                        <a:gd name="T24" fmla="*/ 9 w 145"/>
                        <a:gd name="T25" fmla="*/ 53 h 66"/>
                        <a:gd name="T26" fmla="*/ 28 w 145"/>
                        <a:gd name="T27" fmla="*/ 41 h 66"/>
                        <a:gd name="T28" fmla="*/ 46 w 145"/>
                        <a:gd name="T29" fmla="*/ 31 h 66"/>
                        <a:gd name="T30" fmla="*/ 57 w 145"/>
                        <a:gd name="T31" fmla="*/ 27 h 66"/>
                        <a:gd name="T32" fmla="*/ 74 w 145"/>
                        <a:gd name="T33" fmla="*/ 23 h 66"/>
                        <a:gd name="T34" fmla="*/ 89 w 145"/>
                        <a:gd name="T35" fmla="*/ 22 h 66"/>
                        <a:gd name="T36" fmla="*/ 97 w 145"/>
                        <a:gd name="T37" fmla="*/ 22 h 66"/>
                        <a:gd name="T38" fmla="*/ 112 w 145"/>
                        <a:gd name="T39" fmla="*/ 24 h 66"/>
                        <a:gd name="T40" fmla="*/ 123 w 145"/>
                        <a:gd name="T41" fmla="*/ 29 h 66"/>
                        <a:gd name="T42" fmla="*/ 134 w 145"/>
                        <a:gd name="T43" fmla="*/ 34 h 66"/>
                        <a:gd name="T44" fmla="*/ 144 w 145"/>
                        <a:gd name="T45" fmla="*/ 44 h 66"/>
                        <a:gd name="T46" fmla="*/ 142 w 145"/>
                        <a:gd name="T47" fmla="*/ 33 h 66"/>
                        <a:gd name="T48" fmla="*/ 134 w 145"/>
                        <a:gd name="T49" fmla="*/ 25 h 66"/>
                        <a:gd name="T50" fmla="*/ 123 w 145"/>
                        <a:gd name="T51" fmla="*/ 18 h 66"/>
                        <a:gd name="T52" fmla="*/ 114 w 145"/>
                        <a:gd name="T53" fmla="*/ 16 h 66"/>
                        <a:gd name="T54" fmla="*/ 101 w 145"/>
                        <a:gd name="T55" fmla="*/ 13 h 66"/>
                        <a:gd name="T56" fmla="*/ 94 w 145"/>
                        <a:gd name="T57" fmla="*/ 12 h 66"/>
                        <a:gd name="T58" fmla="*/ 85 w 145"/>
                        <a:gd name="T59" fmla="*/ 1 h 6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145"/>
                        <a:gd name="T91" fmla="*/ 0 h 66"/>
                        <a:gd name="T92" fmla="*/ 145 w 145"/>
                        <a:gd name="T93" fmla="*/ 66 h 66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145" h="66">
                          <a:moveTo>
                            <a:pt x="85" y="1"/>
                          </a:moveTo>
                          <a:lnTo>
                            <a:pt x="74" y="0"/>
                          </a:lnTo>
                          <a:lnTo>
                            <a:pt x="57" y="1"/>
                          </a:lnTo>
                          <a:lnTo>
                            <a:pt x="46" y="7"/>
                          </a:lnTo>
                          <a:lnTo>
                            <a:pt x="43" y="13"/>
                          </a:lnTo>
                          <a:lnTo>
                            <a:pt x="43" y="22"/>
                          </a:lnTo>
                          <a:lnTo>
                            <a:pt x="25" y="30"/>
                          </a:lnTo>
                          <a:lnTo>
                            <a:pt x="17" y="38"/>
                          </a:lnTo>
                          <a:lnTo>
                            <a:pt x="11" y="44"/>
                          </a:lnTo>
                          <a:lnTo>
                            <a:pt x="6" y="50"/>
                          </a:lnTo>
                          <a:lnTo>
                            <a:pt x="0" y="60"/>
                          </a:lnTo>
                          <a:lnTo>
                            <a:pt x="0" y="65"/>
                          </a:lnTo>
                          <a:lnTo>
                            <a:pt x="9" y="53"/>
                          </a:lnTo>
                          <a:lnTo>
                            <a:pt x="28" y="41"/>
                          </a:lnTo>
                          <a:lnTo>
                            <a:pt x="46" y="31"/>
                          </a:lnTo>
                          <a:lnTo>
                            <a:pt x="57" y="27"/>
                          </a:lnTo>
                          <a:lnTo>
                            <a:pt x="74" y="23"/>
                          </a:lnTo>
                          <a:lnTo>
                            <a:pt x="89" y="22"/>
                          </a:lnTo>
                          <a:lnTo>
                            <a:pt x="97" y="22"/>
                          </a:lnTo>
                          <a:lnTo>
                            <a:pt x="112" y="24"/>
                          </a:lnTo>
                          <a:lnTo>
                            <a:pt x="123" y="29"/>
                          </a:lnTo>
                          <a:lnTo>
                            <a:pt x="134" y="34"/>
                          </a:lnTo>
                          <a:lnTo>
                            <a:pt x="144" y="44"/>
                          </a:lnTo>
                          <a:lnTo>
                            <a:pt x="142" y="33"/>
                          </a:lnTo>
                          <a:lnTo>
                            <a:pt x="134" y="25"/>
                          </a:lnTo>
                          <a:lnTo>
                            <a:pt x="123" y="18"/>
                          </a:lnTo>
                          <a:lnTo>
                            <a:pt x="114" y="16"/>
                          </a:lnTo>
                          <a:lnTo>
                            <a:pt x="101" y="13"/>
                          </a:lnTo>
                          <a:lnTo>
                            <a:pt x="94" y="12"/>
                          </a:lnTo>
                          <a:lnTo>
                            <a:pt x="85" y="1"/>
                          </a:lnTo>
                        </a:path>
                      </a:pathLst>
                    </a:custGeom>
                    <a:solidFill>
                      <a:srgbClr val="80808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2151" name="Freeform 36"/>
                  <p:cNvSpPr>
                    <a:spLocks/>
                  </p:cNvSpPr>
                  <p:nvPr/>
                </p:nvSpPr>
                <p:spPr bwMode="auto">
                  <a:xfrm>
                    <a:off x="4707" y="3770"/>
                    <a:ext cx="63" cy="28"/>
                  </a:xfrm>
                  <a:custGeom>
                    <a:avLst/>
                    <a:gdLst>
                      <a:gd name="T0" fmla="*/ 0 w 63"/>
                      <a:gd name="T1" fmla="*/ 7 h 28"/>
                      <a:gd name="T2" fmla="*/ 16 w 63"/>
                      <a:gd name="T3" fmla="*/ 1 h 28"/>
                      <a:gd name="T4" fmla="*/ 31 w 63"/>
                      <a:gd name="T5" fmla="*/ 0 h 28"/>
                      <a:gd name="T6" fmla="*/ 44 w 63"/>
                      <a:gd name="T7" fmla="*/ 0 h 28"/>
                      <a:gd name="T8" fmla="*/ 52 w 63"/>
                      <a:gd name="T9" fmla="*/ 4 h 28"/>
                      <a:gd name="T10" fmla="*/ 57 w 63"/>
                      <a:gd name="T11" fmla="*/ 12 h 28"/>
                      <a:gd name="T12" fmla="*/ 46 w 63"/>
                      <a:gd name="T13" fmla="*/ 9 h 28"/>
                      <a:gd name="T14" fmla="*/ 32 w 63"/>
                      <a:gd name="T15" fmla="*/ 10 h 28"/>
                      <a:gd name="T16" fmla="*/ 20 w 63"/>
                      <a:gd name="T17" fmla="*/ 12 h 28"/>
                      <a:gd name="T18" fmla="*/ 11 w 63"/>
                      <a:gd name="T19" fmla="*/ 18 h 28"/>
                      <a:gd name="T20" fmla="*/ 0 w 63"/>
                      <a:gd name="T21" fmla="*/ 27 h 28"/>
                      <a:gd name="T22" fmla="*/ 12 w 63"/>
                      <a:gd name="T23" fmla="*/ 21 h 28"/>
                      <a:gd name="T24" fmla="*/ 22 w 63"/>
                      <a:gd name="T25" fmla="*/ 19 h 28"/>
                      <a:gd name="T26" fmla="*/ 33 w 63"/>
                      <a:gd name="T27" fmla="*/ 16 h 28"/>
                      <a:gd name="T28" fmla="*/ 46 w 63"/>
                      <a:gd name="T29" fmla="*/ 16 h 28"/>
                      <a:gd name="T30" fmla="*/ 62 w 63"/>
                      <a:gd name="T31" fmla="*/ 22 h 28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63"/>
                      <a:gd name="T49" fmla="*/ 0 h 28"/>
                      <a:gd name="T50" fmla="*/ 63 w 63"/>
                      <a:gd name="T51" fmla="*/ 28 h 28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63" h="28">
                        <a:moveTo>
                          <a:pt x="0" y="7"/>
                        </a:moveTo>
                        <a:lnTo>
                          <a:pt x="16" y="1"/>
                        </a:lnTo>
                        <a:lnTo>
                          <a:pt x="31" y="0"/>
                        </a:lnTo>
                        <a:lnTo>
                          <a:pt x="44" y="0"/>
                        </a:lnTo>
                        <a:lnTo>
                          <a:pt x="52" y="4"/>
                        </a:lnTo>
                        <a:lnTo>
                          <a:pt x="57" y="12"/>
                        </a:lnTo>
                        <a:lnTo>
                          <a:pt x="46" y="9"/>
                        </a:lnTo>
                        <a:lnTo>
                          <a:pt x="32" y="10"/>
                        </a:lnTo>
                        <a:lnTo>
                          <a:pt x="20" y="12"/>
                        </a:lnTo>
                        <a:lnTo>
                          <a:pt x="11" y="18"/>
                        </a:lnTo>
                        <a:lnTo>
                          <a:pt x="0" y="27"/>
                        </a:lnTo>
                        <a:lnTo>
                          <a:pt x="12" y="21"/>
                        </a:lnTo>
                        <a:lnTo>
                          <a:pt x="22" y="19"/>
                        </a:lnTo>
                        <a:lnTo>
                          <a:pt x="33" y="16"/>
                        </a:lnTo>
                        <a:lnTo>
                          <a:pt x="46" y="16"/>
                        </a:lnTo>
                        <a:lnTo>
                          <a:pt x="62" y="22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127" name="Group 37"/>
              <p:cNvGrpSpPr>
                <a:grpSpLocks/>
              </p:cNvGrpSpPr>
              <p:nvPr/>
            </p:nvGrpSpPr>
            <p:grpSpPr bwMode="auto">
              <a:xfrm>
                <a:off x="4789" y="3188"/>
                <a:ext cx="155" cy="532"/>
                <a:chOff x="4444" y="2924"/>
                <a:chExt cx="202" cy="586"/>
              </a:xfrm>
            </p:grpSpPr>
            <p:grpSp>
              <p:nvGrpSpPr>
                <p:cNvPr id="2138" name="Group 38"/>
                <p:cNvGrpSpPr>
                  <a:grpSpLocks/>
                </p:cNvGrpSpPr>
                <p:nvPr/>
              </p:nvGrpSpPr>
              <p:grpSpPr bwMode="auto">
                <a:xfrm>
                  <a:off x="4518" y="3229"/>
                  <a:ext cx="127" cy="281"/>
                  <a:chOff x="4518" y="3229"/>
                  <a:chExt cx="127" cy="281"/>
                </a:xfrm>
              </p:grpSpPr>
              <p:sp>
                <p:nvSpPr>
                  <p:cNvPr id="2145" name="Freeform 39"/>
                  <p:cNvSpPr>
                    <a:spLocks/>
                  </p:cNvSpPr>
                  <p:nvPr/>
                </p:nvSpPr>
                <p:spPr bwMode="auto">
                  <a:xfrm>
                    <a:off x="4518" y="3229"/>
                    <a:ext cx="127" cy="280"/>
                  </a:xfrm>
                  <a:custGeom>
                    <a:avLst/>
                    <a:gdLst>
                      <a:gd name="T0" fmla="*/ 19 w 127"/>
                      <a:gd name="T1" fmla="*/ 99 h 280"/>
                      <a:gd name="T2" fmla="*/ 23 w 127"/>
                      <a:gd name="T3" fmla="*/ 126 h 280"/>
                      <a:gd name="T4" fmla="*/ 16 w 127"/>
                      <a:gd name="T5" fmla="*/ 140 h 280"/>
                      <a:gd name="T6" fmla="*/ 9 w 127"/>
                      <a:gd name="T7" fmla="*/ 155 h 280"/>
                      <a:gd name="T8" fmla="*/ 2 w 127"/>
                      <a:gd name="T9" fmla="*/ 172 h 280"/>
                      <a:gd name="T10" fmla="*/ 0 w 127"/>
                      <a:gd name="T11" fmla="*/ 187 h 280"/>
                      <a:gd name="T12" fmla="*/ 0 w 127"/>
                      <a:gd name="T13" fmla="*/ 210 h 280"/>
                      <a:gd name="T14" fmla="*/ 0 w 127"/>
                      <a:gd name="T15" fmla="*/ 233 h 280"/>
                      <a:gd name="T16" fmla="*/ 7 w 127"/>
                      <a:gd name="T17" fmla="*/ 255 h 280"/>
                      <a:gd name="T18" fmla="*/ 16 w 127"/>
                      <a:gd name="T19" fmla="*/ 268 h 280"/>
                      <a:gd name="T20" fmla="*/ 27 w 127"/>
                      <a:gd name="T21" fmla="*/ 276 h 280"/>
                      <a:gd name="T22" fmla="*/ 38 w 127"/>
                      <a:gd name="T23" fmla="*/ 279 h 280"/>
                      <a:gd name="T24" fmla="*/ 53 w 127"/>
                      <a:gd name="T25" fmla="*/ 279 h 280"/>
                      <a:gd name="T26" fmla="*/ 70 w 127"/>
                      <a:gd name="T27" fmla="*/ 271 h 280"/>
                      <a:gd name="T28" fmla="*/ 85 w 127"/>
                      <a:gd name="T29" fmla="*/ 262 h 280"/>
                      <a:gd name="T30" fmla="*/ 99 w 127"/>
                      <a:gd name="T31" fmla="*/ 243 h 280"/>
                      <a:gd name="T32" fmla="*/ 106 w 127"/>
                      <a:gd name="T33" fmla="*/ 225 h 280"/>
                      <a:gd name="T34" fmla="*/ 107 w 127"/>
                      <a:gd name="T35" fmla="*/ 200 h 280"/>
                      <a:gd name="T36" fmla="*/ 106 w 127"/>
                      <a:gd name="T37" fmla="*/ 178 h 280"/>
                      <a:gd name="T38" fmla="*/ 106 w 127"/>
                      <a:gd name="T39" fmla="*/ 164 h 280"/>
                      <a:gd name="T40" fmla="*/ 104 w 127"/>
                      <a:gd name="T41" fmla="*/ 151 h 280"/>
                      <a:gd name="T42" fmla="*/ 104 w 127"/>
                      <a:gd name="T43" fmla="*/ 117 h 280"/>
                      <a:gd name="T44" fmla="*/ 107 w 127"/>
                      <a:gd name="T45" fmla="*/ 106 h 280"/>
                      <a:gd name="T46" fmla="*/ 115 w 127"/>
                      <a:gd name="T47" fmla="*/ 86 h 280"/>
                      <a:gd name="T48" fmla="*/ 126 w 127"/>
                      <a:gd name="T49" fmla="*/ 60 h 280"/>
                      <a:gd name="T50" fmla="*/ 124 w 127"/>
                      <a:gd name="T51" fmla="*/ 39 h 280"/>
                      <a:gd name="T52" fmla="*/ 115 w 127"/>
                      <a:gd name="T53" fmla="*/ 16 h 280"/>
                      <a:gd name="T54" fmla="*/ 109 w 127"/>
                      <a:gd name="T55" fmla="*/ 6 h 280"/>
                      <a:gd name="T56" fmla="*/ 103 w 127"/>
                      <a:gd name="T57" fmla="*/ 2 h 280"/>
                      <a:gd name="T58" fmla="*/ 85 w 127"/>
                      <a:gd name="T59" fmla="*/ 0 h 280"/>
                      <a:gd name="T60" fmla="*/ 19 w 127"/>
                      <a:gd name="T61" fmla="*/ 99 h 280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127"/>
                      <a:gd name="T94" fmla="*/ 0 h 280"/>
                      <a:gd name="T95" fmla="*/ 127 w 127"/>
                      <a:gd name="T96" fmla="*/ 280 h 280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127" h="280">
                        <a:moveTo>
                          <a:pt x="19" y="99"/>
                        </a:moveTo>
                        <a:lnTo>
                          <a:pt x="23" y="126"/>
                        </a:lnTo>
                        <a:lnTo>
                          <a:pt x="16" y="140"/>
                        </a:lnTo>
                        <a:lnTo>
                          <a:pt x="9" y="155"/>
                        </a:lnTo>
                        <a:lnTo>
                          <a:pt x="2" y="172"/>
                        </a:lnTo>
                        <a:lnTo>
                          <a:pt x="0" y="187"/>
                        </a:lnTo>
                        <a:lnTo>
                          <a:pt x="0" y="210"/>
                        </a:lnTo>
                        <a:lnTo>
                          <a:pt x="0" y="233"/>
                        </a:lnTo>
                        <a:lnTo>
                          <a:pt x="7" y="255"/>
                        </a:lnTo>
                        <a:lnTo>
                          <a:pt x="16" y="268"/>
                        </a:lnTo>
                        <a:lnTo>
                          <a:pt x="27" y="276"/>
                        </a:lnTo>
                        <a:lnTo>
                          <a:pt x="38" y="279"/>
                        </a:lnTo>
                        <a:lnTo>
                          <a:pt x="53" y="279"/>
                        </a:lnTo>
                        <a:lnTo>
                          <a:pt x="70" y="271"/>
                        </a:lnTo>
                        <a:lnTo>
                          <a:pt x="85" y="262"/>
                        </a:lnTo>
                        <a:lnTo>
                          <a:pt x="99" y="243"/>
                        </a:lnTo>
                        <a:lnTo>
                          <a:pt x="106" y="225"/>
                        </a:lnTo>
                        <a:lnTo>
                          <a:pt x="107" y="200"/>
                        </a:lnTo>
                        <a:lnTo>
                          <a:pt x="106" y="178"/>
                        </a:lnTo>
                        <a:lnTo>
                          <a:pt x="106" y="164"/>
                        </a:lnTo>
                        <a:lnTo>
                          <a:pt x="104" y="151"/>
                        </a:lnTo>
                        <a:lnTo>
                          <a:pt x="104" y="117"/>
                        </a:lnTo>
                        <a:lnTo>
                          <a:pt x="107" y="106"/>
                        </a:lnTo>
                        <a:lnTo>
                          <a:pt x="115" y="86"/>
                        </a:lnTo>
                        <a:lnTo>
                          <a:pt x="126" y="60"/>
                        </a:lnTo>
                        <a:lnTo>
                          <a:pt x="124" y="39"/>
                        </a:lnTo>
                        <a:lnTo>
                          <a:pt x="115" y="16"/>
                        </a:lnTo>
                        <a:lnTo>
                          <a:pt x="109" y="6"/>
                        </a:lnTo>
                        <a:lnTo>
                          <a:pt x="103" y="2"/>
                        </a:lnTo>
                        <a:lnTo>
                          <a:pt x="85" y="0"/>
                        </a:lnTo>
                        <a:lnTo>
                          <a:pt x="19" y="99"/>
                        </a:lnTo>
                      </a:path>
                    </a:pathLst>
                  </a:custGeom>
                  <a:solidFill>
                    <a:srgbClr val="E0E0E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46" name="Freeform 40"/>
                  <p:cNvSpPr>
                    <a:spLocks/>
                  </p:cNvSpPr>
                  <p:nvPr/>
                </p:nvSpPr>
                <p:spPr bwMode="auto">
                  <a:xfrm>
                    <a:off x="4518" y="3424"/>
                    <a:ext cx="108" cy="86"/>
                  </a:xfrm>
                  <a:custGeom>
                    <a:avLst/>
                    <a:gdLst>
                      <a:gd name="T0" fmla="*/ 0 w 108"/>
                      <a:gd name="T1" fmla="*/ 38 h 86"/>
                      <a:gd name="T2" fmla="*/ 7 w 108"/>
                      <a:gd name="T3" fmla="*/ 49 h 86"/>
                      <a:gd name="T4" fmla="*/ 17 w 108"/>
                      <a:gd name="T5" fmla="*/ 59 h 86"/>
                      <a:gd name="T6" fmla="*/ 24 w 108"/>
                      <a:gd name="T7" fmla="*/ 59 h 86"/>
                      <a:gd name="T8" fmla="*/ 27 w 108"/>
                      <a:gd name="T9" fmla="*/ 54 h 86"/>
                      <a:gd name="T10" fmla="*/ 31 w 108"/>
                      <a:gd name="T11" fmla="*/ 47 h 86"/>
                      <a:gd name="T12" fmla="*/ 39 w 108"/>
                      <a:gd name="T13" fmla="*/ 46 h 86"/>
                      <a:gd name="T14" fmla="*/ 49 w 108"/>
                      <a:gd name="T15" fmla="*/ 46 h 86"/>
                      <a:gd name="T16" fmla="*/ 58 w 108"/>
                      <a:gd name="T17" fmla="*/ 51 h 86"/>
                      <a:gd name="T18" fmla="*/ 59 w 108"/>
                      <a:gd name="T19" fmla="*/ 56 h 86"/>
                      <a:gd name="T20" fmla="*/ 61 w 108"/>
                      <a:gd name="T21" fmla="*/ 60 h 86"/>
                      <a:gd name="T22" fmla="*/ 65 w 108"/>
                      <a:gd name="T23" fmla="*/ 60 h 86"/>
                      <a:gd name="T24" fmla="*/ 75 w 108"/>
                      <a:gd name="T25" fmla="*/ 59 h 86"/>
                      <a:gd name="T26" fmla="*/ 84 w 108"/>
                      <a:gd name="T27" fmla="*/ 52 h 86"/>
                      <a:gd name="T28" fmla="*/ 94 w 108"/>
                      <a:gd name="T29" fmla="*/ 44 h 86"/>
                      <a:gd name="T30" fmla="*/ 97 w 108"/>
                      <a:gd name="T31" fmla="*/ 30 h 86"/>
                      <a:gd name="T32" fmla="*/ 101 w 108"/>
                      <a:gd name="T33" fmla="*/ 13 h 86"/>
                      <a:gd name="T34" fmla="*/ 105 w 108"/>
                      <a:gd name="T35" fmla="*/ 0 h 86"/>
                      <a:gd name="T36" fmla="*/ 107 w 108"/>
                      <a:gd name="T37" fmla="*/ 18 h 86"/>
                      <a:gd name="T38" fmla="*/ 105 w 108"/>
                      <a:gd name="T39" fmla="*/ 32 h 86"/>
                      <a:gd name="T40" fmla="*/ 100 w 108"/>
                      <a:gd name="T41" fmla="*/ 46 h 86"/>
                      <a:gd name="T42" fmla="*/ 95 w 108"/>
                      <a:gd name="T43" fmla="*/ 54 h 86"/>
                      <a:gd name="T44" fmla="*/ 85 w 108"/>
                      <a:gd name="T45" fmla="*/ 67 h 86"/>
                      <a:gd name="T46" fmla="*/ 67 w 108"/>
                      <a:gd name="T47" fmla="*/ 77 h 86"/>
                      <a:gd name="T48" fmla="*/ 59 w 108"/>
                      <a:gd name="T49" fmla="*/ 81 h 86"/>
                      <a:gd name="T50" fmla="*/ 46 w 108"/>
                      <a:gd name="T51" fmla="*/ 85 h 86"/>
                      <a:gd name="T52" fmla="*/ 35 w 108"/>
                      <a:gd name="T53" fmla="*/ 84 h 86"/>
                      <a:gd name="T54" fmla="*/ 24 w 108"/>
                      <a:gd name="T55" fmla="*/ 80 h 86"/>
                      <a:gd name="T56" fmla="*/ 17 w 108"/>
                      <a:gd name="T57" fmla="*/ 75 h 86"/>
                      <a:gd name="T58" fmla="*/ 8 w 108"/>
                      <a:gd name="T59" fmla="*/ 63 h 86"/>
                      <a:gd name="T60" fmla="*/ 5 w 108"/>
                      <a:gd name="T61" fmla="*/ 56 h 86"/>
                      <a:gd name="T62" fmla="*/ 0 w 108"/>
                      <a:gd name="T63" fmla="*/ 38 h 8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108"/>
                      <a:gd name="T97" fmla="*/ 0 h 86"/>
                      <a:gd name="T98" fmla="*/ 108 w 108"/>
                      <a:gd name="T99" fmla="*/ 86 h 8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108" h="86">
                        <a:moveTo>
                          <a:pt x="0" y="38"/>
                        </a:moveTo>
                        <a:lnTo>
                          <a:pt x="7" y="49"/>
                        </a:lnTo>
                        <a:lnTo>
                          <a:pt x="17" y="59"/>
                        </a:lnTo>
                        <a:lnTo>
                          <a:pt x="24" y="59"/>
                        </a:lnTo>
                        <a:lnTo>
                          <a:pt x="27" y="54"/>
                        </a:lnTo>
                        <a:lnTo>
                          <a:pt x="31" y="47"/>
                        </a:lnTo>
                        <a:lnTo>
                          <a:pt x="39" y="46"/>
                        </a:lnTo>
                        <a:lnTo>
                          <a:pt x="49" y="46"/>
                        </a:lnTo>
                        <a:lnTo>
                          <a:pt x="58" y="51"/>
                        </a:lnTo>
                        <a:lnTo>
                          <a:pt x="59" y="56"/>
                        </a:lnTo>
                        <a:lnTo>
                          <a:pt x="61" y="60"/>
                        </a:lnTo>
                        <a:lnTo>
                          <a:pt x="65" y="60"/>
                        </a:lnTo>
                        <a:lnTo>
                          <a:pt x="75" y="59"/>
                        </a:lnTo>
                        <a:lnTo>
                          <a:pt x="84" y="52"/>
                        </a:lnTo>
                        <a:lnTo>
                          <a:pt x="94" y="44"/>
                        </a:lnTo>
                        <a:lnTo>
                          <a:pt x="97" y="30"/>
                        </a:lnTo>
                        <a:lnTo>
                          <a:pt x="101" y="13"/>
                        </a:lnTo>
                        <a:lnTo>
                          <a:pt x="105" y="0"/>
                        </a:lnTo>
                        <a:lnTo>
                          <a:pt x="107" y="18"/>
                        </a:lnTo>
                        <a:lnTo>
                          <a:pt x="105" y="32"/>
                        </a:lnTo>
                        <a:lnTo>
                          <a:pt x="100" y="46"/>
                        </a:lnTo>
                        <a:lnTo>
                          <a:pt x="95" y="54"/>
                        </a:lnTo>
                        <a:lnTo>
                          <a:pt x="85" y="67"/>
                        </a:lnTo>
                        <a:lnTo>
                          <a:pt x="67" y="77"/>
                        </a:lnTo>
                        <a:lnTo>
                          <a:pt x="59" y="81"/>
                        </a:lnTo>
                        <a:lnTo>
                          <a:pt x="46" y="85"/>
                        </a:lnTo>
                        <a:lnTo>
                          <a:pt x="35" y="84"/>
                        </a:lnTo>
                        <a:lnTo>
                          <a:pt x="24" y="80"/>
                        </a:lnTo>
                        <a:lnTo>
                          <a:pt x="17" y="75"/>
                        </a:lnTo>
                        <a:lnTo>
                          <a:pt x="8" y="63"/>
                        </a:lnTo>
                        <a:lnTo>
                          <a:pt x="5" y="56"/>
                        </a:lnTo>
                        <a:lnTo>
                          <a:pt x="0" y="38"/>
                        </a:lnTo>
                      </a:path>
                    </a:pathLst>
                  </a:custGeom>
                  <a:solidFill>
                    <a:srgbClr val="80808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47" name="Freeform 41"/>
                  <p:cNvSpPr>
                    <a:spLocks/>
                  </p:cNvSpPr>
                  <p:nvPr/>
                </p:nvSpPr>
                <p:spPr bwMode="auto">
                  <a:xfrm>
                    <a:off x="4543" y="3330"/>
                    <a:ext cx="48" cy="107"/>
                  </a:xfrm>
                  <a:custGeom>
                    <a:avLst/>
                    <a:gdLst>
                      <a:gd name="T0" fmla="*/ 0 w 48"/>
                      <a:gd name="T1" fmla="*/ 106 h 107"/>
                      <a:gd name="T2" fmla="*/ 16 w 48"/>
                      <a:gd name="T3" fmla="*/ 102 h 107"/>
                      <a:gd name="T4" fmla="*/ 45 w 48"/>
                      <a:gd name="T5" fmla="*/ 105 h 107"/>
                      <a:gd name="T6" fmla="*/ 45 w 48"/>
                      <a:gd name="T7" fmla="*/ 90 h 107"/>
                      <a:gd name="T8" fmla="*/ 33 w 48"/>
                      <a:gd name="T9" fmla="*/ 90 h 107"/>
                      <a:gd name="T10" fmla="*/ 18 w 48"/>
                      <a:gd name="T11" fmla="*/ 90 h 107"/>
                      <a:gd name="T12" fmla="*/ 2 w 48"/>
                      <a:gd name="T13" fmla="*/ 93 h 107"/>
                      <a:gd name="T14" fmla="*/ 3 w 48"/>
                      <a:gd name="T15" fmla="*/ 81 h 107"/>
                      <a:gd name="T16" fmla="*/ 20 w 48"/>
                      <a:gd name="T17" fmla="*/ 77 h 107"/>
                      <a:gd name="T18" fmla="*/ 45 w 48"/>
                      <a:gd name="T19" fmla="*/ 80 h 107"/>
                      <a:gd name="T20" fmla="*/ 45 w 48"/>
                      <a:gd name="T21" fmla="*/ 63 h 107"/>
                      <a:gd name="T22" fmla="*/ 22 w 48"/>
                      <a:gd name="T23" fmla="*/ 62 h 107"/>
                      <a:gd name="T24" fmla="*/ 7 w 48"/>
                      <a:gd name="T25" fmla="*/ 67 h 107"/>
                      <a:gd name="T26" fmla="*/ 10 w 48"/>
                      <a:gd name="T27" fmla="*/ 53 h 107"/>
                      <a:gd name="T28" fmla="*/ 24 w 48"/>
                      <a:gd name="T29" fmla="*/ 49 h 107"/>
                      <a:gd name="T30" fmla="*/ 47 w 48"/>
                      <a:gd name="T31" fmla="*/ 49 h 107"/>
                      <a:gd name="T32" fmla="*/ 45 w 48"/>
                      <a:gd name="T33" fmla="*/ 35 h 107"/>
                      <a:gd name="T34" fmla="*/ 28 w 48"/>
                      <a:gd name="T35" fmla="*/ 35 h 107"/>
                      <a:gd name="T36" fmla="*/ 13 w 48"/>
                      <a:gd name="T37" fmla="*/ 39 h 107"/>
                      <a:gd name="T38" fmla="*/ 15 w 48"/>
                      <a:gd name="T39" fmla="*/ 28 h 107"/>
                      <a:gd name="T40" fmla="*/ 31 w 48"/>
                      <a:gd name="T41" fmla="*/ 24 h 107"/>
                      <a:gd name="T42" fmla="*/ 45 w 48"/>
                      <a:gd name="T43" fmla="*/ 25 h 107"/>
                      <a:gd name="T44" fmla="*/ 45 w 48"/>
                      <a:gd name="T45" fmla="*/ 12 h 107"/>
                      <a:gd name="T46" fmla="*/ 31 w 48"/>
                      <a:gd name="T47" fmla="*/ 12 h 107"/>
                      <a:gd name="T48" fmla="*/ 17 w 48"/>
                      <a:gd name="T49" fmla="*/ 17 h 107"/>
                      <a:gd name="T50" fmla="*/ 18 w 48"/>
                      <a:gd name="T51" fmla="*/ 3 h 107"/>
                      <a:gd name="T52" fmla="*/ 28 w 48"/>
                      <a:gd name="T53" fmla="*/ 1 h 107"/>
                      <a:gd name="T54" fmla="*/ 45 w 48"/>
                      <a:gd name="T55" fmla="*/ 0 h 107"/>
                      <a:gd name="T56" fmla="*/ 45 w 48"/>
                      <a:gd name="T57" fmla="*/ 0 h 107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w 48"/>
                      <a:gd name="T88" fmla="*/ 0 h 107"/>
                      <a:gd name="T89" fmla="*/ 48 w 48"/>
                      <a:gd name="T90" fmla="*/ 107 h 107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T87" t="T88" r="T89" b="T90"/>
                    <a:pathLst>
                      <a:path w="48" h="107">
                        <a:moveTo>
                          <a:pt x="0" y="106"/>
                        </a:moveTo>
                        <a:lnTo>
                          <a:pt x="16" y="102"/>
                        </a:lnTo>
                        <a:lnTo>
                          <a:pt x="45" y="105"/>
                        </a:lnTo>
                        <a:lnTo>
                          <a:pt x="45" y="90"/>
                        </a:lnTo>
                        <a:lnTo>
                          <a:pt x="33" y="90"/>
                        </a:lnTo>
                        <a:lnTo>
                          <a:pt x="18" y="90"/>
                        </a:lnTo>
                        <a:lnTo>
                          <a:pt x="2" y="93"/>
                        </a:lnTo>
                        <a:lnTo>
                          <a:pt x="3" y="81"/>
                        </a:lnTo>
                        <a:lnTo>
                          <a:pt x="20" y="77"/>
                        </a:lnTo>
                        <a:lnTo>
                          <a:pt x="45" y="80"/>
                        </a:lnTo>
                        <a:lnTo>
                          <a:pt x="45" y="63"/>
                        </a:lnTo>
                        <a:lnTo>
                          <a:pt x="22" y="62"/>
                        </a:lnTo>
                        <a:lnTo>
                          <a:pt x="7" y="67"/>
                        </a:lnTo>
                        <a:lnTo>
                          <a:pt x="10" y="53"/>
                        </a:lnTo>
                        <a:lnTo>
                          <a:pt x="24" y="49"/>
                        </a:lnTo>
                        <a:lnTo>
                          <a:pt x="47" y="49"/>
                        </a:lnTo>
                        <a:lnTo>
                          <a:pt x="45" y="35"/>
                        </a:lnTo>
                        <a:lnTo>
                          <a:pt x="28" y="35"/>
                        </a:lnTo>
                        <a:lnTo>
                          <a:pt x="13" y="39"/>
                        </a:lnTo>
                        <a:lnTo>
                          <a:pt x="15" y="28"/>
                        </a:lnTo>
                        <a:lnTo>
                          <a:pt x="31" y="24"/>
                        </a:lnTo>
                        <a:lnTo>
                          <a:pt x="45" y="25"/>
                        </a:lnTo>
                        <a:lnTo>
                          <a:pt x="45" y="12"/>
                        </a:lnTo>
                        <a:lnTo>
                          <a:pt x="31" y="12"/>
                        </a:lnTo>
                        <a:lnTo>
                          <a:pt x="17" y="17"/>
                        </a:lnTo>
                        <a:lnTo>
                          <a:pt x="18" y="3"/>
                        </a:lnTo>
                        <a:lnTo>
                          <a:pt x="28" y="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39" name="Group 42"/>
                <p:cNvGrpSpPr>
                  <a:grpSpLocks/>
                </p:cNvGrpSpPr>
                <p:nvPr/>
              </p:nvGrpSpPr>
              <p:grpSpPr bwMode="auto">
                <a:xfrm>
                  <a:off x="4444" y="2924"/>
                  <a:ext cx="202" cy="409"/>
                  <a:chOff x="4444" y="2924"/>
                  <a:chExt cx="202" cy="409"/>
                </a:xfrm>
              </p:grpSpPr>
              <p:grpSp>
                <p:nvGrpSpPr>
                  <p:cNvPr id="2140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4496" y="3190"/>
                    <a:ext cx="122" cy="143"/>
                    <a:chOff x="4496" y="3190"/>
                    <a:chExt cx="122" cy="143"/>
                  </a:xfrm>
                </p:grpSpPr>
                <p:sp>
                  <p:nvSpPr>
                    <p:cNvPr id="2143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4496" y="3190"/>
                      <a:ext cx="120" cy="142"/>
                    </a:xfrm>
                    <a:custGeom>
                      <a:avLst/>
                      <a:gdLst>
                        <a:gd name="T0" fmla="*/ 13 w 120"/>
                        <a:gd name="T1" fmla="*/ 133 h 142"/>
                        <a:gd name="T2" fmla="*/ 43 w 120"/>
                        <a:gd name="T3" fmla="*/ 139 h 142"/>
                        <a:gd name="T4" fmla="*/ 56 w 120"/>
                        <a:gd name="T5" fmla="*/ 141 h 142"/>
                        <a:gd name="T6" fmla="*/ 69 w 120"/>
                        <a:gd name="T7" fmla="*/ 136 h 142"/>
                        <a:gd name="T8" fmla="*/ 89 w 120"/>
                        <a:gd name="T9" fmla="*/ 130 h 142"/>
                        <a:gd name="T10" fmla="*/ 103 w 120"/>
                        <a:gd name="T11" fmla="*/ 119 h 142"/>
                        <a:gd name="T12" fmla="*/ 112 w 120"/>
                        <a:gd name="T13" fmla="*/ 102 h 142"/>
                        <a:gd name="T14" fmla="*/ 119 w 120"/>
                        <a:gd name="T15" fmla="*/ 86 h 142"/>
                        <a:gd name="T16" fmla="*/ 119 w 120"/>
                        <a:gd name="T17" fmla="*/ 58 h 142"/>
                        <a:gd name="T18" fmla="*/ 115 w 120"/>
                        <a:gd name="T19" fmla="*/ 39 h 142"/>
                        <a:gd name="T20" fmla="*/ 109 w 120"/>
                        <a:gd name="T21" fmla="*/ 22 h 142"/>
                        <a:gd name="T22" fmla="*/ 101 w 120"/>
                        <a:gd name="T23" fmla="*/ 10 h 142"/>
                        <a:gd name="T24" fmla="*/ 88 w 120"/>
                        <a:gd name="T25" fmla="*/ 0 h 142"/>
                        <a:gd name="T26" fmla="*/ 0 w 120"/>
                        <a:gd name="T27" fmla="*/ 55 h 142"/>
                        <a:gd name="T28" fmla="*/ 13 w 120"/>
                        <a:gd name="T29" fmla="*/ 133 h 14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120"/>
                        <a:gd name="T46" fmla="*/ 0 h 142"/>
                        <a:gd name="T47" fmla="*/ 120 w 120"/>
                        <a:gd name="T48" fmla="*/ 142 h 14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120" h="142">
                          <a:moveTo>
                            <a:pt x="13" y="133"/>
                          </a:moveTo>
                          <a:lnTo>
                            <a:pt x="43" y="139"/>
                          </a:lnTo>
                          <a:lnTo>
                            <a:pt x="56" y="141"/>
                          </a:lnTo>
                          <a:lnTo>
                            <a:pt x="69" y="136"/>
                          </a:lnTo>
                          <a:lnTo>
                            <a:pt x="89" y="130"/>
                          </a:lnTo>
                          <a:lnTo>
                            <a:pt x="103" y="119"/>
                          </a:lnTo>
                          <a:lnTo>
                            <a:pt x="112" y="102"/>
                          </a:lnTo>
                          <a:lnTo>
                            <a:pt x="119" y="86"/>
                          </a:lnTo>
                          <a:lnTo>
                            <a:pt x="119" y="58"/>
                          </a:lnTo>
                          <a:lnTo>
                            <a:pt x="115" y="39"/>
                          </a:lnTo>
                          <a:lnTo>
                            <a:pt x="109" y="22"/>
                          </a:lnTo>
                          <a:lnTo>
                            <a:pt x="101" y="10"/>
                          </a:lnTo>
                          <a:lnTo>
                            <a:pt x="88" y="0"/>
                          </a:lnTo>
                          <a:lnTo>
                            <a:pt x="0" y="55"/>
                          </a:lnTo>
                          <a:lnTo>
                            <a:pt x="13" y="133"/>
                          </a:lnTo>
                        </a:path>
                      </a:pathLst>
                    </a:custGeom>
                    <a:solidFill>
                      <a:srgbClr val="FFE0C0"/>
                    </a:solidFill>
                    <a:ln w="12700" cap="rnd">
                      <a:solidFill>
                        <a:srgbClr val="804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144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4513" y="3239"/>
                      <a:ext cx="105" cy="94"/>
                    </a:xfrm>
                    <a:custGeom>
                      <a:avLst/>
                      <a:gdLst>
                        <a:gd name="T0" fmla="*/ 56 w 105"/>
                        <a:gd name="T1" fmla="*/ 0 h 94"/>
                        <a:gd name="T2" fmla="*/ 73 w 105"/>
                        <a:gd name="T3" fmla="*/ 3 h 94"/>
                        <a:gd name="T4" fmla="*/ 86 w 105"/>
                        <a:gd name="T5" fmla="*/ 10 h 94"/>
                        <a:gd name="T6" fmla="*/ 94 w 105"/>
                        <a:gd name="T7" fmla="*/ 18 h 94"/>
                        <a:gd name="T8" fmla="*/ 104 w 105"/>
                        <a:gd name="T9" fmla="*/ 28 h 94"/>
                        <a:gd name="T10" fmla="*/ 98 w 105"/>
                        <a:gd name="T11" fmla="*/ 48 h 94"/>
                        <a:gd name="T12" fmla="*/ 90 w 105"/>
                        <a:gd name="T13" fmla="*/ 64 h 94"/>
                        <a:gd name="T14" fmla="*/ 85 w 105"/>
                        <a:gd name="T15" fmla="*/ 75 h 94"/>
                        <a:gd name="T16" fmla="*/ 69 w 105"/>
                        <a:gd name="T17" fmla="*/ 83 h 94"/>
                        <a:gd name="T18" fmla="*/ 58 w 105"/>
                        <a:gd name="T19" fmla="*/ 87 h 94"/>
                        <a:gd name="T20" fmla="*/ 42 w 105"/>
                        <a:gd name="T21" fmla="*/ 93 h 94"/>
                        <a:gd name="T22" fmla="*/ 27 w 105"/>
                        <a:gd name="T23" fmla="*/ 93 h 94"/>
                        <a:gd name="T24" fmla="*/ 18 w 105"/>
                        <a:gd name="T25" fmla="*/ 89 h 94"/>
                        <a:gd name="T26" fmla="*/ 13 w 105"/>
                        <a:gd name="T27" fmla="*/ 87 h 94"/>
                        <a:gd name="T28" fmla="*/ 0 w 105"/>
                        <a:gd name="T29" fmla="*/ 83 h 94"/>
                        <a:gd name="T30" fmla="*/ 56 w 105"/>
                        <a:gd name="T31" fmla="*/ 0 h 9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105"/>
                        <a:gd name="T49" fmla="*/ 0 h 94"/>
                        <a:gd name="T50" fmla="*/ 105 w 105"/>
                        <a:gd name="T51" fmla="*/ 94 h 9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105" h="94">
                          <a:moveTo>
                            <a:pt x="56" y="0"/>
                          </a:moveTo>
                          <a:lnTo>
                            <a:pt x="73" y="3"/>
                          </a:lnTo>
                          <a:lnTo>
                            <a:pt x="86" y="10"/>
                          </a:lnTo>
                          <a:lnTo>
                            <a:pt x="94" y="18"/>
                          </a:lnTo>
                          <a:lnTo>
                            <a:pt x="104" y="28"/>
                          </a:lnTo>
                          <a:lnTo>
                            <a:pt x="98" y="48"/>
                          </a:lnTo>
                          <a:lnTo>
                            <a:pt x="90" y="64"/>
                          </a:lnTo>
                          <a:lnTo>
                            <a:pt x="85" y="75"/>
                          </a:lnTo>
                          <a:lnTo>
                            <a:pt x="69" y="83"/>
                          </a:lnTo>
                          <a:lnTo>
                            <a:pt x="58" y="87"/>
                          </a:lnTo>
                          <a:lnTo>
                            <a:pt x="42" y="93"/>
                          </a:lnTo>
                          <a:lnTo>
                            <a:pt x="27" y="93"/>
                          </a:lnTo>
                          <a:lnTo>
                            <a:pt x="18" y="89"/>
                          </a:lnTo>
                          <a:lnTo>
                            <a:pt x="13" y="87"/>
                          </a:lnTo>
                          <a:lnTo>
                            <a:pt x="0" y="83"/>
                          </a:lnTo>
                          <a:lnTo>
                            <a:pt x="56" y="0"/>
                          </a:lnTo>
                        </a:path>
                      </a:pathLst>
                    </a:custGeom>
                    <a:solidFill>
                      <a:srgbClr val="804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2141" name="Freeform 46"/>
                  <p:cNvSpPr>
                    <a:spLocks/>
                  </p:cNvSpPr>
                  <p:nvPr/>
                </p:nvSpPr>
                <p:spPr bwMode="auto">
                  <a:xfrm>
                    <a:off x="4444" y="2924"/>
                    <a:ext cx="202" cy="401"/>
                  </a:xfrm>
                  <a:custGeom>
                    <a:avLst/>
                    <a:gdLst>
                      <a:gd name="T0" fmla="*/ 23 w 202"/>
                      <a:gd name="T1" fmla="*/ 0 h 401"/>
                      <a:gd name="T2" fmla="*/ 9 w 202"/>
                      <a:gd name="T3" fmla="*/ 49 h 401"/>
                      <a:gd name="T4" fmla="*/ 6 w 202"/>
                      <a:gd name="T5" fmla="*/ 77 h 401"/>
                      <a:gd name="T6" fmla="*/ 3 w 202"/>
                      <a:gd name="T7" fmla="*/ 101 h 401"/>
                      <a:gd name="T8" fmla="*/ 2 w 202"/>
                      <a:gd name="T9" fmla="*/ 127 h 401"/>
                      <a:gd name="T10" fmla="*/ 0 w 202"/>
                      <a:gd name="T11" fmla="*/ 165 h 401"/>
                      <a:gd name="T12" fmla="*/ 0 w 202"/>
                      <a:gd name="T13" fmla="*/ 191 h 401"/>
                      <a:gd name="T14" fmla="*/ 0 w 202"/>
                      <a:gd name="T15" fmla="*/ 222 h 401"/>
                      <a:gd name="T16" fmla="*/ 1 w 202"/>
                      <a:gd name="T17" fmla="*/ 249 h 401"/>
                      <a:gd name="T18" fmla="*/ 6 w 202"/>
                      <a:gd name="T19" fmla="*/ 274 h 401"/>
                      <a:gd name="T20" fmla="*/ 11 w 202"/>
                      <a:gd name="T21" fmla="*/ 291 h 401"/>
                      <a:gd name="T22" fmla="*/ 13 w 202"/>
                      <a:gd name="T23" fmla="*/ 312 h 401"/>
                      <a:gd name="T24" fmla="*/ 13 w 202"/>
                      <a:gd name="T25" fmla="*/ 339 h 401"/>
                      <a:gd name="T26" fmla="*/ 13 w 202"/>
                      <a:gd name="T27" fmla="*/ 357 h 401"/>
                      <a:gd name="T28" fmla="*/ 17 w 202"/>
                      <a:gd name="T29" fmla="*/ 370 h 401"/>
                      <a:gd name="T30" fmla="*/ 27 w 202"/>
                      <a:gd name="T31" fmla="*/ 384 h 401"/>
                      <a:gd name="T32" fmla="*/ 38 w 202"/>
                      <a:gd name="T33" fmla="*/ 393 h 401"/>
                      <a:gd name="T34" fmla="*/ 53 w 202"/>
                      <a:gd name="T35" fmla="*/ 400 h 401"/>
                      <a:gd name="T36" fmla="*/ 68 w 202"/>
                      <a:gd name="T37" fmla="*/ 400 h 401"/>
                      <a:gd name="T38" fmla="*/ 81 w 202"/>
                      <a:gd name="T39" fmla="*/ 400 h 401"/>
                      <a:gd name="T40" fmla="*/ 94 w 202"/>
                      <a:gd name="T41" fmla="*/ 393 h 401"/>
                      <a:gd name="T42" fmla="*/ 105 w 202"/>
                      <a:gd name="T43" fmla="*/ 381 h 401"/>
                      <a:gd name="T44" fmla="*/ 117 w 202"/>
                      <a:gd name="T45" fmla="*/ 363 h 401"/>
                      <a:gd name="T46" fmla="*/ 121 w 202"/>
                      <a:gd name="T47" fmla="*/ 347 h 401"/>
                      <a:gd name="T48" fmla="*/ 124 w 202"/>
                      <a:gd name="T49" fmla="*/ 332 h 401"/>
                      <a:gd name="T50" fmla="*/ 125 w 202"/>
                      <a:gd name="T51" fmla="*/ 318 h 401"/>
                      <a:gd name="T52" fmla="*/ 131 w 202"/>
                      <a:gd name="T53" fmla="*/ 298 h 401"/>
                      <a:gd name="T54" fmla="*/ 139 w 202"/>
                      <a:gd name="T55" fmla="*/ 278 h 401"/>
                      <a:gd name="T56" fmla="*/ 148 w 202"/>
                      <a:gd name="T57" fmla="*/ 259 h 401"/>
                      <a:gd name="T58" fmla="*/ 160 w 202"/>
                      <a:gd name="T59" fmla="*/ 232 h 401"/>
                      <a:gd name="T60" fmla="*/ 168 w 202"/>
                      <a:gd name="T61" fmla="*/ 213 h 401"/>
                      <a:gd name="T62" fmla="*/ 176 w 202"/>
                      <a:gd name="T63" fmla="*/ 187 h 401"/>
                      <a:gd name="T64" fmla="*/ 185 w 202"/>
                      <a:gd name="T65" fmla="*/ 163 h 401"/>
                      <a:gd name="T66" fmla="*/ 192 w 202"/>
                      <a:gd name="T67" fmla="*/ 144 h 401"/>
                      <a:gd name="T68" fmla="*/ 196 w 202"/>
                      <a:gd name="T69" fmla="*/ 124 h 401"/>
                      <a:gd name="T70" fmla="*/ 198 w 202"/>
                      <a:gd name="T71" fmla="*/ 105 h 401"/>
                      <a:gd name="T72" fmla="*/ 199 w 202"/>
                      <a:gd name="T73" fmla="*/ 87 h 401"/>
                      <a:gd name="T74" fmla="*/ 201 w 202"/>
                      <a:gd name="T75" fmla="*/ 63 h 401"/>
                      <a:gd name="T76" fmla="*/ 173 w 202"/>
                      <a:gd name="T77" fmla="*/ 74 h 401"/>
                      <a:gd name="T78" fmla="*/ 149 w 202"/>
                      <a:gd name="T79" fmla="*/ 78 h 401"/>
                      <a:gd name="T80" fmla="*/ 127 w 202"/>
                      <a:gd name="T81" fmla="*/ 77 h 401"/>
                      <a:gd name="T82" fmla="*/ 106 w 202"/>
                      <a:gd name="T83" fmla="*/ 67 h 401"/>
                      <a:gd name="T84" fmla="*/ 86 w 202"/>
                      <a:gd name="T85" fmla="*/ 55 h 401"/>
                      <a:gd name="T86" fmla="*/ 68 w 202"/>
                      <a:gd name="T87" fmla="*/ 41 h 401"/>
                      <a:gd name="T88" fmla="*/ 48 w 202"/>
                      <a:gd name="T89" fmla="*/ 26 h 401"/>
                      <a:gd name="T90" fmla="*/ 23 w 202"/>
                      <a:gd name="T91" fmla="*/ 0 h 401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02"/>
                      <a:gd name="T139" fmla="*/ 0 h 401"/>
                      <a:gd name="T140" fmla="*/ 202 w 202"/>
                      <a:gd name="T141" fmla="*/ 401 h 401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02" h="401">
                        <a:moveTo>
                          <a:pt x="23" y="0"/>
                        </a:moveTo>
                        <a:lnTo>
                          <a:pt x="9" y="49"/>
                        </a:lnTo>
                        <a:lnTo>
                          <a:pt x="6" y="77"/>
                        </a:lnTo>
                        <a:lnTo>
                          <a:pt x="3" y="101"/>
                        </a:lnTo>
                        <a:lnTo>
                          <a:pt x="2" y="127"/>
                        </a:lnTo>
                        <a:lnTo>
                          <a:pt x="0" y="165"/>
                        </a:lnTo>
                        <a:lnTo>
                          <a:pt x="0" y="191"/>
                        </a:lnTo>
                        <a:lnTo>
                          <a:pt x="0" y="222"/>
                        </a:lnTo>
                        <a:lnTo>
                          <a:pt x="1" y="249"/>
                        </a:lnTo>
                        <a:lnTo>
                          <a:pt x="6" y="274"/>
                        </a:lnTo>
                        <a:lnTo>
                          <a:pt x="11" y="291"/>
                        </a:lnTo>
                        <a:lnTo>
                          <a:pt x="13" y="312"/>
                        </a:lnTo>
                        <a:lnTo>
                          <a:pt x="13" y="339"/>
                        </a:lnTo>
                        <a:lnTo>
                          <a:pt x="13" y="357"/>
                        </a:lnTo>
                        <a:lnTo>
                          <a:pt x="17" y="370"/>
                        </a:lnTo>
                        <a:lnTo>
                          <a:pt x="27" y="384"/>
                        </a:lnTo>
                        <a:lnTo>
                          <a:pt x="38" y="393"/>
                        </a:lnTo>
                        <a:lnTo>
                          <a:pt x="53" y="400"/>
                        </a:lnTo>
                        <a:lnTo>
                          <a:pt x="68" y="400"/>
                        </a:lnTo>
                        <a:lnTo>
                          <a:pt x="81" y="400"/>
                        </a:lnTo>
                        <a:lnTo>
                          <a:pt x="94" y="393"/>
                        </a:lnTo>
                        <a:lnTo>
                          <a:pt x="105" y="381"/>
                        </a:lnTo>
                        <a:lnTo>
                          <a:pt x="117" y="363"/>
                        </a:lnTo>
                        <a:lnTo>
                          <a:pt x="121" y="347"/>
                        </a:lnTo>
                        <a:lnTo>
                          <a:pt x="124" y="332"/>
                        </a:lnTo>
                        <a:lnTo>
                          <a:pt x="125" y="318"/>
                        </a:lnTo>
                        <a:lnTo>
                          <a:pt x="131" y="298"/>
                        </a:lnTo>
                        <a:lnTo>
                          <a:pt x="139" y="278"/>
                        </a:lnTo>
                        <a:lnTo>
                          <a:pt x="148" y="259"/>
                        </a:lnTo>
                        <a:lnTo>
                          <a:pt x="160" y="232"/>
                        </a:lnTo>
                        <a:lnTo>
                          <a:pt x="168" y="213"/>
                        </a:lnTo>
                        <a:lnTo>
                          <a:pt x="176" y="187"/>
                        </a:lnTo>
                        <a:lnTo>
                          <a:pt x="185" y="163"/>
                        </a:lnTo>
                        <a:lnTo>
                          <a:pt x="192" y="144"/>
                        </a:lnTo>
                        <a:lnTo>
                          <a:pt x="196" y="124"/>
                        </a:lnTo>
                        <a:lnTo>
                          <a:pt x="198" y="105"/>
                        </a:lnTo>
                        <a:lnTo>
                          <a:pt x="199" y="87"/>
                        </a:lnTo>
                        <a:lnTo>
                          <a:pt x="201" y="63"/>
                        </a:lnTo>
                        <a:lnTo>
                          <a:pt x="173" y="74"/>
                        </a:lnTo>
                        <a:lnTo>
                          <a:pt x="149" y="78"/>
                        </a:lnTo>
                        <a:lnTo>
                          <a:pt x="127" y="77"/>
                        </a:lnTo>
                        <a:lnTo>
                          <a:pt x="106" y="67"/>
                        </a:lnTo>
                        <a:lnTo>
                          <a:pt x="86" y="55"/>
                        </a:lnTo>
                        <a:lnTo>
                          <a:pt x="68" y="41"/>
                        </a:lnTo>
                        <a:lnTo>
                          <a:pt x="48" y="26"/>
                        </a:lnTo>
                        <a:lnTo>
                          <a:pt x="23" y="0"/>
                        </a:lnTo>
                      </a:path>
                    </a:pathLst>
                  </a:custGeom>
                  <a:solidFill>
                    <a:srgbClr val="FFE0C0"/>
                  </a:solidFill>
                  <a:ln w="12700" cap="rnd">
                    <a:solidFill>
                      <a:srgbClr val="804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42" name="Freeform 47"/>
                  <p:cNvSpPr>
                    <a:spLocks/>
                  </p:cNvSpPr>
                  <p:nvPr/>
                </p:nvSpPr>
                <p:spPr bwMode="auto">
                  <a:xfrm>
                    <a:off x="4477" y="2935"/>
                    <a:ext cx="163" cy="357"/>
                  </a:xfrm>
                  <a:custGeom>
                    <a:avLst/>
                    <a:gdLst>
                      <a:gd name="T0" fmla="*/ 0 w 163"/>
                      <a:gd name="T1" fmla="*/ 0 h 357"/>
                      <a:gd name="T2" fmla="*/ 10 w 163"/>
                      <a:gd name="T3" fmla="*/ 19 h 357"/>
                      <a:gd name="T4" fmla="*/ 17 w 163"/>
                      <a:gd name="T5" fmla="*/ 35 h 357"/>
                      <a:gd name="T6" fmla="*/ 32 w 163"/>
                      <a:gd name="T7" fmla="*/ 63 h 357"/>
                      <a:gd name="T8" fmla="*/ 43 w 163"/>
                      <a:gd name="T9" fmla="*/ 92 h 357"/>
                      <a:gd name="T10" fmla="*/ 51 w 163"/>
                      <a:gd name="T11" fmla="*/ 123 h 357"/>
                      <a:gd name="T12" fmla="*/ 58 w 163"/>
                      <a:gd name="T13" fmla="*/ 153 h 357"/>
                      <a:gd name="T14" fmla="*/ 64 w 163"/>
                      <a:gd name="T15" fmla="*/ 193 h 357"/>
                      <a:gd name="T16" fmla="*/ 66 w 163"/>
                      <a:gd name="T17" fmla="*/ 220 h 357"/>
                      <a:gd name="T18" fmla="*/ 70 w 163"/>
                      <a:gd name="T19" fmla="*/ 247 h 357"/>
                      <a:gd name="T20" fmla="*/ 70 w 163"/>
                      <a:gd name="T21" fmla="*/ 269 h 357"/>
                      <a:gd name="T22" fmla="*/ 68 w 163"/>
                      <a:gd name="T23" fmla="*/ 291 h 357"/>
                      <a:gd name="T24" fmla="*/ 60 w 163"/>
                      <a:gd name="T25" fmla="*/ 311 h 357"/>
                      <a:gd name="T26" fmla="*/ 49 w 163"/>
                      <a:gd name="T27" fmla="*/ 324 h 357"/>
                      <a:gd name="T28" fmla="*/ 33 w 163"/>
                      <a:gd name="T29" fmla="*/ 329 h 357"/>
                      <a:gd name="T30" fmla="*/ 26 w 163"/>
                      <a:gd name="T31" fmla="*/ 328 h 357"/>
                      <a:gd name="T32" fmla="*/ 18 w 163"/>
                      <a:gd name="T33" fmla="*/ 324 h 357"/>
                      <a:gd name="T34" fmla="*/ 23 w 163"/>
                      <a:gd name="T35" fmla="*/ 340 h 357"/>
                      <a:gd name="T36" fmla="*/ 33 w 163"/>
                      <a:gd name="T37" fmla="*/ 350 h 357"/>
                      <a:gd name="T38" fmla="*/ 42 w 163"/>
                      <a:gd name="T39" fmla="*/ 356 h 357"/>
                      <a:gd name="T40" fmla="*/ 59 w 163"/>
                      <a:gd name="T41" fmla="*/ 354 h 357"/>
                      <a:gd name="T42" fmla="*/ 71 w 163"/>
                      <a:gd name="T43" fmla="*/ 344 h 357"/>
                      <a:gd name="T44" fmla="*/ 78 w 163"/>
                      <a:gd name="T45" fmla="*/ 322 h 357"/>
                      <a:gd name="T46" fmla="*/ 82 w 163"/>
                      <a:gd name="T47" fmla="*/ 302 h 357"/>
                      <a:gd name="T48" fmla="*/ 82 w 163"/>
                      <a:gd name="T49" fmla="*/ 290 h 357"/>
                      <a:gd name="T50" fmla="*/ 89 w 163"/>
                      <a:gd name="T51" fmla="*/ 270 h 357"/>
                      <a:gd name="T52" fmla="*/ 97 w 163"/>
                      <a:gd name="T53" fmla="*/ 252 h 357"/>
                      <a:gd name="T54" fmla="*/ 104 w 163"/>
                      <a:gd name="T55" fmla="*/ 238 h 357"/>
                      <a:gd name="T56" fmla="*/ 112 w 163"/>
                      <a:gd name="T57" fmla="*/ 217 h 357"/>
                      <a:gd name="T58" fmla="*/ 122 w 163"/>
                      <a:gd name="T59" fmla="*/ 196 h 357"/>
                      <a:gd name="T60" fmla="*/ 132 w 163"/>
                      <a:gd name="T61" fmla="*/ 176 h 357"/>
                      <a:gd name="T62" fmla="*/ 140 w 163"/>
                      <a:gd name="T63" fmla="*/ 159 h 357"/>
                      <a:gd name="T64" fmla="*/ 149 w 163"/>
                      <a:gd name="T65" fmla="*/ 135 h 357"/>
                      <a:gd name="T66" fmla="*/ 155 w 163"/>
                      <a:gd name="T67" fmla="*/ 115 h 357"/>
                      <a:gd name="T68" fmla="*/ 159 w 163"/>
                      <a:gd name="T69" fmla="*/ 95 h 357"/>
                      <a:gd name="T70" fmla="*/ 162 w 163"/>
                      <a:gd name="T71" fmla="*/ 75 h 357"/>
                      <a:gd name="T72" fmla="*/ 162 w 163"/>
                      <a:gd name="T73" fmla="*/ 56 h 357"/>
                      <a:gd name="T74" fmla="*/ 129 w 163"/>
                      <a:gd name="T75" fmla="*/ 66 h 357"/>
                      <a:gd name="T76" fmla="*/ 97 w 163"/>
                      <a:gd name="T77" fmla="*/ 66 h 357"/>
                      <a:gd name="T78" fmla="*/ 78 w 163"/>
                      <a:gd name="T79" fmla="*/ 59 h 357"/>
                      <a:gd name="T80" fmla="*/ 59 w 163"/>
                      <a:gd name="T81" fmla="*/ 50 h 357"/>
                      <a:gd name="T82" fmla="*/ 46 w 163"/>
                      <a:gd name="T83" fmla="*/ 39 h 357"/>
                      <a:gd name="T84" fmla="*/ 21 w 163"/>
                      <a:gd name="T85" fmla="*/ 22 h 357"/>
                      <a:gd name="T86" fmla="*/ 0 w 163"/>
                      <a:gd name="T87" fmla="*/ 0 h 35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63"/>
                      <a:gd name="T133" fmla="*/ 0 h 357"/>
                      <a:gd name="T134" fmla="*/ 163 w 163"/>
                      <a:gd name="T135" fmla="*/ 357 h 357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63" h="357">
                        <a:moveTo>
                          <a:pt x="0" y="0"/>
                        </a:moveTo>
                        <a:lnTo>
                          <a:pt x="10" y="19"/>
                        </a:lnTo>
                        <a:lnTo>
                          <a:pt x="17" y="35"/>
                        </a:lnTo>
                        <a:lnTo>
                          <a:pt x="32" y="63"/>
                        </a:lnTo>
                        <a:lnTo>
                          <a:pt x="43" y="92"/>
                        </a:lnTo>
                        <a:lnTo>
                          <a:pt x="51" y="123"/>
                        </a:lnTo>
                        <a:lnTo>
                          <a:pt x="58" y="153"/>
                        </a:lnTo>
                        <a:lnTo>
                          <a:pt x="64" y="193"/>
                        </a:lnTo>
                        <a:lnTo>
                          <a:pt x="66" y="220"/>
                        </a:lnTo>
                        <a:lnTo>
                          <a:pt x="70" y="247"/>
                        </a:lnTo>
                        <a:lnTo>
                          <a:pt x="70" y="269"/>
                        </a:lnTo>
                        <a:lnTo>
                          <a:pt x="68" y="291"/>
                        </a:lnTo>
                        <a:lnTo>
                          <a:pt x="60" y="311"/>
                        </a:lnTo>
                        <a:lnTo>
                          <a:pt x="49" y="324"/>
                        </a:lnTo>
                        <a:lnTo>
                          <a:pt x="33" y="329"/>
                        </a:lnTo>
                        <a:lnTo>
                          <a:pt x="26" y="328"/>
                        </a:lnTo>
                        <a:lnTo>
                          <a:pt x="18" y="324"/>
                        </a:lnTo>
                        <a:lnTo>
                          <a:pt x="23" y="340"/>
                        </a:lnTo>
                        <a:lnTo>
                          <a:pt x="33" y="350"/>
                        </a:lnTo>
                        <a:lnTo>
                          <a:pt x="42" y="356"/>
                        </a:lnTo>
                        <a:lnTo>
                          <a:pt x="59" y="354"/>
                        </a:lnTo>
                        <a:lnTo>
                          <a:pt x="71" y="344"/>
                        </a:lnTo>
                        <a:lnTo>
                          <a:pt x="78" y="322"/>
                        </a:lnTo>
                        <a:lnTo>
                          <a:pt x="82" y="302"/>
                        </a:lnTo>
                        <a:lnTo>
                          <a:pt x="82" y="290"/>
                        </a:lnTo>
                        <a:lnTo>
                          <a:pt x="89" y="270"/>
                        </a:lnTo>
                        <a:lnTo>
                          <a:pt x="97" y="252"/>
                        </a:lnTo>
                        <a:lnTo>
                          <a:pt x="104" y="238"/>
                        </a:lnTo>
                        <a:lnTo>
                          <a:pt x="112" y="217"/>
                        </a:lnTo>
                        <a:lnTo>
                          <a:pt x="122" y="196"/>
                        </a:lnTo>
                        <a:lnTo>
                          <a:pt x="132" y="176"/>
                        </a:lnTo>
                        <a:lnTo>
                          <a:pt x="140" y="159"/>
                        </a:lnTo>
                        <a:lnTo>
                          <a:pt x="149" y="135"/>
                        </a:lnTo>
                        <a:lnTo>
                          <a:pt x="155" y="115"/>
                        </a:lnTo>
                        <a:lnTo>
                          <a:pt x="159" y="95"/>
                        </a:lnTo>
                        <a:lnTo>
                          <a:pt x="162" y="75"/>
                        </a:lnTo>
                        <a:lnTo>
                          <a:pt x="162" y="56"/>
                        </a:lnTo>
                        <a:lnTo>
                          <a:pt x="129" y="66"/>
                        </a:lnTo>
                        <a:lnTo>
                          <a:pt x="97" y="66"/>
                        </a:lnTo>
                        <a:lnTo>
                          <a:pt x="78" y="59"/>
                        </a:lnTo>
                        <a:lnTo>
                          <a:pt x="59" y="50"/>
                        </a:lnTo>
                        <a:lnTo>
                          <a:pt x="46" y="39"/>
                        </a:lnTo>
                        <a:lnTo>
                          <a:pt x="21" y="2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8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128" name="Group 48"/>
              <p:cNvGrpSpPr>
                <a:grpSpLocks/>
              </p:cNvGrpSpPr>
              <p:nvPr/>
            </p:nvGrpSpPr>
            <p:grpSpPr bwMode="auto">
              <a:xfrm>
                <a:off x="4798" y="2917"/>
                <a:ext cx="336" cy="347"/>
                <a:chOff x="4456" y="2626"/>
                <a:chExt cx="437" cy="382"/>
              </a:xfrm>
            </p:grpSpPr>
            <p:sp>
              <p:nvSpPr>
                <p:cNvPr id="2130" name="Freeform 49"/>
                <p:cNvSpPr>
                  <a:spLocks/>
                </p:cNvSpPr>
                <p:nvPr/>
              </p:nvSpPr>
              <p:spPr bwMode="auto">
                <a:xfrm>
                  <a:off x="4456" y="2626"/>
                  <a:ext cx="437" cy="380"/>
                </a:xfrm>
                <a:custGeom>
                  <a:avLst/>
                  <a:gdLst>
                    <a:gd name="T0" fmla="*/ 57 w 437"/>
                    <a:gd name="T1" fmla="*/ 24 h 380"/>
                    <a:gd name="T2" fmla="*/ 43 w 437"/>
                    <a:gd name="T3" fmla="*/ 50 h 380"/>
                    <a:gd name="T4" fmla="*/ 39 w 437"/>
                    <a:gd name="T5" fmla="*/ 91 h 380"/>
                    <a:gd name="T6" fmla="*/ 23 w 437"/>
                    <a:gd name="T7" fmla="*/ 125 h 380"/>
                    <a:gd name="T8" fmla="*/ 19 w 437"/>
                    <a:gd name="T9" fmla="*/ 151 h 380"/>
                    <a:gd name="T10" fmla="*/ 20 w 437"/>
                    <a:gd name="T11" fmla="*/ 171 h 380"/>
                    <a:gd name="T12" fmla="*/ 24 w 437"/>
                    <a:gd name="T13" fmla="*/ 192 h 380"/>
                    <a:gd name="T14" fmla="*/ 18 w 437"/>
                    <a:gd name="T15" fmla="*/ 214 h 380"/>
                    <a:gd name="T16" fmla="*/ 10 w 437"/>
                    <a:gd name="T17" fmla="*/ 234 h 380"/>
                    <a:gd name="T18" fmla="*/ 7 w 437"/>
                    <a:gd name="T19" fmla="*/ 255 h 380"/>
                    <a:gd name="T20" fmla="*/ 0 w 437"/>
                    <a:gd name="T21" fmla="*/ 281 h 380"/>
                    <a:gd name="T22" fmla="*/ 24 w 437"/>
                    <a:gd name="T23" fmla="*/ 314 h 380"/>
                    <a:gd name="T24" fmla="*/ 70 w 437"/>
                    <a:gd name="T25" fmla="*/ 356 h 380"/>
                    <a:gd name="T26" fmla="*/ 113 w 437"/>
                    <a:gd name="T27" fmla="*/ 375 h 380"/>
                    <a:gd name="T28" fmla="*/ 156 w 437"/>
                    <a:gd name="T29" fmla="*/ 375 h 380"/>
                    <a:gd name="T30" fmla="*/ 199 w 437"/>
                    <a:gd name="T31" fmla="*/ 364 h 380"/>
                    <a:gd name="T32" fmla="*/ 219 w 437"/>
                    <a:gd name="T33" fmla="*/ 334 h 380"/>
                    <a:gd name="T34" fmla="*/ 258 w 437"/>
                    <a:gd name="T35" fmla="*/ 303 h 380"/>
                    <a:gd name="T36" fmla="*/ 300 w 437"/>
                    <a:gd name="T37" fmla="*/ 284 h 380"/>
                    <a:gd name="T38" fmla="*/ 348 w 437"/>
                    <a:gd name="T39" fmla="*/ 275 h 380"/>
                    <a:gd name="T40" fmla="*/ 392 w 437"/>
                    <a:gd name="T41" fmla="*/ 276 h 380"/>
                    <a:gd name="T42" fmla="*/ 420 w 437"/>
                    <a:gd name="T43" fmla="*/ 291 h 380"/>
                    <a:gd name="T44" fmla="*/ 431 w 437"/>
                    <a:gd name="T45" fmla="*/ 303 h 380"/>
                    <a:gd name="T46" fmla="*/ 429 w 437"/>
                    <a:gd name="T47" fmla="*/ 279 h 380"/>
                    <a:gd name="T48" fmla="*/ 422 w 437"/>
                    <a:gd name="T49" fmla="*/ 258 h 380"/>
                    <a:gd name="T50" fmla="*/ 422 w 437"/>
                    <a:gd name="T51" fmla="*/ 228 h 380"/>
                    <a:gd name="T52" fmla="*/ 406 w 437"/>
                    <a:gd name="T53" fmla="*/ 204 h 380"/>
                    <a:gd name="T54" fmla="*/ 412 w 437"/>
                    <a:gd name="T55" fmla="*/ 178 h 380"/>
                    <a:gd name="T56" fmla="*/ 402 w 437"/>
                    <a:gd name="T57" fmla="*/ 151 h 380"/>
                    <a:gd name="T58" fmla="*/ 404 w 437"/>
                    <a:gd name="T59" fmla="*/ 122 h 380"/>
                    <a:gd name="T60" fmla="*/ 400 w 437"/>
                    <a:gd name="T61" fmla="*/ 96 h 380"/>
                    <a:gd name="T62" fmla="*/ 390 w 437"/>
                    <a:gd name="T63" fmla="*/ 62 h 380"/>
                    <a:gd name="T64" fmla="*/ 357 w 437"/>
                    <a:gd name="T65" fmla="*/ 48 h 380"/>
                    <a:gd name="T66" fmla="*/ 289 w 437"/>
                    <a:gd name="T67" fmla="*/ 48 h 380"/>
                    <a:gd name="T68" fmla="*/ 204 w 437"/>
                    <a:gd name="T69" fmla="*/ 33 h 380"/>
                    <a:gd name="T70" fmla="*/ 141 w 437"/>
                    <a:gd name="T71" fmla="*/ 19 h 380"/>
                    <a:gd name="T72" fmla="*/ 89 w 437"/>
                    <a:gd name="T73" fmla="*/ 10 h 38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437"/>
                    <a:gd name="T112" fmla="*/ 0 h 380"/>
                    <a:gd name="T113" fmla="*/ 437 w 437"/>
                    <a:gd name="T114" fmla="*/ 380 h 38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437" h="380">
                      <a:moveTo>
                        <a:pt x="64" y="0"/>
                      </a:moveTo>
                      <a:lnTo>
                        <a:pt x="57" y="24"/>
                      </a:lnTo>
                      <a:lnTo>
                        <a:pt x="48" y="32"/>
                      </a:lnTo>
                      <a:lnTo>
                        <a:pt x="43" y="50"/>
                      </a:lnTo>
                      <a:lnTo>
                        <a:pt x="41" y="71"/>
                      </a:lnTo>
                      <a:lnTo>
                        <a:pt x="39" y="91"/>
                      </a:lnTo>
                      <a:lnTo>
                        <a:pt x="33" y="106"/>
                      </a:lnTo>
                      <a:lnTo>
                        <a:pt x="23" y="125"/>
                      </a:lnTo>
                      <a:lnTo>
                        <a:pt x="22" y="140"/>
                      </a:lnTo>
                      <a:lnTo>
                        <a:pt x="19" y="151"/>
                      </a:lnTo>
                      <a:lnTo>
                        <a:pt x="19" y="161"/>
                      </a:lnTo>
                      <a:lnTo>
                        <a:pt x="20" y="171"/>
                      </a:lnTo>
                      <a:lnTo>
                        <a:pt x="24" y="180"/>
                      </a:lnTo>
                      <a:lnTo>
                        <a:pt x="24" y="192"/>
                      </a:lnTo>
                      <a:lnTo>
                        <a:pt x="20" y="200"/>
                      </a:lnTo>
                      <a:lnTo>
                        <a:pt x="18" y="214"/>
                      </a:lnTo>
                      <a:lnTo>
                        <a:pt x="15" y="223"/>
                      </a:lnTo>
                      <a:lnTo>
                        <a:pt x="10" y="234"/>
                      </a:lnTo>
                      <a:lnTo>
                        <a:pt x="7" y="242"/>
                      </a:lnTo>
                      <a:lnTo>
                        <a:pt x="7" y="255"/>
                      </a:lnTo>
                      <a:lnTo>
                        <a:pt x="3" y="265"/>
                      </a:lnTo>
                      <a:lnTo>
                        <a:pt x="0" y="281"/>
                      </a:lnTo>
                      <a:lnTo>
                        <a:pt x="5" y="293"/>
                      </a:lnTo>
                      <a:lnTo>
                        <a:pt x="24" y="314"/>
                      </a:lnTo>
                      <a:lnTo>
                        <a:pt x="46" y="336"/>
                      </a:lnTo>
                      <a:lnTo>
                        <a:pt x="70" y="356"/>
                      </a:lnTo>
                      <a:lnTo>
                        <a:pt x="92" y="368"/>
                      </a:lnTo>
                      <a:lnTo>
                        <a:pt x="113" y="375"/>
                      </a:lnTo>
                      <a:lnTo>
                        <a:pt x="134" y="379"/>
                      </a:lnTo>
                      <a:lnTo>
                        <a:pt x="156" y="375"/>
                      </a:lnTo>
                      <a:lnTo>
                        <a:pt x="179" y="369"/>
                      </a:lnTo>
                      <a:lnTo>
                        <a:pt x="199" y="364"/>
                      </a:lnTo>
                      <a:lnTo>
                        <a:pt x="209" y="350"/>
                      </a:lnTo>
                      <a:lnTo>
                        <a:pt x="219" y="334"/>
                      </a:lnTo>
                      <a:lnTo>
                        <a:pt x="237" y="314"/>
                      </a:lnTo>
                      <a:lnTo>
                        <a:pt x="258" y="303"/>
                      </a:lnTo>
                      <a:lnTo>
                        <a:pt x="275" y="293"/>
                      </a:lnTo>
                      <a:lnTo>
                        <a:pt x="300" y="284"/>
                      </a:lnTo>
                      <a:lnTo>
                        <a:pt x="315" y="281"/>
                      </a:lnTo>
                      <a:lnTo>
                        <a:pt x="348" y="275"/>
                      </a:lnTo>
                      <a:lnTo>
                        <a:pt x="373" y="274"/>
                      </a:lnTo>
                      <a:lnTo>
                        <a:pt x="392" y="276"/>
                      </a:lnTo>
                      <a:lnTo>
                        <a:pt x="412" y="284"/>
                      </a:lnTo>
                      <a:lnTo>
                        <a:pt x="420" y="291"/>
                      </a:lnTo>
                      <a:lnTo>
                        <a:pt x="422" y="307"/>
                      </a:lnTo>
                      <a:lnTo>
                        <a:pt x="431" y="303"/>
                      </a:lnTo>
                      <a:lnTo>
                        <a:pt x="436" y="292"/>
                      </a:lnTo>
                      <a:lnTo>
                        <a:pt x="429" y="279"/>
                      </a:lnTo>
                      <a:lnTo>
                        <a:pt x="424" y="267"/>
                      </a:lnTo>
                      <a:lnTo>
                        <a:pt x="422" y="258"/>
                      </a:lnTo>
                      <a:lnTo>
                        <a:pt x="426" y="244"/>
                      </a:lnTo>
                      <a:lnTo>
                        <a:pt x="422" y="228"/>
                      </a:lnTo>
                      <a:lnTo>
                        <a:pt x="412" y="221"/>
                      </a:lnTo>
                      <a:lnTo>
                        <a:pt x="406" y="204"/>
                      </a:lnTo>
                      <a:lnTo>
                        <a:pt x="406" y="188"/>
                      </a:lnTo>
                      <a:lnTo>
                        <a:pt x="412" y="178"/>
                      </a:lnTo>
                      <a:lnTo>
                        <a:pt x="409" y="163"/>
                      </a:lnTo>
                      <a:lnTo>
                        <a:pt x="402" y="151"/>
                      </a:lnTo>
                      <a:lnTo>
                        <a:pt x="405" y="136"/>
                      </a:lnTo>
                      <a:lnTo>
                        <a:pt x="404" y="122"/>
                      </a:lnTo>
                      <a:lnTo>
                        <a:pt x="395" y="114"/>
                      </a:lnTo>
                      <a:lnTo>
                        <a:pt x="400" y="96"/>
                      </a:lnTo>
                      <a:lnTo>
                        <a:pt x="396" y="77"/>
                      </a:lnTo>
                      <a:lnTo>
                        <a:pt x="390" y="62"/>
                      </a:lnTo>
                      <a:lnTo>
                        <a:pt x="394" y="41"/>
                      </a:lnTo>
                      <a:lnTo>
                        <a:pt x="357" y="48"/>
                      </a:lnTo>
                      <a:lnTo>
                        <a:pt x="325" y="49"/>
                      </a:lnTo>
                      <a:lnTo>
                        <a:pt x="289" y="48"/>
                      </a:lnTo>
                      <a:lnTo>
                        <a:pt x="242" y="42"/>
                      </a:lnTo>
                      <a:lnTo>
                        <a:pt x="204" y="33"/>
                      </a:lnTo>
                      <a:lnTo>
                        <a:pt x="170" y="27"/>
                      </a:lnTo>
                      <a:lnTo>
                        <a:pt x="141" y="19"/>
                      </a:lnTo>
                      <a:lnTo>
                        <a:pt x="119" y="16"/>
                      </a:lnTo>
                      <a:lnTo>
                        <a:pt x="89" y="10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00C0C0"/>
                </a:solidFill>
                <a:ln w="12700" cap="rnd">
                  <a:solidFill>
                    <a:srgbClr val="0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31" name="Freeform 50"/>
                <p:cNvSpPr>
                  <a:spLocks/>
                </p:cNvSpPr>
                <p:nvPr/>
              </p:nvSpPr>
              <p:spPr bwMode="auto">
                <a:xfrm>
                  <a:off x="4537" y="2657"/>
                  <a:ext cx="302" cy="141"/>
                </a:xfrm>
                <a:custGeom>
                  <a:avLst/>
                  <a:gdLst>
                    <a:gd name="T0" fmla="*/ 33 w 302"/>
                    <a:gd name="T1" fmla="*/ 13 h 141"/>
                    <a:gd name="T2" fmla="*/ 95 w 302"/>
                    <a:gd name="T3" fmla="*/ 20 h 141"/>
                    <a:gd name="T4" fmla="*/ 163 w 302"/>
                    <a:gd name="T5" fmla="*/ 33 h 141"/>
                    <a:gd name="T6" fmla="*/ 220 w 302"/>
                    <a:gd name="T7" fmla="*/ 37 h 141"/>
                    <a:gd name="T8" fmla="*/ 273 w 302"/>
                    <a:gd name="T9" fmla="*/ 33 h 141"/>
                    <a:gd name="T10" fmla="*/ 283 w 302"/>
                    <a:gd name="T11" fmla="*/ 56 h 141"/>
                    <a:gd name="T12" fmla="*/ 228 w 302"/>
                    <a:gd name="T13" fmla="*/ 83 h 141"/>
                    <a:gd name="T14" fmla="*/ 165 w 302"/>
                    <a:gd name="T15" fmla="*/ 86 h 141"/>
                    <a:gd name="T16" fmla="*/ 132 w 302"/>
                    <a:gd name="T17" fmla="*/ 107 h 141"/>
                    <a:gd name="T18" fmla="*/ 100 w 302"/>
                    <a:gd name="T19" fmla="*/ 134 h 141"/>
                    <a:gd name="T20" fmla="*/ 64 w 302"/>
                    <a:gd name="T21" fmla="*/ 133 h 141"/>
                    <a:gd name="T22" fmla="*/ 110 w 302"/>
                    <a:gd name="T23" fmla="*/ 114 h 141"/>
                    <a:gd name="T24" fmla="*/ 136 w 302"/>
                    <a:gd name="T25" fmla="*/ 86 h 141"/>
                    <a:gd name="T26" fmla="*/ 196 w 302"/>
                    <a:gd name="T27" fmla="*/ 72 h 141"/>
                    <a:gd name="T28" fmla="*/ 251 w 302"/>
                    <a:gd name="T29" fmla="*/ 61 h 141"/>
                    <a:gd name="T30" fmla="*/ 271 w 302"/>
                    <a:gd name="T31" fmla="*/ 41 h 141"/>
                    <a:gd name="T32" fmla="*/ 222 w 302"/>
                    <a:gd name="T33" fmla="*/ 40 h 141"/>
                    <a:gd name="T34" fmla="*/ 194 w 302"/>
                    <a:gd name="T35" fmla="*/ 52 h 141"/>
                    <a:gd name="T36" fmla="*/ 136 w 302"/>
                    <a:gd name="T37" fmla="*/ 67 h 141"/>
                    <a:gd name="T38" fmla="*/ 137 w 302"/>
                    <a:gd name="T39" fmla="*/ 60 h 141"/>
                    <a:gd name="T40" fmla="*/ 166 w 302"/>
                    <a:gd name="T41" fmla="*/ 47 h 141"/>
                    <a:gd name="T42" fmla="*/ 155 w 302"/>
                    <a:gd name="T43" fmla="*/ 41 h 141"/>
                    <a:gd name="T44" fmla="*/ 117 w 302"/>
                    <a:gd name="T45" fmla="*/ 33 h 141"/>
                    <a:gd name="T46" fmla="*/ 100 w 302"/>
                    <a:gd name="T47" fmla="*/ 50 h 141"/>
                    <a:gd name="T48" fmla="*/ 79 w 302"/>
                    <a:gd name="T49" fmla="*/ 81 h 141"/>
                    <a:gd name="T50" fmla="*/ 41 w 302"/>
                    <a:gd name="T51" fmla="*/ 94 h 141"/>
                    <a:gd name="T52" fmla="*/ 13 w 302"/>
                    <a:gd name="T53" fmla="*/ 120 h 141"/>
                    <a:gd name="T54" fmla="*/ 45 w 302"/>
                    <a:gd name="T55" fmla="*/ 84 h 141"/>
                    <a:gd name="T56" fmla="*/ 86 w 302"/>
                    <a:gd name="T57" fmla="*/ 64 h 141"/>
                    <a:gd name="T58" fmla="*/ 98 w 302"/>
                    <a:gd name="T59" fmla="*/ 40 h 141"/>
                    <a:gd name="T60" fmla="*/ 97 w 302"/>
                    <a:gd name="T61" fmla="*/ 20 h 141"/>
                    <a:gd name="T62" fmla="*/ 62 w 302"/>
                    <a:gd name="T63" fmla="*/ 27 h 141"/>
                    <a:gd name="T64" fmla="*/ 36 w 302"/>
                    <a:gd name="T65" fmla="*/ 50 h 141"/>
                    <a:gd name="T66" fmla="*/ 13 w 302"/>
                    <a:gd name="T67" fmla="*/ 81 h 141"/>
                    <a:gd name="T68" fmla="*/ 8 w 302"/>
                    <a:gd name="T69" fmla="*/ 78 h 141"/>
                    <a:gd name="T70" fmla="*/ 38 w 302"/>
                    <a:gd name="T71" fmla="*/ 43 h 141"/>
                    <a:gd name="T72" fmla="*/ 69 w 302"/>
                    <a:gd name="T73" fmla="*/ 23 h 141"/>
                    <a:gd name="T74" fmla="*/ 0 w 302"/>
                    <a:gd name="T75" fmla="*/ 0 h 14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02"/>
                    <a:gd name="T115" fmla="*/ 0 h 141"/>
                    <a:gd name="T116" fmla="*/ 302 w 302"/>
                    <a:gd name="T117" fmla="*/ 141 h 141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02" h="141">
                      <a:moveTo>
                        <a:pt x="0" y="0"/>
                      </a:moveTo>
                      <a:lnTo>
                        <a:pt x="33" y="13"/>
                      </a:lnTo>
                      <a:lnTo>
                        <a:pt x="64" y="20"/>
                      </a:lnTo>
                      <a:lnTo>
                        <a:pt x="95" y="20"/>
                      </a:lnTo>
                      <a:lnTo>
                        <a:pt x="116" y="26"/>
                      </a:lnTo>
                      <a:lnTo>
                        <a:pt x="163" y="33"/>
                      </a:lnTo>
                      <a:lnTo>
                        <a:pt x="190" y="34"/>
                      </a:lnTo>
                      <a:lnTo>
                        <a:pt x="220" y="37"/>
                      </a:lnTo>
                      <a:lnTo>
                        <a:pt x="263" y="34"/>
                      </a:lnTo>
                      <a:lnTo>
                        <a:pt x="273" y="33"/>
                      </a:lnTo>
                      <a:lnTo>
                        <a:pt x="301" y="36"/>
                      </a:lnTo>
                      <a:lnTo>
                        <a:pt x="283" y="56"/>
                      </a:lnTo>
                      <a:lnTo>
                        <a:pt x="265" y="70"/>
                      </a:lnTo>
                      <a:lnTo>
                        <a:pt x="228" y="83"/>
                      </a:lnTo>
                      <a:lnTo>
                        <a:pt x="199" y="82"/>
                      </a:lnTo>
                      <a:lnTo>
                        <a:pt x="165" y="86"/>
                      </a:lnTo>
                      <a:lnTo>
                        <a:pt x="147" y="90"/>
                      </a:lnTo>
                      <a:lnTo>
                        <a:pt x="132" y="107"/>
                      </a:lnTo>
                      <a:lnTo>
                        <a:pt x="118" y="125"/>
                      </a:lnTo>
                      <a:lnTo>
                        <a:pt x="100" y="134"/>
                      </a:lnTo>
                      <a:lnTo>
                        <a:pt x="60" y="140"/>
                      </a:lnTo>
                      <a:lnTo>
                        <a:pt x="64" y="133"/>
                      </a:lnTo>
                      <a:lnTo>
                        <a:pt x="95" y="127"/>
                      </a:lnTo>
                      <a:lnTo>
                        <a:pt x="110" y="114"/>
                      </a:lnTo>
                      <a:lnTo>
                        <a:pt x="125" y="95"/>
                      </a:lnTo>
                      <a:lnTo>
                        <a:pt x="136" y="86"/>
                      </a:lnTo>
                      <a:lnTo>
                        <a:pt x="149" y="76"/>
                      </a:lnTo>
                      <a:lnTo>
                        <a:pt x="196" y="72"/>
                      </a:lnTo>
                      <a:lnTo>
                        <a:pt x="226" y="72"/>
                      </a:lnTo>
                      <a:lnTo>
                        <a:pt x="251" y="61"/>
                      </a:lnTo>
                      <a:lnTo>
                        <a:pt x="271" y="46"/>
                      </a:lnTo>
                      <a:lnTo>
                        <a:pt x="271" y="41"/>
                      </a:lnTo>
                      <a:lnTo>
                        <a:pt x="247" y="40"/>
                      </a:lnTo>
                      <a:lnTo>
                        <a:pt x="222" y="40"/>
                      </a:lnTo>
                      <a:lnTo>
                        <a:pt x="212" y="43"/>
                      </a:lnTo>
                      <a:lnTo>
                        <a:pt x="194" y="52"/>
                      </a:lnTo>
                      <a:lnTo>
                        <a:pt x="155" y="61"/>
                      </a:lnTo>
                      <a:lnTo>
                        <a:pt x="136" y="67"/>
                      </a:lnTo>
                      <a:lnTo>
                        <a:pt x="132" y="75"/>
                      </a:lnTo>
                      <a:lnTo>
                        <a:pt x="137" y="60"/>
                      </a:lnTo>
                      <a:lnTo>
                        <a:pt x="152" y="54"/>
                      </a:lnTo>
                      <a:lnTo>
                        <a:pt x="166" y="47"/>
                      </a:lnTo>
                      <a:lnTo>
                        <a:pt x="188" y="41"/>
                      </a:lnTo>
                      <a:lnTo>
                        <a:pt x="155" y="41"/>
                      </a:lnTo>
                      <a:lnTo>
                        <a:pt x="136" y="36"/>
                      </a:lnTo>
                      <a:lnTo>
                        <a:pt x="117" y="33"/>
                      </a:lnTo>
                      <a:lnTo>
                        <a:pt x="100" y="41"/>
                      </a:lnTo>
                      <a:lnTo>
                        <a:pt x="100" y="50"/>
                      </a:lnTo>
                      <a:lnTo>
                        <a:pt x="93" y="66"/>
                      </a:lnTo>
                      <a:lnTo>
                        <a:pt x="79" y="81"/>
                      </a:lnTo>
                      <a:lnTo>
                        <a:pt x="53" y="87"/>
                      </a:lnTo>
                      <a:lnTo>
                        <a:pt x="41" y="94"/>
                      </a:lnTo>
                      <a:lnTo>
                        <a:pt x="26" y="106"/>
                      </a:lnTo>
                      <a:lnTo>
                        <a:pt x="13" y="120"/>
                      </a:lnTo>
                      <a:lnTo>
                        <a:pt x="34" y="92"/>
                      </a:lnTo>
                      <a:lnTo>
                        <a:pt x="45" y="84"/>
                      </a:lnTo>
                      <a:lnTo>
                        <a:pt x="79" y="78"/>
                      </a:lnTo>
                      <a:lnTo>
                        <a:pt x="86" y="64"/>
                      </a:lnTo>
                      <a:lnTo>
                        <a:pt x="92" y="47"/>
                      </a:lnTo>
                      <a:lnTo>
                        <a:pt x="98" y="40"/>
                      </a:lnTo>
                      <a:lnTo>
                        <a:pt x="108" y="30"/>
                      </a:lnTo>
                      <a:lnTo>
                        <a:pt x="97" y="20"/>
                      </a:lnTo>
                      <a:lnTo>
                        <a:pt x="70" y="27"/>
                      </a:lnTo>
                      <a:lnTo>
                        <a:pt x="62" y="27"/>
                      </a:lnTo>
                      <a:lnTo>
                        <a:pt x="53" y="38"/>
                      </a:lnTo>
                      <a:lnTo>
                        <a:pt x="36" y="50"/>
                      </a:lnTo>
                      <a:lnTo>
                        <a:pt x="30" y="67"/>
                      </a:lnTo>
                      <a:lnTo>
                        <a:pt x="13" y="81"/>
                      </a:lnTo>
                      <a:lnTo>
                        <a:pt x="2" y="87"/>
                      </a:lnTo>
                      <a:lnTo>
                        <a:pt x="8" y="78"/>
                      </a:lnTo>
                      <a:lnTo>
                        <a:pt x="23" y="62"/>
                      </a:lnTo>
                      <a:lnTo>
                        <a:pt x="38" y="43"/>
                      </a:lnTo>
                      <a:lnTo>
                        <a:pt x="53" y="34"/>
                      </a:lnTo>
                      <a:lnTo>
                        <a:pt x="69" y="23"/>
                      </a:lnTo>
                      <a:lnTo>
                        <a:pt x="48" y="2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32" name="Freeform 51"/>
                <p:cNvSpPr>
                  <a:spLocks/>
                </p:cNvSpPr>
                <p:nvPr/>
              </p:nvSpPr>
              <p:spPr bwMode="auto">
                <a:xfrm>
                  <a:off x="4529" y="2749"/>
                  <a:ext cx="312" cy="134"/>
                </a:xfrm>
                <a:custGeom>
                  <a:avLst/>
                  <a:gdLst>
                    <a:gd name="T0" fmla="*/ 311 w 312"/>
                    <a:gd name="T1" fmla="*/ 0 h 134"/>
                    <a:gd name="T2" fmla="*/ 276 w 312"/>
                    <a:gd name="T3" fmla="*/ 4 h 134"/>
                    <a:gd name="T4" fmla="*/ 254 w 312"/>
                    <a:gd name="T5" fmla="*/ 13 h 134"/>
                    <a:gd name="T6" fmla="*/ 241 w 312"/>
                    <a:gd name="T7" fmla="*/ 25 h 134"/>
                    <a:gd name="T8" fmla="*/ 202 w 312"/>
                    <a:gd name="T9" fmla="*/ 48 h 134"/>
                    <a:gd name="T10" fmla="*/ 192 w 312"/>
                    <a:gd name="T11" fmla="*/ 53 h 134"/>
                    <a:gd name="T12" fmla="*/ 171 w 312"/>
                    <a:gd name="T13" fmla="*/ 55 h 134"/>
                    <a:gd name="T14" fmla="*/ 141 w 312"/>
                    <a:gd name="T15" fmla="*/ 64 h 134"/>
                    <a:gd name="T16" fmla="*/ 124 w 312"/>
                    <a:gd name="T17" fmla="*/ 74 h 134"/>
                    <a:gd name="T18" fmla="*/ 109 w 312"/>
                    <a:gd name="T19" fmla="*/ 77 h 134"/>
                    <a:gd name="T20" fmla="*/ 100 w 312"/>
                    <a:gd name="T21" fmla="*/ 86 h 134"/>
                    <a:gd name="T22" fmla="*/ 72 w 312"/>
                    <a:gd name="T23" fmla="*/ 95 h 134"/>
                    <a:gd name="T24" fmla="*/ 49 w 312"/>
                    <a:gd name="T25" fmla="*/ 100 h 134"/>
                    <a:gd name="T26" fmla="*/ 19 w 312"/>
                    <a:gd name="T27" fmla="*/ 116 h 134"/>
                    <a:gd name="T28" fmla="*/ 0 w 312"/>
                    <a:gd name="T29" fmla="*/ 133 h 134"/>
                    <a:gd name="T30" fmla="*/ 13 w 312"/>
                    <a:gd name="T31" fmla="*/ 113 h 134"/>
                    <a:gd name="T32" fmla="*/ 35 w 312"/>
                    <a:gd name="T33" fmla="*/ 96 h 134"/>
                    <a:gd name="T34" fmla="*/ 79 w 312"/>
                    <a:gd name="T35" fmla="*/ 88 h 134"/>
                    <a:gd name="T36" fmla="*/ 104 w 312"/>
                    <a:gd name="T37" fmla="*/ 69 h 134"/>
                    <a:gd name="T38" fmla="*/ 124 w 312"/>
                    <a:gd name="T39" fmla="*/ 67 h 134"/>
                    <a:gd name="T40" fmla="*/ 145 w 312"/>
                    <a:gd name="T41" fmla="*/ 55 h 134"/>
                    <a:gd name="T42" fmla="*/ 185 w 312"/>
                    <a:gd name="T43" fmla="*/ 48 h 134"/>
                    <a:gd name="T44" fmla="*/ 191 w 312"/>
                    <a:gd name="T45" fmla="*/ 49 h 134"/>
                    <a:gd name="T46" fmla="*/ 225 w 312"/>
                    <a:gd name="T47" fmla="*/ 22 h 134"/>
                    <a:gd name="T48" fmla="*/ 251 w 312"/>
                    <a:gd name="T49" fmla="*/ 12 h 134"/>
                    <a:gd name="T50" fmla="*/ 269 w 312"/>
                    <a:gd name="T51" fmla="*/ 5 h 134"/>
                    <a:gd name="T52" fmla="*/ 311 w 312"/>
                    <a:gd name="T53" fmla="*/ 0 h 13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12"/>
                    <a:gd name="T82" fmla="*/ 0 h 134"/>
                    <a:gd name="T83" fmla="*/ 312 w 312"/>
                    <a:gd name="T84" fmla="*/ 134 h 134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12" h="134">
                      <a:moveTo>
                        <a:pt x="311" y="0"/>
                      </a:moveTo>
                      <a:lnTo>
                        <a:pt x="276" y="4"/>
                      </a:lnTo>
                      <a:lnTo>
                        <a:pt x="254" y="13"/>
                      </a:lnTo>
                      <a:lnTo>
                        <a:pt x="241" y="25"/>
                      </a:lnTo>
                      <a:lnTo>
                        <a:pt x="202" y="48"/>
                      </a:lnTo>
                      <a:lnTo>
                        <a:pt x="192" y="53"/>
                      </a:lnTo>
                      <a:lnTo>
                        <a:pt x="171" y="55"/>
                      </a:lnTo>
                      <a:lnTo>
                        <a:pt x="141" y="64"/>
                      </a:lnTo>
                      <a:lnTo>
                        <a:pt x="124" y="74"/>
                      </a:lnTo>
                      <a:lnTo>
                        <a:pt x="109" y="77"/>
                      </a:lnTo>
                      <a:lnTo>
                        <a:pt x="100" y="86"/>
                      </a:lnTo>
                      <a:lnTo>
                        <a:pt x="72" y="95"/>
                      </a:lnTo>
                      <a:lnTo>
                        <a:pt x="49" y="100"/>
                      </a:lnTo>
                      <a:lnTo>
                        <a:pt x="19" y="116"/>
                      </a:lnTo>
                      <a:lnTo>
                        <a:pt x="0" y="133"/>
                      </a:lnTo>
                      <a:lnTo>
                        <a:pt x="13" y="113"/>
                      </a:lnTo>
                      <a:lnTo>
                        <a:pt x="35" y="96"/>
                      </a:lnTo>
                      <a:lnTo>
                        <a:pt x="79" y="88"/>
                      </a:lnTo>
                      <a:lnTo>
                        <a:pt x="104" y="69"/>
                      </a:lnTo>
                      <a:lnTo>
                        <a:pt x="124" y="67"/>
                      </a:lnTo>
                      <a:lnTo>
                        <a:pt x="145" y="55"/>
                      </a:lnTo>
                      <a:lnTo>
                        <a:pt x="185" y="48"/>
                      </a:lnTo>
                      <a:lnTo>
                        <a:pt x="191" y="49"/>
                      </a:lnTo>
                      <a:lnTo>
                        <a:pt x="225" y="22"/>
                      </a:lnTo>
                      <a:lnTo>
                        <a:pt x="251" y="12"/>
                      </a:lnTo>
                      <a:lnTo>
                        <a:pt x="269" y="5"/>
                      </a:lnTo>
                      <a:lnTo>
                        <a:pt x="311" y="0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33" name="Freeform 52"/>
                <p:cNvSpPr>
                  <a:spLocks/>
                </p:cNvSpPr>
                <p:nvPr/>
              </p:nvSpPr>
              <p:spPr bwMode="auto">
                <a:xfrm>
                  <a:off x="4626" y="2802"/>
                  <a:ext cx="231" cy="103"/>
                </a:xfrm>
                <a:custGeom>
                  <a:avLst/>
                  <a:gdLst>
                    <a:gd name="T0" fmla="*/ 230 w 231"/>
                    <a:gd name="T1" fmla="*/ 4 h 103"/>
                    <a:gd name="T2" fmla="*/ 210 w 231"/>
                    <a:gd name="T3" fmla="*/ 0 h 103"/>
                    <a:gd name="T4" fmla="*/ 195 w 231"/>
                    <a:gd name="T5" fmla="*/ 0 h 103"/>
                    <a:gd name="T6" fmla="*/ 169 w 231"/>
                    <a:gd name="T7" fmla="*/ 4 h 103"/>
                    <a:gd name="T8" fmla="*/ 141 w 231"/>
                    <a:gd name="T9" fmla="*/ 19 h 103"/>
                    <a:gd name="T10" fmla="*/ 101 w 231"/>
                    <a:gd name="T11" fmla="*/ 23 h 103"/>
                    <a:gd name="T12" fmla="*/ 93 w 231"/>
                    <a:gd name="T13" fmla="*/ 29 h 103"/>
                    <a:gd name="T14" fmla="*/ 88 w 231"/>
                    <a:gd name="T15" fmla="*/ 37 h 103"/>
                    <a:gd name="T16" fmla="*/ 70 w 231"/>
                    <a:gd name="T17" fmla="*/ 45 h 103"/>
                    <a:gd name="T18" fmla="*/ 35 w 231"/>
                    <a:gd name="T19" fmla="*/ 54 h 103"/>
                    <a:gd name="T20" fmla="*/ 19 w 231"/>
                    <a:gd name="T21" fmla="*/ 65 h 103"/>
                    <a:gd name="T22" fmla="*/ 5 w 231"/>
                    <a:gd name="T23" fmla="*/ 81 h 103"/>
                    <a:gd name="T24" fmla="*/ 0 w 231"/>
                    <a:gd name="T25" fmla="*/ 102 h 103"/>
                    <a:gd name="T26" fmla="*/ 15 w 231"/>
                    <a:gd name="T27" fmla="*/ 78 h 103"/>
                    <a:gd name="T28" fmla="*/ 36 w 231"/>
                    <a:gd name="T29" fmla="*/ 61 h 103"/>
                    <a:gd name="T30" fmla="*/ 76 w 231"/>
                    <a:gd name="T31" fmla="*/ 50 h 103"/>
                    <a:gd name="T32" fmla="*/ 88 w 231"/>
                    <a:gd name="T33" fmla="*/ 42 h 103"/>
                    <a:gd name="T34" fmla="*/ 107 w 231"/>
                    <a:gd name="T35" fmla="*/ 37 h 103"/>
                    <a:gd name="T36" fmla="*/ 131 w 231"/>
                    <a:gd name="T37" fmla="*/ 25 h 103"/>
                    <a:gd name="T38" fmla="*/ 154 w 231"/>
                    <a:gd name="T39" fmla="*/ 22 h 103"/>
                    <a:gd name="T40" fmla="*/ 165 w 231"/>
                    <a:gd name="T41" fmla="*/ 12 h 103"/>
                    <a:gd name="T42" fmla="*/ 188 w 231"/>
                    <a:gd name="T43" fmla="*/ 3 h 103"/>
                    <a:gd name="T44" fmla="*/ 203 w 231"/>
                    <a:gd name="T45" fmla="*/ 3 h 103"/>
                    <a:gd name="T46" fmla="*/ 230 w 231"/>
                    <a:gd name="T47" fmla="*/ 4 h 10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"/>
                    <a:gd name="T73" fmla="*/ 0 h 103"/>
                    <a:gd name="T74" fmla="*/ 231 w 231"/>
                    <a:gd name="T75" fmla="*/ 103 h 10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" h="103">
                      <a:moveTo>
                        <a:pt x="230" y="4"/>
                      </a:moveTo>
                      <a:lnTo>
                        <a:pt x="210" y="0"/>
                      </a:lnTo>
                      <a:lnTo>
                        <a:pt x="195" y="0"/>
                      </a:lnTo>
                      <a:lnTo>
                        <a:pt x="169" y="4"/>
                      </a:lnTo>
                      <a:lnTo>
                        <a:pt x="141" y="19"/>
                      </a:lnTo>
                      <a:lnTo>
                        <a:pt x="101" y="23"/>
                      </a:lnTo>
                      <a:lnTo>
                        <a:pt x="93" y="29"/>
                      </a:lnTo>
                      <a:lnTo>
                        <a:pt x="88" y="37"/>
                      </a:lnTo>
                      <a:lnTo>
                        <a:pt x="70" y="45"/>
                      </a:lnTo>
                      <a:lnTo>
                        <a:pt x="35" y="54"/>
                      </a:lnTo>
                      <a:lnTo>
                        <a:pt x="19" y="65"/>
                      </a:lnTo>
                      <a:lnTo>
                        <a:pt x="5" y="81"/>
                      </a:lnTo>
                      <a:lnTo>
                        <a:pt x="0" y="102"/>
                      </a:lnTo>
                      <a:lnTo>
                        <a:pt x="15" y="78"/>
                      </a:lnTo>
                      <a:lnTo>
                        <a:pt x="36" y="61"/>
                      </a:lnTo>
                      <a:lnTo>
                        <a:pt x="76" y="50"/>
                      </a:lnTo>
                      <a:lnTo>
                        <a:pt x="88" y="42"/>
                      </a:lnTo>
                      <a:lnTo>
                        <a:pt x="107" y="37"/>
                      </a:lnTo>
                      <a:lnTo>
                        <a:pt x="131" y="25"/>
                      </a:lnTo>
                      <a:lnTo>
                        <a:pt x="154" y="22"/>
                      </a:lnTo>
                      <a:lnTo>
                        <a:pt x="165" y="12"/>
                      </a:lnTo>
                      <a:lnTo>
                        <a:pt x="188" y="3"/>
                      </a:lnTo>
                      <a:lnTo>
                        <a:pt x="203" y="3"/>
                      </a:lnTo>
                      <a:lnTo>
                        <a:pt x="230" y="4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34" name="Freeform 53"/>
                <p:cNvSpPr>
                  <a:spLocks/>
                </p:cNvSpPr>
                <p:nvPr/>
              </p:nvSpPr>
              <p:spPr bwMode="auto">
                <a:xfrm>
                  <a:off x="4610" y="2833"/>
                  <a:ext cx="242" cy="142"/>
                </a:xfrm>
                <a:custGeom>
                  <a:avLst/>
                  <a:gdLst>
                    <a:gd name="T0" fmla="*/ 241 w 242"/>
                    <a:gd name="T1" fmla="*/ 4 h 142"/>
                    <a:gd name="T2" fmla="*/ 209 w 242"/>
                    <a:gd name="T3" fmla="*/ 3 h 142"/>
                    <a:gd name="T4" fmla="*/ 178 w 242"/>
                    <a:gd name="T5" fmla="*/ 10 h 142"/>
                    <a:gd name="T6" fmla="*/ 156 w 242"/>
                    <a:gd name="T7" fmla="*/ 22 h 142"/>
                    <a:gd name="T8" fmla="*/ 142 w 242"/>
                    <a:gd name="T9" fmla="*/ 28 h 142"/>
                    <a:gd name="T10" fmla="*/ 134 w 242"/>
                    <a:gd name="T11" fmla="*/ 38 h 142"/>
                    <a:gd name="T12" fmla="*/ 114 w 242"/>
                    <a:gd name="T13" fmla="*/ 45 h 142"/>
                    <a:gd name="T14" fmla="*/ 89 w 242"/>
                    <a:gd name="T15" fmla="*/ 51 h 142"/>
                    <a:gd name="T16" fmla="*/ 71 w 242"/>
                    <a:gd name="T17" fmla="*/ 62 h 142"/>
                    <a:gd name="T18" fmla="*/ 41 w 242"/>
                    <a:gd name="T19" fmla="*/ 84 h 142"/>
                    <a:gd name="T20" fmla="*/ 27 w 242"/>
                    <a:gd name="T21" fmla="*/ 102 h 142"/>
                    <a:gd name="T22" fmla="*/ 21 w 242"/>
                    <a:gd name="T23" fmla="*/ 122 h 142"/>
                    <a:gd name="T24" fmla="*/ 13 w 242"/>
                    <a:gd name="T25" fmla="*/ 134 h 142"/>
                    <a:gd name="T26" fmla="*/ 0 w 242"/>
                    <a:gd name="T27" fmla="*/ 141 h 142"/>
                    <a:gd name="T28" fmla="*/ 13 w 242"/>
                    <a:gd name="T29" fmla="*/ 124 h 142"/>
                    <a:gd name="T30" fmla="*/ 23 w 242"/>
                    <a:gd name="T31" fmla="*/ 103 h 142"/>
                    <a:gd name="T32" fmla="*/ 31 w 242"/>
                    <a:gd name="T33" fmla="*/ 89 h 142"/>
                    <a:gd name="T34" fmla="*/ 72 w 242"/>
                    <a:gd name="T35" fmla="*/ 51 h 142"/>
                    <a:gd name="T36" fmla="*/ 96 w 242"/>
                    <a:gd name="T37" fmla="*/ 40 h 142"/>
                    <a:gd name="T38" fmla="*/ 115 w 242"/>
                    <a:gd name="T39" fmla="*/ 38 h 142"/>
                    <a:gd name="T40" fmla="*/ 129 w 242"/>
                    <a:gd name="T41" fmla="*/ 35 h 142"/>
                    <a:gd name="T42" fmla="*/ 142 w 242"/>
                    <a:gd name="T43" fmla="*/ 22 h 142"/>
                    <a:gd name="T44" fmla="*/ 176 w 242"/>
                    <a:gd name="T45" fmla="*/ 2 h 142"/>
                    <a:gd name="T46" fmla="*/ 192 w 242"/>
                    <a:gd name="T47" fmla="*/ 0 h 142"/>
                    <a:gd name="T48" fmla="*/ 241 w 242"/>
                    <a:gd name="T49" fmla="*/ 4 h 142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42"/>
                    <a:gd name="T76" fmla="*/ 0 h 142"/>
                    <a:gd name="T77" fmla="*/ 242 w 242"/>
                    <a:gd name="T78" fmla="*/ 142 h 142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42" h="142">
                      <a:moveTo>
                        <a:pt x="241" y="4"/>
                      </a:moveTo>
                      <a:lnTo>
                        <a:pt x="209" y="3"/>
                      </a:lnTo>
                      <a:lnTo>
                        <a:pt x="178" y="10"/>
                      </a:lnTo>
                      <a:lnTo>
                        <a:pt x="156" y="22"/>
                      </a:lnTo>
                      <a:lnTo>
                        <a:pt x="142" y="28"/>
                      </a:lnTo>
                      <a:lnTo>
                        <a:pt x="134" y="38"/>
                      </a:lnTo>
                      <a:lnTo>
                        <a:pt x="114" y="45"/>
                      </a:lnTo>
                      <a:lnTo>
                        <a:pt x="89" y="51"/>
                      </a:lnTo>
                      <a:lnTo>
                        <a:pt x="71" y="62"/>
                      </a:lnTo>
                      <a:lnTo>
                        <a:pt x="41" y="84"/>
                      </a:lnTo>
                      <a:lnTo>
                        <a:pt x="27" y="102"/>
                      </a:lnTo>
                      <a:lnTo>
                        <a:pt x="21" y="122"/>
                      </a:lnTo>
                      <a:lnTo>
                        <a:pt x="13" y="134"/>
                      </a:lnTo>
                      <a:lnTo>
                        <a:pt x="0" y="141"/>
                      </a:lnTo>
                      <a:lnTo>
                        <a:pt x="13" y="124"/>
                      </a:lnTo>
                      <a:lnTo>
                        <a:pt x="23" y="103"/>
                      </a:lnTo>
                      <a:lnTo>
                        <a:pt x="31" y="89"/>
                      </a:lnTo>
                      <a:lnTo>
                        <a:pt x="72" y="51"/>
                      </a:lnTo>
                      <a:lnTo>
                        <a:pt x="96" y="40"/>
                      </a:lnTo>
                      <a:lnTo>
                        <a:pt x="115" y="38"/>
                      </a:lnTo>
                      <a:lnTo>
                        <a:pt x="129" y="35"/>
                      </a:lnTo>
                      <a:lnTo>
                        <a:pt x="142" y="22"/>
                      </a:lnTo>
                      <a:lnTo>
                        <a:pt x="176" y="2"/>
                      </a:lnTo>
                      <a:lnTo>
                        <a:pt x="192" y="0"/>
                      </a:lnTo>
                      <a:lnTo>
                        <a:pt x="241" y="4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35" name="Freeform 54"/>
                <p:cNvSpPr>
                  <a:spLocks/>
                </p:cNvSpPr>
                <p:nvPr/>
              </p:nvSpPr>
              <p:spPr bwMode="auto">
                <a:xfrm>
                  <a:off x="4599" y="2870"/>
                  <a:ext cx="273" cy="116"/>
                </a:xfrm>
                <a:custGeom>
                  <a:avLst/>
                  <a:gdLst>
                    <a:gd name="T0" fmla="*/ 272 w 273"/>
                    <a:gd name="T1" fmla="*/ 7 h 116"/>
                    <a:gd name="T2" fmla="*/ 242 w 273"/>
                    <a:gd name="T3" fmla="*/ 0 h 116"/>
                    <a:gd name="T4" fmla="*/ 223 w 273"/>
                    <a:gd name="T5" fmla="*/ 3 h 116"/>
                    <a:gd name="T6" fmla="*/ 186 w 273"/>
                    <a:gd name="T7" fmla="*/ 3 h 116"/>
                    <a:gd name="T8" fmla="*/ 140 w 273"/>
                    <a:gd name="T9" fmla="*/ 14 h 116"/>
                    <a:gd name="T10" fmla="*/ 118 w 273"/>
                    <a:gd name="T11" fmla="*/ 26 h 116"/>
                    <a:gd name="T12" fmla="*/ 93 w 273"/>
                    <a:gd name="T13" fmla="*/ 44 h 116"/>
                    <a:gd name="T14" fmla="*/ 62 w 273"/>
                    <a:gd name="T15" fmla="*/ 66 h 116"/>
                    <a:gd name="T16" fmla="*/ 59 w 273"/>
                    <a:gd name="T17" fmla="*/ 78 h 116"/>
                    <a:gd name="T18" fmla="*/ 40 w 273"/>
                    <a:gd name="T19" fmla="*/ 101 h 116"/>
                    <a:gd name="T20" fmla="*/ 28 w 273"/>
                    <a:gd name="T21" fmla="*/ 109 h 116"/>
                    <a:gd name="T22" fmla="*/ 0 w 273"/>
                    <a:gd name="T23" fmla="*/ 113 h 116"/>
                    <a:gd name="T24" fmla="*/ 19 w 273"/>
                    <a:gd name="T25" fmla="*/ 115 h 116"/>
                    <a:gd name="T26" fmla="*/ 40 w 273"/>
                    <a:gd name="T27" fmla="*/ 110 h 116"/>
                    <a:gd name="T28" fmla="*/ 55 w 273"/>
                    <a:gd name="T29" fmla="*/ 99 h 116"/>
                    <a:gd name="T30" fmla="*/ 64 w 273"/>
                    <a:gd name="T31" fmla="*/ 87 h 116"/>
                    <a:gd name="T32" fmla="*/ 72 w 273"/>
                    <a:gd name="T33" fmla="*/ 70 h 116"/>
                    <a:gd name="T34" fmla="*/ 90 w 273"/>
                    <a:gd name="T35" fmla="*/ 50 h 116"/>
                    <a:gd name="T36" fmla="*/ 121 w 273"/>
                    <a:gd name="T37" fmla="*/ 27 h 116"/>
                    <a:gd name="T38" fmla="*/ 155 w 273"/>
                    <a:gd name="T39" fmla="*/ 17 h 116"/>
                    <a:gd name="T40" fmla="*/ 193 w 273"/>
                    <a:gd name="T41" fmla="*/ 12 h 116"/>
                    <a:gd name="T42" fmla="*/ 228 w 273"/>
                    <a:gd name="T43" fmla="*/ 14 h 116"/>
                    <a:gd name="T44" fmla="*/ 240 w 273"/>
                    <a:gd name="T45" fmla="*/ 7 h 116"/>
                    <a:gd name="T46" fmla="*/ 272 w 273"/>
                    <a:gd name="T47" fmla="*/ 7 h 11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73"/>
                    <a:gd name="T73" fmla="*/ 0 h 116"/>
                    <a:gd name="T74" fmla="*/ 273 w 273"/>
                    <a:gd name="T75" fmla="*/ 116 h 11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73" h="116">
                      <a:moveTo>
                        <a:pt x="272" y="7"/>
                      </a:moveTo>
                      <a:lnTo>
                        <a:pt x="242" y="0"/>
                      </a:lnTo>
                      <a:lnTo>
                        <a:pt x="223" y="3"/>
                      </a:lnTo>
                      <a:lnTo>
                        <a:pt x="186" y="3"/>
                      </a:lnTo>
                      <a:lnTo>
                        <a:pt x="140" y="14"/>
                      </a:lnTo>
                      <a:lnTo>
                        <a:pt x="118" y="26"/>
                      </a:lnTo>
                      <a:lnTo>
                        <a:pt x="93" y="44"/>
                      </a:lnTo>
                      <a:lnTo>
                        <a:pt x="62" y="66"/>
                      </a:lnTo>
                      <a:lnTo>
                        <a:pt x="59" y="78"/>
                      </a:lnTo>
                      <a:lnTo>
                        <a:pt x="40" y="101"/>
                      </a:lnTo>
                      <a:lnTo>
                        <a:pt x="28" y="109"/>
                      </a:lnTo>
                      <a:lnTo>
                        <a:pt x="0" y="113"/>
                      </a:lnTo>
                      <a:lnTo>
                        <a:pt x="19" y="115"/>
                      </a:lnTo>
                      <a:lnTo>
                        <a:pt x="40" y="110"/>
                      </a:lnTo>
                      <a:lnTo>
                        <a:pt x="55" y="99"/>
                      </a:lnTo>
                      <a:lnTo>
                        <a:pt x="64" y="87"/>
                      </a:lnTo>
                      <a:lnTo>
                        <a:pt x="72" y="70"/>
                      </a:lnTo>
                      <a:lnTo>
                        <a:pt x="90" y="50"/>
                      </a:lnTo>
                      <a:lnTo>
                        <a:pt x="121" y="27"/>
                      </a:lnTo>
                      <a:lnTo>
                        <a:pt x="155" y="17"/>
                      </a:lnTo>
                      <a:lnTo>
                        <a:pt x="193" y="12"/>
                      </a:lnTo>
                      <a:lnTo>
                        <a:pt x="228" y="14"/>
                      </a:lnTo>
                      <a:lnTo>
                        <a:pt x="240" y="7"/>
                      </a:lnTo>
                      <a:lnTo>
                        <a:pt x="272" y="7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36" name="Freeform 55"/>
                <p:cNvSpPr>
                  <a:spLocks/>
                </p:cNvSpPr>
                <p:nvPr/>
              </p:nvSpPr>
              <p:spPr bwMode="auto">
                <a:xfrm>
                  <a:off x="4530" y="2904"/>
                  <a:ext cx="92" cy="26"/>
                </a:xfrm>
                <a:custGeom>
                  <a:avLst/>
                  <a:gdLst>
                    <a:gd name="T0" fmla="*/ 0 w 92"/>
                    <a:gd name="T1" fmla="*/ 12 h 26"/>
                    <a:gd name="T2" fmla="*/ 29 w 92"/>
                    <a:gd name="T3" fmla="*/ 15 h 26"/>
                    <a:gd name="T4" fmla="*/ 54 w 92"/>
                    <a:gd name="T5" fmla="*/ 12 h 26"/>
                    <a:gd name="T6" fmla="*/ 91 w 92"/>
                    <a:gd name="T7" fmla="*/ 0 h 26"/>
                    <a:gd name="T8" fmla="*/ 68 w 92"/>
                    <a:gd name="T9" fmla="*/ 13 h 26"/>
                    <a:gd name="T10" fmla="*/ 38 w 92"/>
                    <a:gd name="T11" fmla="*/ 23 h 26"/>
                    <a:gd name="T12" fmla="*/ 27 w 92"/>
                    <a:gd name="T13" fmla="*/ 25 h 26"/>
                    <a:gd name="T14" fmla="*/ 0 w 92"/>
                    <a:gd name="T15" fmla="*/ 12 h 2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2"/>
                    <a:gd name="T25" fmla="*/ 0 h 26"/>
                    <a:gd name="T26" fmla="*/ 92 w 92"/>
                    <a:gd name="T27" fmla="*/ 26 h 2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2" h="26">
                      <a:moveTo>
                        <a:pt x="0" y="12"/>
                      </a:moveTo>
                      <a:lnTo>
                        <a:pt x="29" y="15"/>
                      </a:lnTo>
                      <a:lnTo>
                        <a:pt x="54" y="12"/>
                      </a:lnTo>
                      <a:lnTo>
                        <a:pt x="91" y="0"/>
                      </a:lnTo>
                      <a:lnTo>
                        <a:pt x="68" y="13"/>
                      </a:lnTo>
                      <a:lnTo>
                        <a:pt x="38" y="23"/>
                      </a:lnTo>
                      <a:lnTo>
                        <a:pt x="27" y="25"/>
                      </a:lnTo>
                      <a:lnTo>
                        <a:pt x="0" y="12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37" name="Freeform 56"/>
                <p:cNvSpPr>
                  <a:spLocks/>
                </p:cNvSpPr>
                <p:nvPr/>
              </p:nvSpPr>
              <p:spPr bwMode="auto">
                <a:xfrm>
                  <a:off x="4482" y="2872"/>
                  <a:ext cx="192" cy="136"/>
                </a:xfrm>
                <a:custGeom>
                  <a:avLst/>
                  <a:gdLst>
                    <a:gd name="T0" fmla="*/ 173 w 192"/>
                    <a:gd name="T1" fmla="*/ 120 h 136"/>
                    <a:gd name="T2" fmla="*/ 163 w 192"/>
                    <a:gd name="T3" fmla="*/ 99 h 136"/>
                    <a:gd name="T4" fmla="*/ 176 w 192"/>
                    <a:gd name="T5" fmla="*/ 85 h 136"/>
                    <a:gd name="T6" fmla="*/ 191 w 192"/>
                    <a:gd name="T7" fmla="*/ 64 h 136"/>
                    <a:gd name="T8" fmla="*/ 171 w 192"/>
                    <a:gd name="T9" fmla="*/ 76 h 136"/>
                    <a:gd name="T10" fmla="*/ 161 w 192"/>
                    <a:gd name="T11" fmla="*/ 63 h 136"/>
                    <a:gd name="T12" fmla="*/ 177 w 192"/>
                    <a:gd name="T13" fmla="*/ 31 h 136"/>
                    <a:gd name="T14" fmla="*/ 161 w 192"/>
                    <a:gd name="T15" fmla="*/ 53 h 136"/>
                    <a:gd name="T16" fmla="*/ 165 w 192"/>
                    <a:gd name="T17" fmla="*/ 23 h 136"/>
                    <a:gd name="T18" fmla="*/ 173 w 192"/>
                    <a:gd name="T19" fmla="*/ 0 h 136"/>
                    <a:gd name="T20" fmla="*/ 155 w 192"/>
                    <a:gd name="T21" fmla="*/ 29 h 136"/>
                    <a:gd name="T22" fmla="*/ 154 w 192"/>
                    <a:gd name="T23" fmla="*/ 42 h 136"/>
                    <a:gd name="T24" fmla="*/ 148 w 192"/>
                    <a:gd name="T25" fmla="*/ 56 h 136"/>
                    <a:gd name="T26" fmla="*/ 138 w 192"/>
                    <a:gd name="T27" fmla="*/ 70 h 136"/>
                    <a:gd name="T28" fmla="*/ 118 w 192"/>
                    <a:gd name="T29" fmla="*/ 79 h 136"/>
                    <a:gd name="T30" fmla="*/ 94 w 192"/>
                    <a:gd name="T31" fmla="*/ 84 h 136"/>
                    <a:gd name="T32" fmla="*/ 59 w 192"/>
                    <a:gd name="T33" fmla="*/ 84 h 136"/>
                    <a:gd name="T34" fmla="*/ 19 w 192"/>
                    <a:gd name="T35" fmla="*/ 78 h 136"/>
                    <a:gd name="T36" fmla="*/ 0 w 192"/>
                    <a:gd name="T37" fmla="*/ 71 h 136"/>
                    <a:gd name="T38" fmla="*/ 14 w 192"/>
                    <a:gd name="T39" fmla="*/ 90 h 136"/>
                    <a:gd name="T40" fmla="*/ 32 w 192"/>
                    <a:gd name="T41" fmla="*/ 102 h 136"/>
                    <a:gd name="T42" fmla="*/ 45 w 192"/>
                    <a:gd name="T43" fmla="*/ 114 h 136"/>
                    <a:gd name="T44" fmla="*/ 66 w 192"/>
                    <a:gd name="T45" fmla="*/ 124 h 136"/>
                    <a:gd name="T46" fmla="*/ 81 w 192"/>
                    <a:gd name="T47" fmla="*/ 131 h 136"/>
                    <a:gd name="T48" fmla="*/ 90 w 192"/>
                    <a:gd name="T49" fmla="*/ 133 h 136"/>
                    <a:gd name="T50" fmla="*/ 106 w 192"/>
                    <a:gd name="T51" fmla="*/ 135 h 136"/>
                    <a:gd name="T52" fmla="*/ 125 w 192"/>
                    <a:gd name="T53" fmla="*/ 133 h 136"/>
                    <a:gd name="T54" fmla="*/ 147 w 192"/>
                    <a:gd name="T55" fmla="*/ 129 h 136"/>
                    <a:gd name="T56" fmla="*/ 152 w 192"/>
                    <a:gd name="T57" fmla="*/ 127 h 136"/>
                    <a:gd name="T58" fmla="*/ 173 w 192"/>
                    <a:gd name="T59" fmla="*/ 120 h 1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92"/>
                    <a:gd name="T91" fmla="*/ 0 h 136"/>
                    <a:gd name="T92" fmla="*/ 192 w 192"/>
                    <a:gd name="T93" fmla="*/ 136 h 1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92" h="136">
                      <a:moveTo>
                        <a:pt x="173" y="120"/>
                      </a:moveTo>
                      <a:lnTo>
                        <a:pt x="163" y="99"/>
                      </a:lnTo>
                      <a:lnTo>
                        <a:pt x="176" y="85"/>
                      </a:lnTo>
                      <a:lnTo>
                        <a:pt x="191" y="64"/>
                      </a:lnTo>
                      <a:lnTo>
                        <a:pt x="171" y="76"/>
                      </a:lnTo>
                      <a:lnTo>
                        <a:pt x="161" y="63"/>
                      </a:lnTo>
                      <a:lnTo>
                        <a:pt x="177" y="31"/>
                      </a:lnTo>
                      <a:lnTo>
                        <a:pt x="161" y="53"/>
                      </a:lnTo>
                      <a:lnTo>
                        <a:pt x="165" y="23"/>
                      </a:lnTo>
                      <a:lnTo>
                        <a:pt x="173" y="0"/>
                      </a:lnTo>
                      <a:lnTo>
                        <a:pt x="155" y="29"/>
                      </a:lnTo>
                      <a:lnTo>
                        <a:pt x="154" y="42"/>
                      </a:lnTo>
                      <a:lnTo>
                        <a:pt x="148" y="56"/>
                      </a:lnTo>
                      <a:lnTo>
                        <a:pt x="138" y="70"/>
                      </a:lnTo>
                      <a:lnTo>
                        <a:pt x="118" y="79"/>
                      </a:lnTo>
                      <a:lnTo>
                        <a:pt x="94" y="84"/>
                      </a:lnTo>
                      <a:lnTo>
                        <a:pt x="59" y="84"/>
                      </a:lnTo>
                      <a:lnTo>
                        <a:pt x="19" y="78"/>
                      </a:lnTo>
                      <a:lnTo>
                        <a:pt x="0" y="71"/>
                      </a:lnTo>
                      <a:lnTo>
                        <a:pt x="14" y="90"/>
                      </a:lnTo>
                      <a:lnTo>
                        <a:pt x="32" y="102"/>
                      </a:lnTo>
                      <a:lnTo>
                        <a:pt x="45" y="114"/>
                      </a:lnTo>
                      <a:lnTo>
                        <a:pt x="66" y="124"/>
                      </a:lnTo>
                      <a:lnTo>
                        <a:pt x="81" y="131"/>
                      </a:lnTo>
                      <a:lnTo>
                        <a:pt x="90" y="133"/>
                      </a:lnTo>
                      <a:lnTo>
                        <a:pt x="106" y="135"/>
                      </a:lnTo>
                      <a:lnTo>
                        <a:pt x="125" y="133"/>
                      </a:lnTo>
                      <a:lnTo>
                        <a:pt x="147" y="129"/>
                      </a:lnTo>
                      <a:lnTo>
                        <a:pt x="152" y="127"/>
                      </a:lnTo>
                      <a:lnTo>
                        <a:pt x="173" y="120"/>
                      </a:lnTo>
                    </a:path>
                  </a:pathLst>
                </a:custGeom>
                <a:solidFill>
                  <a:srgbClr val="0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2129" name="Rectangle 57"/>
              <p:cNvSpPr>
                <a:spLocks noChangeArrowheads="1"/>
              </p:cNvSpPr>
              <p:nvPr/>
            </p:nvSpPr>
            <p:spPr bwMode="auto">
              <a:xfrm>
                <a:off x="4514" y="2676"/>
                <a:ext cx="937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/>
                <a:r>
                  <a:rPr lang="en-US" sz="2800" b="1">
                    <a:latin typeface="Tahoma" pitchFamily="34" charset="0"/>
                  </a:rPr>
                  <a:t>WATER</a:t>
                </a:r>
              </a:p>
            </p:txBody>
          </p:sp>
        </p:grpSp>
      </p:grpSp>
      <p:grpSp>
        <p:nvGrpSpPr>
          <p:cNvPr id="19" name="Group 58"/>
          <p:cNvGrpSpPr>
            <a:grpSpLocks/>
          </p:cNvGrpSpPr>
          <p:nvPr/>
        </p:nvGrpSpPr>
        <p:grpSpPr bwMode="auto">
          <a:xfrm>
            <a:off x="2916238" y="2822575"/>
            <a:ext cx="2614612" cy="1552575"/>
            <a:chOff x="1900" y="1760"/>
            <a:chExt cx="1647" cy="978"/>
          </a:xfrm>
        </p:grpSpPr>
        <p:sp>
          <p:nvSpPr>
            <p:cNvPr id="2122" name="Rectangle 59"/>
            <p:cNvSpPr>
              <a:spLocks noChangeArrowheads="1"/>
            </p:cNvSpPr>
            <p:nvPr/>
          </p:nvSpPr>
          <p:spPr bwMode="auto">
            <a:xfrm>
              <a:off x="1900" y="1783"/>
              <a:ext cx="1647" cy="95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23" name="Text Box 60"/>
            <p:cNvSpPr txBox="1">
              <a:spLocks noChangeArrowheads="1"/>
            </p:cNvSpPr>
            <p:nvPr/>
          </p:nvSpPr>
          <p:spPr bwMode="auto">
            <a:xfrm>
              <a:off x="2166" y="1760"/>
              <a:ext cx="1071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US" b="1">
                  <a:latin typeface="Tahoma" pitchFamily="34" charset="0"/>
                </a:rPr>
                <a:t>GIVE	GET</a:t>
              </a:r>
            </a:p>
            <a:p>
              <a:r>
                <a:rPr lang="en-US" b="1">
                  <a:latin typeface="Tahoma" pitchFamily="34" charset="0"/>
                </a:rPr>
                <a:t>GIVE	GET</a:t>
              </a:r>
            </a:p>
            <a:p>
              <a:r>
                <a:rPr lang="en-US" b="1">
                  <a:latin typeface="Tahoma" pitchFamily="34" charset="0"/>
                </a:rPr>
                <a:t>GIVE	GET</a:t>
              </a:r>
            </a:p>
            <a:p>
              <a:r>
                <a:rPr lang="en-US" b="1">
                  <a:latin typeface="Tahoma" pitchFamily="34" charset="0"/>
                </a:rPr>
                <a:t>GIVE	GET</a:t>
              </a:r>
            </a:p>
          </p:txBody>
        </p:sp>
      </p:grpSp>
      <p:grpSp>
        <p:nvGrpSpPr>
          <p:cNvPr id="20" name="Group 61"/>
          <p:cNvGrpSpPr>
            <a:grpSpLocks/>
          </p:cNvGrpSpPr>
          <p:nvPr/>
        </p:nvGrpSpPr>
        <p:grpSpPr bwMode="auto">
          <a:xfrm>
            <a:off x="2900363" y="4524375"/>
            <a:ext cx="2614612" cy="1562100"/>
            <a:chOff x="1899" y="2859"/>
            <a:chExt cx="1647" cy="984"/>
          </a:xfrm>
        </p:grpSpPr>
        <p:sp>
          <p:nvSpPr>
            <p:cNvPr id="2118" name="Rectangle 62"/>
            <p:cNvSpPr>
              <a:spLocks noChangeArrowheads="1"/>
            </p:cNvSpPr>
            <p:nvPr/>
          </p:nvSpPr>
          <p:spPr bwMode="auto">
            <a:xfrm>
              <a:off x="1899" y="2889"/>
              <a:ext cx="1647" cy="95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119" name="Group 63"/>
            <p:cNvGrpSpPr>
              <a:grpSpLocks/>
            </p:cNvGrpSpPr>
            <p:nvPr/>
          </p:nvGrpSpPr>
          <p:grpSpPr bwMode="auto">
            <a:xfrm>
              <a:off x="2020" y="2859"/>
              <a:ext cx="1417" cy="978"/>
              <a:chOff x="2056" y="2859"/>
              <a:chExt cx="1417" cy="978"/>
            </a:xfrm>
          </p:grpSpPr>
          <p:sp>
            <p:nvSpPr>
              <p:cNvPr id="2120" name="Text Box 64"/>
              <p:cNvSpPr txBox="1">
                <a:spLocks noChangeArrowheads="1"/>
              </p:cNvSpPr>
              <p:nvPr/>
            </p:nvSpPr>
            <p:spPr bwMode="auto">
              <a:xfrm>
                <a:off x="3006" y="2859"/>
                <a:ext cx="467" cy="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9pPr>
              </a:lstStyle>
              <a:p>
                <a:r>
                  <a:rPr lang="en-US" b="1">
                    <a:latin typeface="Tahoma" pitchFamily="34" charset="0"/>
                  </a:rPr>
                  <a:t>ALL</a:t>
                </a:r>
              </a:p>
              <a:p>
                <a:r>
                  <a:rPr lang="en-US" b="1">
                    <a:latin typeface="Tahoma" pitchFamily="34" charset="0"/>
                  </a:rPr>
                  <a:t>ALL</a:t>
                </a:r>
              </a:p>
              <a:p>
                <a:r>
                  <a:rPr lang="en-US" b="1">
                    <a:latin typeface="Tahoma" pitchFamily="34" charset="0"/>
                  </a:rPr>
                  <a:t>ALL</a:t>
                </a:r>
              </a:p>
              <a:p>
                <a:r>
                  <a:rPr lang="en-US" b="1">
                    <a:latin typeface="Tahoma" pitchFamily="34" charset="0"/>
                  </a:rPr>
                  <a:t>ALL</a:t>
                </a:r>
              </a:p>
            </p:txBody>
          </p:sp>
          <p:sp>
            <p:nvSpPr>
              <p:cNvPr id="2121" name="Text Box 65"/>
              <p:cNvSpPr txBox="1">
                <a:spLocks noChangeArrowheads="1"/>
              </p:cNvSpPr>
              <p:nvPr/>
            </p:nvSpPr>
            <p:spPr bwMode="auto">
              <a:xfrm>
                <a:off x="2056" y="3216"/>
                <a:ext cx="86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9pPr>
              </a:lstStyle>
              <a:p>
                <a:r>
                  <a:rPr lang="en-US" b="1">
                    <a:latin typeface="Tahoma" pitchFamily="34" charset="0"/>
                  </a:rPr>
                  <a:t>GRATIS</a:t>
                </a:r>
              </a:p>
            </p:txBody>
          </p:sp>
        </p:grpSp>
      </p:grpSp>
      <p:grpSp>
        <p:nvGrpSpPr>
          <p:cNvPr id="22" name="Group 66"/>
          <p:cNvGrpSpPr>
            <a:grpSpLocks/>
          </p:cNvGrpSpPr>
          <p:nvPr/>
        </p:nvGrpSpPr>
        <p:grpSpPr bwMode="auto">
          <a:xfrm>
            <a:off x="57150" y="2906713"/>
            <a:ext cx="2614613" cy="1190625"/>
            <a:chOff x="36" y="2299"/>
            <a:chExt cx="1647" cy="750"/>
          </a:xfrm>
        </p:grpSpPr>
        <p:sp>
          <p:nvSpPr>
            <p:cNvPr id="2116" name="Rectangle 67"/>
            <p:cNvSpPr>
              <a:spLocks noChangeArrowheads="1"/>
            </p:cNvSpPr>
            <p:nvPr/>
          </p:nvSpPr>
          <p:spPr bwMode="auto">
            <a:xfrm>
              <a:off x="36" y="2322"/>
              <a:ext cx="1647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17" name="Text Box 68"/>
            <p:cNvSpPr txBox="1">
              <a:spLocks noChangeArrowheads="1"/>
            </p:cNvSpPr>
            <p:nvPr/>
          </p:nvSpPr>
          <p:spPr bwMode="auto">
            <a:xfrm>
              <a:off x="244" y="2299"/>
              <a:ext cx="1266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/>
              <a:r>
                <a:rPr lang="en-US" sz="3600" b="1">
                  <a:latin typeface="Tahoma" pitchFamily="34" charset="0"/>
                </a:rPr>
                <a:t>COLLAR</a:t>
              </a:r>
            </a:p>
            <a:p>
              <a:pPr algn="ctr"/>
              <a:r>
                <a:rPr lang="en-US" sz="3600" b="1">
                  <a:latin typeface="Tahoma" pitchFamily="34" charset="0"/>
                </a:rPr>
                <a:t>102°</a:t>
              </a:r>
            </a:p>
          </p:txBody>
        </p:sp>
      </p:grpSp>
      <p:grpSp>
        <p:nvGrpSpPr>
          <p:cNvPr id="23" name="Group 69"/>
          <p:cNvGrpSpPr>
            <a:grpSpLocks/>
          </p:cNvGrpSpPr>
          <p:nvPr/>
        </p:nvGrpSpPr>
        <p:grpSpPr bwMode="auto">
          <a:xfrm>
            <a:off x="71438" y="4157663"/>
            <a:ext cx="2614612" cy="1443037"/>
            <a:chOff x="45" y="2979"/>
            <a:chExt cx="1647" cy="909"/>
          </a:xfrm>
        </p:grpSpPr>
        <p:sp>
          <p:nvSpPr>
            <p:cNvPr id="2112" name="Rectangle 70"/>
            <p:cNvSpPr>
              <a:spLocks noChangeArrowheads="1"/>
            </p:cNvSpPr>
            <p:nvPr/>
          </p:nvSpPr>
          <p:spPr bwMode="auto">
            <a:xfrm>
              <a:off x="45" y="2979"/>
              <a:ext cx="1647" cy="90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113" name="Group 71"/>
            <p:cNvGrpSpPr>
              <a:grpSpLocks/>
            </p:cNvGrpSpPr>
            <p:nvPr/>
          </p:nvGrpSpPr>
          <p:grpSpPr bwMode="auto">
            <a:xfrm>
              <a:off x="217" y="2998"/>
              <a:ext cx="1380" cy="818"/>
              <a:chOff x="624" y="1582"/>
              <a:chExt cx="1380" cy="818"/>
            </a:xfrm>
          </p:grpSpPr>
          <p:sp>
            <p:nvSpPr>
              <p:cNvPr id="2114" name="Text Box 72"/>
              <p:cNvSpPr txBox="1">
                <a:spLocks noChangeArrowheads="1"/>
              </p:cNvSpPr>
              <p:nvPr/>
            </p:nvSpPr>
            <p:spPr bwMode="auto">
              <a:xfrm>
                <a:off x="624" y="1582"/>
                <a:ext cx="1380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9pPr>
              </a:lstStyle>
              <a:p>
                <a:r>
                  <a:rPr lang="en-US" sz="3600">
                    <a:latin typeface="Alleycat ICG" pitchFamily="2" charset="0"/>
                  </a:rPr>
                  <a:t>THE END</a:t>
                </a:r>
              </a:p>
            </p:txBody>
          </p:sp>
          <p:sp>
            <p:nvSpPr>
              <p:cNvPr id="2115" name="AutoShape 73"/>
              <p:cNvSpPr>
                <a:spLocks noChangeArrowheads="1"/>
              </p:cNvSpPr>
              <p:nvPr/>
            </p:nvSpPr>
            <p:spPr bwMode="auto">
              <a:xfrm>
                <a:off x="624" y="1968"/>
                <a:ext cx="240" cy="432"/>
              </a:xfrm>
              <a:prstGeom prst="upArrow">
                <a:avLst>
                  <a:gd name="adj1" fmla="val 50000"/>
                  <a:gd name="adj2" fmla="val 45000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5" name="Group 74"/>
          <p:cNvGrpSpPr>
            <a:grpSpLocks/>
          </p:cNvGrpSpPr>
          <p:nvPr/>
        </p:nvGrpSpPr>
        <p:grpSpPr bwMode="auto">
          <a:xfrm>
            <a:off x="2914650" y="1143000"/>
            <a:ext cx="2614613" cy="1514475"/>
            <a:chOff x="1899" y="711"/>
            <a:chExt cx="1647" cy="954"/>
          </a:xfrm>
        </p:grpSpPr>
        <p:sp>
          <p:nvSpPr>
            <p:cNvPr id="2108" name="Rectangle 75"/>
            <p:cNvSpPr>
              <a:spLocks noChangeArrowheads="1"/>
            </p:cNvSpPr>
            <p:nvPr/>
          </p:nvSpPr>
          <p:spPr bwMode="auto">
            <a:xfrm>
              <a:off x="1899" y="711"/>
              <a:ext cx="1647" cy="95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109" name="Group 76"/>
            <p:cNvGrpSpPr>
              <a:grpSpLocks/>
            </p:cNvGrpSpPr>
            <p:nvPr/>
          </p:nvGrpSpPr>
          <p:grpSpPr bwMode="auto">
            <a:xfrm>
              <a:off x="2060" y="871"/>
              <a:ext cx="1252" cy="537"/>
              <a:chOff x="2069" y="1096"/>
              <a:chExt cx="1252" cy="537"/>
            </a:xfrm>
          </p:grpSpPr>
          <p:sp>
            <p:nvSpPr>
              <p:cNvPr id="2110" name="Rectangle 77"/>
              <p:cNvSpPr>
                <a:spLocks noChangeArrowheads="1"/>
              </p:cNvSpPr>
              <p:nvPr/>
            </p:nvSpPr>
            <p:spPr bwMode="auto">
              <a:xfrm rot="-2100000">
                <a:off x="2069" y="1096"/>
                <a:ext cx="115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/>
                <a:r>
                  <a:rPr lang="en-US" sz="3600" b="1">
                    <a:latin typeface="Times New Roman" pitchFamily="18" charset="0"/>
                  </a:rPr>
                  <a:t>Struggle</a:t>
                </a:r>
              </a:p>
            </p:txBody>
          </p:sp>
          <p:sp>
            <p:nvSpPr>
              <p:cNvPr id="2111" name="AutoShape 78"/>
              <p:cNvSpPr>
                <a:spLocks noChangeArrowheads="1"/>
              </p:cNvSpPr>
              <p:nvPr/>
            </p:nvSpPr>
            <p:spPr bwMode="auto">
              <a:xfrm rot="-1985350">
                <a:off x="2355" y="1398"/>
                <a:ext cx="966" cy="235"/>
              </a:xfrm>
              <a:prstGeom prst="rightArrow">
                <a:avLst>
                  <a:gd name="adj1" fmla="val 50000"/>
                  <a:gd name="adj2" fmla="val 205551"/>
                </a:avLst>
              </a:prstGeom>
              <a:solidFill>
                <a:srgbClr val="CC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7" name="Group 79"/>
          <p:cNvGrpSpPr>
            <a:grpSpLocks/>
          </p:cNvGrpSpPr>
          <p:nvPr/>
        </p:nvGrpSpPr>
        <p:grpSpPr bwMode="auto">
          <a:xfrm>
            <a:off x="57150" y="2200275"/>
            <a:ext cx="2614613" cy="642938"/>
            <a:chOff x="36" y="1584"/>
            <a:chExt cx="1647" cy="405"/>
          </a:xfrm>
        </p:grpSpPr>
        <p:sp>
          <p:nvSpPr>
            <p:cNvPr id="2106" name="Rectangle 80"/>
            <p:cNvSpPr>
              <a:spLocks noChangeArrowheads="1"/>
            </p:cNvSpPr>
            <p:nvPr/>
          </p:nvSpPr>
          <p:spPr bwMode="auto">
            <a:xfrm>
              <a:off x="36" y="1584"/>
              <a:ext cx="1647" cy="40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07" name="Rectangle 81"/>
            <p:cNvSpPr>
              <a:spLocks noChangeArrowheads="1"/>
            </p:cNvSpPr>
            <p:nvPr/>
          </p:nvSpPr>
          <p:spPr bwMode="auto">
            <a:xfrm>
              <a:off x="113" y="1643"/>
              <a:ext cx="14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en-US" b="1">
                  <a:latin typeface="Tahoma" pitchFamily="34" charset="0"/>
                </a:rPr>
                <a:t>DDOUWMNPS</a:t>
              </a:r>
            </a:p>
          </p:txBody>
        </p:sp>
      </p:grpSp>
      <p:grpSp>
        <p:nvGrpSpPr>
          <p:cNvPr id="28" name="Group 82"/>
          <p:cNvGrpSpPr>
            <a:grpSpLocks/>
          </p:cNvGrpSpPr>
          <p:nvPr/>
        </p:nvGrpSpPr>
        <p:grpSpPr bwMode="auto">
          <a:xfrm>
            <a:off x="71438" y="5638800"/>
            <a:ext cx="2614612" cy="1190625"/>
            <a:chOff x="36" y="2299"/>
            <a:chExt cx="1647" cy="750"/>
          </a:xfrm>
        </p:grpSpPr>
        <p:sp>
          <p:nvSpPr>
            <p:cNvPr id="2104" name="Rectangle 83"/>
            <p:cNvSpPr>
              <a:spLocks noChangeArrowheads="1"/>
            </p:cNvSpPr>
            <p:nvPr/>
          </p:nvSpPr>
          <p:spPr bwMode="auto">
            <a:xfrm>
              <a:off x="36" y="2322"/>
              <a:ext cx="1647" cy="7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05" name="Text Box 84"/>
            <p:cNvSpPr txBox="1">
              <a:spLocks noChangeArrowheads="1"/>
            </p:cNvSpPr>
            <p:nvPr/>
          </p:nvSpPr>
          <p:spPr bwMode="auto">
            <a:xfrm>
              <a:off x="431" y="2299"/>
              <a:ext cx="89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/>
              <a:r>
                <a:rPr lang="en-US" sz="3600" b="1">
                  <a:latin typeface="Tahoma" pitchFamily="34" charset="0"/>
                </a:rPr>
                <a:t>KNEE</a:t>
              </a:r>
            </a:p>
            <a:p>
              <a:pPr algn="ctr"/>
              <a:r>
                <a:rPr lang="en-GB" sz="3600" b="1">
                  <a:latin typeface="Tahoma" pitchFamily="34" charset="0"/>
                </a:rPr>
                <a:t>SIGN</a:t>
              </a:r>
              <a:endParaRPr lang="en-US" sz="3600" b="1">
                <a:latin typeface="Tahoma" pitchFamily="34" charset="0"/>
              </a:endParaRPr>
            </a:p>
          </p:txBody>
        </p:sp>
      </p:grpSp>
      <p:grpSp>
        <p:nvGrpSpPr>
          <p:cNvPr id="29" name="Group 91"/>
          <p:cNvGrpSpPr>
            <a:grpSpLocks/>
          </p:cNvGrpSpPr>
          <p:nvPr/>
        </p:nvGrpSpPr>
        <p:grpSpPr bwMode="auto">
          <a:xfrm>
            <a:off x="0" y="1087438"/>
            <a:ext cx="2671763" cy="1042987"/>
            <a:chOff x="0" y="685"/>
            <a:chExt cx="1683" cy="657"/>
          </a:xfrm>
        </p:grpSpPr>
        <p:sp>
          <p:nvSpPr>
            <p:cNvPr id="2102" name="Rectangle 86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03" name="Text Box 90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Blood Is Thicker Than Water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0" name="Group 92"/>
          <p:cNvGrpSpPr>
            <a:grpSpLocks/>
          </p:cNvGrpSpPr>
          <p:nvPr/>
        </p:nvGrpSpPr>
        <p:grpSpPr bwMode="auto">
          <a:xfrm>
            <a:off x="0" y="2203450"/>
            <a:ext cx="2671763" cy="628650"/>
            <a:chOff x="0" y="685"/>
            <a:chExt cx="1683" cy="657"/>
          </a:xfrm>
        </p:grpSpPr>
        <p:sp>
          <p:nvSpPr>
            <p:cNvPr id="2100" name="Rectangle 93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01" name="Text Box 94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000" b="1">
                  <a:solidFill>
                    <a:srgbClr val="FF0000"/>
                  </a:solidFill>
                  <a:latin typeface="Comic Sans MS" pitchFamily="66" charset="0"/>
                </a:rPr>
                <a:t>Down in the Dumps</a:t>
              </a:r>
              <a:endParaRPr lang="en-US" sz="20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1" name="Group 95"/>
          <p:cNvGrpSpPr>
            <a:grpSpLocks/>
          </p:cNvGrpSpPr>
          <p:nvPr/>
        </p:nvGrpSpPr>
        <p:grpSpPr bwMode="auto">
          <a:xfrm>
            <a:off x="0" y="2946400"/>
            <a:ext cx="2671763" cy="1128713"/>
            <a:chOff x="0" y="685"/>
            <a:chExt cx="1683" cy="657"/>
          </a:xfrm>
        </p:grpSpPr>
        <p:sp>
          <p:nvSpPr>
            <p:cNvPr id="2098" name="Rectangle 96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99" name="Text Box 97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Hot Under The Collar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048" name="Group 98"/>
          <p:cNvGrpSpPr>
            <a:grpSpLocks/>
          </p:cNvGrpSpPr>
          <p:nvPr/>
        </p:nvGrpSpPr>
        <p:grpSpPr bwMode="auto">
          <a:xfrm>
            <a:off x="14288" y="4162425"/>
            <a:ext cx="2671762" cy="1443038"/>
            <a:chOff x="0" y="685"/>
            <a:chExt cx="1683" cy="657"/>
          </a:xfrm>
        </p:grpSpPr>
        <p:sp>
          <p:nvSpPr>
            <p:cNvPr id="2096" name="Rectangle 99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97" name="Text Box 100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The Beginning Of The</a:t>
              </a:r>
              <a:br>
                <a:rPr lang="en-GB" b="1">
                  <a:solidFill>
                    <a:srgbClr val="FF0000"/>
                  </a:solidFill>
                  <a:latin typeface="Comic Sans MS" pitchFamily="66" charset="0"/>
                </a:rPr>
              </a:b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 End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049" name="Group 101"/>
          <p:cNvGrpSpPr>
            <a:grpSpLocks/>
          </p:cNvGrpSpPr>
          <p:nvPr/>
        </p:nvGrpSpPr>
        <p:grpSpPr bwMode="auto">
          <a:xfrm>
            <a:off x="14288" y="5672138"/>
            <a:ext cx="2671762" cy="1128712"/>
            <a:chOff x="0" y="685"/>
            <a:chExt cx="1683" cy="657"/>
          </a:xfrm>
        </p:grpSpPr>
        <p:sp>
          <p:nvSpPr>
            <p:cNvPr id="2094" name="Rectangle 102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95" name="Text Box 103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Neon</a:t>
              </a:r>
              <a:br>
                <a:rPr lang="en-GB" b="1">
                  <a:solidFill>
                    <a:srgbClr val="FF0000"/>
                  </a:solidFill>
                  <a:latin typeface="Comic Sans MS" pitchFamily="66" charset="0"/>
                </a:rPr>
              </a:b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Sign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055" name="Group 104"/>
          <p:cNvGrpSpPr>
            <a:grpSpLocks/>
          </p:cNvGrpSpPr>
          <p:nvPr/>
        </p:nvGrpSpPr>
        <p:grpSpPr bwMode="auto">
          <a:xfrm>
            <a:off x="2859088" y="1147763"/>
            <a:ext cx="2671762" cy="1514475"/>
            <a:chOff x="0" y="685"/>
            <a:chExt cx="1683" cy="657"/>
          </a:xfrm>
        </p:grpSpPr>
        <p:sp>
          <p:nvSpPr>
            <p:cNvPr id="2092" name="Rectangle 105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93" name="Text Box 106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Uphill</a:t>
              </a:r>
            </a:p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Struggle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056" name="Group 107"/>
          <p:cNvGrpSpPr>
            <a:grpSpLocks/>
          </p:cNvGrpSpPr>
          <p:nvPr/>
        </p:nvGrpSpPr>
        <p:grpSpPr bwMode="auto">
          <a:xfrm>
            <a:off x="2859088" y="2862263"/>
            <a:ext cx="2671762" cy="1500187"/>
            <a:chOff x="0" y="685"/>
            <a:chExt cx="1683" cy="657"/>
          </a:xfrm>
        </p:grpSpPr>
        <p:sp>
          <p:nvSpPr>
            <p:cNvPr id="2090" name="Rectangle 108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91" name="Text Box 109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Forgive</a:t>
              </a:r>
            </a:p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And Forget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057" name="Group 110"/>
          <p:cNvGrpSpPr>
            <a:grpSpLocks/>
          </p:cNvGrpSpPr>
          <p:nvPr/>
        </p:nvGrpSpPr>
        <p:grpSpPr bwMode="auto">
          <a:xfrm>
            <a:off x="2844800" y="4576763"/>
            <a:ext cx="2671763" cy="1514475"/>
            <a:chOff x="0" y="685"/>
            <a:chExt cx="1683" cy="657"/>
          </a:xfrm>
        </p:grpSpPr>
        <p:sp>
          <p:nvSpPr>
            <p:cNvPr id="2088" name="Rectangle 111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89" name="Text Box 112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Free</a:t>
              </a:r>
            </a:p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For All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058" name="Group 118"/>
          <p:cNvGrpSpPr>
            <a:grpSpLocks/>
          </p:cNvGrpSpPr>
          <p:nvPr/>
        </p:nvGrpSpPr>
        <p:grpSpPr bwMode="auto">
          <a:xfrm>
            <a:off x="2873375" y="6145213"/>
            <a:ext cx="3943350" cy="655637"/>
            <a:chOff x="1810" y="3655"/>
            <a:chExt cx="2484" cy="413"/>
          </a:xfrm>
        </p:grpSpPr>
        <p:sp>
          <p:nvSpPr>
            <p:cNvPr id="2086" name="Rectangle 114"/>
            <p:cNvSpPr>
              <a:spLocks noChangeArrowheads="1"/>
            </p:cNvSpPr>
            <p:nvPr/>
          </p:nvSpPr>
          <p:spPr bwMode="auto">
            <a:xfrm>
              <a:off x="1810" y="3657"/>
              <a:ext cx="2484" cy="411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87" name="Text Box 115"/>
            <p:cNvSpPr txBox="1">
              <a:spLocks noChangeArrowheads="1"/>
            </p:cNvSpPr>
            <p:nvPr/>
          </p:nvSpPr>
          <p:spPr bwMode="auto">
            <a:xfrm>
              <a:off x="1819" y="3655"/>
              <a:ext cx="246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800" b="1">
                  <a:solidFill>
                    <a:srgbClr val="FF0000"/>
                  </a:solidFill>
                  <a:latin typeface="Comic Sans MS" pitchFamily="66" charset="0"/>
                </a:rPr>
                <a:t>A Bird In The Hand Is Worth 2 In The Bush</a:t>
              </a:r>
              <a:endParaRPr lang="en-US" sz="1800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059" name="Group 119"/>
          <p:cNvGrpSpPr>
            <a:grpSpLocks/>
          </p:cNvGrpSpPr>
          <p:nvPr/>
        </p:nvGrpSpPr>
        <p:grpSpPr bwMode="auto">
          <a:xfrm>
            <a:off x="5773738" y="4219575"/>
            <a:ext cx="1028700" cy="1885950"/>
            <a:chOff x="0" y="685"/>
            <a:chExt cx="1683" cy="657"/>
          </a:xfrm>
        </p:grpSpPr>
        <p:sp>
          <p:nvSpPr>
            <p:cNvPr id="2084" name="Rectangle 120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85" name="Text Box 121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Rising</a:t>
              </a:r>
            </a:p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Damp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060" name="Group 122"/>
          <p:cNvGrpSpPr>
            <a:grpSpLocks/>
          </p:cNvGrpSpPr>
          <p:nvPr/>
        </p:nvGrpSpPr>
        <p:grpSpPr bwMode="auto">
          <a:xfrm>
            <a:off x="6059488" y="1176338"/>
            <a:ext cx="2671762" cy="2957512"/>
            <a:chOff x="0" y="685"/>
            <a:chExt cx="1683" cy="657"/>
          </a:xfrm>
        </p:grpSpPr>
        <p:sp>
          <p:nvSpPr>
            <p:cNvPr id="2082" name="Rectangle 123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83" name="Text Box 124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GB" b="1">
                <a:solidFill>
                  <a:srgbClr val="FF0000"/>
                </a:solidFill>
                <a:latin typeface="Comic Sans MS" pitchFamily="66" charset="0"/>
              </a:endParaRPr>
            </a:p>
            <a:p>
              <a:pPr algn="ctr">
                <a:spcBef>
                  <a:spcPct val="50000"/>
                </a:spcBef>
              </a:pPr>
              <a:endParaRPr lang="en-GB" b="1">
                <a:solidFill>
                  <a:srgbClr val="FF0000"/>
                </a:solidFill>
                <a:latin typeface="Comic Sans MS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Crossroads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061" name="Group 125"/>
          <p:cNvGrpSpPr>
            <a:grpSpLocks/>
          </p:cNvGrpSpPr>
          <p:nvPr/>
        </p:nvGrpSpPr>
        <p:grpSpPr bwMode="auto">
          <a:xfrm>
            <a:off x="6916738" y="4219575"/>
            <a:ext cx="1828800" cy="2343150"/>
            <a:chOff x="0" y="685"/>
            <a:chExt cx="1683" cy="657"/>
          </a:xfrm>
        </p:grpSpPr>
        <p:sp>
          <p:nvSpPr>
            <p:cNvPr id="2080" name="Rectangle 126"/>
            <p:cNvSpPr>
              <a:spLocks noChangeArrowheads="1"/>
            </p:cNvSpPr>
            <p:nvPr/>
          </p:nvSpPr>
          <p:spPr bwMode="auto">
            <a:xfrm>
              <a:off x="36" y="685"/>
              <a:ext cx="1647" cy="657"/>
            </a:xfrm>
            <a:prstGeom prst="rect">
              <a:avLst/>
            </a:prstGeom>
            <a:solidFill>
              <a:schemeClr val="hlink">
                <a:alpha val="85097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81" name="Text Box 127"/>
            <p:cNvSpPr txBox="1">
              <a:spLocks noChangeArrowheads="1"/>
            </p:cNvSpPr>
            <p:nvPr/>
          </p:nvSpPr>
          <p:spPr bwMode="auto">
            <a:xfrm>
              <a:off x="0" y="738"/>
              <a:ext cx="1683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GB" b="1">
                <a:solidFill>
                  <a:srgbClr val="FF0000"/>
                </a:solidFill>
                <a:latin typeface="Comic Sans MS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Running Water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56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8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9" name="AutoShape 89"/>
          <p:cNvSpPr>
            <a:spLocks noChangeArrowheads="1"/>
          </p:cNvSpPr>
          <p:nvPr/>
        </p:nvSpPr>
        <p:spPr bwMode="auto">
          <a:xfrm>
            <a:off x="200025" y="1328738"/>
            <a:ext cx="2786063" cy="2414587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-92075" y="476250"/>
            <a:ext cx="863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Mental Aerobics (3) – Mindtraps Page 1</a:t>
            </a:r>
          </a:p>
        </p:txBody>
      </p:sp>
      <p:sp>
        <p:nvSpPr>
          <p:cNvPr id="92248" name="Text Box 88"/>
          <p:cNvSpPr txBox="1">
            <a:spLocks noChangeArrowheads="1"/>
          </p:cNvSpPr>
          <p:nvPr/>
        </p:nvSpPr>
        <p:spPr bwMode="auto">
          <a:xfrm>
            <a:off x="214313" y="1485900"/>
            <a:ext cx="27717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FF0000"/>
                </a:solidFill>
                <a:latin typeface="Comic Sans MS" pitchFamily="66" charset="0"/>
              </a:rPr>
              <a:t>Question 1</a:t>
            </a:r>
          </a:p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accent2"/>
                </a:solidFill>
                <a:latin typeface="Comic Sans MS" pitchFamily="66" charset="0"/>
              </a:rPr>
              <a:t>What occurs once in every minute, twice in every moment, yet never in a thousand years?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2250" name="AutoShape 90"/>
          <p:cNvSpPr>
            <a:spLocks noChangeArrowheads="1"/>
          </p:cNvSpPr>
          <p:nvPr/>
        </p:nvSpPr>
        <p:spPr bwMode="auto">
          <a:xfrm>
            <a:off x="3201988" y="1330325"/>
            <a:ext cx="2786062" cy="2414588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51" name="Text Box 91"/>
          <p:cNvSpPr txBox="1">
            <a:spLocks noChangeArrowheads="1"/>
          </p:cNvSpPr>
          <p:nvPr/>
        </p:nvSpPr>
        <p:spPr bwMode="auto">
          <a:xfrm>
            <a:off x="3216275" y="1487488"/>
            <a:ext cx="27717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FF0000"/>
                </a:solidFill>
                <a:latin typeface="Comic Sans MS" pitchFamily="66" charset="0"/>
              </a:rPr>
              <a:t>Question 2</a:t>
            </a:r>
          </a:p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accent2"/>
                </a:solidFill>
                <a:latin typeface="Comic Sans MS" pitchFamily="66" charset="0"/>
              </a:rPr>
              <a:t>Why are 2006 £1 coins worth more than 2005 £1 coins?</a:t>
            </a:r>
          </a:p>
        </p:txBody>
      </p:sp>
      <p:sp>
        <p:nvSpPr>
          <p:cNvPr id="92252" name="AutoShape 92"/>
          <p:cNvSpPr>
            <a:spLocks noChangeArrowheads="1"/>
          </p:cNvSpPr>
          <p:nvPr/>
        </p:nvSpPr>
        <p:spPr bwMode="auto">
          <a:xfrm>
            <a:off x="6175375" y="1331913"/>
            <a:ext cx="2786063" cy="4171950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53" name="Text Box 93"/>
          <p:cNvSpPr txBox="1">
            <a:spLocks noChangeArrowheads="1"/>
          </p:cNvSpPr>
          <p:nvPr/>
        </p:nvSpPr>
        <p:spPr bwMode="auto">
          <a:xfrm>
            <a:off x="6189663" y="1489075"/>
            <a:ext cx="277177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FF0000"/>
                </a:solidFill>
                <a:latin typeface="Comic Sans MS" pitchFamily="66" charset="0"/>
              </a:rPr>
              <a:t>Question 3</a:t>
            </a:r>
          </a:p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accent2"/>
                </a:solidFill>
                <a:latin typeface="Comic Sans MS" pitchFamily="66" charset="0"/>
              </a:rPr>
              <a:t>5% of all homes in the town have </a:t>
            </a:r>
            <a:br>
              <a:rPr lang="en-GB" sz="200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GB" sz="2000">
                <a:solidFill>
                  <a:schemeClr val="accent2"/>
                </a:solidFill>
                <a:latin typeface="Comic Sans MS" pitchFamily="66" charset="0"/>
              </a:rPr>
              <a:t>ex-directory phone numbers.  If you selected 100 names at random from the phone directory how many, on average, would be</a:t>
            </a:r>
            <a:br>
              <a:rPr lang="en-GB" sz="200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GB" sz="2000">
                <a:solidFill>
                  <a:schemeClr val="accent2"/>
                </a:solidFill>
                <a:latin typeface="Comic Sans MS" pitchFamily="66" charset="0"/>
              </a:rPr>
              <a:t> ex-directory?</a:t>
            </a:r>
          </a:p>
        </p:txBody>
      </p:sp>
      <p:sp>
        <p:nvSpPr>
          <p:cNvPr id="92254" name="AutoShape 94"/>
          <p:cNvSpPr>
            <a:spLocks noChangeArrowheads="1"/>
          </p:cNvSpPr>
          <p:nvPr/>
        </p:nvSpPr>
        <p:spPr bwMode="auto">
          <a:xfrm>
            <a:off x="3201988" y="3844925"/>
            <a:ext cx="2786062" cy="1643063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55" name="Text Box 95"/>
          <p:cNvSpPr txBox="1">
            <a:spLocks noChangeArrowheads="1"/>
          </p:cNvSpPr>
          <p:nvPr/>
        </p:nvSpPr>
        <p:spPr bwMode="auto">
          <a:xfrm>
            <a:off x="3216275" y="4002088"/>
            <a:ext cx="27717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FF0000"/>
                </a:solidFill>
                <a:latin typeface="Comic Sans MS" pitchFamily="66" charset="0"/>
              </a:rPr>
              <a:t>Question 5</a:t>
            </a:r>
          </a:p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accent2"/>
                </a:solidFill>
                <a:latin typeface="Comic Sans MS" pitchFamily="66" charset="0"/>
              </a:rPr>
              <a:t>How many 3 pence stamps are in a dozen?</a:t>
            </a:r>
            <a:endParaRPr lang="en-US">
              <a:solidFill>
                <a:schemeClr val="accent2"/>
              </a:solidFill>
            </a:endParaRPr>
          </a:p>
        </p:txBody>
      </p:sp>
      <p:sp>
        <p:nvSpPr>
          <p:cNvPr id="92256" name="AutoShape 96"/>
          <p:cNvSpPr>
            <a:spLocks noChangeArrowheads="1"/>
          </p:cNvSpPr>
          <p:nvPr/>
        </p:nvSpPr>
        <p:spPr bwMode="auto">
          <a:xfrm>
            <a:off x="201613" y="3859213"/>
            <a:ext cx="2786062" cy="1657350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57" name="Text Box 97"/>
          <p:cNvSpPr txBox="1">
            <a:spLocks noChangeArrowheads="1"/>
          </p:cNvSpPr>
          <p:nvPr/>
        </p:nvSpPr>
        <p:spPr bwMode="auto">
          <a:xfrm>
            <a:off x="215900" y="4016375"/>
            <a:ext cx="27717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solidFill>
                  <a:srgbClr val="FF0000"/>
                </a:solidFill>
                <a:latin typeface="Comic Sans MS" pitchFamily="66" charset="0"/>
              </a:rPr>
              <a:t>Question 4</a:t>
            </a:r>
          </a:p>
          <a:p>
            <a:pPr algn="ctr">
              <a:spcBef>
                <a:spcPct val="50000"/>
              </a:spcBef>
            </a:pPr>
            <a:r>
              <a:rPr lang="en-GB" sz="2000">
                <a:solidFill>
                  <a:schemeClr val="accent2"/>
                </a:solidFill>
                <a:latin typeface="Comic Sans MS" pitchFamily="66" charset="0"/>
              </a:rPr>
              <a:t>Which is the heaviest a ton of feathers or a ton of lead? 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22541" name="Picture 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7838"/>
            <a:ext cx="1487488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8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2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2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9" grpId="0" animBg="1"/>
      <p:bldP spid="92248" grpId="0"/>
      <p:bldP spid="92250" grpId="0" animBg="1"/>
      <p:bldP spid="92251" grpId="0"/>
      <p:bldP spid="92252" grpId="0" animBg="1"/>
      <p:bldP spid="92253" grpId="0"/>
      <p:bldP spid="92254" grpId="0" animBg="1"/>
      <p:bldP spid="92255" grpId="0"/>
      <p:bldP spid="92256" grpId="0" animBg="1"/>
      <p:bldP spid="922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-92075" y="476250"/>
            <a:ext cx="863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Mental Aerobics (3) – Mindtraps Page 1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00025" y="2200275"/>
            <a:ext cx="2786063" cy="2414588"/>
            <a:chOff x="126" y="1386"/>
            <a:chExt cx="1755" cy="1521"/>
          </a:xfrm>
        </p:grpSpPr>
        <p:sp>
          <p:nvSpPr>
            <p:cNvPr id="24608" name="AutoShape 2"/>
            <p:cNvSpPr>
              <a:spLocks noChangeArrowheads="1"/>
            </p:cNvSpPr>
            <p:nvPr/>
          </p:nvSpPr>
          <p:spPr bwMode="auto">
            <a:xfrm>
              <a:off x="126" y="1386"/>
              <a:ext cx="1755" cy="1521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9" name="Text Box 4"/>
            <p:cNvSpPr txBox="1">
              <a:spLocks noChangeArrowheads="1"/>
            </p:cNvSpPr>
            <p:nvPr/>
          </p:nvSpPr>
          <p:spPr bwMode="auto">
            <a:xfrm>
              <a:off x="135" y="1485"/>
              <a:ext cx="1746" cy="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rgbClr val="FF0000"/>
                  </a:solidFill>
                  <a:latin typeface="Comic Sans MS" pitchFamily="66" charset="0"/>
                </a:rPr>
                <a:t>Question 1</a:t>
              </a:r>
            </a:p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What occurs once in every minute, twice in every moment, yet never in a thousand years?</a:t>
              </a:r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201988" y="2201863"/>
            <a:ext cx="2786062" cy="2414587"/>
            <a:chOff x="2017" y="1387"/>
            <a:chExt cx="1755" cy="1521"/>
          </a:xfrm>
        </p:grpSpPr>
        <p:sp>
          <p:nvSpPr>
            <p:cNvPr id="24606" name="AutoShape 5"/>
            <p:cNvSpPr>
              <a:spLocks noChangeArrowheads="1"/>
            </p:cNvSpPr>
            <p:nvPr/>
          </p:nvSpPr>
          <p:spPr bwMode="auto">
            <a:xfrm>
              <a:off x="2017" y="1387"/>
              <a:ext cx="1755" cy="1521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7" name="Text Box 6"/>
            <p:cNvSpPr txBox="1">
              <a:spLocks noChangeArrowheads="1"/>
            </p:cNvSpPr>
            <p:nvPr/>
          </p:nvSpPr>
          <p:spPr bwMode="auto">
            <a:xfrm>
              <a:off x="2026" y="1486"/>
              <a:ext cx="1746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rgbClr val="FF0000"/>
                  </a:solidFill>
                  <a:latin typeface="Comic Sans MS" pitchFamily="66" charset="0"/>
                </a:rPr>
                <a:t>Question 2</a:t>
              </a:r>
            </a:p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Why are 2006 £1 coins worth more than 2005 £1 coins?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175375" y="2203450"/>
            <a:ext cx="2786063" cy="4171950"/>
            <a:chOff x="3890" y="1388"/>
            <a:chExt cx="1755" cy="2628"/>
          </a:xfrm>
        </p:grpSpPr>
        <p:sp>
          <p:nvSpPr>
            <p:cNvPr id="24604" name="AutoShape 7"/>
            <p:cNvSpPr>
              <a:spLocks noChangeArrowheads="1"/>
            </p:cNvSpPr>
            <p:nvPr/>
          </p:nvSpPr>
          <p:spPr bwMode="auto">
            <a:xfrm>
              <a:off x="3890" y="1388"/>
              <a:ext cx="1755" cy="2628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" name="Text Box 8"/>
            <p:cNvSpPr txBox="1">
              <a:spLocks noChangeArrowheads="1"/>
            </p:cNvSpPr>
            <p:nvPr/>
          </p:nvSpPr>
          <p:spPr bwMode="auto">
            <a:xfrm>
              <a:off x="3899" y="1487"/>
              <a:ext cx="1746" cy="2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rgbClr val="FF0000"/>
                  </a:solidFill>
                  <a:latin typeface="Comic Sans MS" pitchFamily="66" charset="0"/>
                </a:rPr>
                <a:t>Question 3</a:t>
              </a:r>
            </a:p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5% of all homes in the town have </a:t>
              </a:r>
              <a:b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</a:br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ex-directory phone numbers.  If you selected 100 names at random from the phone directory how many, on average, would be</a:t>
              </a:r>
              <a:b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</a:br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 ex-directory?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3201988" y="4716463"/>
            <a:ext cx="2786062" cy="1643062"/>
            <a:chOff x="2017" y="2971"/>
            <a:chExt cx="1755" cy="1035"/>
          </a:xfrm>
        </p:grpSpPr>
        <p:sp>
          <p:nvSpPr>
            <p:cNvPr id="24602" name="AutoShape 9"/>
            <p:cNvSpPr>
              <a:spLocks noChangeArrowheads="1"/>
            </p:cNvSpPr>
            <p:nvPr/>
          </p:nvSpPr>
          <p:spPr bwMode="auto">
            <a:xfrm>
              <a:off x="2017" y="2971"/>
              <a:ext cx="1755" cy="1035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3" name="Text Box 10"/>
            <p:cNvSpPr txBox="1">
              <a:spLocks noChangeArrowheads="1"/>
            </p:cNvSpPr>
            <p:nvPr/>
          </p:nvSpPr>
          <p:spPr bwMode="auto">
            <a:xfrm>
              <a:off x="2026" y="3070"/>
              <a:ext cx="1746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rgbClr val="FF0000"/>
                  </a:solidFill>
                  <a:latin typeface="Comic Sans MS" pitchFamily="66" charset="0"/>
                </a:rPr>
                <a:t>Question 5</a:t>
              </a:r>
            </a:p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How many 3 pence stamps are in a dozen?</a:t>
              </a:r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01613" y="4730750"/>
            <a:ext cx="2786062" cy="1657350"/>
            <a:chOff x="127" y="2980"/>
            <a:chExt cx="1755" cy="1044"/>
          </a:xfrm>
        </p:grpSpPr>
        <p:sp>
          <p:nvSpPr>
            <p:cNvPr id="24600" name="AutoShape 11"/>
            <p:cNvSpPr>
              <a:spLocks noChangeArrowheads="1"/>
            </p:cNvSpPr>
            <p:nvPr/>
          </p:nvSpPr>
          <p:spPr bwMode="auto">
            <a:xfrm>
              <a:off x="127" y="2980"/>
              <a:ext cx="1755" cy="1044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1" name="Text Box 12"/>
            <p:cNvSpPr txBox="1">
              <a:spLocks noChangeArrowheads="1"/>
            </p:cNvSpPr>
            <p:nvPr/>
          </p:nvSpPr>
          <p:spPr bwMode="auto">
            <a:xfrm>
              <a:off x="136" y="3079"/>
              <a:ext cx="1746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rgbClr val="FF0000"/>
                  </a:solidFill>
                  <a:latin typeface="Comic Sans MS" pitchFamily="66" charset="0"/>
                </a:rPr>
                <a:t>Question 4</a:t>
              </a:r>
            </a:p>
            <a:p>
              <a:pPr algn="ctr">
                <a:spcBef>
                  <a:spcPct val="50000"/>
                </a:spcBef>
              </a:pPr>
              <a:r>
                <a:rPr lang="en-GB" sz="2000">
                  <a:solidFill>
                    <a:schemeClr val="accent2"/>
                  </a:solidFill>
                  <a:latin typeface="Comic Sans MS" pitchFamily="66" charset="0"/>
                </a:rPr>
                <a:t>Which is the heaviest a ton of feathers or a ton of lead? </a:t>
              </a:r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24584" name="Text Box 14"/>
          <p:cNvSpPr txBox="1">
            <a:spLocks noChangeArrowheads="1"/>
          </p:cNvSpPr>
          <p:nvPr/>
        </p:nvSpPr>
        <p:spPr bwMode="auto">
          <a:xfrm>
            <a:off x="2428875" y="1257300"/>
            <a:ext cx="4229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600">
                <a:solidFill>
                  <a:srgbClr val="FF0000"/>
                </a:solidFill>
                <a:latin typeface="Snap ITC" pitchFamily="82" charset="0"/>
              </a:rPr>
              <a:t>Answers</a:t>
            </a:r>
            <a:endParaRPr lang="en-US" sz="3600">
              <a:solidFill>
                <a:srgbClr val="FF0000"/>
              </a:solidFill>
              <a:latin typeface="Snap ITC" pitchFamily="82" charset="0"/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00025" y="2185988"/>
            <a:ext cx="2786063" cy="2414587"/>
            <a:chOff x="126" y="1377"/>
            <a:chExt cx="1755" cy="1521"/>
          </a:xfrm>
        </p:grpSpPr>
        <p:sp>
          <p:nvSpPr>
            <p:cNvPr id="24598" name="AutoShape 22"/>
            <p:cNvSpPr>
              <a:spLocks noChangeArrowheads="1"/>
            </p:cNvSpPr>
            <p:nvPr/>
          </p:nvSpPr>
          <p:spPr bwMode="auto">
            <a:xfrm>
              <a:off x="126" y="1377"/>
              <a:ext cx="1755" cy="1521"/>
            </a:xfrm>
            <a:prstGeom prst="foldedCorner">
              <a:avLst>
                <a:gd name="adj" fmla="val 12500"/>
              </a:avLst>
            </a:prstGeom>
            <a:solidFill>
              <a:schemeClr val="hlink">
                <a:alpha val="7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9" name="Text Box 21"/>
            <p:cNvSpPr txBox="1">
              <a:spLocks noChangeArrowheads="1"/>
            </p:cNvSpPr>
            <p:nvPr/>
          </p:nvSpPr>
          <p:spPr bwMode="auto">
            <a:xfrm>
              <a:off x="189" y="1656"/>
              <a:ext cx="1629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GB" b="1">
                <a:solidFill>
                  <a:srgbClr val="FF0000"/>
                </a:solidFill>
                <a:latin typeface="Comic Sans MS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The Letter M</a:t>
              </a:r>
            </a:p>
            <a:p>
              <a:pPr algn="ctr">
                <a:spcBef>
                  <a:spcPct val="50000"/>
                </a:spcBef>
              </a:pP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201988" y="2201863"/>
            <a:ext cx="2786062" cy="2414587"/>
            <a:chOff x="2017" y="1387"/>
            <a:chExt cx="1755" cy="1521"/>
          </a:xfrm>
        </p:grpSpPr>
        <p:sp>
          <p:nvSpPr>
            <p:cNvPr id="24596" name="AutoShape 25"/>
            <p:cNvSpPr>
              <a:spLocks noChangeArrowheads="1"/>
            </p:cNvSpPr>
            <p:nvPr/>
          </p:nvSpPr>
          <p:spPr bwMode="auto">
            <a:xfrm>
              <a:off x="2017" y="1387"/>
              <a:ext cx="1755" cy="1521"/>
            </a:xfrm>
            <a:prstGeom prst="foldedCorner">
              <a:avLst>
                <a:gd name="adj" fmla="val 12500"/>
              </a:avLst>
            </a:prstGeom>
            <a:solidFill>
              <a:schemeClr val="hlink">
                <a:alpha val="7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7" name="Text Box 26"/>
            <p:cNvSpPr txBox="1">
              <a:spLocks noChangeArrowheads="1"/>
            </p:cNvSpPr>
            <p:nvPr/>
          </p:nvSpPr>
          <p:spPr bwMode="auto">
            <a:xfrm>
              <a:off x="2080" y="1513"/>
              <a:ext cx="1629" cy="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There is one extra pound (£2,006 is more than £2,005)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6175375" y="2203450"/>
            <a:ext cx="2786063" cy="4186238"/>
            <a:chOff x="2017" y="1387"/>
            <a:chExt cx="1755" cy="1521"/>
          </a:xfrm>
        </p:grpSpPr>
        <p:sp>
          <p:nvSpPr>
            <p:cNvPr id="24594" name="AutoShape 32"/>
            <p:cNvSpPr>
              <a:spLocks noChangeArrowheads="1"/>
            </p:cNvSpPr>
            <p:nvPr/>
          </p:nvSpPr>
          <p:spPr bwMode="auto">
            <a:xfrm>
              <a:off x="2017" y="1387"/>
              <a:ext cx="1755" cy="1521"/>
            </a:xfrm>
            <a:prstGeom prst="foldedCorner">
              <a:avLst>
                <a:gd name="adj" fmla="val 12500"/>
              </a:avLst>
            </a:prstGeom>
            <a:solidFill>
              <a:schemeClr val="hlink">
                <a:alpha val="7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5" name="Text Box 33"/>
            <p:cNvSpPr txBox="1">
              <a:spLocks noChangeArrowheads="1"/>
            </p:cNvSpPr>
            <p:nvPr/>
          </p:nvSpPr>
          <p:spPr bwMode="auto">
            <a:xfrm>
              <a:off x="2080" y="1513"/>
              <a:ext cx="1629" cy="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GB" b="1">
                <a:solidFill>
                  <a:srgbClr val="FF0000"/>
                </a:solidFill>
                <a:latin typeface="Comic Sans MS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None!  The </a:t>
              </a:r>
              <a:br>
                <a:rPr lang="en-GB" b="1">
                  <a:solidFill>
                    <a:srgbClr val="FF0000"/>
                  </a:solidFill>
                  <a:latin typeface="Comic Sans MS" pitchFamily="66" charset="0"/>
                </a:rPr>
              </a:b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Ex-directory numbers won’t appear in the phone directory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203200" y="4740275"/>
            <a:ext cx="2786063" cy="1689100"/>
            <a:chOff x="2017" y="1387"/>
            <a:chExt cx="1755" cy="1564"/>
          </a:xfrm>
        </p:grpSpPr>
        <p:sp>
          <p:nvSpPr>
            <p:cNvPr id="24592" name="AutoShape 35"/>
            <p:cNvSpPr>
              <a:spLocks noChangeArrowheads="1"/>
            </p:cNvSpPr>
            <p:nvPr/>
          </p:nvSpPr>
          <p:spPr bwMode="auto">
            <a:xfrm>
              <a:off x="2017" y="1387"/>
              <a:ext cx="1755" cy="1521"/>
            </a:xfrm>
            <a:prstGeom prst="foldedCorner">
              <a:avLst>
                <a:gd name="adj" fmla="val 12500"/>
              </a:avLst>
            </a:prstGeom>
            <a:solidFill>
              <a:schemeClr val="hlink">
                <a:alpha val="7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3" name="Text Box 36"/>
            <p:cNvSpPr txBox="1">
              <a:spLocks noChangeArrowheads="1"/>
            </p:cNvSpPr>
            <p:nvPr/>
          </p:nvSpPr>
          <p:spPr bwMode="auto">
            <a:xfrm>
              <a:off x="2080" y="1513"/>
              <a:ext cx="1629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Neither!  They both weigh the same – a ton is a ton.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3205163" y="4714875"/>
            <a:ext cx="2786062" cy="1643063"/>
            <a:chOff x="2017" y="1387"/>
            <a:chExt cx="1755" cy="1521"/>
          </a:xfrm>
        </p:grpSpPr>
        <p:sp>
          <p:nvSpPr>
            <p:cNvPr id="24590" name="AutoShape 41"/>
            <p:cNvSpPr>
              <a:spLocks noChangeArrowheads="1"/>
            </p:cNvSpPr>
            <p:nvPr/>
          </p:nvSpPr>
          <p:spPr bwMode="auto">
            <a:xfrm>
              <a:off x="2017" y="1387"/>
              <a:ext cx="1755" cy="1521"/>
            </a:xfrm>
            <a:prstGeom prst="foldedCorner">
              <a:avLst>
                <a:gd name="adj" fmla="val 12500"/>
              </a:avLst>
            </a:prstGeom>
            <a:solidFill>
              <a:schemeClr val="hlink">
                <a:alpha val="7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1" name="Text Box 42"/>
            <p:cNvSpPr txBox="1">
              <a:spLocks noChangeArrowheads="1"/>
            </p:cNvSpPr>
            <p:nvPr/>
          </p:nvSpPr>
          <p:spPr bwMode="auto">
            <a:xfrm>
              <a:off x="2080" y="1513"/>
              <a:ext cx="1629" cy="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F0000"/>
                  </a:solidFill>
                  <a:latin typeface="Comic Sans MS" pitchFamily="66" charset="0"/>
                </a:rPr>
                <a:t>There are 12 3p stamps in a dozen</a:t>
              </a:r>
              <a:endParaRPr lang="en-US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8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taxation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439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1_Blank Presentatio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Essential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452</TotalTime>
  <Words>1389</Words>
  <Application>Microsoft Office PowerPoint</Application>
  <PresentationFormat>On-screen Show (4:3)</PresentationFormat>
  <Paragraphs>256</Paragraphs>
  <Slides>42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NewsPrint</vt:lpstr>
      <vt:lpstr>Essential</vt:lpstr>
      <vt:lpstr>1_Essential</vt:lpstr>
      <vt:lpstr>1_Blank Presentation</vt:lpstr>
      <vt:lpstr>1_Office Theme</vt:lpstr>
      <vt:lpstr>Document</vt:lpstr>
      <vt:lpstr>External Influences</vt:lpstr>
      <vt:lpstr>Understand tax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taxation</vt:lpstr>
      <vt:lpstr>Quotes</vt:lpstr>
      <vt:lpstr>Its got nothing to do with me!</vt:lpstr>
      <vt:lpstr>5 Taxes - Answers</vt:lpstr>
      <vt:lpstr>Weird and wonderful taxes</vt:lpstr>
      <vt:lpstr>True or false?</vt:lpstr>
      <vt:lpstr>Illegal drugs</vt:lpstr>
      <vt:lpstr>AL CAPONE</vt:lpstr>
      <vt:lpstr>COW flatulence</vt:lpstr>
      <vt:lpstr>beards</vt:lpstr>
      <vt:lpstr>bribery</vt:lpstr>
      <vt:lpstr>Why bother?  I can't do anything about it!</vt:lpstr>
      <vt:lpstr>How will it affect me?</vt:lpstr>
      <vt:lpstr>What does it mean In practice?</vt:lpstr>
      <vt:lpstr>Economic environment</vt:lpstr>
      <vt:lpstr>What does the government do for me?</vt:lpstr>
      <vt:lpstr>Starter</vt:lpstr>
      <vt:lpstr>Starter</vt:lpstr>
      <vt:lpstr>What is the budget? - video</vt:lpstr>
      <vt:lpstr>Learning Objectives  </vt:lpstr>
      <vt:lpstr>UK Government Expenditure (How much do they spend?)</vt:lpstr>
      <vt:lpstr>So what do they spend all this money ON?</vt:lpstr>
      <vt:lpstr>£149 billion on the NHS</vt:lpstr>
      <vt:lpstr>£139 billion on pensions</vt:lpstr>
      <vt:lpstr>£102 BILLION ON EDUCATION</vt:lpstr>
      <vt:lpstr>£112 billion on Welfare payments</vt:lpstr>
      <vt:lpstr>£48 BILLION ON DEFENCE</vt:lpstr>
      <vt:lpstr>£34 BILLION ON LAW AND ORDER</vt:lpstr>
      <vt:lpstr>Chancellor’s challenge</vt:lpstr>
      <vt:lpstr>So where do they get the money from?</vt:lpstr>
      <vt:lpstr>Be the chancellor</vt:lpstr>
      <vt:lpstr>Discuss - extension</vt:lpstr>
      <vt:lpstr> Discuss </vt:lpstr>
      <vt:lpstr> Thinking points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Business Studies</dc:title>
  <dc:creator>Stephen Gouldthorpe</dc:creator>
  <cp:lastModifiedBy>Stephen Gouldthorpe</cp:lastModifiedBy>
  <cp:revision>101</cp:revision>
  <cp:lastPrinted>2016-07-15T08:20:01Z</cp:lastPrinted>
  <dcterms:created xsi:type="dcterms:W3CDTF">2012-07-06T09:02:27Z</dcterms:created>
  <dcterms:modified xsi:type="dcterms:W3CDTF">2018-02-01T12:02:29Z</dcterms:modified>
</cp:coreProperties>
</file>