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Lst>
  <p:notesMasterIdLst>
    <p:notesMasterId r:id="rId53"/>
  </p:notesMasterIdLst>
  <p:sldIdLst>
    <p:sldId id="256" r:id="rId3"/>
    <p:sldId id="266" r:id="rId4"/>
    <p:sldId id="258" r:id="rId5"/>
    <p:sldId id="337" r:id="rId6"/>
    <p:sldId id="338" r:id="rId7"/>
    <p:sldId id="339" r:id="rId8"/>
    <p:sldId id="340" r:id="rId9"/>
    <p:sldId id="341" r:id="rId10"/>
    <p:sldId id="342" r:id="rId11"/>
    <p:sldId id="343" r:id="rId12"/>
    <p:sldId id="344" r:id="rId13"/>
    <p:sldId id="345" r:id="rId14"/>
    <p:sldId id="346" r:id="rId15"/>
    <p:sldId id="347" r:id="rId16"/>
    <p:sldId id="348" r:id="rId17"/>
    <p:sldId id="349" r:id="rId18"/>
    <p:sldId id="350" r:id="rId19"/>
    <p:sldId id="351" r:id="rId20"/>
    <p:sldId id="352" r:id="rId21"/>
    <p:sldId id="353" r:id="rId22"/>
    <p:sldId id="354" r:id="rId23"/>
    <p:sldId id="355" r:id="rId24"/>
    <p:sldId id="356" r:id="rId25"/>
    <p:sldId id="357" r:id="rId26"/>
    <p:sldId id="358" r:id="rId27"/>
    <p:sldId id="359" r:id="rId28"/>
    <p:sldId id="360" r:id="rId29"/>
    <p:sldId id="361" r:id="rId30"/>
    <p:sldId id="362" r:id="rId31"/>
    <p:sldId id="363" r:id="rId32"/>
    <p:sldId id="364" r:id="rId33"/>
    <p:sldId id="365" r:id="rId34"/>
    <p:sldId id="366" r:id="rId35"/>
    <p:sldId id="367" r:id="rId36"/>
    <p:sldId id="368" r:id="rId37"/>
    <p:sldId id="369" r:id="rId38"/>
    <p:sldId id="286" r:id="rId39"/>
    <p:sldId id="287" r:id="rId40"/>
    <p:sldId id="300" r:id="rId41"/>
    <p:sldId id="288" r:id="rId42"/>
    <p:sldId id="289" r:id="rId43"/>
    <p:sldId id="292" r:id="rId44"/>
    <p:sldId id="293" r:id="rId45"/>
    <p:sldId id="294" r:id="rId46"/>
    <p:sldId id="296" r:id="rId47"/>
    <p:sldId id="297" r:id="rId48"/>
    <p:sldId id="298" r:id="rId49"/>
    <p:sldId id="299" r:id="rId50"/>
    <p:sldId id="263" r:id="rId51"/>
    <p:sldId id="28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3466" autoAdjust="0"/>
  </p:normalViewPr>
  <p:slideViewPr>
    <p:cSldViewPr snapToGrid="0">
      <p:cViewPr varScale="1">
        <p:scale>
          <a:sx n="79" d="100"/>
          <a:sy n="79" d="100"/>
        </p:scale>
        <p:origin x="773" y="67"/>
      </p:cViewPr>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30/10/2018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Soy milk, snails, frogs legs, pork noodles,</a:t>
            </a:r>
            <a:r>
              <a:rPr lang="en-GB" baseline="0" dirty="0" smtClean="0"/>
              <a:t> raw beef, short dress, diamond ring, Toyota Hilux.  Obvious issues with pork and beef and the short dress.  Less obvious is frogs legs and snails – hard to sell outside of France.  Soy milk is global as is the ring and the Hilux.   The answer to which is the most global is the Oreo – sold in 100 countries world wide – see video on </a:t>
            </a:r>
            <a:r>
              <a:rPr lang="en-GB" baseline="0" dirty="0" smtClean="0"/>
              <a:t>next </a:t>
            </a:r>
            <a:r>
              <a:rPr lang="en-GB" baseline="0" dirty="0" smtClean="0"/>
              <a:t>slide.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188BE-69E6-4565-BE3B-9DEC5BEB077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120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228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78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70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Language</a:t>
            </a:r>
          </a:p>
          <a:p>
            <a:r>
              <a:rPr lang="en-GB" dirty="0" smtClean="0"/>
              <a:t>Right hand drive</a:t>
            </a:r>
          </a:p>
          <a:p>
            <a:r>
              <a:rPr lang="en-GB" dirty="0" smtClean="0"/>
              <a:t>Doors (kerbs on other side of road) </a:t>
            </a:r>
            <a:r>
              <a:rPr lang="en-GB" dirty="0" err="1" smtClean="0"/>
              <a:t>etc</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04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60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233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Legacy question – no 15 mark</a:t>
            </a:r>
            <a:r>
              <a:rPr lang="en-GB" baseline="0" dirty="0" smtClean="0"/>
              <a:t> questions on the new papers</a:t>
            </a:r>
          </a:p>
          <a:p>
            <a:r>
              <a:rPr lang="en-GB" baseline="0" dirty="0" smtClean="0"/>
              <a:t>Levels are a guess</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40</a:t>
            </a:fld>
            <a:endParaRPr lang="en-GB"/>
          </a:p>
        </p:txBody>
      </p:sp>
    </p:spTree>
    <p:extLst>
      <p:ext uri="{BB962C8B-B14F-4D97-AF65-F5344CB8AC3E}">
        <p14:creationId xmlns:p14="http://schemas.microsoft.com/office/powerpoint/2010/main" val="3735031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 6</a:t>
            </a:r>
            <a:r>
              <a:rPr lang="en-GB" baseline="0" dirty="0" smtClean="0"/>
              <a:t> mark questions on the paper this is from an </a:t>
            </a:r>
            <a:r>
              <a:rPr lang="en-GB" baseline="0" dirty="0" err="1" smtClean="0"/>
              <a:t>ec</a:t>
            </a:r>
            <a:r>
              <a:rPr lang="en-GB" baseline="0" dirty="0" smtClean="0"/>
              <a:t>/bus legacy paper</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43</a:t>
            </a:fld>
            <a:endParaRPr lang="en-GB"/>
          </a:p>
        </p:txBody>
      </p:sp>
    </p:spTree>
    <p:extLst>
      <p:ext uri="{BB962C8B-B14F-4D97-AF65-F5344CB8AC3E}">
        <p14:creationId xmlns:p14="http://schemas.microsoft.com/office/powerpoint/2010/main" val="3818350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30/10/2018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30/10/2018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30/10/2018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30/10/2018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30/10/2018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30/10/2018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30/10/2018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dKQtOH2p7-k"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vRTuaTg0V5c&amp;t=14s"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thedrum.com/news/2017/08/30/diesel-drops-anomaly-after-10-months-handing-global-creative-account-publicis-italia"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v6coDUDCJ10"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Ikue9KKuxkA"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NZ2FfO3-Lvw"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www.theglobeandmail.com/report-on-business/international-business/us-business/coke-to-change-its-formula-in-canada-scaling-back-sweetness-and-cutting-calories/article22646802/" TargetMode="External"/><Relationship Id="rId2" Type="http://schemas.openxmlformats.org/officeDocument/2006/relationships/hyperlink" Target="http://www.marketingmagazine.co.uk/article/1082798/why-levis-went-global-its-latest-campaign" TargetMode="Externa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w5YQKa8-rDY"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news.sky.com/story/whats-going-to-be-in-the-iphone-8-when-it-launches-on-12-september-11015531" TargetMode="External"/><Relationship Id="rId2" Type="http://schemas.openxmlformats.org/officeDocument/2006/relationships/hyperlink" Target="http://www.differentiateyourbusiness.co.uk/ansoff-growth-matrix-four-ways-to-grow-a-business" TargetMode="Externa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news18.com/news/business/indian-exports-to-china-rises-sharply-in-first-four-months-1419325.html"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LaVVrJx1w0c"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75NpeAN-z4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32500" lnSpcReduction="20000"/>
          </a:bodyPr>
          <a:lstStyle/>
          <a:p>
            <a:r>
              <a:rPr lang="en-GB" sz="11000" b="1" dirty="0" smtClean="0">
                <a:solidFill>
                  <a:srgbClr val="0070C0"/>
                </a:solidFill>
              </a:rPr>
              <a:t>Edexcel A2 Business</a:t>
            </a:r>
          </a:p>
          <a:p>
            <a:endParaRPr lang="en-GB" sz="4000" dirty="0" smtClean="0"/>
          </a:p>
          <a:p>
            <a:endParaRPr lang="en-GB" sz="4000" dirty="0" smtClean="0"/>
          </a:p>
          <a:p>
            <a:r>
              <a:rPr lang="en-GB" sz="9800" dirty="0" smtClean="0"/>
              <a:t>4.3.1 Marketing</a:t>
            </a:r>
          </a:p>
          <a:p>
            <a:endParaRPr lang="en-GB" sz="4000" dirty="0"/>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Global marketing decisions</a:t>
            </a:r>
            <a:endParaRPr lang="en-GB" dirty="0"/>
          </a:p>
        </p:txBody>
      </p:sp>
      <p:sp>
        <p:nvSpPr>
          <p:cNvPr id="3" name="Content Placeholder 2"/>
          <p:cNvSpPr>
            <a:spLocks noGrp="1"/>
          </p:cNvSpPr>
          <p:nvPr>
            <p:ph sz="half" idx="1"/>
          </p:nvPr>
        </p:nvSpPr>
        <p:spPr>
          <a:xfrm>
            <a:off x="838200" y="2104539"/>
            <a:ext cx="5181600" cy="3793510"/>
          </a:xfrm>
        </p:spPr>
        <p:style>
          <a:lnRef idx="2">
            <a:schemeClr val="accent3"/>
          </a:lnRef>
          <a:fillRef idx="1">
            <a:schemeClr val="lt1"/>
          </a:fillRef>
          <a:effectRef idx="0">
            <a:schemeClr val="accent3"/>
          </a:effectRef>
          <a:fontRef idx="minor">
            <a:schemeClr val="dk1"/>
          </a:fontRef>
        </p:style>
        <p:txBody>
          <a:bodyPr>
            <a:normAutofit/>
          </a:bodyPr>
          <a:lstStyle/>
          <a:p>
            <a:r>
              <a:rPr lang="en-GB" dirty="0" smtClean="0"/>
              <a:t>In global marketing the promotional </a:t>
            </a:r>
            <a:r>
              <a:rPr lang="en-GB" dirty="0"/>
              <a:t>message </a:t>
            </a:r>
            <a:r>
              <a:rPr lang="en-GB" dirty="0" smtClean="0"/>
              <a:t>may </a:t>
            </a:r>
            <a:r>
              <a:rPr lang="en-GB" dirty="0"/>
              <a:t>be the same </a:t>
            </a:r>
            <a:r>
              <a:rPr lang="en-GB" dirty="0" smtClean="0"/>
              <a:t>all over the world leading </a:t>
            </a:r>
            <a:r>
              <a:rPr lang="en-GB" dirty="0"/>
              <a:t>to reduced average marketing </a:t>
            </a:r>
            <a:r>
              <a:rPr lang="en-GB" dirty="0" smtClean="0"/>
              <a:t>costs, economies of scale</a:t>
            </a:r>
          </a:p>
          <a:p>
            <a:r>
              <a:rPr lang="en-GB" dirty="0" smtClean="0"/>
              <a:t>The only differences might be that sales </a:t>
            </a:r>
            <a:r>
              <a:rPr lang="en-GB" dirty="0"/>
              <a:t>incentives may vary </a:t>
            </a:r>
            <a:r>
              <a:rPr lang="en-GB" dirty="0" smtClean="0"/>
              <a:t>in different countries</a:t>
            </a:r>
            <a:endParaRPr lang="en-GB" dirty="0"/>
          </a:p>
          <a:p>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401526"/>
            <a:ext cx="5181600" cy="3199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0536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Global marketing brand - Disney</a:t>
            </a:r>
            <a:endParaRPr lang="en-GB" dirty="0"/>
          </a:p>
        </p:txBody>
      </p:sp>
      <p:sp>
        <p:nvSpPr>
          <p:cNvPr id="3" name="Content Placeholder 2"/>
          <p:cNvSpPr>
            <a:spLocks noGrp="1"/>
          </p:cNvSpPr>
          <p:nvPr>
            <p:ph sz="half" idx="1"/>
          </p:nvPr>
        </p:nvSpPr>
        <p:spPr/>
        <p:style>
          <a:lnRef idx="2">
            <a:schemeClr val="accent3"/>
          </a:lnRef>
          <a:fillRef idx="1">
            <a:schemeClr val="lt1"/>
          </a:fillRef>
          <a:effectRef idx="0">
            <a:schemeClr val="accent3"/>
          </a:effectRef>
          <a:fontRef idx="minor">
            <a:schemeClr val="dk1"/>
          </a:fontRef>
        </p:style>
        <p:txBody>
          <a:bodyPr/>
          <a:lstStyle/>
          <a:p>
            <a:r>
              <a:rPr lang="en-GB" dirty="0"/>
              <a:t>Disney will concentrate on selling their films to cinemas in countries where there is an existing film distribution and similar media infrastructure.</a:t>
            </a:r>
          </a:p>
          <a:p>
            <a:r>
              <a:rPr lang="en-GB" dirty="0"/>
              <a:t>They may be able to use the same promotional message for their film in each country reducing the average cost of marketing.</a:t>
            </a:r>
          </a:p>
          <a:p>
            <a:endParaRPr lang="en-GB" dirty="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100" y="2860675"/>
            <a:ext cx="4623619" cy="258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2394" y="134531"/>
            <a:ext cx="1838325"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426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Global marketing</a:t>
            </a:r>
            <a:endParaRPr lang="en-GB" dirty="0"/>
          </a:p>
        </p:txBody>
      </p:sp>
      <p:sp>
        <p:nvSpPr>
          <p:cNvPr id="8" name="Text Placeholder 7"/>
          <p:cNvSpPr>
            <a:spLocks noGrp="1"/>
          </p:cNvSpPr>
          <p:nvPr>
            <p:ph type="body" idx="1"/>
          </p:nvPr>
        </p:nvSpPr>
        <p:spPr/>
        <p:style>
          <a:lnRef idx="2">
            <a:schemeClr val="accent3"/>
          </a:lnRef>
          <a:fillRef idx="1">
            <a:schemeClr val="lt1"/>
          </a:fillRef>
          <a:effectRef idx="0">
            <a:schemeClr val="accent3"/>
          </a:effectRef>
          <a:fontRef idx="minor">
            <a:schemeClr val="dk1"/>
          </a:fontRef>
        </p:style>
        <p:txBody>
          <a:bodyPr/>
          <a:lstStyle/>
          <a:p>
            <a:r>
              <a:rPr lang="en-GB" dirty="0" smtClean="0"/>
              <a:t>Advantages</a:t>
            </a:r>
            <a:endParaRPr lang="en-GB" dirty="0"/>
          </a:p>
        </p:txBody>
      </p:sp>
      <p:sp>
        <p:nvSpPr>
          <p:cNvPr id="9" name="Content Placeholder 8"/>
          <p:cNvSpPr>
            <a:spLocks noGrp="1"/>
          </p:cNvSpPr>
          <p:nvPr>
            <p:ph sz="half" idx="2"/>
          </p:nvPr>
        </p:nvSpPr>
        <p:spPr/>
        <p:style>
          <a:lnRef idx="2">
            <a:schemeClr val="accent1"/>
          </a:lnRef>
          <a:fillRef idx="1">
            <a:schemeClr val="lt1"/>
          </a:fillRef>
          <a:effectRef idx="0">
            <a:schemeClr val="accent1"/>
          </a:effectRef>
          <a:fontRef idx="minor">
            <a:schemeClr val="dk1"/>
          </a:fontRef>
        </p:style>
        <p:txBody>
          <a:bodyPr/>
          <a:lstStyle/>
          <a:p>
            <a:endParaRPr lang="en-GB" dirty="0"/>
          </a:p>
        </p:txBody>
      </p:sp>
      <p:sp>
        <p:nvSpPr>
          <p:cNvPr id="10" name="Text Placeholder 9"/>
          <p:cNvSpPr>
            <a:spLocks noGrp="1"/>
          </p:cNvSpPr>
          <p:nvPr>
            <p:ph type="body" sz="quarter" idx="3"/>
          </p:nvPr>
        </p:nvSpPr>
        <p:spPr/>
        <p:style>
          <a:lnRef idx="2">
            <a:schemeClr val="accent1"/>
          </a:lnRef>
          <a:fillRef idx="1">
            <a:schemeClr val="lt1"/>
          </a:fillRef>
          <a:effectRef idx="0">
            <a:schemeClr val="accent1"/>
          </a:effectRef>
          <a:fontRef idx="minor">
            <a:schemeClr val="dk1"/>
          </a:fontRef>
        </p:style>
        <p:txBody>
          <a:bodyPr/>
          <a:lstStyle/>
          <a:p>
            <a:r>
              <a:rPr lang="en-GB" dirty="0" smtClean="0"/>
              <a:t>Disadvantages</a:t>
            </a:r>
            <a:endParaRPr lang="en-GB" dirty="0"/>
          </a:p>
        </p:txBody>
      </p:sp>
      <p:sp>
        <p:nvSpPr>
          <p:cNvPr id="11" name="Content Placeholder 10"/>
          <p:cNvSpPr>
            <a:spLocks noGrp="1"/>
          </p:cNvSpPr>
          <p:nvPr>
            <p:ph sz="quarter" idx="4"/>
          </p:nvPr>
        </p:nvSpPr>
        <p:spPr/>
        <p:style>
          <a:lnRef idx="2">
            <a:schemeClr val="accent5"/>
          </a:lnRef>
          <a:fillRef idx="1">
            <a:schemeClr val="lt1"/>
          </a:fillRef>
          <a:effectRef idx="0">
            <a:schemeClr val="accent5"/>
          </a:effectRef>
          <a:fontRef idx="minor">
            <a:schemeClr val="dk1"/>
          </a:fontRef>
        </p:style>
        <p:txBody>
          <a:bodyPr/>
          <a:lstStyle/>
          <a:p>
            <a:endParaRPr lang="en-GB" dirty="0"/>
          </a:p>
        </p:txBody>
      </p:sp>
    </p:spTree>
    <p:extLst>
      <p:ext uri="{BB962C8B-B14F-4D97-AF65-F5344CB8AC3E}">
        <p14:creationId xmlns:p14="http://schemas.microsoft.com/office/powerpoint/2010/main" val="38746203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Advantages to global marketing</a:t>
            </a:r>
            <a:endParaRPr lang="en-GB" dirty="0"/>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a:bodyPr>
          <a:lstStyle/>
          <a:p>
            <a:r>
              <a:rPr lang="en-GB" dirty="0" smtClean="0"/>
              <a:t>Economies of scale can be achieved in both </a:t>
            </a:r>
            <a:r>
              <a:rPr lang="en-GB" dirty="0"/>
              <a:t>production and distribution</a:t>
            </a:r>
          </a:p>
          <a:p>
            <a:r>
              <a:rPr lang="en-GB" dirty="0" smtClean="0"/>
              <a:t>This will mean lower than average </a:t>
            </a:r>
            <a:r>
              <a:rPr lang="en-GB" dirty="0" smtClean="0"/>
              <a:t>marketing </a:t>
            </a:r>
            <a:r>
              <a:rPr lang="en-GB" dirty="0"/>
              <a:t>costs</a:t>
            </a:r>
          </a:p>
          <a:p>
            <a:r>
              <a:rPr lang="en-GB" dirty="0" smtClean="0"/>
              <a:t>Power </a:t>
            </a:r>
            <a:r>
              <a:rPr lang="en-GB" dirty="0"/>
              <a:t>in the market as </a:t>
            </a:r>
            <a:r>
              <a:rPr lang="en-GB" dirty="0" smtClean="0"/>
              <a:t>the </a:t>
            </a:r>
            <a:r>
              <a:rPr lang="en-GB" dirty="0"/>
              <a:t>brand is known</a:t>
            </a:r>
          </a:p>
          <a:p>
            <a:r>
              <a:rPr lang="en-GB" dirty="0" smtClean="0"/>
              <a:t>Consistency </a:t>
            </a:r>
            <a:r>
              <a:rPr lang="en-GB" dirty="0"/>
              <a:t>in brand image</a:t>
            </a:r>
          </a:p>
          <a:p>
            <a:r>
              <a:rPr lang="en-GB" dirty="0" smtClean="0"/>
              <a:t>Ability </a:t>
            </a:r>
            <a:r>
              <a:rPr lang="en-GB" dirty="0"/>
              <a:t>to leverage good ideas quickly and efficiently</a:t>
            </a:r>
          </a:p>
          <a:p>
            <a:r>
              <a:rPr lang="en-GB" dirty="0" smtClean="0"/>
              <a:t>Uniformity </a:t>
            </a:r>
            <a:r>
              <a:rPr lang="en-GB" dirty="0"/>
              <a:t>of marketing practices</a:t>
            </a:r>
          </a:p>
          <a:p>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394594"/>
            <a:ext cx="5181600" cy="3133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7472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Disadvantages to global marketing</a:t>
            </a:r>
            <a:endParaRPr lang="en-GB" dirty="0"/>
          </a:p>
        </p:txBody>
      </p:sp>
      <p:sp>
        <p:nvSpPr>
          <p:cNvPr id="3" name="Content Placeholder 2"/>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r>
              <a:rPr lang="en-GB" dirty="0" smtClean="0"/>
              <a:t>Differences </a:t>
            </a:r>
            <a:r>
              <a:rPr lang="en-GB" dirty="0"/>
              <a:t>in consumer needs, wants and usage patterns for products</a:t>
            </a:r>
          </a:p>
          <a:p>
            <a:r>
              <a:rPr lang="en-GB" dirty="0" smtClean="0"/>
              <a:t>Differences </a:t>
            </a:r>
            <a:r>
              <a:rPr lang="en-GB" dirty="0"/>
              <a:t>in consumer response to marketing mix </a:t>
            </a:r>
            <a:r>
              <a:rPr lang="en-GB" dirty="0" smtClean="0"/>
              <a:t>elements. </a:t>
            </a:r>
            <a:endParaRPr lang="en-GB" dirty="0"/>
          </a:p>
          <a:p>
            <a:r>
              <a:rPr lang="en-GB" dirty="0" smtClean="0"/>
              <a:t>Differences </a:t>
            </a:r>
            <a:r>
              <a:rPr lang="en-GB" dirty="0"/>
              <a:t>in brand and product development and the competitive environment</a:t>
            </a:r>
          </a:p>
          <a:p>
            <a:r>
              <a:rPr lang="en-GB" dirty="0" smtClean="0"/>
              <a:t>Differences </a:t>
            </a:r>
            <a:r>
              <a:rPr lang="en-GB" dirty="0"/>
              <a:t>in the legal environment, some of which may conflict with those of the market</a:t>
            </a:r>
          </a:p>
          <a:p>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1979590"/>
            <a:ext cx="5181600" cy="4043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26540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Glocalisation</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2275084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Glocalisation defined</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ormAutofit fontScale="92500"/>
          </a:bodyPr>
          <a:lstStyle/>
          <a:p>
            <a:pPr marL="0" indent="0">
              <a:buNone/>
            </a:pPr>
            <a:r>
              <a:rPr lang="en-GB" dirty="0" smtClean="0"/>
              <a:t>Glocalisation </a:t>
            </a:r>
            <a:r>
              <a:rPr lang="en-GB" dirty="0"/>
              <a:t>is a combination of the words 'globalisation' and 'localisation' and is used to describe products and services that are both developed and sold to global customers but designed so that they suit the needs of local markets. </a:t>
            </a:r>
            <a:endParaRPr lang="en-GB" dirty="0" smtClean="0"/>
          </a:p>
          <a:p>
            <a:pPr marL="0" indent="0">
              <a:buNone/>
            </a:pPr>
            <a:endParaRPr lang="en-GB" dirty="0"/>
          </a:p>
          <a:p>
            <a:pPr marL="0" indent="0">
              <a:buNone/>
            </a:pPr>
            <a:r>
              <a:rPr lang="en-GB" dirty="0" smtClean="0"/>
              <a:t>A business needs to think global but act local if they are following this strategy – see </a:t>
            </a:r>
            <a:r>
              <a:rPr lang="en-GB" dirty="0" err="1" smtClean="0"/>
              <a:t>McD</a:t>
            </a:r>
            <a:r>
              <a:rPr lang="en-GB" dirty="0" smtClean="0"/>
              <a:t> video </a:t>
            </a:r>
            <a:r>
              <a:rPr lang="en-GB" dirty="0" smtClean="0">
                <a:hlinkClick r:id="rId2"/>
              </a:rPr>
              <a:t>HERE</a:t>
            </a:r>
            <a:endParaRPr lang="en-GB" dirty="0"/>
          </a:p>
          <a:p>
            <a:endParaRPr lang="en-GB" dirty="0"/>
          </a:p>
        </p:txBody>
      </p:sp>
      <p:pic>
        <p:nvPicPr>
          <p:cNvPr id="7" name="Content Placeholder 6"/>
          <p:cNvPicPr>
            <a:picLocks noGrp="1" noChangeAspect="1"/>
          </p:cNvPicPr>
          <p:nvPr>
            <p:ph sz="half" idx="2"/>
          </p:nvPr>
        </p:nvPicPr>
        <p:blipFill>
          <a:blip r:embed="rId3"/>
          <a:stretch>
            <a:fillRect/>
          </a:stretch>
        </p:blipFill>
        <p:spPr>
          <a:xfrm>
            <a:off x="6874745" y="1711814"/>
            <a:ext cx="4479055" cy="4578960"/>
          </a:xfrm>
          <a:prstGeom prst="rect">
            <a:avLst/>
          </a:prstGeom>
        </p:spPr>
      </p:pic>
    </p:spTree>
    <p:extLst>
      <p:ext uri="{BB962C8B-B14F-4D97-AF65-F5344CB8AC3E}">
        <p14:creationId xmlns:p14="http://schemas.microsoft.com/office/powerpoint/2010/main" val="4137263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Glocalisation and the local market</a:t>
            </a:r>
            <a:endParaRPr lang="en-GB" dirty="0"/>
          </a:p>
        </p:txBody>
      </p:sp>
      <p:sp>
        <p:nvSpPr>
          <p:cNvPr id="3" name="Content Placeholder 2"/>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ormAutofit fontScale="92500"/>
          </a:bodyPr>
          <a:lstStyle/>
          <a:p>
            <a:r>
              <a:rPr lang="en-GB" dirty="0" smtClean="0"/>
              <a:t>Glocalisation businesses are aware of the </a:t>
            </a:r>
            <a:r>
              <a:rPr lang="en-GB" dirty="0"/>
              <a:t>importance of combining relevant, transferrable products </a:t>
            </a:r>
            <a:r>
              <a:rPr lang="en-GB" dirty="0" smtClean="0"/>
              <a:t>with </a:t>
            </a:r>
            <a:r>
              <a:rPr lang="en-GB" dirty="0"/>
              <a:t>the heritage and authenticity of local </a:t>
            </a:r>
            <a:r>
              <a:rPr lang="en-GB" dirty="0" smtClean="0"/>
              <a:t>identities</a:t>
            </a:r>
          </a:p>
          <a:p>
            <a:endParaRPr lang="en-GB" dirty="0"/>
          </a:p>
          <a:p>
            <a:r>
              <a:rPr lang="en-GB" dirty="0"/>
              <a:t>Products or services </a:t>
            </a:r>
            <a:r>
              <a:rPr lang="en-GB" dirty="0" smtClean="0"/>
              <a:t>are designed </a:t>
            </a:r>
            <a:r>
              <a:rPr lang="en-GB" dirty="0"/>
              <a:t>to benefit a local market while at the same time being developed and distributed on a global level.</a:t>
            </a:r>
          </a:p>
        </p:txBody>
      </p:sp>
      <p:pic>
        <p:nvPicPr>
          <p:cNvPr id="5" name="Content Placeholder 4">
            <a:hlinkClick r:id="rId2"/>
          </p:cNvPr>
          <p:cNvPicPr>
            <a:picLocks noGrp="1" noChangeAspect="1"/>
          </p:cNvPicPr>
          <p:nvPr>
            <p:ph sz="half" idx="2"/>
          </p:nvPr>
        </p:nvPicPr>
        <p:blipFill>
          <a:blip r:embed="rId3"/>
          <a:stretch>
            <a:fillRect/>
          </a:stretch>
        </p:blipFill>
        <p:spPr>
          <a:xfrm>
            <a:off x="6172200" y="2297950"/>
            <a:ext cx="5181600" cy="3406687"/>
          </a:xfrm>
          <a:prstGeom prst="rect">
            <a:avLst/>
          </a:prstGeom>
        </p:spPr>
      </p:pic>
    </p:spTree>
    <p:extLst>
      <p:ext uri="{BB962C8B-B14F-4D97-AF65-F5344CB8AC3E}">
        <p14:creationId xmlns:p14="http://schemas.microsoft.com/office/powerpoint/2010/main" val="340943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Different marketing approaches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3213854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solidFill>
                  <a:schemeClr val="bg1"/>
                </a:solidFill>
              </a:rPr>
              <a:t>The three approach theory to global marketing or PEG</a:t>
            </a:r>
            <a:endParaRPr lang="en-GB" dirty="0">
              <a:solidFill>
                <a:schemeClr val="bg1"/>
              </a:solidFill>
            </a:endParaRPr>
          </a:p>
        </p:txBody>
      </p:sp>
      <p:pic>
        <p:nvPicPr>
          <p:cNvPr id="6" name="Content Placeholder 5"/>
          <p:cNvPicPr>
            <a:picLocks noGrp="1" noChangeAspect="1"/>
          </p:cNvPicPr>
          <p:nvPr>
            <p:ph idx="1"/>
          </p:nvPr>
        </p:nvPicPr>
        <p:blipFill>
          <a:blip r:embed="rId2"/>
          <a:stretch>
            <a:fillRect/>
          </a:stretch>
        </p:blipFill>
        <p:spPr>
          <a:xfrm>
            <a:off x="4750870" y="2785165"/>
            <a:ext cx="3024350" cy="3158434"/>
          </a:xfrm>
          <a:prstGeom prst="rect">
            <a:avLst/>
          </a:prstGeom>
        </p:spPr>
      </p:pic>
      <p:pic>
        <p:nvPicPr>
          <p:cNvPr id="7" name="Picture 6"/>
          <p:cNvPicPr>
            <a:picLocks noChangeAspect="1"/>
          </p:cNvPicPr>
          <p:nvPr/>
        </p:nvPicPr>
        <p:blipFill>
          <a:blip r:embed="rId3"/>
          <a:stretch>
            <a:fillRect/>
          </a:stretch>
        </p:blipFill>
        <p:spPr>
          <a:xfrm>
            <a:off x="838200" y="2484369"/>
            <a:ext cx="3474014" cy="3459230"/>
          </a:xfrm>
          <a:prstGeom prst="rect">
            <a:avLst/>
          </a:prstGeom>
        </p:spPr>
      </p:pic>
      <p:pic>
        <p:nvPicPr>
          <p:cNvPr id="8" name="Picture 7"/>
          <p:cNvPicPr>
            <a:picLocks noChangeAspect="1"/>
          </p:cNvPicPr>
          <p:nvPr/>
        </p:nvPicPr>
        <p:blipFill>
          <a:blip r:embed="rId4"/>
          <a:stretch>
            <a:fillRect/>
          </a:stretch>
        </p:blipFill>
        <p:spPr>
          <a:xfrm>
            <a:off x="8213876" y="2785166"/>
            <a:ext cx="3415339" cy="3158433"/>
          </a:xfrm>
          <a:prstGeom prst="rect">
            <a:avLst/>
          </a:prstGeom>
        </p:spPr>
      </p:pic>
    </p:spTree>
    <p:extLst>
      <p:ext uri="{BB962C8B-B14F-4D97-AF65-F5344CB8AC3E}">
        <p14:creationId xmlns:p14="http://schemas.microsoft.com/office/powerpoint/2010/main" val="1319985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Worksheet</a:t>
            </a:r>
            <a:endParaRPr lang="en-GB" dirty="0"/>
          </a:p>
        </p:txBody>
      </p:sp>
      <p:pic>
        <p:nvPicPr>
          <p:cNvPr id="4" name="Content Placeholder 3"/>
          <p:cNvPicPr>
            <a:picLocks noGrp="1" noChangeAspect="1"/>
          </p:cNvPicPr>
          <p:nvPr>
            <p:ph idx="1"/>
          </p:nvPr>
        </p:nvPicPr>
        <p:blipFill>
          <a:blip r:embed="rId2"/>
          <a:stretch>
            <a:fillRect/>
          </a:stretch>
        </p:blipFill>
        <p:spPr>
          <a:xfrm>
            <a:off x="1275190" y="1825625"/>
            <a:ext cx="9641620" cy="4351338"/>
          </a:xfrm>
          <a:prstGeom prst="rect">
            <a:avLst/>
          </a:prstGeom>
        </p:spPr>
      </p:pic>
    </p:spTree>
    <p:extLst>
      <p:ext uri="{BB962C8B-B14F-4D97-AF65-F5344CB8AC3E}">
        <p14:creationId xmlns:p14="http://schemas.microsoft.com/office/powerpoint/2010/main" val="12996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solidFill>
                  <a:schemeClr val="bg1"/>
                </a:solidFill>
              </a:rPr>
              <a:t>The PEG approach</a:t>
            </a:r>
            <a:endParaRPr lang="en-GB" dirty="0">
              <a:solidFill>
                <a:schemeClr val="bg1"/>
              </a:solidFill>
            </a:endParaRPr>
          </a:p>
        </p:txBody>
      </p:sp>
      <p:sp>
        <p:nvSpPr>
          <p:cNvPr id="3" name="Content Placeholder 2"/>
          <p:cNvSpPr>
            <a:spLocks noGrp="1"/>
          </p:cNvSpPr>
          <p:nvPr>
            <p:ph idx="1"/>
          </p:nvPr>
        </p:nvSpPr>
        <p:spPr/>
        <p:style>
          <a:lnRef idx="2">
            <a:schemeClr val="accent5"/>
          </a:lnRef>
          <a:fillRef idx="1">
            <a:schemeClr val="lt1"/>
          </a:fillRef>
          <a:effectRef idx="0">
            <a:schemeClr val="accent5"/>
          </a:effectRef>
          <a:fontRef idx="minor">
            <a:schemeClr val="dk1"/>
          </a:fontRef>
        </p:style>
        <p:txBody>
          <a:bodyPr/>
          <a:lstStyle/>
          <a:p>
            <a:r>
              <a:rPr lang="en-GB" dirty="0"/>
              <a:t>The decision whether </a:t>
            </a:r>
            <a:r>
              <a:rPr lang="en-GB" dirty="0" smtClean="0"/>
              <a:t>products </a:t>
            </a:r>
            <a:r>
              <a:rPr lang="en-GB" dirty="0"/>
              <a:t>sold in a  new international market should be adapted or standardised. </a:t>
            </a:r>
          </a:p>
          <a:p>
            <a:r>
              <a:rPr lang="en-GB" dirty="0"/>
              <a:t>To what extent can a MNC design and market a truly global product.</a:t>
            </a:r>
          </a:p>
          <a:p>
            <a:pPr marL="514350" indent="-514350">
              <a:buFont typeface="+mj-lt"/>
              <a:buAutoNum type="arabicPeriod"/>
            </a:pPr>
            <a:r>
              <a:rPr lang="en-GB" b="1" dirty="0"/>
              <a:t>Polycentric</a:t>
            </a:r>
            <a:r>
              <a:rPr lang="en-GB" dirty="0"/>
              <a:t> – adapt to each market to appeal to local customers to maximise revenue</a:t>
            </a:r>
          </a:p>
          <a:p>
            <a:pPr marL="514350" indent="-514350">
              <a:buFont typeface="+mj-lt"/>
              <a:buAutoNum type="arabicPeriod"/>
            </a:pPr>
            <a:r>
              <a:rPr lang="en-GB" b="1" dirty="0"/>
              <a:t>Ethnocentric</a:t>
            </a:r>
            <a:r>
              <a:rPr lang="en-GB" dirty="0"/>
              <a:t> – standardise the product for all markets to keep costs low</a:t>
            </a:r>
          </a:p>
          <a:p>
            <a:pPr marL="514350" indent="-514350">
              <a:buFont typeface="+mj-lt"/>
              <a:buAutoNum type="arabicPeriod"/>
            </a:pPr>
            <a:r>
              <a:rPr lang="en-GB" b="1" dirty="0"/>
              <a:t>Geocentric</a:t>
            </a:r>
            <a:r>
              <a:rPr lang="en-GB" dirty="0"/>
              <a:t> – a mixture of the two</a:t>
            </a:r>
          </a:p>
          <a:p>
            <a:endParaRPr lang="en-GB" dirty="0"/>
          </a:p>
        </p:txBody>
      </p:sp>
    </p:spTree>
    <p:extLst>
      <p:ext uri="{BB962C8B-B14F-4D97-AF65-F5344CB8AC3E}">
        <p14:creationId xmlns:p14="http://schemas.microsoft.com/office/powerpoint/2010/main" val="896149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solidFill>
                  <a:schemeClr val="bg1"/>
                </a:solidFill>
              </a:rPr>
              <a:t>Polycentric</a:t>
            </a:r>
            <a:endParaRPr lang="en-GB" dirty="0">
              <a:solidFill>
                <a:schemeClr val="bg1"/>
              </a:solidFill>
            </a:endParaRPr>
          </a:p>
        </p:txBody>
      </p:sp>
      <p:sp>
        <p:nvSpPr>
          <p:cNvPr id="4" name="Content Placeholder 3"/>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lstStyle/>
          <a:p>
            <a:r>
              <a:rPr lang="en-GB" dirty="0"/>
              <a:t>The international approach is the </a:t>
            </a:r>
            <a:r>
              <a:rPr lang="en-GB" dirty="0">
                <a:latin typeface="Arial Black" pitchFamily="34" charset="0"/>
              </a:rPr>
              <a:t>polycentric</a:t>
            </a:r>
            <a:r>
              <a:rPr lang="en-GB" dirty="0"/>
              <a:t> model – adapting the marketing mix to maximise sales in different </a:t>
            </a:r>
            <a:r>
              <a:rPr lang="en-GB" dirty="0" smtClean="0"/>
              <a:t>countries</a:t>
            </a:r>
            <a:endParaRPr lang="en-GB" dirty="0"/>
          </a:p>
          <a:p>
            <a:r>
              <a:rPr lang="en-GB" dirty="0"/>
              <a:t>Each host country is unique</a:t>
            </a:r>
          </a:p>
          <a:p>
            <a:r>
              <a:rPr lang="en-GB" dirty="0"/>
              <a:t>Each subsidiary business in each country should develop its own marketing strategy</a:t>
            </a:r>
          </a:p>
          <a:p>
            <a:endParaRPr lang="en-GB" dirty="0"/>
          </a:p>
        </p:txBody>
      </p:sp>
      <p:pic>
        <p:nvPicPr>
          <p:cNvPr id="6" name="Picture 5"/>
          <p:cNvPicPr>
            <a:picLocks noChangeAspect="1"/>
          </p:cNvPicPr>
          <p:nvPr/>
        </p:nvPicPr>
        <p:blipFill>
          <a:blip r:embed="rId2"/>
          <a:stretch>
            <a:fillRect/>
          </a:stretch>
        </p:blipFill>
        <p:spPr>
          <a:xfrm>
            <a:off x="9640529" y="119645"/>
            <a:ext cx="1713271" cy="1705980"/>
          </a:xfrm>
          <a:prstGeom prst="rect">
            <a:avLst/>
          </a:prstGeom>
        </p:spPr>
      </p:pic>
      <p:pic>
        <p:nvPicPr>
          <p:cNvPr id="3074" name="Picture 2" descr="Image result for mcdonald's hala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538746"/>
            <a:ext cx="5181600" cy="2925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59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solidFill>
                  <a:schemeClr val="bg1"/>
                </a:solidFill>
              </a:rPr>
              <a:t>Ethnocentric</a:t>
            </a:r>
            <a:endParaRPr lang="en-GB" dirty="0">
              <a:solidFill>
                <a:schemeClr val="bg1"/>
              </a:solidFill>
            </a:endParaRPr>
          </a:p>
        </p:txBody>
      </p:sp>
      <p:sp>
        <p:nvSpPr>
          <p:cNvPr id="5" name="Content Placeholder 4"/>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lnSpcReduction="10000"/>
          </a:bodyPr>
          <a:lstStyle/>
          <a:p>
            <a:r>
              <a:rPr lang="en-GB" dirty="0"/>
              <a:t>A business which believes that a success story in one country can translate to all other countries in which it operates</a:t>
            </a:r>
          </a:p>
          <a:p>
            <a:r>
              <a:rPr lang="en-GB" dirty="0"/>
              <a:t>Foreign operations are subordinate to domestic markets</a:t>
            </a:r>
          </a:p>
          <a:p>
            <a:r>
              <a:rPr lang="en-GB" dirty="0"/>
              <a:t>Products sold without adaptation</a:t>
            </a:r>
          </a:p>
          <a:p>
            <a:r>
              <a:rPr lang="en-GB" i="1" dirty="0"/>
              <a:t>Ethnocentrism</a:t>
            </a:r>
            <a:r>
              <a:rPr lang="en-GB" dirty="0"/>
              <a:t> is the belief of superiority is one's personal ethnic group</a:t>
            </a:r>
          </a:p>
          <a:p>
            <a:endParaRPr lang="en-GB" dirty="0"/>
          </a:p>
        </p:txBody>
      </p:sp>
      <p:pic>
        <p:nvPicPr>
          <p:cNvPr id="4" name="Content Placeholder 5"/>
          <p:cNvPicPr>
            <a:picLocks noChangeAspect="1"/>
          </p:cNvPicPr>
          <p:nvPr/>
        </p:nvPicPr>
        <p:blipFill>
          <a:blip r:embed="rId2"/>
          <a:stretch>
            <a:fillRect/>
          </a:stretch>
        </p:blipFill>
        <p:spPr>
          <a:xfrm>
            <a:off x="9883310" y="1"/>
            <a:ext cx="1664678" cy="1738482"/>
          </a:xfrm>
          <a:prstGeom prst="rect">
            <a:avLst/>
          </a:prstGeom>
        </p:spPr>
      </p:pic>
      <p:pic>
        <p:nvPicPr>
          <p:cNvPr id="4098" name="Picture 2" descr="Image result for ikea internationa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578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solidFill>
                  <a:schemeClr val="bg1"/>
                </a:solidFill>
              </a:rPr>
              <a:t>Geocentric</a:t>
            </a:r>
            <a:endParaRPr lang="en-GB" dirty="0">
              <a:solidFill>
                <a:schemeClr val="bg1"/>
              </a:solidFill>
            </a:endParaRPr>
          </a:p>
        </p:txBody>
      </p:sp>
      <p:sp>
        <p:nvSpPr>
          <p:cNvPr id="5" name="Content Placeholder 4"/>
          <p:cNvSpPr>
            <a:spLocks noGrp="1"/>
          </p:cNvSpPr>
          <p:nvPr>
            <p:ph sz="half" idx="1"/>
          </p:nvPr>
        </p:nvSpPr>
        <p:spPr>
          <a:xfrm>
            <a:off x="838200" y="1825624"/>
            <a:ext cx="5181600" cy="4633541"/>
          </a:xfrm>
        </p:spPr>
        <p:style>
          <a:lnRef idx="2">
            <a:schemeClr val="accent5"/>
          </a:lnRef>
          <a:fillRef idx="1">
            <a:schemeClr val="lt1"/>
          </a:fillRef>
          <a:effectRef idx="0">
            <a:schemeClr val="accent5"/>
          </a:effectRef>
          <a:fontRef idx="minor">
            <a:schemeClr val="dk1"/>
          </a:fontRef>
        </p:style>
        <p:txBody>
          <a:bodyPr>
            <a:normAutofit fontScale="85000" lnSpcReduction="20000"/>
          </a:bodyPr>
          <a:lstStyle/>
          <a:p>
            <a:r>
              <a:rPr lang="en-GB" dirty="0"/>
              <a:t>Business can have some of the </a:t>
            </a:r>
            <a:r>
              <a:rPr lang="en-GB" dirty="0" smtClean="0"/>
              <a:t>advantages </a:t>
            </a:r>
            <a:r>
              <a:rPr lang="en-GB" dirty="0"/>
              <a:t>of a standardised </a:t>
            </a:r>
            <a:r>
              <a:rPr lang="en-GB" dirty="0" smtClean="0"/>
              <a:t>global approach </a:t>
            </a:r>
            <a:r>
              <a:rPr lang="en-GB" dirty="0"/>
              <a:t>to get </a:t>
            </a:r>
            <a:r>
              <a:rPr lang="en-GB" dirty="0" smtClean="0"/>
              <a:t>economies of scale  </a:t>
            </a:r>
            <a:r>
              <a:rPr lang="en-GB" dirty="0"/>
              <a:t>but cater for needs of individual markets to maximise </a:t>
            </a:r>
            <a:r>
              <a:rPr lang="en-GB" dirty="0" smtClean="0"/>
              <a:t>sales</a:t>
            </a:r>
            <a:endParaRPr lang="en-GB" dirty="0"/>
          </a:p>
          <a:p>
            <a:r>
              <a:rPr lang="en-GB" dirty="0"/>
              <a:t>Branding may be done on a global basis</a:t>
            </a:r>
          </a:p>
          <a:p>
            <a:r>
              <a:rPr lang="en-GB" dirty="0"/>
              <a:t>The businesses </a:t>
            </a:r>
            <a:r>
              <a:rPr lang="en-GB" dirty="0" smtClean="0"/>
              <a:t>has </a:t>
            </a:r>
            <a:r>
              <a:rPr lang="en-GB" dirty="0"/>
              <a:t>a world wide approach to marketing and its operations become </a:t>
            </a:r>
            <a:r>
              <a:rPr lang="en-GB" dirty="0" smtClean="0"/>
              <a:t>global</a:t>
            </a:r>
            <a:endParaRPr lang="en-GB" dirty="0"/>
          </a:p>
          <a:p>
            <a:r>
              <a:rPr lang="en-GB" dirty="0" smtClean="0"/>
              <a:t>A global MNC will have manufacturing </a:t>
            </a:r>
            <a:r>
              <a:rPr lang="en-GB" dirty="0"/>
              <a:t>and processing facilities around the world </a:t>
            </a:r>
            <a:r>
              <a:rPr lang="en-GB" dirty="0" smtClean="0"/>
              <a:t>to </a:t>
            </a:r>
            <a:r>
              <a:rPr lang="en-GB" dirty="0"/>
              <a:t>serve the various regional and national markets through a complicated but well co-ordinated system of distribution networks</a:t>
            </a:r>
          </a:p>
          <a:p>
            <a:endParaRPr lang="en-GB" dirty="0"/>
          </a:p>
        </p:txBody>
      </p:sp>
      <p:pic>
        <p:nvPicPr>
          <p:cNvPr id="3" name="Content Placeholder 2">
            <a:hlinkClick r:id="rId3"/>
          </p:cNvPr>
          <p:cNvPicPr>
            <a:picLocks noGrp="1" noChangeAspect="1"/>
          </p:cNvPicPr>
          <p:nvPr>
            <p:ph sz="half" idx="2"/>
          </p:nvPr>
        </p:nvPicPr>
        <p:blipFill>
          <a:blip r:embed="rId4"/>
          <a:stretch>
            <a:fillRect/>
          </a:stretch>
        </p:blipFill>
        <p:spPr>
          <a:xfrm>
            <a:off x="6172200" y="1962516"/>
            <a:ext cx="5181600" cy="3161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stretch>
            <a:fillRect/>
          </a:stretch>
        </p:blipFill>
        <p:spPr>
          <a:xfrm>
            <a:off x="10145915" y="93297"/>
            <a:ext cx="1800279" cy="1664860"/>
          </a:xfrm>
          <a:prstGeom prst="rect">
            <a:avLst/>
          </a:prstGeom>
        </p:spPr>
      </p:pic>
      <p:sp>
        <p:nvSpPr>
          <p:cNvPr id="7" name="TextBox 6"/>
          <p:cNvSpPr txBox="1"/>
          <p:nvPr/>
        </p:nvSpPr>
        <p:spPr>
          <a:xfrm>
            <a:off x="6254885" y="5328529"/>
            <a:ext cx="51670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Watch the video of this concept car – how many features would work in the UK, and how many would need to be changed for other countries?</a:t>
            </a:r>
            <a:endParaRPr kumimoji="0" lang="en-GB"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901783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Adaptation of 4Ps to global markets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16971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en-GB" dirty="0" smtClean="0"/>
              <a:t>Product</a:t>
            </a:r>
            <a:endParaRPr lang="en-GB" dirty="0"/>
          </a:p>
        </p:txBody>
      </p:sp>
      <p:sp>
        <p:nvSpPr>
          <p:cNvPr id="4" name="Text Placeholder 3"/>
          <p:cNvSpPr>
            <a:spLocks noGrp="1"/>
          </p:cNvSpPr>
          <p:nvPr>
            <p:ph type="body" idx="1"/>
          </p:nvPr>
        </p:nvSpPr>
        <p:spPr/>
        <p:txBody>
          <a:bodyPr/>
          <a:lstStyle/>
          <a:p>
            <a:r>
              <a:rPr lang="en-GB" dirty="0" smtClean="0"/>
              <a:t>Standardised</a:t>
            </a:r>
            <a:endParaRPr lang="en-GB" dirty="0"/>
          </a:p>
        </p:txBody>
      </p:sp>
      <p:sp>
        <p:nvSpPr>
          <p:cNvPr id="5" name="Content Placeholder 4"/>
          <p:cNvSpPr>
            <a:spLocks noGrp="1"/>
          </p:cNvSpPr>
          <p:nvPr>
            <p:ph sz="half" idx="2"/>
          </p:nvPr>
        </p:nvSpPr>
        <p:spPr/>
        <p:style>
          <a:lnRef idx="2">
            <a:schemeClr val="accent5"/>
          </a:lnRef>
          <a:fillRef idx="1">
            <a:schemeClr val="lt1"/>
          </a:fillRef>
          <a:effectRef idx="0">
            <a:schemeClr val="accent5"/>
          </a:effectRef>
          <a:fontRef idx="minor">
            <a:schemeClr val="dk1"/>
          </a:fontRef>
        </p:style>
        <p:txBody>
          <a:bodyPr>
            <a:normAutofit fontScale="92500" lnSpcReduction="20000"/>
          </a:bodyPr>
          <a:lstStyle/>
          <a:p>
            <a:pPr fontAlgn="t"/>
            <a:r>
              <a:rPr lang="en-GB" dirty="0" smtClean="0"/>
              <a:t>Travel</a:t>
            </a:r>
            <a:r>
              <a:rPr lang="en-GB" dirty="0"/>
              <a:t>, media and the Internet, world is getting smaller easier to market a product that is known </a:t>
            </a:r>
            <a:r>
              <a:rPr lang="en-GB" dirty="0" smtClean="0"/>
              <a:t>globally</a:t>
            </a:r>
          </a:p>
          <a:p>
            <a:pPr fontAlgn="t"/>
            <a:r>
              <a:rPr lang="en-GB" dirty="0"/>
              <a:t>International </a:t>
            </a:r>
            <a:r>
              <a:rPr lang="en-GB" dirty="0" smtClean="0"/>
              <a:t>standardisation</a:t>
            </a:r>
            <a:r>
              <a:rPr lang="en-GB" dirty="0"/>
              <a:t> has its own advantages. As people travel the World, they can be assured that wherever they go the product that they buy from </a:t>
            </a:r>
            <a:r>
              <a:rPr lang="en-GB" dirty="0" smtClean="0"/>
              <a:t>the business will </a:t>
            </a:r>
            <a:r>
              <a:rPr lang="en-GB" dirty="0"/>
              <a:t>be same and that it will have the same, standard benefits.</a:t>
            </a:r>
            <a:r>
              <a:rPr lang="en-GB" dirty="0" smtClean="0"/>
              <a:t>  Levis Read </a:t>
            </a:r>
            <a:r>
              <a:rPr lang="en-GB" dirty="0" smtClean="0">
                <a:hlinkClick r:id="rId2"/>
              </a:rPr>
              <a:t>here</a:t>
            </a:r>
            <a:endParaRPr lang="en-GB" dirty="0"/>
          </a:p>
          <a:p>
            <a:endParaRPr lang="en-GB" dirty="0"/>
          </a:p>
        </p:txBody>
      </p:sp>
      <p:sp>
        <p:nvSpPr>
          <p:cNvPr id="6" name="Text Placeholder 5"/>
          <p:cNvSpPr>
            <a:spLocks noGrp="1"/>
          </p:cNvSpPr>
          <p:nvPr>
            <p:ph type="body" sz="quarter" idx="3"/>
          </p:nvPr>
        </p:nvSpPr>
        <p:spPr/>
        <p:txBody>
          <a:bodyPr/>
          <a:lstStyle/>
          <a:p>
            <a:r>
              <a:rPr lang="en-GB" dirty="0" smtClean="0"/>
              <a:t>Adapted</a:t>
            </a:r>
            <a:endParaRPr lang="en-GB" dirty="0"/>
          </a:p>
        </p:txBody>
      </p:sp>
      <p:sp>
        <p:nvSpPr>
          <p:cNvPr id="7" name="Content Placeholder 6"/>
          <p:cNvSpPr>
            <a:spLocks noGrp="1"/>
          </p:cNvSpPr>
          <p:nvPr>
            <p:ph sz="quarter" idx="4"/>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GB" dirty="0" smtClean="0"/>
              <a:t>Coca-Cola </a:t>
            </a:r>
            <a:r>
              <a:rPr lang="en-GB" dirty="0"/>
              <a:t>makes its products sweeter for some markets to take account of local tastes</a:t>
            </a:r>
          </a:p>
          <a:p>
            <a:endParaRPr lang="en-GB" dirty="0" smtClean="0"/>
          </a:p>
          <a:p>
            <a:r>
              <a:rPr lang="en-GB" dirty="0" smtClean="0"/>
              <a:t>In Canada it has taken the decision to make it less sweet to bring it in line with other countries, see an article and video </a:t>
            </a:r>
            <a:r>
              <a:rPr lang="en-GB" dirty="0" smtClean="0">
                <a:hlinkClick r:id="rId3"/>
              </a:rPr>
              <a:t>here</a:t>
            </a:r>
            <a:endParaRPr lang="en-GB"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063" y="359569"/>
            <a:ext cx="26384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233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pPr algn="ctr"/>
            <a:r>
              <a:rPr lang="en-GB" dirty="0" smtClean="0"/>
              <a:t>Place</a:t>
            </a:r>
            <a:endParaRPr lang="en-GB" dirty="0"/>
          </a:p>
        </p:txBody>
      </p:sp>
      <p:sp>
        <p:nvSpPr>
          <p:cNvPr id="4" name="Text Placeholder 3"/>
          <p:cNvSpPr>
            <a:spLocks noGrp="1"/>
          </p:cNvSpPr>
          <p:nvPr>
            <p:ph type="body" idx="1"/>
          </p:nvPr>
        </p:nvSpPr>
        <p:spPr/>
        <p:txBody>
          <a:bodyPr/>
          <a:lstStyle/>
          <a:p>
            <a:r>
              <a:rPr lang="en-GB" dirty="0" smtClean="0"/>
              <a:t>Standardised</a:t>
            </a:r>
            <a:endParaRPr lang="en-GB" dirty="0"/>
          </a:p>
        </p:txBody>
      </p:sp>
      <p:sp>
        <p:nvSpPr>
          <p:cNvPr id="5" name="Content Placeholder 4"/>
          <p:cNvSpPr>
            <a:spLocks noGrp="1"/>
          </p:cNvSpPr>
          <p:nvPr>
            <p:ph sz="half" idx="2"/>
          </p:nvPr>
        </p:nvSpPr>
        <p:spPr/>
        <p:style>
          <a:lnRef idx="2">
            <a:schemeClr val="accent4"/>
          </a:lnRef>
          <a:fillRef idx="1">
            <a:schemeClr val="lt1"/>
          </a:fillRef>
          <a:effectRef idx="0">
            <a:schemeClr val="accent4"/>
          </a:effectRef>
          <a:fontRef idx="minor">
            <a:schemeClr val="dk1"/>
          </a:fontRef>
        </p:style>
        <p:txBody>
          <a:bodyPr/>
          <a:lstStyle/>
          <a:p>
            <a:r>
              <a:rPr lang="en-GB" dirty="0"/>
              <a:t>Distribution in national markets such as the United Kingdom will probably involve goods being moved in a chain from the manufacturer to wholesalers and onto retailers for consumers to buy from.</a:t>
            </a:r>
          </a:p>
        </p:txBody>
      </p:sp>
      <p:sp>
        <p:nvSpPr>
          <p:cNvPr id="6" name="Text Placeholder 5"/>
          <p:cNvSpPr>
            <a:spLocks noGrp="1"/>
          </p:cNvSpPr>
          <p:nvPr>
            <p:ph type="body" sz="quarter" idx="3"/>
          </p:nvPr>
        </p:nvSpPr>
        <p:spPr/>
        <p:txBody>
          <a:bodyPr/>
          <a:lstStyle/>
          <a:p>
            <a:r>
              <a:rPr lang="en-GB" dirty="0" smtClean="0"/>
              <a:t>Adapted</a:t>
            </a:r>
            <a:endParaRPr lang="en-GB" dirty="0"/>
          </a:p>
        </p:txBody>
      </p:sp>
      <p:sp>
        <p:nvSpPr>
          <p:cNvPr id="7" name="Content Placeholder 6"/>
          <p:cNvSpPr>
            <a:spLocks noGrp="1"/>
          </p:cNvSpPr>
          <p:nvPr>
            <p:ph sz="quarter" idx="4"/>
          </p:nvPr>
        </p:nvSpPr>
        <p:spPr/>
        <p:style>
          <a:lnRef idx="2">
            <a:schemeClr val="accent2"/>
          </a:lnRef>
          <a:fillRef idx="1">
            <a:schemeClr val="lt1"/>
          </a:fillRef>
          <a:effectRef idx="0">
            <a:schemeClr val="accent2"/>
          </a:effectRef>
          <a:fontRef idx="minor">
            <a:schemeClr val="dk1"/>
          </a:fontRef>
        </p:style>
        <p:txBody>
          <a:bodyPr/>
          <a:lstStyle/>
          <a:p>
            <a:r>
              <a:rPr lang="en-GB" dirty="0"/>
              <a:t>In an overseas market there will be more parties involved because the goods need to be moved around a foreign market where business practices will be different to national markets</a:t>
            </a:r>
            <a:r>
              <a:rPr lang="en-GB" dirty="0" smtClean="0"/>
              <a:t>.</a:t>
            </a:r>
          </a:p>
          <a:p>
            <a:r>
              <a:rPr lang="en-GB" dirty="0" smtClean="0"/>
              <a:t>For example agents might be used to sell products in other countries</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44" y="365125"/>
            <a:ext cx="3876675"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26" y="-1725"/>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4637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a:lstStyle/>
          <a:p>
            <a:pPr algn="ctr"/>
            <a:r>
              <a:rPr lang="en-GB" dirty="0" smtClean="0"/>
              <a:t>Price</a:t>
            </a:r>
            <a:endParaRPr lang="en-GB" dirty="0"/>
          </a:p>
        </p:txBody>
      </p:sp>
      <p:sp>
        <p:nvSpPr>
          <p:cNvPr id="4" name="Text Placeholder 3"/>
          <p:cNvSpPr>
            <a:spLocks noGrp="1"/>
          </p:cNvSpPr>
          <p:nvPr>
            <p:ph type="body" idx="1"/>
          </p:nvPr>
        </p:nvSpPr>
        <p:spPr/>
        <p:txBody>
          <a:bodyPr/>
          <a:lstStyle/>
          <a:p>
            <a:r>
              <a:rPr lang="en-GB" dirty="0" smtClean="0"/>
              <a:t>Standardised</a:t>
            </a:r>
            <a:endParaRPr lang="en-GB" dirty="0"/>
          </a:p>
        </p:txBody>
      </p:sp>
      <p:sp>
        <p:nvSpPr>
          <p:cNvPr id="5" name="Content Placeholder 4"/>
          <p:cNvSpPr>
            <a:spLocks noGrp="1"/>
          </p:cNvSpPr>
          <p:nvPr>
            <p:ph sz="half" idx="2"/>
          </p:nvPr>
        </p:nvSpPr>
        <p:spPr/>
        <p:style>
          <a:lnRef idx="2">
            <a:schemeClr val="accent6"/>
          </a:lnRef>
          <a:fillRef idx="1">
            <a:schemeClr val="lt1"/>
          </a:fillRef>
          <a:effectRef idx="0">
            <a:schemeClr val="accent6"/>
          </a:effectRef>
          <a:fontRef idx="minor">
            <a:schemeClr val="dk1"/>
          </a:fontRef>
        </p:style>
        <p:txBody>
          <a:bodyPr/>
          <a:lstStyle/>
          <a:p>
            <a:r>
              <a:rPr lang="en-GB" dirty="0" smtClean="0"/>
              <a:t>Setting international prices is very complex</a:t>
            </a:r>
          </a:p>
          <a:p>
            <a:r>
              <a:rPr lang="en-GB" dirty="0" smtClean="0"/>
              <a:t>It is unlikely that a MNC will attempt to gain the same price in Mexico or Brazil as it does in Germany or France due to the disposable income of the population </a:t>
            </a:r>
            <a:endParaRPr lang="en-GB" dirty="0"/>
          </a:p>
        </p:txBody>
      </p:sp>
      <p:sp>
        <p:nvSpPr>
          <p:cNvPr id="6" name="Text Placeholder 5"/>
          <p:cNvSpPr>
            <a:spLocks noGrp="1"/>
          </p:cNvSpPr>
          <p:nvPr>
            <p:ph type="body" sz="quarter" idx="3"/>
          </p:nvPr>
        </p:nvSpPr>
        <p:spPr/>
        <p:txBody>
          <a:bodyPr/>
          <a:lstStyle/>
          <a:p>
            <a:r>
              <a:rPr lang="en-GB" dirty="0" smtClean="0"/>
              <a:t>Adapted</a:t>
            </a:r>
            <a:endParaRPr lang="en-GB" dirty="0"/>
          </a:p>
        </p:txBody>
      </p:sp>
      <p:sp>
        <p:nvSpPr>
          <p:cNvPr id="7" name="Content Placeholder 6"/>
          <p:cNvSpPr>
            <a:spLocks noGrp="1"/>
          </p:cNvSpPr>
          <p:nvPr>
            <p:ph sz="quarter" idx="4"/>
          </p:nvPr>
        </p:nvSpPr>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r>
              <a:rPr lang="en-GB" dirty="0">
                <a:solidFill>
                  <a:schemeClr val="dk1"/>
                </a:solidFill>
              </a:rPr>
              <a:t>Business needs to consider factors such </a:t>
            </a:r>
            <a:r>
              <a:rPr lang="en-GB" dirty="0" smtClean="0">
                <a:solidFill>
                  <a:schemeClr val="dk1"/>
                </a:solidFill>
              </a:rPr>
              <a:t>as;</a:t>
            </a:r>
          </a:p>
          <a:p>
            <a:pPr lvl="1"/>
            <a:r>
              <a:rPr lang="en-GB" dirty="0" smtClean="0">
                <a:solidFill>
                  <a:schemeClr val="dk1"/>
                </a:solidFill>
              </a:rPr>
              <a:t> </a:t>
            </a:r>
            <a:r>
              <a:rPr lang="en-GB" dirty="0" smtClean="0"/>
              <a:t>the </a:t>
            </a:r>
            <a:r>
              <a:rPr lang="en-GB" dirty="0"/>
              <a:t>cost of transport </a:t>
            </a:r>
            <a:r>
              <a:rPr lang="en-GB" dirty="0" smtClean="0"/>
              <a:t>tariffs </a:t>
            </a:r>
            <a:r>
              <a:rPr lang="en-GB" dirty="0"/>
              <a:t>or </a:t>
            </a:r>
            <a:endParaRPr lang="en-GB" dirty="0" smtClean="0"/>
          </a:p>
          <a:p>
            <a:pPr lvl="1"/>
            <a:r>
              <a:rPr lang="en-GB" dirty="0" smtClean="0"/>
              <a:t>import duties </a:t>
            </a:r>
          </a:p>
          <a:p>
            <a:pPr lvl="1"/>
            <a:r>
              <a:rPr lang="en-GB" dirty="0" smtClean="0"/>
              <a:t>exchange </a:t>
            </a:r>
            <a:r>
              <a:rPr lang="en-GB" dirty="0"/>
              <a:t>rate </a:t>
            </a:r>
            <a:r>
              <a:rPr lang="en-GB" dirty="0" smtClean="0"/>
              <a:t>fluctuations, </a:t>
            </a:r>
          </a:p>
          <a:p>
            <a:pPr lvl="1"/>
            <a:r>
              <a:rPr lang="en-GB" dirty="0" smtClean="0"/>
              <a:t>personal </a:t>
            </a:r>
            <a:r>
              <a:rPr lang="en-GB" dirty="0"/>
              <a:t>disposal incomes of the target </a:t>
            </a:r>
            <a:r>
              <a:rPr lang="en-GB" dirty="0" smtClean="0"/>
              <a:t>market</a:t>
            </a:r>
          </a:p>
          <a:p>
            <a:pPr lvl="1"/>
            <a:r>
              <a:rPr lang="en-GB" dirty="0" smtClean="0"/>
              <a:t>the </a:t>
            </a:r>
            <a:r>
              <a:rPr lang="en-GB" dirty="0"/>
              <a:t>currency they want to be paid </a:t>
            </a:r>
            <a:r>
              <a:rPr lang="en-GB" dirty="0" smtClean="0"/>
              <a:t>in</a:t>
            </a:r>
          </a:p>
          <a:p>
            <a:pPr lvl="1"/>
            <a:r>
              <a:rPr lang="en-GB" dirty="0" smtClean="0"/>
              <a:t>the </a:t>
            </a:r>
            <a:r>
              <a:rPr lang="en-GB" dirty="0"/>
              <a:t>general economic situation of the country and how this will influence </a:t>
            </a:r>
            <a:r>
              <a:rPr lang="en-GB" dirty="0" smtClean="0"/>
              <a:t>pricing</a:t>
            </a:r>
            <a:endParaRPr lang="en-GB" dirty="0"/>
          </a:p>
          <a:p>
            <a:endParaRPr lang="en-GB"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3056" y="0"/>
            <a:ext cx="2924944" cy="203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2508362" cy="1673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993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lstStyle/>
          <a:p>
            <a:pPr algn="ctr"/>
            <a:r>
              <a:rPr lang="en-GB" dirty="0" smtClean="0"/>
              <a:t>Promotion</a:t>
            </a:r>
            <a:endParaRPr lang="en-GB" dirty="0"/>
          </a:p>
        </p:txBody>
      </p:sp>
      <p:sp>
        <p:nvSpPr>
          <p:cNvPr id="4" name="Text Placeholder 3"/>
          <p:cNvSpPr>
            <a:spLocks noGrp="1"/>
          </p:cNvSpPr>
          <p:nvPr>
            <p:ph type="body" idx="1"/>
          </p:nvPr>
        </p:nvSpPr>
        <p:spPr/>
        <p:txBody>
          <a:bodyPr/>
          <a:lstStyle/>
          <a:p>
            <a:r>
              <a:rPr lang="en-GB" dirty="0" smtClean="0"/>
              <a:t>Standardised	</a:t>
            </a:r>
            <a:endParaRPr lang="en-GB" dirty="0"/>
          </a:p>
        </p:txBody>
      </p:sp>
      <p:sp>
        <p:nvSpPr>
          <p:cNvPr id="5" name="Content Placeholder 4"/>
          <p:cNvSpPr>
            <a:spLocks noGrp="1"/>
          </p:cNvSpPr>
          <p:nvPr>
            <p:ph sz="half" idx="2"/>
          </p:nvPr>
        </p:nvSpPr>
        <p:spPr/>
        <p:style>
          <a:lnRef idx="2">
            <a:schemeClr val="accent4"/>
          </a:lnRef>
          <a:fillRef idx="1">
            <a:schemeClr val="lt1"/>
          </a:fillRef>
          <a:effectRef idx="0">
            <a:schemeClr val="accent4"/>
          </a:effectRef>
          <a:fontRef idx="minor">
            <a:schemeClr val="dk1"/>
          </a:fontRef>
        </p:style>
        <p:txBody>
          <a:bodyPr/>
          <a:lstStyle/>
          <a:p>
            <a:r>
              <a:rPr lang="en-GB" dirty="0" smtClean="0"/>
              <a:t>Standardised </a:t>
            </a:r>
            <a:r>
              <a:rPr lang="en-GB" dirty="0"/>
              <a:t>marketing </a:t>
            </a:r>
            <a:r>
              <a:rPr lang="en-GB" dirty="0" smtClean="0"/>
              <a:t>can </a:t>
            </a:r>
            <a:r>
              <a:rPr lang="en-GB" dirty="0"/>
              <a:t>be used </a:t>
            </a:r>
            <a:r>
              <a:rPr lang="en-GB" dirty="0" smtClean="0"/>
              <a:t>internationally</a:t>
            </a:r>
          </a:p>
          <a:p>
            <a:r>
              <a:rPr lang="en-GB" dirty="0" smtClean="0"/>
              <a:t>This </a:t>
            </a:r>
            <a:r>
              <a:rPr lang="en-GB" dirty="0"/>
              <a:t>type of marketing strategy conforms to work across different cultures and countries to promote a </a:t>
            </a:r>
            <a:r>
              <a:rPr lang="en-GB" dirty="0" smtClean="0"/>
              <a:t>product</a:t>
            </a:r>
          </a:p>
          <a:p>
            <a:r>
              <a:rPr lang="en-GB" dirty="0" smtClean="0"/>
              <a:t>This reduces costs and ensures the brand is known world wide</a:t>
            </a:r>
            <a:endParaRPr lang="en-GB" dirty="0"/>
          </a:p>
        </p:txBody>
      </p:sp>
      <p:sp>
        <p:nvSpPr>
          <p:cNvPr id="6" name="Text Placeholder 5"/>
          <p:cNvSpPr>
            <a:spLocks noGrp="1"/>
          </p:cNvSpPr>
          <p:nvPr>
            <p:ph type="body" sz="quarter" idx="3"/>
          </p:nvPr>
        </p:nvSpPr>
        <p:spPr/>
        <p:txBody>
          <a:bodyPr/>
          <a:lstStyle/>
          <a:p>
            <a:r>
              <a:rPr lang="en-GB" dirty="0" smtClean="0"/>
              <a:t>Adapted</a:t>
            </a:r>
            <a:endParaRPr lang="en-GB" dirty="0"/>
          </a:p>
        </p:txBody>
      </p:sp>
      <p:sp>
        <p:nvSpPr>
          <p:cNvPr id="7" name="Content Placeholder 6"/>
          <p:cNvSpPr>
            <a:spLocks noGrp="1"/>
          </p:cNvSpPr>
          <p:nvPr>
            <p:ph sz="quarter" idx="4"/>
          </p:nvPr>
        </p:nvSpPr>
        <p:spPr/>
        <p:style>
          <a:lnRef idx="2">
            <a:schemeClr val="accent4"/>
          </a:lnRef>
          <a:fillRef idx="1">
            <a:schemeClr val="lt1"/>
          </a:fillRef>
          <a:effectRef idx="0">
            <a:schemeClr val="accent4"/>
          </a:effectRef>
          <a:fontRef idx="minor">
            <a:schemeClr val="dk1"/>
          </a:fontRef>
        </p:style>
        <p:txBody>
          <a:bodyPr>
            <a:normAutofit fontScale="92500"/>
          </a:bodyPr>
          <a:lstStyle/>
          <a:p>
            <a:pPr>
              <a:spcBef>
                <a:spcPts val="0"/>
              </a:spcBef>
              <a:defRPr/>
            </a:pPr>
            <a:r>
              <a:rPr lang="en-GB" dirty="0">
                <a:solidFill>
                  <a:schemeClr val="dk1"/>
                </a:solidFill>
              </a:rPr>
              <a:t>Advertising messages in countries may have to be adapted because of language, political climate, cultural attitudes and religious practices.</a:t>
            </a:r>
            <a:endParaRPr lang="en-GB" dirty="0"/>
          </a:p>
          <a:p>
            <a:pPr>
              <a:spcBef>
                <a:spcPts val="0"/>
              </a:spcBef>
              <a:defRPr/>
            </a:pPr>
            <a:r>
              <a:rPr lang="en-GB" dirty="0"/>
              <a:t>What works in one country could cause offence in another </a:t>
            </a:r>
            <a:r>
              <a:rPr lang="en-GB" dirty="0" smtClean="0"/>
              <a:t>country.</a:t>
            </a:r>
          </a:p>
          <a:p>
            <a:pPr>
              <a:spcBef>
                <a:spcPts val="0"/>
              </a:spcBef>
              <a:defRPr/>
            </a:pPr>
            <a:r>
              <a:rPr lang="en-GB" dirty="0" smtClean="0"/>
              <a:t>For example a business cannot </a:t>
            </a:r>
            <a:r>
              <a:rPr lang="en-GB" dirty="0"/>
              <a:t>promote white bridal wear in India </a:t>
            </a:r>
            <a:r>
              <a:rPr lang="en-GB" dirty="0" smtClean="0"/>
              <a:t>as it is </a:t>
            </a:r>
            <a:r>
              <a:rPr lang="en-GB" dirty="0"/>
              <a:t>worn as a colour by mourners</a:t>
            </a:r>
          </a:p>
          <a:p>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116632"/>
            <a:ext cx="14287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672" y="245778"/>
            <a:ext cx="953588" cy="1299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2882" y="23920"/>
            <a:ext cx="285750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885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593433" y="4317223"/>
            <a:ext cx="10363200" cy="1500187"/>
          </a:xfrm>
        </p:spPr>
        <p:style>
          <a:lnRef idx="2">
            <a:schemeClr val="accent5"/>
          </a:lnRef>
          <a:fillRef idx="1">
            <a:schemeClr val="lt1"/>
          </a:fillRef>
          <a:effectRef idx="0">
            <a:schemeClr val="accent5"/>
          </a:effectRef>
          <a:fontRef idx="minor">
            <a:schemeClr val="dk1"/>
          </a:fontRef>
        </p:style>
        <p:txBody>
          <a:bodyPr>
            <a:normAutofit fontScale="47500" lnSpcReduction="20000"/>
          </a:bodyPr>
          <a:lstStyle/>
          <a:p>
            <a:endParaRPr lang="en-GB" sz="5400" b="1" dirty="0" smtClean="0">
              <a:solidFill>
                <a:srgbClr val="0070C0"/>
              </a:solidFill>
            </a:endParaRPr>
          </a:p>
          <a:p>
            <a:endParaRPr lang="en-GB" sz="5400" b="1" dirty="0" smtClean="0">
              <a:solidFill>
                <a:srgbClr val="0070C0"/>
              </a:solidFill>
            </a:endParaRPr>
          </a:p>
          <a:p>
            <a:r>
              <a:rPr lang="en-GB" sz="9300" b="1" dirty="0" smtClean="0">
                <a:solidFill>
                  <a:srgbClr val="0070C0"/>
                </a:solidFill>
              </a:rPr>
              <a:t>Ansoff’s and global markets</a:t>
            </a:r>
            <a:endParaRPr lang="en-GB" sz="93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142413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n-GB" dirty="0"/>
              <a:t>a) Global marketing strategy and global localisation (glocalisation)</a:t>
            </a:r>
          </a:p>
          <a:p>
            <a:pPr marL="0" indent="0">
              <a:buNone/>
            </a:pPr>
            <a:r>
              <a:rPr lang="en-GB" dirty="0"/>
              <a:t>b) Different marketing approaches:</a:t>
            </a:r>
          </a:p>
          <a:p>
            <a:pPr marL="914400" lvl="1" indent="-514350">
              <a:buFont typeface="Wingdings" panose="05000000000000000000" pitchFamily="2" charset="2"/>
              <a:buChar char="§"/>
            </a:pPr>
            <a:r>
              <a:rPr lang="en-GB" sz="2600" dirty="0"/>
              <a:t>domestic/ethnocentric</a:t>
            </a:r>
          </a:p>
          <a:p>
            <a:pPr marL="914400" lvl="1" indent="-514350">
              <a:buFont typeface="Wingdings" panose="05000000000000000000" pitchFamily="2" charset="2"/>
              <a:buChar char="§"/>
            </a:pPr>
            <a:r>
              <a:rPr lang="en-GB" sz="2600" dirty="0"/>
              <a:t>mixed/geocentric</a:t>
            </a:r>
          </a:p>
          <a:p>
            <a:pPr marL="914400" lvl="1" indent="-514350">
              <a:buFont typeface="Wingdings" panose="05000000000000000000" pitchFamily="2" charset="2"/>
              <a:buChar char="§"/>
            </a:pPr>
            <a:r>
              <a:rPr lang="en-GB" sz="2600" dirty="0"/>
              <a:t>international/polycentric</a:t>
            </a:r>
          </a:p>
          <a:p>
            <a:pPr marL="0" indent="0">
              <a:buNone/>
            </a:pPr>
            <a:r>
              <a:rPr lang="en-GB" dirty="0"/>
              <a:t>c) Application and adaptation of the marketing mix (4Ps) and Ansoff’s Matrix to global markets</a:t>
            </a:r>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rtl="0" eaLnBrk="1" latinLnBrk="0" hangingPunct="1"/>
            <a:r>
              <a:rPr lang="en-GB" dirty="0" smtClean="0">
                <a:effectLst/>
              </a:rPr>
              <a:t/>
            </a:r>
            <a:br>
              <a:rPr lang="en-GB" dirty="0" smtClean="0">
                <a:effectLst/>
              </a:rPr>
            </a:br>
            <a:r>
              <a:rPr lang="en-GB" dirty="0" smtClean="0">
                <a:effectLst/>
              </a:rPr>
              <a:t>Application and adaptation of Ansoff</a:t>
            </a:r>
            <a:r>
              <a:rPr lang="en-GB" dirty="0" smtClean="0"/>
              <a:t>’s matrix to global markets</a:t>
            </a:r>
            <a:endParaRPr lang="en-GB" dirty="0" smtClean="0">
              <a:effectLst/>
            </a:endParaRPr>
          </a:p>
          <a:p>
            <a:endParaRPr lang="en-GB" dirty="0"/>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r>
              <a:rPr lang="en-GB" dirty="0" smtClean="0"/>
              <a:t>Ansoff’s Matrix is a management tool that helps business leaders to decide how to grow their business.</a:t>
            </a:r>
          </a:p>
          <a:p>
            <a:r>
              <a:rPr lang="en-GB" dirty="0" smtClean="0"/>
              <a:t>Ansoff suggested that there were only 4 real strategies that a business would follow</a:t>
            </a:r>
          </a:p>
          <a:p>
            <a:r>
              <a:rPr lang="en-GB" dirty="0" smtClean="0"/>
              <a:t>He then put all of this into a table format which is why it is called a Matrix (Americanism for table)</a:t>
            </a:r>
          </a:p>
          <a:p>
            <a:r>
              <a:rPr lang="en-GB" dirty="0" smtClean="0"/>
              <a:t>It also helps business managers to assess the risk of these strategies</a:t>
            </a:r>
          </a:p>
          <a:p>
            <a:r>
              <a:rPr lang="en-GB" dirty="0" smtClean="0"/>
              <a:t>See next slide</a:t>
            </a:r>
            <a:endParaRPr lang="en-GB" dirty="0"/>
          </a:p>
        </p:txBody>
      </p:sp>
      <p:sp>
        <p:nvSpPr>
          <p:cNvPr id="6" name="Content Placeholder 5"/>
          <p:cNvSpPr>
            <a:spLocks noGrp="1"/>
          </p:cNvSpPr>
          <p:nvPr>
            <p:ph sz="half" idx="2"/>
          </p:nvPr>
        </p:nvSpPr>
        <p:spPr/>
        <p:style>
          <a:lnRef idx="2">
            <a:schemeClr val="accent6"/>
          </a:lnRef>
          <a:fillRef idx="1">
            <a:schemeClr val="lt1"/>
          </a:fillRef>
          <a:effectRef idx="0">
            <a:schemeClr val="accent6"/>
          </a:effectRef>
          <a:fontRef idx="minor">
            <a:schemeClr val="dk1"/>
          </a:fontRef>
        </p:style>
        <p:txBody>
          <a:bodyPr>
            <a:normAutofit fontScale="85000" lnSpcReduction="10000"/>
          </a:bodyPr>
          <a:lstStyle/>
          <a:p>
            <a:pPr marL="514350" indent="-514350">
              <a:buFont typeface="+mj-lt"/>
              <a:buAutoNum type="arabicPeriod"/>
            </a:pPr>
            <a:r>
              <a:rPr lang="en-GB" dirty="0"/>
              <a:t>Market penetration strategy – current products and current markets</a:t>
            </a:r>
            <a:br>
              <a:rPr lang="en-GB" dirty="0"/>
            </a:br>
            <a:endParaRPr lang="en-GB" dirty="0"/>
          </a:p>
          <a:p>
            <a:pPr marL="514350" indent="-514350">
              <a:buFont typeface="+mj-lt"/>
              <a:buAutoNum type="arabicPeriod"/>
            </a:pPr>
            <a:r>
              <a:rPr lang="en-GB" dirty="0"/>
              <a:t>Product development strategy – new products and current markets</a:t>
            </a:r>
            <a:br>
              <a:rPr lang="en-GB" dirty="0"/>
            </a:br>
            <a:endParaRPr lang="en-GB" dirty="0"/>
          </a:p>
          <a:p>
            <a:pPr marL="514350" indent="-514350">
              <a:buFont typeface="+mj-lt"/>
              <a:buAutoNum type="arabicPeriod"/>
            </a:pPr>
            <a:r>
              <a:rPr lang="en-GB" dirty="0"/>
              <a:t>Market development strategy – current products and new markets</a:t>
            </a:r>
            <a:br>
              <a:rPr lang="en-GB" dirty="0"/>
            </a:br>
            <a:endParaRPr lang="en-GB" dirty="0"/>
          </a:p>
          <a:p>
            <a:pPr marL="514350" indent="-514350">
              <a:buFont typeface="+mj-lt"/>
              <a:buAutoNum type="arabicPeriod"/>
            </a:pPr>
            <a:r>
              <a:rPr lang="en-GB" dirty="0"/>
              <a:t>Diversification – new products and new markets</a:t>
            </a:r>
          </a:p>
          <a:p>
            <a:endParaRPr lang="en-GB" dirty="0"/>
          </a:p>
        </p:txBody>
      </p:sp>
    </p:spTree>
    <p:extLst>
      <p:ext uri="{BB962C8B-B14F-4D97-AF65-F5344CB8AC3E}">
        <p14:creationId xmlns:p14="http://schemas.microsoft.com/office/powerpoint/2010/main" val="982333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42864" y="0"/>
            <a:ext cx="8229600" cy="562074"/>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gn="ctr"/>
            <a:r>
              <a:rPr lang="en-GB" dirty="0" smtClean="0"/>
              <a:t>Ansoff’s Matrix</a:t>
            </a:r>
            <a:endParaRPr lang="en-GB" dirty="0"/>
          </a:p>
        </p:txBody>
      </p:sp>
      <p:graphicFrame>
        <p:nvGraphicFramePr>
          <p:cNvPr id="2" name="Content Placeholder 1"/>
          <p:cNvGraphicFramePr>
            <a:graphicFrameLocks noGrp="1"/>
          </p:cNvGraphicFramePr>
          <p:nvPr>
            <p:ph idx="1"/>
            <p:extLst/>
          </p:nvPr>
        </p:nvGraphicFramePr>
        <p:xfrm>
          <a:off x="443345" y="720437"/>
          <a:ext cx="11319163" cy="5551182"/>
        </p:xfrm>
        <a:graphic>
          <a:graphicData uri="http://schemas.openxmlformats.org/drawingml/2006/table">
            <a:tbl>
              <a:tblPr firstRow="1" firstCol="1" bandRow="1">
                <a:tableStyleId>{0E3FDE45-AF77-4B5C-9715-49D594BDF05E}</a:tableStyleId>
              </a:tblPr>
              <a:tblGrid>
                <a:gridCol w="1399310">
                  <a:extLst>
                    <a:ext uri="{9D8B030D-6E8A-4147-A177-3AD203B41FA5}">
                      <a16:colId xmlns:a16="http://schemas.microsoft.com/office/drawing/2014/main" val="20000"/>
                    </a:ext>
                  </a:extLst>
                </a:gridCol>
                <a:gridCol w="4890654">
                  <a:extLst>
                    <a:ext uri="{9D8B030D-6E8A-4147-A177-3AD203B41FA5}">
                      <a16:colId xmlns:a16="http://schemas.microsoft.com/office/drawing/2014/main" val="20001"/>
                    </a:ext>
                  </a:extLst>
                </a:gridCol>
                <a:gridCol w="5029199">
                  <a:extLst>
                    <a:ext uri="{9D8B030D-6E8A-4147-A177-3AD203B41FA5}">
                      <a16:colId xmlns:a16="http://schemas.microsoft.com/office/drawing/2014/main" val="20002"/>
                    </a:ext>
                  </a:extLst>
                </a:gridCol>
              </a:tblGrid>
              <a:tr h="748440">
                <a:tc>
                  <a:txBody>
                    <a:bodyPr/>
                    <a:lstStyle/>
                    <a:p>
                      <a:endParaRPr lang="en-GB" sz="2000" dirty="0">
                        <a:effectLst/>
                        <a:latin typeface="Arial Black" panose="020B0A040201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spcAft>
                          <a:spcPts val="0"/>
                        </a:spcAft>
                      </a:pPr>
                      <a:r>
                        <a:rPr lang="en-GB" sz="2000" dirty="0">
                          <a:effectLst/>
                          <a:latin typeface="Arial Black" panose="020B0A04020102020204" pitchFamily="34" charset="0"/>
                          <a:cs typeface="Times New Roman" panose="02020603050405020304" pitchFamily="18" charset="0"/>
                        </a:rPr>
                        <a:t/>
                      </a:r>
                      <a:br>
                        <a:rPr lang="en-GB" sz="2000" dirty="0">
                          <a:effectLst/>
                          <a:latin typeface="Arial Black" panose="020B0A04020102020204" pitchFamily="34" charset="0"/>
                          <a:cs typeface="Times New Roman" panose="02020603050405020304" pitchFamily="18" charset="0"/>
                        </a:rPr>
                      </a:br>
                      <a:r>
                        <a:rPr lang="en-GB" sz="2000" dirty="0">
                          <a:effectLst/>
                          <a:latin typeface="Arial Black" panose="020B0A04020102020204" pitchFamily="34" charset="0"/>
                          <a:cs typeface="Times New Roman" panose="02020603050405020304" pitchFamily="18" charset="0"/>
                        </a:rPr>
                        <a:t>Existing Product </a:t>
                      </a:r>
                      <a:r>
                        <a:rPr lang="en-GB" sz="2000" dirty="0" smtClean="0">
                          <a:effectLst/>
                          <a:latin typeface="Arial Black" panose="020B0A04020102020204" pitchFamily="34" charset="0"/>
                          <a:cs typeface="Times New Roman" panose="02020603050405020304" pitchFamily="18" charset="0"/>
                        </a:rPr>
                        <a:t>or </a:t>
                      </a:r>
                      <a:r>
                        <a:rPr lang="en-GB" sz="2000" dirty="0">
                          <a:effectLst/>
                          <a:latin typeface="Arial Black" panose="020B0A04020102020204" pitchFamily="34" charset="0"/>
                          <a:cs typeface="Times New Roman" panose="02020603050405020304" pitchFamily="18" charset="0"/>
                        </a:rPr>
                        <a:t>Service</a:t>
                      </a:r>
                      <a:br>
                        <a:rPr lang="en-GB" sz="2000" dirty="0">
                          <a:effectLst/>
                          <a:latin typeface="Arial Black" panose="020B0A04020102020204" pitchFamily="34" charset="0"/>
                          <a:cs typeface="Times New Roman" panose="02020603050405020304" pitchFamily="18" charset="0"/>
                        </a:rPr>
                      </a:br>
                      <a:endParaRPr lang="en-GB" sz="2800" dirty="0">
                        <a:effectLst/>
                        <a:latin typeface="Arial Black" panose="020B0A04020102020204" pitchFamily="34"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en-GB" sz="2000" dirty="0">
                          <a:effectLst/>
                          <a:latin typeface="Arial Black" panose="020B0A04020102020204" pitchFamily="34" charset="0"/>
                          <a:cs typeface="Times New Roman" panose="02020603050405020304" pitchFamily="18" charset="0"/>
                        </a:rPr>
                        <a:t/>
                      </a:r>
                      <a:br>
                        <a:rPr lang="en-GB" sz="2000" dirty="0">
                          <a:effectLst/>
                          <a:latin typeface="Arial Black" panose="020B0A04020102020204" pitchFamily="34" charset="0"/>
                          <a:cs typeface="Times New Roman" panose="02020603050405020304" pitchFamily="18" charset="0"/>
                        </a:rPr>
                      </a:br>
                      <a:r>
                        <a:rPr lang="en-GB" sz="2000" dirty="0">
                          <a:effectLst/>
                          <a:latin typeface="Arial Black" panose="020B0A04020102020204" pitchFamily="34" charset="0"/>
                          <a:cs typeface="Times New Roman" panose="02020603050405020304" pitchFamily="18" charset="0"/>
                        </a:rPr>
                        <a:t>New Product or Service</a:t>
                      </a:r>
                      <a:endParaRPr lang="en-GB" sz="2800" dirty="0">
                        <a:effectLst/>
                        <a:latin typeface="Arial Black" panose="020B0A04020102020204" pitchFamily="34"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1938067">
                <a:tc>
                  <a:txBody>
                    <a:bodyPr/>
                    <a:lstStyle/>
                    <a:p>
                      <a:pPr>
                        <a:spcAft>
                          <a:spcPts val="0"/>
                        </a:spcAft>
                      </a:pPr>
                      <a:r>
                        <a:rPr lang="en-GB" sz="1800" dirty="0" smtClean="0">
                          <a:effectLst/>
                          <a:latin typeface="Arial Black" panose="020B0A04020102020204" pitchFamily="34" charset="0"/>
                          <a:ea typeface="Times New Roman"/>
                          <a:cs typeface="Times New Roman" panose="02020603050405020304" pitchFamily="18" charset="0"/>
                        </a:rPr>
                        <a:t>Existing market</a:t>
                      </a:r>
                      <a:endParaRPr lang="en-GB" sz="1800" dirty="0">
                        <a:effectLst/>
                        <a:latin typeface="Arial Black" panose="020B0A04020102020204" pitchFamily="34"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spcAft>
                          <a:spcPts val="0"/>
                        </a:spcAft>
                      </a:pPr>
                      <a:r>
                        <a:rPr lang="en-GB" sz="2000" b="1" i="1" u="sng" dirty="0" smtClean="0">
                          <a:solidFill>
                            <a:schemeClr val="tx1"/>
                          </a:solidFill>
                          <a:effectLst/>
                          <a:latin typeface="+mn-lt"/>
                          <a:cs typeface="Times New Roman" panose="02020603050405020304" pitchFamily="18" charset="0"/>
                        </a:rPr>
                        <a:t>1 Market Penetration (Low risk)</a:t>
                      </a:r>
                      <a:endParaRPr lang="en-GB" sz="2800" b="1" i="1" u="sng" dirty="0" smtClean="0">
                        <a:solidFill>
                          <a:schemeClr val="tx1"/>
                        </a:solidFill>
                        <a:effectLst/>
                        <a:latin typeface="+mn-lt"/>
                        <a:cs typeface="Times New Roman" panose="02020603050405020304" pitchFamily="18" charset="0"/>
                      </a:endParaRPr>
                    </a:p>
                    <a:p>
                      <a:pPr>
                        <a:spcAft>
                          <a:spcPts val="0"/>
                        </a:spcAft>
                      </a:pPr>
                      <a:r>
                        <a:rPr lang="en-GB" sz="2000" dirty="0" smtClean="0">
                          <a:solidFill>
                            <a:schemeClr val="tx1"/>
                          </a:solidFill>
                          <a:effectLst/>
                          <a:latin typeface="+mn-lt"/>
                          <a:cs typeface="Times New Roman" panose="02020603050405020304" pitchFamily="18" charset="0"/>
                        </a:rPr>
                        <a:t> Increase sales to the existing market, or penetrate it more deeply</a:t>
                      </a:r>
                      <a:endParaRPr lang="en-GB" sz="2000" dirty="0">
                        <a:solidFill>
                          <a:schemeClr val="tx1"/>
                        </a:solidFill>
                        <a:effectLst/>
                        <a:latin typeface="+mn-lt"/>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r>
                        <a:rPr lang="en-GB" sz="2000" b="1" i="1" u="sng" kern="1200" dirty="0" smtClean="0">
                          <a:solidFill>
                            <a:schemeClr val="tx1"/>
                          </a:solidFill>
                          <a:effectLst/>
                          <a:latin typeface="+mn-lt"/>
                          <a:ea typeface="+mn-ea"/>
                          <a:cs typeface="Times New Roman" panose="02020603050405020304" pitchFamily="18" charset="0"/>
                        </a:rPr>
                        <a:t>2 Product or Service Development (moderate risk)</a:t>
                      </a:r>
                    </a:p>
                    <a:p>
                      <a:pPr>
                        <a:spcAft>
                          <a:spcPts val="0"/>
                        </a:spcAft>
                      </a:pPr>
                      <a:r>
                        <a:rPr lang="en-GB" sz="2000" dirty="0" smtClean="0">
                          <a:solidFill>
                            <a:schemeClr val="tx1"/>
                          </a:solidFill>
                          <a:effectLst/>
                          <a:latin typeface="+mn-lt"/>
                          <a:cs typeface="Times New Roman" panose="02020603050405020304" pitchFamily="18" charset="0"/>
                        </a:rPr>
                        <a:t>New product or service developed for existing market</a:t>
                      </a:r>
                      <a:endParaRPr lang="en-GB" sz="2000" dirty="0">
                        <a:solidFill>
                          <a:schemeClr val="tx1"/>
                        </a:solidFill>
                        <a:effectLst/>
                        <a:latin typeface="+mn-lt"/>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76795">
                <a:tc>
                  <a:txBody>
                    <a:bodyPr/>
                    <a:lstStyle/>
                    <a:p>
                      <a:pPr>
                        <a:spcAft>
                          <a:spcPts val="0"/>
                        </a:spcAft>
                      </a:pPr>
                      <a:r>
                        <a:rPr lang="en-GB" sz="1800" dirty="0" smtClean="0">
                          <a:effectLst/>
                          <a:latin typeface="Arial Black" panose="020B0A04020102020204" pitchFamily="34" charset="0"/>
                          <a:ea typeface="Times New Roman"/>
                          <a:cs typeface="Times New Roman" panose="02020603050405020304" pitchFamily="18" charset="0"/>
                        </a:rPr>
                        <a:t>New Market</a:t>
                      </a:r>
                      <a:endParaRPr lang="en-GB" sz="1800" dirty="0">
                        <a:effectLst/>
                        <a:latin typeface="Arial Black" panose="020B0A04020102020204" pitchFamily="34"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l" defTabSz="914400" rtl="0" eaLnBrk="1" latinLnBrk="0" hangingPunct="1">
                        <a:spcAft>
                          <a:spcPts val="0"/>
                        </a:spcAft>
                      </a:pPr>
                      <a:r>
                        <a:rPr lang="en-GB" sz="2000" b="1" i="1" u="sng" kern="1200" dirty="0" smtClean="0">
                          <a:solidFill>
                            <a:schemeClr val="tx1"/>
                          </a:solidFill>
                          <a:effectLst/>
                          <a:latin typeface="+mn-lt"/>
                          <a:ea typeface="+mn-ea"/>
                          <a:cs typeface="Times New Roman" panose="02020603050405020304" pitchFamily="18" charset="0"/>
                        </a:rPr>
                        <a:t>3 Market Development (moderate risk)</a:t>
                      </a:r>
                    </a:p>
                    <a:p>
                      <a:pPr>
                        <a:spcAft>
                          <a:spcPts val="0"/>
                        </a:spcAft>
                      </a:pPr>
                      <a:r>
                        <a:rPr lang="en-GB" sz="2000" dirty="0" smtClean="0">
                          <a:solidFill>
                            <a:schemeClr val="tx1"/>
                          </a:solidFill>
                          <a:effectLst/>
                          <a:latin typeface="+mn-lt"/>
                          <a:cs typeface="Times New Roman" panose="02020603050405020304" pitchFamily="18" charset="0"/>
                        </a:rPr>
                        <a:t>Existing product or service sold to new market</a:t>
                      </a:r>
                      <a:endParaRPr lang="en-GB" sz="2000" dirty="0">
                        <a:solidFill>
                          <a:schemeClr val="tx1"/>
                        </a:solidFill>
                        <a:effectLst/>
                        <a:latin typeface="+mn-lt"/>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r>
                        <a:rPr lang="en-GB" sz="2000" b="1" i="1" u="sng" kern="1200" dirty="0" smtClean="0">
                          <a:solidFill>
                            <a:schemeClr val="tx1"/>
                          </a:solidFill>
                          <a:effectLst/>
                          <a:latin typeface="+mn-lt"/>
                          <a:ea typeface="+mn-ea"/>
                          <a:cs typeface="Times New Roman" panose="02020603050405020304" pitchFamily="18" charset="0"/>
                        </a:rPr>
                        <a:t>4 Diversification (high risk)</a:t>
                      </a:r>
                    </a:p>
                    <a:p>
                      <a:pPr>
                        <a:spcAft>
                          <a:spcPts val="0"/>
                        </a:spcAft>
                      </a:pPr>
                      <a:r>
                        <a:rPr lang="en-GB" sz="2000" dirty="0" smtClean="0">
                          <a:solidFill>
                            <a:schemeClr val="tx1"/>
                          </a:solidFill>
                          <a:effectLst/>
                          <a:latin typeface="+mn-lt"/>
                          <a:cs typeface="Times New Roman" panose="02020603050405020304" pitchFamily="18" charset="0"/>
                        </a:rPr>
                        <a:t>New product or service sold in new markets (new to the company): </a:t>
                      </a:r>
                    </a:p>
                    <a:p>
                      <a:pPr>
                        <a:spcAft>
                          <a:spcPts val="0"/>
                        </a:spcAft>
                      </a:pPr>
                      <a:endParaRPr lang="en-GB" sz="2800" dirty="0" smtClean="0">
                        <a:solidFill>
                          <a:schemeClr val="tx1"/>
                        </a:solidFill>
                        <a:effectLst/>
                        <a:latin typeface="+mn-lt"/>
                        <a:cs typeface="Times New Roman" panose="02020603050405020304" pitchFamily="18" charset="0"/>
                      </a:endParaRPr>
                    </a:p>
                    <a:p>
                      <a:pPr marL="0" algn="l" defTabSz="914400" rtl="0" eaLnBrk="1" latinLnBrk="0" hangingPunct="1">
                        <a:spcAft>
                          <a:spcPts val="0"/>
                        </a:spcAft>
                      </a:pPr>
                      <a:endParaRPr lang="en-GB" sz="2000" dirty="0">
                        <a:solidFill>
                          <a:schemeClr val="tx1"/>
                        </a:solidFill>
                        <a:effectLst/>
                        <a:latin typeface="+mn-lt"/>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11797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#1 Market penetration</a:t>
            </a:r>
            <a:endParaRPr lang="en-GB" dirty="0"/>
          </a:p>
        </p:txBody>
      </p:sp>
      <p:sp>
        <p:nvSpPr>
          <p:cNvPr id="5" name="Content Placeholder 4"/>
          <p:cNvSpPr>
            <a:spLocks noGrp="1"/>
          </p:cNvSpPr>
          <p:nvPr>
            <p:ph sz="half" idx="1"/>
          </p:nvPr>
        </p:nvSpPr>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r>
              <a:rPr lang="en-GB" dirty="0" smtClean="0"/>
              <a:t>Market penetration on a global basis means selling more products to existing customers</a:t>
            </a:r>
          </a:p>
          <a:p>
            <a:r>
              <a:rPr lang="en-GB" dirty="0" smtClean="0"/>
              <a:t>Marketing teams may look to see if frequency of use or </a:t>
            </a:r>
            <a:r>
              <a:rPr lang="en-GB" smtClean="0"/>
              <a:t>purchase can be </a:t>
            </a:r>
            <a:r>
              <a:rPr lang="en-GB" dirty="0" smtClean="0"/>
              <a:t>increased</a:t>
            </a:r>
          </a:p>
          <a:p>
            <a:r>
              <a:rPr lang="en-GB" dirty="0" smtClean="0"/>
              <a:t>This is a very low risk strategy as the customers are already very loyal</a:t>
            </a:r>
          </a:p>
          <a:p>
            <a:r>
              <a:rPr lang="en-GB" dirty="0" smtClean="0"/>
              <a:t>Promotions play a large part in this e.g. </a:t>
            </a:r>
            <a:r>
              <a:rPr lang="en-GB" dirty="0" err="1" smtClean="0"/>
              <a:t>MCd</a:t>
            </a:r>
            <a:r>
              <a:rPr lang="en-GB" dirty="0" smtClean="0"/>
              <a:t> Happy meals / Monopoly games / holiday and festival promotions such as Halloween</a:t>
            </a:r>
            <a:endParaRPr lang="en-GB" dirty="0"/>
          </a:p>
        </p:txBody>
      </p:sp>
      <p:pic>
        <p:nvPicPr>
          <p:cNvPr id="3" name="Content Placeholder 2">
            <a:hlinkClick r:id="rId2"/>
          </p:cNvPr>
          <p:cNvPicPr>
            <a:picLocks noGrp="1" noChangeAspect="1"/>
          </p:cNvPicPr>
          <p:nvPr>
            <p:ph sz="half" idx="2"/>
          </p:nvPr>
        </p:nvPicPr>
        <p:blipFill>
          <a:blip r:embed="rId3"/>
          <a:stretch>
            <a:fillRect/>
          </a:stretch>
        </p:blipFill>
        <p:spPr>
          <a:xfrm>
            <a:off x="6172200" y="2387061"/>
            <a:ext cx="5181600" cy="3228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6181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#2 product or service development</a:t>
            </a:r>
            <a:endParaRPr lang="en-GB" dirty="0"/>
          </a:p>
        </p:txBody>
      </p:sp>
      <p:sp>
        <p:nvSpPr>
          <p:cNvPr id="5" name="Content Placeholder 4"/>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r>
              <a:rPr lang="en-GB" dirty="0" smtClean="0"/>
              <a:t>New product development in marketing can be critical to keep customers buying more – think about your IPhone is it an IPhone 4? No???</a:t>
            </a:r>
          </a:p>
          <a:p>
            <a:r>
              <a:rPr lang="en-GB" dirty="0" smtClean="0"/>
              <a:t>This strategy may be used to replace the normal product with a better one, or to develop and sell a complementary product that needs to be sold along side the main one (coffee pods for </a:t>
            </a:r>
            <a:r>
              <a:rPr lang="en-GB" dirty="0"/>
              <a:t>coffee machines) </a:t>
            </a:r>
            <a:r>
              <a:rPr lang="en-GB" dirty="0">
                <a:hlinkClick r:id="rId2"/>
              </a:rPr>
              <a:t>http://</a:t>
            </a:r>
            <a:r>
              <a:rPr lang="en-GB" dirty="0" smtClean="0">
                <a:hlinkClick r:id="rId2"/>
              </a:rPr>
              <a:t>www.differentiateyourbusiness.co.uk/ansoff-growth-matrix-four-ways-to-grow-a-business</a:t>
            </a:r>
            <a:endParaRPr lang="en-GB" dirty="0" smtClean="0"/>
          </a:p>
          <a:p>
            <a:endParaRPr lang="en-GB" dirty="0"/>
          </a:p>
        </p:txBody>
      </p:sp>
      <p:pic>
        <p:nvPicPr>
          <p:cNvPr id="2" name="Content Placeholder 1">
            <a:hlinkClick r:id="rId3"/>
          </p:cNvPr>
          <p:cNvPicPr>
            <a:picLocks noGrp="1" noChangeAspect="1"/>
          </p:cNvPicPr>
          <p:nvPr>
            <p:ph sz="half" idx="2"/>
          </p:nvPr>
        </p:nvPicPr>
        <p:blipFill>
          <a:blip r:embed="rId4"/>
          <a:stretch>
            <a:fillRect/>
          </a:stretch>
        </p:blipFill>
        <p:spPr>
          <a:xfrm>
            <a:off x="6172200" y="1825625"/>
            <a:ext cx="5181600" cy="4154563"/>
          </a:xfrm>
          <a:prstGeom prst="rect">
            <a:avLst/>
          </a:prstGeom>
        </p:spPr>
      </p:pic>
    </p:spTree>
    <p:extLst>
      <p:ext uri="{BB962C8B-B14F-4D97-AF65-F5344CB8AC3E}">
        <p14:creationId xmlns:p14="http://schemas.microsoft.com/office/powerpoint/2010/main" val="2531489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#3 market development</a:t>
            </a:r>
            <a:endParaRPr lang="en-GB" dirty="0"/>
          </a:p>
        </p:txBody>
      </p:sp>
      <p:sp>
        <p:nvSpPr>
          <p:cNvPr id="5" name="Content Placeholder 4"/>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lstStyle/>
          <a:p>
            <a:r>
              <a:rPr lang="en-GB" dirty="0" smtClean="0"/>
              <a:t>Market development means taking products that already exist and finding new global markets for them</a:t>
            </a:r>
          </a:p>
          <a:p>
            <a:r>
              <a:rPr lang="en-GB" dirty="0" smtClean="0"/>
              <a:t>This may mean moving into countries that have had trade liberalisation</a:t>
            </a:r>
          </a:p>
          <a:p>
            <a:r>
              <a:rPr lang="en-GB" dirty="0" smtClean="0"/>
              <a:t>This may also mean the business has to find suitable alternative markets for the products</a:t>
            </a:r>
            <a:endParaRPr lang="en-GB" dirty="0"/>
          </a:p>
        </p:txBody>
      </p:sp>
      <p:pic>
        <p:nvPicPr>
          <p:cNvPr id="2" name="Content Placeholder 1">
            <a:hlinkClick r:id="rId2"/>
          </p:cNvPr>
          <p:cNvPicPr>
            <a:picLocks noGrp="1" noChangeAspect="1"/>
          </p:cNvPicPr>
          <p:nvPr>
            <p:ph sz="half" idx="2"/>
          </p:nvPr>
        </p:nvPicPr>
        <p:blipFill>
          <a:blip r:embed="rId3"/>
          <a:stretch>
            <a:fillRect/>
          </a:stretch>
        </p:blipFill>
        <p:spPr>
          <a:xfrm>
            <a:off x="6172200" y="1936357"/>
            <a:ext cx="5181600" cy="3599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352162" y="5781813"/>
            <a:ext cx="5001638"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chemeClr val="bg1"/>
                </a:solidFill>
                <a:effectLst/>
                <a:uLnTx/>
                <a:uFillTx/>
                <a:latin typeface="Calibri" panose="020F0502020204030204"/>
                <a:ea typeface="+mn-ea"/>
                <a:cs typeface="+mn-cs"/>
              </a:rPr>
              <a:t>India takes advantage as </a:t>
            </a:r>
            <a:r>
              <a:rPr kumimoji="0" lang="en-GB" sz="1800" b="0" i="0" u="none" strike="noStrike" kern="1200" cap="none" spc="0" normalizeH="0" baseline="0" noProof="0" dirty="0">
                <a:ln>
                  <a:noFill/>
                </a:ln>
                <a:solidFill>
                  <a:schemeClr val="bg1"/>
                </a:solidFill>
                <a:effectLst/>
                <a:uLnTx/>
                <a:uFillTx/>
                <a:latin typeface="Calibri" panose="020F0502020204030204"/>
                <a:ea typeface="+mn-ea"/>
                <a:cs typeface="+mn-cs"/>
              </a:rPr>
              <a:t>China has announced liberalisation of pharmaceutical imports.</a:t>
            </a:r>
          </a:p>
        </p:txBody>
      </p:sp>
    </p:spTree>
    <p:extLst>
      <p:ext uri="{BB962C8B-B14F-4D97-AF65-F5344CB8AC3E}">
        <p14:creationId xmlns:p14="http://schemas.microsoft.com/office/powerpoint/2010/main" val="890851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#4 diversification</a:t>
            </a:r>
            <a:endParaRPr lang="en-GB" dirty="0"/>
          </a:p>
        </p:txBody>
      </p:sp>
      <p:sp>
        <p:nvSpPr>
          <p:cNvPr id="5" name="Content Placeholder 4"/>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lnSpcReduction="20000"/>
          </a:bodyPr>
          <a:lstStyle/>
          <a:p>
            <a:r>
              <a:rPr lang="en-GB" dirty="0" smtClean="0"/>
              <a:t>Diversification is the most risky of the four strategies as it means providing new products for new markets</a:t>
            </a:r>
          </a:p>
          <a:p>
            <a:r>
              <a:rPr lang="en-GB" dirty="0" smtClean="0"/>
              <a:t>A business will do this in an attempt to move away from shrinking markets and into new more attractive markets</a:t>
            </a:r>
          </a:p>
          <a:p>
            <a:r>
              <a:rPr lang="en-GB" dirty="0" smtClean="0"/>
              <a:t>A business may look at other markets where it can use its core competencies e.g. Swatch made plastic watches – so then came up with the plastics for the smart car</a:t>
            </a:r>
            <a:endParaRPr lang="en-GB" dirty="0"/>
          </a:p>
        </p:txBody>
      </p:sp>
      <p:pic>
        <p:nvPicPr>
          <p:cNvPr id="3" name="Content Placeholder 2">
            <a:hlinkClick r:id="rId2"/>
          </p:cNvPr>
          <p:cNvPicPr>
            <a:picLocks noGrp="1" noChangeAspect="1"/>
          </p:cNvPicPr>
          <p:nvPr>
            <p:ph sz="half" idx="2"/>
          </p:nvPr>
        </p:nvPicPr>
        <p:blipFill>
          <a:blip r:embed="rId3"/>
          <a:stretch>
            <a:fillRect/>
          </a:stretch>
        </p:blipFill>
        <p:spPr>
          <a:xfrm>
            <a:off x="6143826" y="2108172"/>
            <a:ext cx="5181600" cy="3087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6143826" y="5427728"/>
            <a:ext cx="5429655" cy="1200329"/>
          </a:xfrm>
          <a:prstGeom prst="rect">
            <a:avLst/>
          </a:prstGeom>
          <a:solidFill>
            <a:srgbClr val="00206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Calibri" panose="020F0502020204030204"/>
                <a:ea typeface="+mn-ea"/>
                <a:cs typeface="+mn-cs"/>
              </a:rPr>
              <a:t>Believe it or not, it was the man behind the Swatch wristwatch who originally came up with the concept of what would go on to be the Smart car</a:t>
            </a:r>
            <a:r>
              <a:rPr kumimoji="0" lang="en-GB" sz="1800" b="0" i="0" u="none" strike="noStrike" kern="1200" cap="none" spc="0" normalizeH="0" baseline="0" noProof="0" dirty="0" smtClean="0">
                <a:ln>
                  <a:noFill/>
                </a:ln>
                <a:solidFill>
                  <a:schemeClr val="bg1"/>
                </a:solidFill>
                <a:effectLst/>
                <a:uLnTx/>
                <a:uFillTx/>
                <a:latin typeface="Calibri" panose="020F0502020204030204"/>
                <a:ea typeface="+mn-ea"/>
                <a:cs typeface="+mn-cs"/>
              </a:rPr>
              <a:t>. In the end its all plastics (core competencies)</a:t>
            </a:r>
            <a:endParaRPr kumimoji="0" lang="en-GB"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542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687" y="73525"/>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en-GB" dirty="0" smtClean="0"/>
              <a:t>Plenary word wall</a:t>
            </a:r>
            <a:br>
              <a:rPr lang="en-GB" dirty="0" smtClean="0"/>
            </a:br>
            <a:r>
              <a:rPr lang="en-GB" dirty="0" smtClean="0"/>
              <a:t> (Can you define these terms?)</a:t>
            </a:r>
            <a:endParaRPr lang="en-GB" dirty="0"/>
          </a:p>
        </p:txBody>
      </p:sp>
      <p:sp>
        <p:nvSpPr>
          <p:cNvPr id="4" name="TextBox 3"/>
          <p:cNvSpPr txBox="1"/>
          <p:nvPr/>
        </p:nvSpPr>
        <p:spPr>
          <a:xfrm>
            <a:off x="351428" y="1846016"/>
            <a:ext cx="1800493" cy="369332"/>
          </a:xfrm>
          <a:prstGeom prst="rect">
            <a:avLst/>
          </a:prstGeom>
          <a:solidFill>
            <a:schemeClr val="accent4">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ethnocentric</a:t>
            </a:r>
          </a:p>
        </p:txBody>
      </p:sp>
      <p:sp>
        <p:nvSpPr>
          <p:cNvPr id="5" name="TextBox 4"/>
          <p:cNvSpPr txBox="1"/>
          <p:nvPr/>
        </p:nvSpPr>
        <p:spPr>
          <a:xfrm>
            <a:off x="5849499" y="2500653"/>
            <a:ext cx="1544012" cy="369332"/>
          </a:xfrm>
          <a:prstGeom prst="rect">
            <a:avLst/>
          </a:prstGeom>
          <a:solidFill>
            <a:schemeClr val="accent1">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geocentric</a:t>
            </a:r>
          </a:p>
        </p:txBody>
      </p:sp>
      <p:sp>
        <p:nvSpPr>
          <p:cNvPr id="6" name="TextBox 5"/>
          <p:cNvSpPr txBox="1"/>
          <p:nvPr/>
        </p:nvSpPr>
        <p:spPr>
          <a:xfrm>
            <a:off x="2881291" y="3714752"/>
            <a:ext cx="1608133" cy="369332"/>
          </a:xfrm>
          <a:prstGeom prst="rect">
            <a:avLst/>
          </a:prstGeom>
          <a:solidFill>
            <a:srgbClr val="FF99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polycentric</a:t>
            </a:r>
          </a:p>
        </p:txBody>
      </p:sp>
      <p:sp>
        <p:nvSpPr>
          <p:cNvPr id="7" name="TextBox 6"/>
          <p:cNvSpPr txBox="1"/>
          <p:nvPr/>
        </p:nvSpPr>
        <p:spPr>
          <a:xfrm>
            <a:off x="9426473" y="4183475"/>
            <a:ext cx="1847814" cy="369332"/>
          </a:xfrm>
          <a:prstGeom prst="rect">
            <a:avLst/>
          </a:prstGeom>
          <a:solidFill>
            <a:schemeClr val="accent4">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multinational</a:t>
            </a:r>
          </a:p>
        </p:txBody>
      </p:sp>
      <p:sp>
        <p:nvSpPr>
          <p:cNvPr id="9" name="TextBox 8"/>
          <p:cNvSpPr txBox="1"/>
          <p:nvPr/>
        </p:nvSpPr>
        <p:spPr>
          <a:xfrm>
            <a:off x="662507" y="5759889"/>
            <a:ext cx="1178336" cy="369332"/>
          </a:xfrm>
          <a:prstGeom prst="rect">
            <a:avLst/>
          </a:prstGeom>
          <a:solidFill>
            <a:schemeClr val="accent1">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globally</a:t>
            </a:r>
          </a:p>
        </p:txBody>
      </p:sp>
      <p:sp>
        <p:nvSpPr>
          <p:cNvPr id="10" name="TextBox 9"/>
          <p:cNvSpPr txBox="1"/>
          <p:nvPr/>
        </p:nvSpPr>
        <p:spPr>
          <a:xfrm>
            <a:off x="5738811" y="4143380"/>
            <a:ext cx="1252587" cy="369332"/>
          </a:xfrm>
          <a:prstGeom prst="rect">
            <a:avLst/>
          </a:prstGeom>
          <a:solidFill>
            <a:schemeClr val="accent1">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platform</a:t>
            </a:r>
          </a:p>
        </p:txBody>
      </p:sp>
      <p:sp>
        <p:nvSpPr>
          <p:cNvPr id="11" name="TextBox 10"/>
          <p:cNvSpPr txBox="1"/>
          <p:nvPr/>
        </p:nvSpPr>
        <p:spPr>
          <a:xfrm>
            <a:off x="10187829" y="1866117"/>
            <a:ext cx="1428596" cy="369332"/>
          </a:xfrm>
          <a:prstGeom prst="rect">
            <a:avLst/>
          </a:prstGeom>
          <a:solidFill>
            <a:schemeClr val="accent4">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consumer</a:t>
            </a:r>
          </a:p>
        </p:txBody>
      </p:sp>
      <p:sp>
        <p:nvSpPr>
          <p:cNvPr id="12" name="TextBox 11"/>
          <p:cNvSpPr txBox="1"/>
          <p:nvPr/>
        </p:nvSpPr>
        <p:spPr>
          <a:xfrm>
            <a:off x="758687" y="3099068"/>
            <a:ext cx="1082156" cy="369332"/>
          </a:xfrm>
          <a:prstGeom prst="rect">
            <a:avLst/>
          </a:prstGeom>
          <a:solidFill>
            <a:schemeClr val="accent1">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market</a:t>
            </a:r>
          </a:p>
        </p:txBody>
      </p:sp>
      <p:sp>
        <p:nvSpPr>
          <p:cNvPr id="13" name="TextBox 12"/>
          <p:cNvSpPr txBox="1"/>
          <p:nvPr/>
        </p:nvSpPr>
        <p:spPr>
          <a:xfrm>
            <a:off x="9115710" y="5971120"/>
            <a:ext cx="906787" cy="369332"/>
          </a:xfrm>
          <a:prstGeom prst="rect">
            <a:avLst/>
          </a:prstGeom>
          <a:solidFill>
            <a:srgbClr val="FF99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brand</a:t>
            </a:r>
          </a:p>
        </p:txBody>
      </p:sp>
      <p:sp>
        <p:nvSpPr>
          <p:cNvPr id="14" name="TextBox 13"/>
          <p:cNvSpPr txBox="1"/>
          <p:nvPr/>
        </p:nvSpPr>
        <p:spPr>
          <a:xfrm>
            <a:off x="4595802" y="1785926"/>
            <a:ext cx="1971052" cy="369332"/>
          </a:xfrm>
          <a:prstGeom prst="rect">
            <a:avLst/>
          </a:prstGeom>
          <a:solidFill>
            <a:srgbClr val="FF99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global</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identity</a:t>
            </a:r>
          </a:p>
        </p:txBody>
      </p:sp>
      <p:sp>
        <p:nvSpPr>
          <p:cNvPr id="15" name="TextBox 14"/>
          <p:cNvSpPr txBox="1"/>
          <p:nvPr/>
        </p:nvSpPr>
        <p:spPr>
          <a:xfrm>
            <a:off x="1952596" y="4572008"/>
            <a:ext cx="1893980" cy="369332"/>
          </a:xfrm>
          <a:prstGeom prst="rect">
            <a:avLst/>
          </a:prstGeom>
          <a:solidFill>
            <a:schemeClr val="accent4">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responsibility</a:t>
            </a:r>
          </a:p>
        </p:txBody>
      </p:sp>
      <p:sp>
        <p:nvSpPr>
          <p:cNvPr id="16" name="TextBox 15"/>
          <p:cNvSpPr txBox="1"/>
          <p:nvPr/>
        </p:nvSpPr>
        <p:spPr>
          <a:xfrm>
            <a:off x="7739074" y="5072074"/>
            <a:ext cx="1831912" cy="369332"/>
          </a:xfrm>
          <a:prstGeom prst="rect">
            <a:avLst/>
          </a:prstGeom>
          <a:solidFill>
            <a:schemeClr val="accent1">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standardised</a:t>
            </a:r>
          </a:p>
        </p:txBody>
      </p:sp>
      <p:sp>
        <p:nvSpPr>
          <p:cNvPr id="17" name="TextBox 16"/>
          <p:cNvSpPr txBox="1"/>
          <p:nvPr/>
        </p:nvSpPr>
        <p:spPr>
          <a:xfrm>
            <a:off x="6987746" y="3397607"/>
            <a:ext cx="1502655" cy="369332"/>
          </a:xfrm>
          <a:prstGeom prst="rect">
            <a:avLst/>
          </a:prstGeom>
          <a:solidFill>
            <a:schemeClr val="accent4">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integrated</a:t>
            </a:r>
          </a:p>
        </p:txBody>
      </p:sp>
      <p:sp>
        <p:nvSpPr>
          <p:cNvPr id="18" name="TextBox 17"/>
          <p:cNvSpPr txBox="1"/>
          <p:nvPr/>
        </p:nvSpPr>
        <p:spPr>
          <a:xfrm>
            <a:off x="9279096" y="2765163"/>
            <a:ext cx="1472839" cy="369332"/>
          </a:xfrm>
          <a:prstGeom prst="rect">
            <a:avLst/>
          </a:prstGeom>
          <a:solidFill>
            <a:schemeClr val="accent6">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strategies</a:t>
            </a:r>
          </a:p>
        </p:txBody>
      </p:sp>
      <p:sp>
        <p:nvSpPr>
          <p:cNvPr id="20" name="TextBox 19"/>
          <p:cNvSpPr txBox="1"/>
          <p:nvPr/>
        </p:nvSpPr>
        <p:spPr>
          <a:xfrm>
            <a:off x="4512061" y="5759889"/>
            <a:ext cx="1069267" cy="369332"/>
          </a:xfrm>
          <a:prstGeom prst="rect">
            <a:avLst/>
          </a:prstGeom>
          <a:solidFill>
            <a:schemeClr val="accent6">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foreign</a:t>
            </a:r>
          </a:p>
        </p:txBody>
      </p:sp>
      <p:sp>
        <p:nvSpPr>
          <p:cNvPr id="21" name="TextBox 20"/>
          <p:cNvSpPr txBox="1"/>
          <p:nvPr/>
        </p:nvSpPr>
        <p:spPr>
          <a:xfrm>
            <a:off x="2024034" y="2571744"/>
            <a:ext cx="1351652" cy="369332"/>
          </a:xfrm>
          <a:prstGeom prst="rect">
            <a:avLst/>
          </a:prstGeom>
          <a:solidFill>
            <a:schemeClr val="accent6">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Black" pitchFamily="34" charset="0"/>
                <a:ea typeface="+mn-ea"/>
                <a:cs typeface="+mn-cs"/>
              </a:rPr>
              <a:t>domestic</a:t>
            </a:r>
          </a:p>
        </p:txBody>
      </p:sp>
    </p:spTree>
    <p:extLst>
      <p:ext uri="{BB962C8B-B14F-4D97-AF65-F5344CB8AC3E}">
        <p14:creationId xmlns:p14="http://schemas.microsoft.com/office/powerpoint/2010/main" val="4097124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5" y="97971"/>
            <a:ext cx="2547257" cy="6662057"/>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Case study for question 1</a:t>
            </a:r>
            <a:endParaRPr lang="en-GB" dirty="0"/>
          </a:p>
        </p:txBody>
      </p:sp>
      <p:grpSp>
        <p:nvGrpSpPr>
          <p:cNvPr id="3" name="Group 5"/>
          <p:cNvGrpSpPr>
            <a:grpSpLocks noChangeAspect="1"/>
          </p:cNvGrpSpPr>
          <p:nvPr/>
        </p:nvGrpSpPr>
        <p:grpSpPr bwMode="auto">
          <a:xfrm>
            <a:off x="3657599" y="180233"/>
            <a:ext cx="6100602" cy="6497531"/>
            <a:chOff x="759" y="-97"/>
            <a:chExt cx="4242" cy="4518"/>
          </a:xfrm>
        </p:grpSpPr>
        <p:sp>
          <p:nvSpPr>
            <p:cNvPr id="4" name="AutoShape 4"/>
            <p:cNvSpPr>
              <a:spLocks noChangeAspect="1" noChangeArrowheads="1" noTextEdit="1"/>
            </p:cNvSpPr>
            <p:nvPr/>
          </p:nvSpPr>
          <p:spPr bwMode="auto">
            <a:xfrm>
              <a:off x="759" y="-97"/>
              <a:ext cx="4242" cy="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 y="-97"/>
              <a:ext cx="4248" cy="4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42780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noChangeAspect="1"/>
          </p:cNvGrpSpPr>
          <p:nvPr/>
        </p:nvGrpSpPr>
        <p:grpSpPr bwMode="auto">
          <a:xfrm>
            <a:off x="2589447" y="53975"/>
            <a:ext cx="7070726" cy="6804025"/>
            <a:chOff x="-15" y="28"/>
            <a:chExt cx="4454" cy="4286"/>
          </a:xfrm>
        </p:grpSpPr>
        <p:sp>
          <p:nvSpPr>
            <p:cNvPr id="5" name="AutoShape 4"/>
            <p:cNvSpPr>
              <a:spLocks noChangeAspect="1" noChangeArrowheads="1" noTextEdit="1"/>
            </p:cNvSpPr>
            <p:nvPr/>
          </p:nvSpPr>
          <p:spPr bwMode="auto">
            <a:xfrm>
              <a:off x="-15" y="28"/>
              <a:ext cx="4290" cy="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 y="28"/>
              <a:ext cx="4454" cy="4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1456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984"/>
            <a:ext cx="10515600" cy="1325563"/>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Starter</a:t>
            </a:r>
            <a:br>
              <a:rPr lang="en-GB" dirty="0" smtClean="0"/>
            </a:br>
            <a:r>
              <a:rPr lang="en-GB" dirty="0" smtClean="0"/>
              <a:t>Global products </a:t>
            </a:r>
            <a:endParaRPr lang="en-GB" dirty="0"/>
          </a:p>
        </p:txBody>
      </p:sp>
      <p:sp>
        <p:nvSpPr>
          <p:cNvPr id="3" name="Content Placeholder 2"/>
          <p:cNvSpPr>
            <a:spLocks noGrp="1"/>
          </p:cNvSpPr>
          <p:nvPr>
            <p:ph idx="1"/>
          </p:nvPr>
        </p:nvSpPr>
        <p:spPr/>
        <p:txBody>
          <a:bodyPr>
            <a:normAutofit/>
          </a:bodyPr>
          <a:lstStyle/>
          <a:p>
            <a:r>
              <a:rPr lang="en-GB" sz="2800" dirty="0"/>
              <a:t>How many of these products would you say were global – could be sold to anyone in the world?</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1985" y="2595255"/>
            <a:ext cx="2990850" cy="1524000"/>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2762866"/>
            <a:ext cx="1743075" cy="2619375"/>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5964" y="5445571"/>
            <a:ext cx="1876219" cy="1515985"/>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9202" y="5006326"/>
            <a:ext cx="2857500" cy="1600200"/>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2183" y="4424451"/>
            <a:ext cx="1865934" cy="1397649"/>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4175" y="89230"/>
            <a:ext cx="1944216" cy="1477001"/>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6120" y="3198"/>
            <a:ext cx="2123728" cy="1508965"/>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80" y="2850790"/>
            <a:ext cx="2736962" cy="2594781"/>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24175" y="5836633"/>
            <a:ext cx="1520949" cy="1021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770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1</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3</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6</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838199" y="2339616"/>
            <a:ext cx="10814671" cy="1307097"/>
            <a:chOff x="249" y="2069"/>
            <a:chExt cx="4170" cy="504"/>
          </a:xfrm>
        </p:grpSpPr>
        <p:sp>
          <p:nvSpPr>
            <p:cNvPr id="13" name="AutoShape 4"/>
            <p:cNvSpPr>
              <a:spLocks noChangeAspect="1" noChangeArrowheads="1" noTextEdit="1"/>
            </p:cNvSpPr>
            <p:nvPr/>
          </p:nvSpPr>
          <p:spPr bwMode="auto">
            <a:xfrm>
              <a:off x="249" y="2069"/>
              <a:ext cx="417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2069"/>
              <a:ext cx="4176" cy="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4388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smtClean="0"/>
              <a:t>Answer sample question </a:t>
            </a:r>
            <a:r>
              <a:rPr lang="en-GB" dirty="0" smtClean="0"/>
              <a:t>1</a:t>
            </a:r>
            <a:endParaRPr lang="en-GB" dirty="0"/>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fontScale="85000" lnSpcReduction="20000"/>
          </a:bodyPr>
          <a:lstStyle/>
          <a:p>
            <a:pPr marL="0" indent="0">
              <a:buNone/>
            </a:pPr>
            <a:r>
              <a:rPr lang="en-GB" dirty="0"/>
              <a:t>e.g. defines or identifies elements of a global marketing strategy –where a business doesn’t differentiate its products or marketing between countries. </a:t>
            </a:r>
          </a:p>
          <a:p>
            <a:pPr marL="0" indent="0">
              <a:buNone/>
            </a:pPr>
            <a:r>
              <a:rPr lang="en-GB" dirty="0"/>
              <a:t>e.g. McDonalds’ distinctive yellow and red packaging is recognisable the world over, Yum uses the same brands worldwide such as KFC, Pizza Hut.</a:t>
            </a:r>
          </a:p>
          <a:p>
            <a:pPr marL="0" indent="0">
              <a:buNone/>
            </a:pPr>
            <a:r>
              <a:rPr lang="en-GB" dirty="0"/>
              <a:t>e.g. The golden arches are one of the most recognised logos internationally. Similar layouts/decor and standardisation of ingredients/quality of product. Similar arguments could be used for Yum and its brands.  This is desirable because of economies of scale, standardised procedures etc.</a:t>
            </a:r>
          </a:p>
          <a:p>
            <a:pPr marL="0" indent="0">
              <a:buNone/>
            </a:pPr>
            <a:r>
              <a:rPr lang="en-GB" dirty="0"/>
              <a:t>e.g. whilst the use of Mc..., and The Big Mac are ubiquitous, there are clearly many local exceptions such as Maharajah Mac. </a:t>
            </a:r>
          </a:p>
          <a:p>
            <a:pPr marL="0" indent="0">
              <a:buNone/>
            </a:pPr>
            <a:r>
              <a:rPr lang="en-GB" dirty="0"/>
              <a:t>e.g. cultural requirements (e.g. beef) and how they impact on different promotional messages, pricing strategies, distribution channels and supply chains. There is an awareness of the trade off between the advantages of a true global strategy and the gains from localisation.</a:t>
            </a:r>
          </a:p>
          <a:p>
            <a:endParaRPr lang="en-GB" dirty="0"/>
          </a:p>
        </p:txBody>
      </p:sp>
    </p:spTree>
    <p:extLst>
      <p:ext uri="{BB962C8B-B14F-4D97-AF65-F5344CB8AC3E}">
        <p14:creationId xmlns:p14="http://schemas.microsoft.com/office/powerpoint/2010/main" val="2610921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2</a:t>
            </a:r>
            <a:endParaRPr lang="en-GB" dirty="0"/>
          </a:p>
        </p:txBody>
      </p:sp>
      <p:grpSp>
        <p:nvGrpSpPr>
          <p:cNvPr id="3" name="Group 5"/>
          <p:cNvGrpSpPr>
            <a:grpSpLocks noChangeAspect="1"/>
          </p:cNvGrpSpPr>
          <p:nvPr/>
        </p:nvGrpSpPr>
        <p:grpSpPr bwMode="auto">
          <a:xfrm>
            <a:off x="1970315" y="1395144"/>
            <a:ext cx="7565571" cy="5078644"/>
            <a:chOff x="-369" y="-19"/>
            <a:chExt cx="6498" cy="4362"/>
          </a:xfrm>
        </p:grpSpPr>
        <p:sp>
          <p:nvSpPr>
            <p:cNvPr id="4" name="AutoShape 4"/>
            <p:cNvSpPr>
              <a:spLocks noChangeAspect="1" noChangeArrowheads="1" noTextEdit="1"/>
            </p:cNvSpPr>
            <p:nvPr/>
          </p:nvSpPr>
          <p:spPr bwMode="auto">
            <a:xfrm>
              <a:off x="-369" y="-19"/>
              <a:ext cx="6498" cy="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 y="-19"/>
              <a:ext cx="6504" cy="4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525" y="2375364"/>
            <a:ext cx="2670447" cy="2682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508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2</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838200" y="2368217"/>
            <a:ext cx="10717216" cy="1104325"/>
            <a:chOff x="-177" y="1846"/>
            <a:chExt cx="6114" cy="630"/>
          </a:xfrm>
        </p:grpSpPr>
        <p:sp>
          <p:nvSpPr>
            <p:cNvPr id="13" name="AutoShape 4"/>
            <p:cNvSpPr>
              <a:spLocks noChangeAspect="1" noChangeArrowheads="1" noTextEdit="1"/>
            </p:cNvSpPr>
            <p:nvPr/>
          </p:nvSpPr>
          <p:spPr bwMode="auto">
            <a:xfrm>
              <a:off x="-177" y="1846"/>
              <a:ext cx="6114"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 y="1846"/>
              <a:ext cx="6120" cy="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0570029" y="3820886"/>
            <a:ext cx="442750" cy="369332"/>
          </a:xfrm>
          <a:prstGeom prst="rect">
            <a:avLst/>
          </a:prstGeom>
          <a:noFill/>
        </p:spPr>
        <p:txBody>
          <a:bodyPr wrap="none" rtlCol="0">
            <a:spAutoFit/>
          </a:bodyPr>
          <a:lstStyle/>
          <a:p>
            <a:r>
              <a:rPr lang="en-GB" dirty="0" smtClean="0"/>
              <a:t>[6]</a:t>
            </a:r>
            <a:endParaRPr lang="en-GB" dirty="0"/>
          </a:p>
        </p:txBody>
      </p:sp>
    </p:spTree>
    <p:extLst>
      <p:ext uri="{BB962C8B-B14F-4D97-AF65-F5344CB8AC3E}">
        <p14:creationId xmlns:p14="http://schemas.microsoft.com/office/powerpoint/2010/main" val="3538499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2</a:t>
            </a:r>
            <a:endParaRPr lang="en-GB" dirty="0"/>
          </a:p>
        </p:txBody>
      </p:sp>
      <p:grpSp>
        <p:nvGrpSpPr>
          <p:cNvPr id="3" name="Group 5"/>
          <p:cNvGrpSpPr>
            <a:grpSpLocks noChangeAspect="1"/>
          </p:cNvGrpSpPr>
          <p:nvPr/>
        </p:nvGrpSpPr>
        <p:grpSpPr bwMode="auto">
          <a:xfrm>
            <a:off x="900113" y="1682750"/>
            <a:ext cx="9968166" cy="4424136"/>
            <a:chOff x="183" y="964"/>
            <a:chExt cx="5394" cy="2394"/>
          </a:xfrm>
        </p:grpSpPr>
        <p:sp>
          <p:nvSpPr>
            <p:cNvPr id="4" name="AutoShape 4"/>
            <p:cNvSpPr>
              <a:spLocks noChangeAspect="1" noChangeArrowheads="1" noTextEdit="1"/>
            </p:cNvSpPr>
            <p:nvPr/>
          </p:nvSpPr>
          <p:spPr bwMode="auto">
            <a:xfrm>
              <a:off x="183" y="964"/>
              <a:ext cx="5394" cy="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 y="964"/>
              <a:ext cx="5400" cy="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9598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3</a:t>
            </a:r>
            <a:endParaRPr lang="en-GB" dirty="0"/>
          </a:p>
        </p:txBody>
      </p:sp>
      <p:pic>
        <p:nvPicPr>
          <p:cNvPr id="3" name="Picture 2"/>
          <p:cNvPicPr>
            <a:picLocks noChangeAspect="1"/>
          </p:cNvPicPr>
          <p:nvPr/>
        </p:nvPicPr>
        <p:blipFill>
          <a:blip r:embed="rId2"/>
          <a:stretch>
            <a:fillRect/>
          </a:stretch>
        </p:blipFill>
        <p:spPr>
          <a:xfrm>
            <a:off x="1526722" y="1323294"/>
            <a:ext cx="9029700" cy="5343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2173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3</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tent Placeholder 3"/>
          <p:cNvPicPr>
            <a:picLocks noGrp="1" noChangeAspect="1"/>
          </p:cNvPicPr>
          <p:nvPr>
            <p:ph idx="1"/>
          </p:nvPr>
        </p:nvPicPr>
        <p:blipFill>
          <a:blip r:embed="rId2"/>
          <a:stretch>
            <a:fillRect/>
          </a:stretch>
        </p:blipFill>
        <p:spPr>
          <a:xfrm>
            <a:off x="838200" y="2328536"/>
            <a:ext cx="10515600" cy="1560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2935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103914"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3</a:t>
            </a:r>
            <a:endParaRPr lang="en-GB" dirty="0"/>
          </a:p>
        </p:txBody>
      </p:sp>
      <p:pic>
        <p:nvPicPr>
          <p:cNvPr id="3" name="Picture 2"/>
          <p:cNvPicPr>
            <a:picLocks noChangeAspect="1"/>
          </p:cNvPicPr>
          <p:nvPr/>
        </p:nvPicPr>
        <p:blipFill>
          <a:blip r:embed="rId2"/>
          <a:stretch>
            <a:fillRect/>
          </a:stretch>
        </p:blipFill>
        <p:spPr>
          <a:xfrm>
            <a:off x="91848" y="1325563"/>
            <a:ext cx="6238875" cy="3705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6422571" y="1325563"/>
            <a:ext cx="5392809" cy="2636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1999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89668"/>
            <a:ext cx="2329543" cy="4098018"/>
          </a:xfrm>
          <a:solidFill>
            <a:srgbClr val="C00000"/>
          </a:solidFill>
        </p:spPr>
        <p:txBody>
          <a:bodyPr>
            <a:normAutofit/>
          </a:bodyPr>
          <a:lstStyle/>
          <a:p>
            <a:r>
              <a:rPr lang="en-GB" dirty="0" smtClean="0">
                <a:solidFill>
                  <a:schemeClr val="bg1"/>
                </a:solidFill>
              </a:rPr>
              <a:t>How to level sample question 3</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2786743" y="321129"/>
            <a:ext cx="9144000"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74349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b="1" dirty="0" smtClean="0"/>
              <a:t>Polycentric</a:t>
            </a:r>
            <a:r>
              <a:rPr lang="en-GB" dirty="0" smtClean="0"/>
              <a:t>; (PEG) All marketing is carried out in a standardised global way, with a global product etc. E.g. Evian water</a:t>
            </a:r>
            <a:endParaRPr lang="en-GB" dirty="0"/>
          </a:p>
          <a:p>
            <a:r>
              <a:rPr lang="en-GB" b="1" dirty="0" smtClean="0"/>
              <a:t>Ethnocentric</a:t>
            </a:r>
            <a:r>
              <a:rPr lang="en-GB" dirty="0" smtClean="0"/>
              <a:t>; (PEG) All marketing is adapted to suit the local country, their culture and social systems, lifestyles and beliefs e.g. Maharaja Mac</a:t>
            </a:r>
          </a:p>
          <a:p>
            <a:r>
              <a:rPr lang="en-GB" b="1" dirty="0" smtClean="0"/>
              <a:t>Geocentric</a:t>
            </a:r>
            <a:r>
              <a:rPr lang="en-GB" dirty="0" smtClean="0"/>
              <a:t>; (PEG) Geocentric approach is the best of both worlds in that it has some aspects of its marketing in a global way and others in a localised way, depending on the country and the circumstance</a:t>
            </a:r>
          </a:p>
          <a:p>
            <a:r>
              <a:rPr lang="en-GB" b="1" dirty="0" smtClean="0"/>
              <a:t>Global marketing</a:t>
            </a:r>
            <a:r>
              <a:rPr lang="en-GB" dirty="0" smtClean="0"/>
              <a:t>; This means that the marketing is produced and communicated globally in a standard way e.g. IKEA is the same all over the world</a:t>
            </a:r>
          </a:p>
          <a:p>
            <a:r>
              <a:rPr lang="en-GB" b="1" dirty="0" smtClean="0"/>
              <a:t>Glocalisation</a:t>
            </a:r>
            <a:r>
              <a:rPr lang="en-GB" dirty="0" smtClean="0"/>
              <a:t> (also </a:t>
            </a:r>
            <a:r>
              <a:rPr lang="en-GB" dirty="0" err="1" smtClean="0"/>
              <a:t>Glocalization</a:t>
            </a:r>
            <a:r>
              <a:rPr lang="en-GB" dirty="0" smtClean="0"/>
              <a:t>); Think global, act local.  This means that the marketing strategy is adapted for the country where the product or service is sold</a:t>
            </a:r>
            <a:endParaRPr lang="en-GB" dirty="0"/>
          </a:p>
        </p:txBody>
      </p:sp>
    </p:spTree>
    <p:extLst>
      <p:ext uri="{BB962C8B-B14F-4D97-AF65-F5344CB8AC3E}">
        <p14:creationId xmlns:p14="http://schemas.microsoft.com/office/powerpoint/2010/main" val="14179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OREOS the global product</a:t>
            </a:r>
            <a:endParaRPr lang="en-GB" dirty="0"/>
          </a:p>
        </p:txBody>
      </p:sp>
      <p:pic>
        <p:nvPicPr>
          <p:cNvPr id="4" name="Content Placeholder 3">
            <a:hlinkClick r:id="rId2"/>
          </p:cNvPr>
          <p:cNvPicPr>
            <a:picLocks noGrp="1" noChangeAspect="1"/>
          </p:cNvPicPr>
          <p:nvPr>
            <p:ph idx="1"/>
          </p:nvPr>
        </p:nvPicPr>
        <p:blipFill>
          <a:blip r:embed="rId3"/>
          <a:stretch>
            <a:fillRect/>
          </a:stretch>
        </p:blipFill>
        <p:spPr>
          <a:xfrm>
            <a:off x="3407758" y="1825625"/>
            <a:ext cx="5376483"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2708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057" y="3353713"/>
            <a:ext cx="4848216" cy="3232144"/>
          </a:xfrm>
        </p:spPr>
      </p:pic>
      <p:pic>
        <p:nvPicPr>
          <p:cNvPr id="5" name="Picture 4"/>
          <p:cNvPicPr>
            <a:picLocks noChangeAspect="1"/>
          </p:cNvPicPr>
          <p:nvPr/>
        </p:nvPicPr>
        <p:blipFill>
          <a:blip r:embed="rId3"/>
          <a:stretch>
            <a:fillRect/>
          </a:stretch>
        </p:blipFill>
        <p:spPr>
          <a:xfrm>
            <a:off x="1" y="0"/>
            <a:ext cx="12192000" cy="2857500"/>
          </a:xfrm>
          <a:prstGeom prst="rect">
            <a:avLst/>
          </a:prstGeom>
        </p:spPr>
      </p:pic>
    </p:spTree>
    <p:extLst>
      <p:ext uri="{BB962C8B-B14F-4D97-AF65-F5344CB8AC3E}">
        <p14:creationId xmlns:p14="http://schemas.microsoft.com/office/powerpoint/2010/main" val="1217397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Global marketing strategy</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3840397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Global marketing vs </a:t>
            </a:r>
            <a:r>
              <a:rPr lang="en-GB" dirty="0" err="1" smtClean="0"/>
              <a:t>Glocalisation</a:t>
            </a:r>
            <a:endParaRPr lang="en-GB" dirty="0"/>
          </a:p>
        </p:txBody>
      </p:sp>
      <p:sp>
        <p:nvSpPr>
          <p:cNvPr id="3" name="Content Placeholder 2"/>
          <p:cNvSpPr>
            <a:spLocks noGrp="1"/>
          </p:cNvSpPr>
          <p:nvPr>
            <p:ph idx="1"/>
          </p:nvPr>
        </p:nvSpPr>
        <p:spPr>
          <a:xfrm>
            <a:off x="838200" y="1825625"/>
            <a:ext cx="10515600" cy="1301033"/>
          </a:xfrm>
        </p:spPr>
        <p:txBody>
          <a:bodyPr/>
          <a:lstStyle/>
          <a:p>
            <a:pPr marL="0" indent="0">
              <a:buNone/>
            </a:pPr>
            <a:r>
              <a:rPr lang="en-GB" dirty="0" smtClean="0"/>
              <a:t>The first theory is that there are two approaches to marketing (4Ps) in a global marketplace.  These are:</a:t>
            </a:r>
          </a:p>
          <a:p>
            <a:endParaRPr lang="en-GB" dirty="0"/>
          </a:p>
        </p:txBody>
      </p:sp>
      <p:pic>
        <p:nvPicPr>
          <p:cNvPr id="4" name="Picture 3"/>
          <p:cNvPicPr>
            <a:picLocks noChangeAspect="1"/>
          </p:cNvPicPr>
          <p:nvPr/>
        </p:nvPicPr>
        <p:blipFill>
          <a:blip r:embed="rId2"/>
          <a:stretch>
            <a:fillRect/>
          </a:stretch>
        </p:blipFill>
        <p:spPr>
          <a:xfrm>
            <a:off x="2637964" y="2861740"/>
            <a:ext cx="7184462" cy="3746920"/>
          </a:xfrm>
          <a:prstGeom prst="rect">
            <a:avLst/>
          </a:prstGeom>
        </p:spPr>
      </p:pic>
    </p:spTree>
    <p:extLst>
      <p:ext uri="{BB962C8B-B14F-4D97-AF65-F5344CB8AC3E}">
        <p14:creationId xmlns:p14="http://schemas.microsoft.com/office/powerpoint/2010/main" val="340268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Global marketing strategy</a:t>
            </a:r>
            <a:endParaRPr lang="en-GB" dirty="0"/>
          </a:p>
        </p:txBody>
      </p:sp>
      <p:sp>
        <p:nvSpPr>
          <p:cNvPr id="5" name="Content Placeholder 4"/>
          <p:cNvSpPr>
            <a:spLocks noGrp="1"/>
          </p:cNvSpPr>
          <p:nvPr>
            <p:ph sz="half" idx="1"/>
          </p:nvPr>
        </p:nvSpPr>
        <p:spPr>
          <a:xfrm>
            <a:off x="1005755" y="2387258"/>
            <a:ext cx="5181600" cy="3295015"/>
          </a:xfrm>
        </p:spPr>
        <p:style>
          <a:lnRef idx="2">
            <a:schemeClr val="accent1"/>
          </a:lnRef>
          <a:fillRef idx="1">
            <a:schemeClr val="lt1"/>
          </a:fillRef>
          <a:effectRef idx="0">
            <a:schemeClr val="accent1"/>
          </a:effectRef>
          <a:fontRef idx="minor">
            <a:schemeClr val="dk1"/>
          </a:fontRef>
        </p:style>
        <p:txBody>
          <a:bodyPr/>
          <a:lstStyle/>
          <a:p>
            <a:r>
              <a:rPr lang="en-GB" dirty="0" smtClean="0"/>
              <a:t>A global marketing strategy means that a business  </a:t>
            </a:r>
            <a:r>
              <a:rPr lang="en-GB" dirty="0"/>
              <a:t>doesn’t differentiate its products or marketing between countries.</a:t>
            </a:r>
          </a:p>
          <a:p>
            <a:r>
              <a:rPr lang="en-GB" dirty="0"/>
              <a:t>The same product is sold in many countries with some fine tuning of the product price, promotion </a:t>
            </a:r>
            <a:r>
              <a:rPr lang="en-GB" dirty="0" smtClean="0"/>
              <a:t>etc.</a:t>
            </a:r>
            <a:endParaRPr lang="en-GB" dirty="0"/>
          </a:p>
          <a:p>
            <a:endParaRPr lang="en-GB" dirty="0"/>
          </a:p>
        </p:txBody>
      </p:sp>
      <p:pic>
        <p:nvPicPr>
          <p:cNvPr id="7" name="Content Placeholder 6"/>
          <p:cNvPicPr>
            <a:picLocks noGrp="1" noChangeAspect="1"/>
          </p:cNvPicPr>
          <p:nvPr>
            <p:ph sz="half" idx="2"/>
          </p:nvPr>
        </p:nvPicPr>
        <p:blipFill rotWithShape="1">
          <a:blip r:embed="rId2"/>
          <a:srcRect t="27138"/>
          <a:stretch/>
        </p:blipFill>
        <p:spPr>
          <a:xfrm>
            <a:off x="8576656" y="45878"/>
            <a:ext cx="3009900" cy="1964055"/>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3" y="2954501"/>
            <a:ext cx="4473400" cy="2160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24193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Global brands</a:t>
            </a:r>
            <a:endParaRPr lang="en-GB" dirty="0"/>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lstStyle/>
          <a:p>
            <a:r>
              <a:rPr lang="en-GB" dirty="0" smtClean="0"/>
              <a:t>A global brand views the </a:t>
            </a:r>
            <a:r>
              <a:rPr lang="en-GB" dirty="0"/>
              <a:t>world as a global </a:t>
            </a:r>
            <a:r>
              <a:rPr lang="en-GB" dirty="0" smtClean="0"/>
              <a:t>marketplace and creates </a:t>
            </a:r>
            <a:r>
              <a:rPr lang="en-GB" dirty="0"/>
              <a:t>products that will suit a world audience</a:t>
            </a:r>
          </a:p>
          <a:p>
            <a:r>
              <a:rPr lang="en-GB" dirty="0"/>
              <a:t>Microsoft is the ideal global product, all it needs to do is adapt the languages, adjust the cost for the region and fine tune the marketing to suit the area</a:t>
            </a:r>
          </a:p>
          <a:p>
            <a:endParaRPr lang="en-GB" dirty="0"/>
          </a:p>
        </p:txBody>
      </p:sp>
      <p:pic>
        <p:nvPicPr>
          <p:cNvPr id="5"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65785" y="2028696"/>
            <a:ext cx="3990105" cy="3295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0803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2005</Words>
  <Application>Microsoft Office PowerPoint</Application>
  <PresentationFormat>Widescreen</PresentationFormat>
  <Paragraphs>232</Paragraphs>
  <Slides>50</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Arial</vt:lpstr>
      <vt:lpstr>Arial Black</vt:lpstr>
      <vt:lpstr>Calibri</vt:lpstr>
      <vt:lpstr>Calibri Light</vt:lpstr>
      <vt:lpstr>Times New Roman</vt:lpstr>
      <vt:lpstr>Wingdings</vt:lpstr>
      <vt:lpstr>Office Theme</vt:lpstr>
      <vt:lpstr>6_Office Theme</vt:lpstr>
      <vt:lpstr>PowerPoint Presentation</vt:lpstr>
      <vt:lpstr>Worksheet</vt:lpstr>
      <vt:lpstr>From Edexcel</vt:lpstr>
      <vt:lpstr>Starter Global products </vt:lpstr>
      <vt:lpstr>OREOS the global product</vt:lpstr>
      <vt:lpstr>PowerPoint Presentation</vt:lpstr>
      <vt:lpstr>Global marketing vs Glocalisation</vt:lpstr>
      <vt:lpstr>Global marketing strategy</vt:lpstr>
      <vt:lpstr>Global brands</vt:lpstr>
      <vt:lpstr>Global marketing decisions</vt:lpstr>
      <vt:lpstr>Global marketing brand - Disney</vt:lpstr>
      <vt:lpstr>Global marketing</vt:lpstr>
      <vt:lpstr>Advantages to global marketing</vt:lpstr>
      <vt:lpstr>Disadvantages to global marketing</vt:lpstr>
      <vt:lpstr>PowerPoint Presentation</vt:lpstr>
      <vt:lpstr>Glocalisation defined</vt:lpstr>
      <vt:lpstr>Glocalisation and the local market</vt:lpstr>
      <vt:lpstr>PowerPoint Presentation</vt:lpstr>
      <vt:lpstr>The three approach theory to global marketing or PEG</vt:lpstr>
      <vt:lpstr>The PEG approach</vt:lpstr>
      <vt:lpstr>Polycentric</vt:lpstr>
      <vt:lpstr>Ethnocentric</vt:lpstr>
      <vt:lpstr>Geocentric</vt:lpstr>
      <vt:lpstr>PowerPoint Presentation</vt:lpstr>
      <vt:lpstr>Product</vt:lpstr>
      <vt:lpstr>Place</vt:lpstr>
      <vt:lpstr>Price</vt:lpstr>
      <vt:lpstr>Promotion</vt:lpstr>
      <vt:lpstr>PowerPoint Presentation</vt:lpstr>
      <vt:lpstr> Application and adaptation of Ansoff’s matrix to global markets </vt:lpstr>
      <vt:lpstr>Ansoff’s Matrix</vt:lpstr>
      <vt:lpstr>#1 Market penetration</vt:lpstr>
      <vt:lpstr>#2 product or service development</vt:lpstr>
      <vt:lpstr>#3 market development</vt:lpstr>
      <vt:lpstr>#4 diversification</vt:lpstr>
      <vt:lpstr>Plenary word wall  (Can you define these terms?)</vt:lpstr>
      <vt:lpstr>Sample Edexcel A2 questions</vt:lpstr>
      <vt:lpstr>Case study for question 1</vt:lpstr>
      <vt:lpstr>PowerPoint Presentation</vt:lpstr>
      <vt:lpstr>Sample question 1</vt:lpstr>
      <vt:lpstr>Answer sample question 1</vt:lpstr>
      <vt:lpstr>Case study for question 2</vt:lpstr>
      <vt:lpstr>Sample question 2</vt:lpstr>
      <vt:lpstr>Answer sample question 2</vt:lpstr>
      <vt:lpstr>Case study for question 3</vt:lpstr>
      <vt:lpstr>Sample question 3</vt:lpstr>
      <vt:lpstr>Answer sample question 3</vt:lpstr>
      <vt:lpstr>How to level sample question 3</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 Hilton</cp:lastModifiedBy>
  <cp:revision>98</cp:revision>
  <dcterms:created xsi:type="dcterms:W3CDTF">2017-05-29T18:04:54Z</dcterms:created>
  <dcterms:modified xsi:type="dcterms:W3CDTF">2018-10-30T15:52:33Z</dcterms:modified>
</cp:coreProperties>
</file>