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handoutMasterIdLst>
    <p:handoutMasterId r:id="rId13"/>
  </p:handoutMasterIdLst>
  <p:sldIdLst>
    <p:sldId id="284" r:id="rId2"/>
    <p:sldId id="275" r:id="rId3"/>
    <p:sldId id="273" r:id="rId4"/>
    <p:sldId id="265" r:id="rId5"/>
    <p:sldId id="277" r:id="rId6"/>
    <p:sldId id="278" r:id="rId7"/>
    <p:sldId id="279" r:id="rId8"/>
    <p:sldId id="280" r:id="rId9"/>
    <p:sldId id="281" r:id="rId10"/>
    <p:sldId id="282" r:id="rId11"/>
  </p:sldIdLst>
  <p:sldSz cx="9144000" cy="6858000" type="screen4x3"/>
  <p:notesSz cx="7099300" cy="10223500"/>
  <p:custDataLst>
    <p:tags r:id="rId14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CC"/>
    <a:srgbClr val="FFFF66"/>
    <a:srgbClr val="FFFF99"/>
    <a:srgbClr val="FF0000"/>
    <a:srgbClr val="CC6600"/>
    <a:srgbClr val="66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6580" autoAdjust="0"/>
  </p:normalViewPr>
  <p:slideViewPr>
    <p:cSldViewPr snapToGrid="0">
      <p:cViewPr varScale="1">
        <p:scale>
          <a:sx n="89" d="100"/>
          <a:sy n="89" d="100"/>
        </p:scale>
        <p:origin x="-10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-2214" y="-114"/>
      </p:cViewPr>
      <p:guideLst>
        <p:guide orient="horz" pos="3219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4" tIns="47352" rIns="94704" bIns="47352" numCol="1" anchor="t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>
              <a:defRPr sz="1200" u="none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04" tIns="47352" rIns="94704" bIns="47352" numCol="1" anchor="b" anchorCtr="0" compatLnSpc="1">
            <a:prstTxWarp prst="textNoShape">
              <a:avLst/>
            </a:prstTxWarp>
          </a:bodyPr>
          <a:lstStyle>
            <a:lvl1pPr algn="r">
              <a:defRPr sz="1200" u="none"/>
            </a:lvl1pPr>
          </a:lstStyle>
          <a:p>
            <a:pPr>
              <a:defRPr/>
            </a:pPr>
            <a:fld id="{7B330BED-18F5-46AD-87B1-7494B28C7B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527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4704" tIns="47352" rIns="94704" bIns="47352" rtlCol="0"/>
          <a:lstStyle>
            <a:lvl1pPr algn="r">
              <a:defRPr sz="1200"/>
            </a:lvl1pPr>
          </a:lstStyle>
          <a:p>
            <a:pPr>
              <a:defRPr/>
            </a:pPr>
            <a:fld id="{C9CCF6FD-E069-46CB-9FA2-FAF75F89429C}" type="datetimeFigureOut">
              <a:rPr lang="en-GB"/>
              <a:pPr>
                <a:defRPr/>
              </a:pPr>
              <a:t>02/07/2012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1750" cy="3833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04" tIns="47352" rIns="94704" bIns="47352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56163"/>
            <a:ext cx="5680075" cy="4600575"/>
          </a:xfrm>
          <a:prstGeom prst="rect">
            <a:avLst/>
          </a:prstGeom>
        </p:spPr>
        <p:txBody>
          <a:bodyPr vert="horz" lIns="94704" tIns="47352" rIns="94704" bIns="4735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10738"/>
            <a:ext cx="3076575" cy="51117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10738"/>
            <a:ext cx="3076575" cy="511175"/>
          </a:xfrm>
          <a:prstGeom prst="rect">
            <a:avLst/>
          </a:prstGeom>
        </p:spPr>
        <p:txBody>
          <a:bodyPr vert="horz" lIns="94704" tIns="47352" rIns="94704" bIns="47352" rtlCol="0" anchor="b"/>
          <a:lstStyle>
            <a:lvl1pPr algn="r">
              <a:defRPr sz="1200"/>
            </a:lvl1pPr>
          </a:lstStyle>
          <a:p>
            <a:pPr>
              <a:defRPr/>
            </a:pPr>
            <a:fld id="{F49212B0-054E-4E3B-B909-CAB319965A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6525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B8D869-08DC-4086-9E4C-F765C7DB8391}" type="slidenum">
              <a:rPr lang="en-GB" smtClean="0"/>
              <a:pPr eaLnBrk="1" hangingPunct="1"/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660A58-3800-4357-8409-D38052DA23F6}" type="slidenum">
              <a:rPr lang="en-GB" smtClean="0"/>
              <a:pPr eaLnBrk="1" hangingPunct="1"/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B7DF1-36DD-49CE-989C-2B56A906A657}" type="slidenum">
              <a:rPr lang="en-GB" smtClean="0"/>
              <a:pPr eaLnBrk="1" hangingPunct="1"/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3DDCAC-55F6-495C-9DE5-F59B42776CBB}" type="slidenum">
              <a:rPr lang="en-GB" smtClean="0"/>
              <a:pPr eaLnBrk="1" hangingPunct="1"/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10C0C6E-7E6C-44AA-B608-EB5E5C80E61B}" type="slidenum">
              <a:rPr lang="en-GB" smtClean="0"/>
              <a:pPr eaLnBrk="1" hangingPunct="1"/>
              <a:t>6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9D5D39E-01A5-47FC-BDE5-ABF60347301C}" type="slidenum">
              <a:rPr lang="en-GB" smtClean="0"/>
              <a:pPr eaLnBrk="1" hangingPunct="1"/>
              <a:t>7</a:t>
            </a:fld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488B15-D896-44B0-92CD-B46783130FE8}" type="slidenum">
              <a:rPr lang="en-GB" smtClean="0"/>
              <a:pPr eaLnBrk="1" hangingPunct="1"/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3DF7FF-8BB3-458A-BCFE-C949E311059B}" type="slidenum">
              <a:rPr lang="en-GB" smtClean="0"/>
              <a:pPr eaLnBrk="1" hangingPunct="1"/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F8CB3CE-4066-4558-9953-C391901C516D}" type="slidenum">
              <a:rPr lang="en-GB" smtClean="0"/>
              <a:pPr eaLnBrk="1" hangingPunct="1"/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7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85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69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01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7772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68413"/>
            <a:ext cx="7696200" cy="4522787"/>
          </a:xfrm>
        </p:spPr>
        <p:txBody>
          <a:bodyPr/>
          <a:lstStyle/>
          <a:p>
            <a:pPr lv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2648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566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882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270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97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4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4090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428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92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643438" y="6632575"/>
            <a:ext cx="45005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u="none" dirty="0">
                <a:latin typeface="Times New Roman" pitchFamily="18" charset="0"/>
              </a:rPr>
              <a:t> © Business Studies Online:  Slide </a:t>
            </a:r>
            <a:fld id="{B9C0E990-97F0-4A91-8F47-5A2BB48441D2}" type="slidenum">
              <a:rPr lang="en-US" sz="1200" u="none">
                <a:latin typeface="Times New Roman" pitchFamily="18" charset="0"/>
              </a:rPr>
              <a:pPr algn="r" eaLnBrk="0" hangingPunct="0">
                <a:defRPr/>
              </a:pPr>
              <a:t>‹#›</a:t>
            </a:fld>
            <a:endParaRPr lang="en-US" sz="1200" u="none" dirty="0">
              <a:latin typeface="Times New Roman" pitchFamily="18" charset="0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26035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8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20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21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3.jpeg"/><Relationship Id="rId11" Type="http://schemas.openxmlformats.org/officeDocument/2006/relationships/image" Target="../media/image17.png"/><Relationship Id="rId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3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.jpeg"/><Relationship Id="rId5" Type="http://schemas.openxmlformats.org/officeDocument/2006/relationships/image" Target="../media/image27.png"/><Relationship Id="rId10" Type="http://schemas.openxmlformats.org/officeDocument/2006/relationships/image" Target="../media/image5.png"/><Relationship Id="rId4" Type="http://schemas.openxmlformats.org/officeDocument/2006/relationships/image" Target="../media/image2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The USA has many natural resources and variety of skilled workers.  Outline the case for the USA to be self sufficient!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110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The Benefits of Specialisation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95263" y="1198563"/>
            <a:ext cx="84455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To show that specialisation is beneficial assume that Wineland continues to produce 500 sandwiches: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In order to maintain Sandwich output at the original level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sz="2400" u="none">
              <a:solidFill>
                <a:schemeClr val="accent2"/>
              </a:solidFill>
            </a:endParaRPr>
          </a:p>
        </p:txBody>
      </p:sp>
      <p:graphicFrame>
        <p:nvGraphicFramePr>
          <p:cNvPr id="37892" name="Group 4"/>
          <p:cNvGraphicFramePr>
            <a:graphicFrameLocks noGrp="1"/>
          </p:cNvGraphicFramePr>
          <p:nvPr/>
        </p:nvGraphicFramePr>
        <p:xfrm>
          <a:off x="1416050" y="3079750"/>
          <a:ext cx="3025775" cy="1631952"/>
        </p:xfrm>
        <a:graphic>
          <a:graphicData uri="http://schemas.openxmlformats.org/drawingml/2006/table">
            <a:tbl>
              <a:tblPr/>
              <a:tblGrid>
                <a:gridCol w="784225"/>
                <a:gridCol w="1111250"/>
                <a:gridCol w="11303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568450" y="3541713"/>
            <a:ext cx="515938" cy="309562"/>
            <a:chOff x="939" y="1436"/>
            <a:chExt cx="728" cy="497"/>
          </a:xfrm>
        </p:grpSpPr>
        <p:grpSp>
          <p:nvGrpSpPr>
            <p:cNvPr id="12359" name="Group 27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12361" name="Freeform 28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62" name="Freeform 29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91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579563" y="3943350"/>
            <a:ext cx="520700" cy="323850"/>
            <a:chOff x="929" y="2016"/>
            <a:chExt cx="734" cy="520"/>
          </a:xfrm>
        </p:grpSpPr>
        <p:grpSp>
          <p:nvGrpSpPr>
            <p:cNvPr id="12355" name="Group 32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12357" name="Freeform 33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8" name="Freeform 34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9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7924" name="Picture 36" descr="wine_toast_pc_400_c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3128963"/>
            <a:ext cx="488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5" name="Picture 37" descr="hungry_man_pc_400_cl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105150"/>
            <a:ext cx="49371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6" name="WordArt 38"/>
          <p:cNvSpPr>
            <a:spLocks noChangeArrowheads="1" noChangeShapeType="1" noTextEdit="1"/>
          </p:cNvSpPr>
          <p:nvPr/>
        </p:nvSpPr>
        <p:spPr bwMode="auto">
          <a:xfrm>
            <a:off x="1797050" y="2711450"/>
            <a:ext cx="2281238" cy="30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Original Output</a:t>
            </a:r>
          </a:p>
        </p:txBody>
      </p:sp>
      <p:graphicFrame>
        <p:nvGraphicFramePr>
          <p:cNvPr id="37928" name="Group 40"/>
          <p:cNvGraphicFramePr>
            <a:graphicFrameLocks noGrp="1"/>
          </p:cNvGraphicFramePr>
          <p:nvPr/>
        </p:nvGraphicFramePr>
        <p:xfrm>
          <a:off x="4803775" y="3074988"/>
          <a:ext cx="3025775" cy="1631952"/>
        </p:xfrm>
        <a:graphic>
          <a:graphicData uri="http://schemas.openxmlformats.org/drawingml/2006/table">
            <a:tbl>
              <a:tblPr/>
              <a:tblGrid>
                <a:gridCol w="784225"/>
                <a:gridCol w="1111250"/>
                <a:gridCol w="11303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62"/>
          <p:cNvGrpSpPr>
            <a:grpSpLocks/>
          </p:cNvGrpSpPr>
          <p:nvPr/>
        </p:nvGrpSpPr>
        <p:grpSpPr bwMode="auto">
          <a:xfrm>
            <a:off x="4956175" y="3536950"/>
            <a:ext cx="515938" cy="309563"/>
            <a:chOff x="939" y="1436"/>
            <a:chExt cx="728" cy="497"/>
          </a:xfrm>
        </p:grpSpPr>
        <p:grpSp>
          <p:nvGrpSpPr>
            <p:cNvPr id="12351" name="Group 63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12353" name="Freeform 64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4" name="Freeform 65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954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11" name="Group 67"/>
          <p:cNvGrpSpPr>
            <a:grpSpLocks/>
          </p:cNvGrpSpPr>
          <p:nvPr/>
        </p:nvGrpSpPr>
        <p:grpSpPr bwMode="auto">
          <a:xfrm>
            <a:off x="4967288" y="3938588"/>
            <a:ext cx="520700" cy="323850"/>
            <a:chOff x="929" y="2016"/>
            <a:chExt cx="734" cy="520"/>
          </a:xfrm>
        </p:grpSpPr>
        <p:grpSp>
          <p:nvGrpSpPr>
            <p:cNvPr id="12347" name="Group 68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12349" name="Freeform 69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50" name="Freeform 70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959" name="WordArt 71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7960" name="Picture 72" descr="wine_toast_pc_400_c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124200"/>
            <a:ext cx="488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61" name="Picture 73" descr="hungry_man_pc_400_cl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275" y="3100388"/>
            <a:ext cx="493713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62" name="WordArt 74"/>
          <p:cNvSpPr>
            <a:spLocks noChangeArrowheads="1" noChangeShapeType="1" noTextEdit="1"/>
          </p:cNvSpPr>
          <p:nvPr/>
        </p:nvSpPr>
        <p:spPr bwMode="auto">
          <a:xfrm>
            <a:off x="5313363" y="2709863"/>
            <a:ext cx="1897062" cy="30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New Output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212725" y="5040313"/>
            <a:ext cx="84455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This shows that more can be produced with the same resources when specialisation occurs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So both countries can benefit if they specialise and then trade with each other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sz="2400" u="none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7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7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7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7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The Theory of Absolute Advantage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14425"/>
            <a:ext cx="8893175" cy="3178175"/>
          </a:xfrm>
        </p:spPr>
        <p:txBody>
          <a:bodyPr/>
          <a:lstStyle/>
          <a:p>
            <a:r>
              <a:rPr lang="en-GB" smtClean="0"/>
              <a:t>Adam Smith argued that under these conditions each</a:t>
            </a:r>
            <a:r>
              <a:rPr lang="en-GB" smtClean="0">
                <a:solidFill>
                  <a:schemeClr val="accent2"/>
                </a:solidFill>
              </a:rPr>
              <a:t> </a:t>
            </a:r>
            <a:r>
              <a:rPr lang="en-GB" smtClean="0"/>
              <a:t>country will always find an “absolute advantage” 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Each country will always be able to produce more of one good than the other country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This is simply because each country will have natural advantage(s) that may include:</a:t>
            </a:r>
          </a:p>
          <a:p>
            <a:pPr lvl="2"/>
            <a:r>
              <a:rPr lang="en-GB" sz="1800" smtClean="0"/>
              <a:t>Cheaper or better skilled labour </a:t>
            </a:r>
          </a:p>
          <a:p>
            <a:pPr lvl="2"/>
            <a:r>
              <a:rPr lang="en-GB" sz="1800" smtClean="0"/>
              <a:t>More, or better natural resources, e.g more fertile land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For example: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187450" y="4292600"/>
            <a:ext cx="3313113" cy="2303463"/>
            <a:chOff x="748" y="2704"/>
            <a:chExt cx="2087" cy="1451"/>
          </a:xfrm>
        </p:grpSpPr>
        <p:grpSp>
          <p:nvGrpSpPr>
            <p:cNvPr id="4112" name="Group 31"/>
            <p:cNvGrpSpPr>
              <a:grpSpLocks/>
            </p:cNvGrpSpPr>
            <p:nvPr/>
          </p:nvGrpSpPr>
          <p:grpSpPr bwMode="auto">
            <a:xfrm>
              <a:off x="929" y="2704"/>
              <a:ext cx="1324" cy="998"/>
              <a:chOff x="249" y="2976"/>
              <a:chExt cx="1324" cy="998"/>
            </a:xfrm>
          </p:grpSpPr>
          <p:grpSp>
            <p:nvGrpSpPr>
              <p:cNvPr id="4115" name="Group 11"/>
              <p:cNvGrpSpPr>
                <a:grpSpLocks/>
              </p:cNvGrpSpPr>
              <p:nvPr/>
            </p:nvGrpSpPr>
            <p:grpSpPr bwMode="auto">
              <a:xfrm>
                <a:off x="430" y="2976"/>
                <a:ext cx="1143" cy="998"/>
                <a:chOff x="521" y="1223"/>
                <a:chExt cx="1724" cy="1481"/>
              </a:xfrm>
            </p:grpSpPr>
            <p:grpSp>
              <p:nvGrpSpPr>
                <p:cNvPr id="4117" name="Group 12"/>
                <p:cNvGrpSpPr>
                  <a:grpSpLocks/>
                </p:cNvGrpSpPr>
                <p:nvPr/>
              </p:nvGrpSpPr>
              <p:grpSpPr bwMode="auto">
                <a:xfrm>
                  <a:off x="521" y="1223"/>
                  <a:ext cx="1724" cy="1481"/>
                  <a:chOff x="612" y="2584"/>
                  <a:chExt cx="1724" cy="1481"/>
                </a:xfrm>
              </p:grpSpPr>
              <p:grpSp>
                <p:nvGrpSpPr>
                  <p:cNvPr id="4119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612" y="2584"/>
                    <a:ext cx="1724" cy="1481"/>
                    <a:chOff x="113" y="2584"/>
                    <a:chExt cx="1724" cy="1481"/>
                  </a:xfrm>
                </p:grpSpPr>
                <p:sp>
                  <p:nvSpPr>
                    <p:cNvPr id="412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20" y="2584"/>
                      <a:ext cx="1717" cy="1481"/>
                    </a:xfrm>
                    <a:custGeom>
                      <a:avLst/>
                      <a:gdLst>
                        <a:gd name="T0" fmla="*/ 860 w 1717"/>
                        <a:gd name="T1" fmla="*/ 48 h 1481"/>
                        <a:gd name="T2" fmla="*/ 492 w 1717"/>
                        <a:gd name="T3" fmla="*/ 48 h 1481"/>
                        <a:gd name="T4" fmla="*/ 376 w 1717"/>
                        <a:gd name="T5" fmla="*/ 101 h 1481"/>
                        <a:gd name="T6" fmla="*/ 296 w 1717"/>
                        <a:gd name="T7" fmla="*/ 172 h 1481"/>
                        <a:gd name="T8" fmla="*/ 264 w 1717"/>
                        <a:gd name="T9" fmla="*/ 280 h 1481"/>
                        <a:gd name="T10" fmla="*/ 412 w 1717"/>
                        <a:gd name="T11" fmla="*/ 332 h 1481"/>
                        <a:gd name="T12" fmla="*/ 500 w 1717"/>
                        <a:gd name="T13" fmla="*/ 264 h 1481"/>
                        <a:gd name="T14" fmla="*/ 463 w 1717"/>
                        <a:gd name="T15" fmla="*/ 480 h 1481"/>
                        <a:gd name="T16" fmla="*/ 287 w 1717"/>
                        <a:gd name="T17" fmla="*/ 575 h 1481"/>
                        <a:gd name="T18" fmla="*/ 448 w 1717"/>
                        <a:gd name="T19" fmla="*/ 820 h 1481"/>
                        <a:gd name="T20" fmla="*/ 312 w 1717"/>
                        <a:gd name="T21" fmla="*/ 856 h 1481"/>
                        <a:gd name="T22" fmla="*/ 132 w 1717"/>
                        <a:gd name="T23" fmla="*/ 960 h 1481"/>
                        <a:gd name="T24" fmla="*/ 136 w 1717"/>
                        <a:gd name="T25" fmla="*/ 1128 h 1481"/>
                        <a:gd name="T26" fmla="*/ 178 w 1717"/>
                        <a:gd name="T27" fmla="*/ 1175 h 1481"/>
                        <a:gd name="T28" fmla="*/ 209 w 1717"/>
                        <a:gd name="T29" fmla="*/ 1197 h 1481"/>
                        <a:gd name="T30" fmla="*/ 331 w 1717"/>
                        <a:gd name="T31" fmla="*/ 1255 h 1481"/>
                        <a:gd name="T32" fmla="*/ 453 w 1717"/>
                        <a:gd name="T33" fmla="*/ 1291 h 1481"/>
                        <a:gd name="T34" fmla="*/ 559 w 1717"/>
                        <a:gd name="T35" fmla="*/ 1312 h 1481"/>
                        <a:gd name="T36" fmla="*/ 735 w 1717"/>
                        <a:gd name="T37" fmla="*/ 1362 h 1481"/>
                        <a:gd name="T38" fmla="*/ 819 w 1717"/>
                        <a:gd name="T39" fmla="*/ 1384 h 1481"/>
                        <a:gd name="T40" fmla="*/ 949 w 1717"/>
                        <a:gd name="T41" fmla="*/ 1426 h 1481"/>
                        <a:gd name="T42" fmla="*/ 1315 w 1717"/>
                        <a:gd name="T43" fmla="*/ 1441 h 1481"/>
                        <a:gd name="T44" fmla="*/ 1498 w 1717"/>
                        <a:gd name="T45" fmla="*/ 1398 h 1481"/>
                        <a:gd name="T46" fmla="*/ 1528 w 1717"/>
                        <a:gd name="T47" fmla="*/ 1384 h 1481"/>
                        <a:gd name="T48" fmla="*/ 1574 w 1717"/>
                        <a:gd name="T49" fmla="*/ 1369 h 1481"/>
                        <a:gd name="T50" fmla="*/ 1665 w 1717"/>
                        <a:gd name="T51" fmla="*/ 1319 h 1481"/>
                        <a:gd name="T52" fmla="*/ 1605 w 1717"/>
                        <a:gd name="T53" fmla="*/ 1047 h 1481"/>
                        <a:gd name="T54" fmla="*/ 1589 w 1717"/>
                        <a:gd name="T55" fmla="*/ 1026 h 1481"/>
                        <a:gd name="T56" fmla="*/ 1572 w 1717"/>
                        <a:gd name="T57" fmla="*/ 992 h 1481"/>
                        <a:gd name="T58" fmla="*/ 1491 w 1717"/>
                        <a:gd name="T59" fmla="*/ 860 h 1481"/>
                        <a:gd name="T60" fmla="*/ 1544 w 1717"/>
                        <a:gd name="T61" fmla="*/ 728 h 1481"/>
                        <a:gd name="T62" fmla="*/ 1685 w 1717"/>
                        <a:gd name="T63" fmla="*/ 551 h 1481"/>
                        <a:gd name="T64" fmla="*/ 1582 w 1717"/>
                        <a:gd name="T65" fmla="*/ 445 h 1481"/>
                        <a:gd name="T66" fmla="*/ 1574 w 1717"/>
                        <a:gd name="T67" fmla="*/ 380 h 1481"/>
                        <a:gd name="T68" fmla="*/ 1559 w 1717"/>
                        <a:gd name="T69" fmla="*/ 358 h 1481"/>
                        <a:gd name="T70" fmla="*/ 1619 w 1717"/>
                        <a:gd name="T71" fmla="*/ 265 h 1481"/>
                        <a:gd name="T72" fmla="*/ 1268 w 1717"/>
                        <a:gd name="T73" fmla="*/ 124 h 1481"/>
                        <a:gd name="T74" fmla="*/ 1056 w 1717"/>
                        <a:gd name="T75" fmla="*/ 232 h 1481"/>
                        <a:gd name="T76" fmla="*/ 1100 w 1717"/>
                        <a:gd name="T77" fmla="*/ 284 h 1481"/>
                        <a:gd name="T78" fmla="*/ 1064 w 1717"/>
                        <a:gd name="T79" fmla="*/ 292 h 1481"/>
                        <a:gd name="T80" fmla="*/ 956 w 1717"/>
                        <a:gd name="T81" fmla="*/ 184 h 1481"/>
                        <a:gd name="T82" fmla="*/ 860 w 1717"/>
                        <a:gd name="T83" fmla="*/ 48 h 1481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w 1717"/>
                        <a:gd name="T127" fmla="*/ 0 h 1481"/>
                        <a:gd name="T128" fmla="*/ 1717 w 1717"/>
                        <a:gd name="T129" fmla="*/ 1481 h 1481"/>
                      </a:gdLst>
                      <a:ahLst/>
                      <a:cxnLst>
                        <a:cxn ang="T84">
                          <a:pos x="T0" y="T1"/>
                        </a:cxn>
                        <a:cxn ang="T85">
                          <a:pos x="T2" y="T3"/>
                        </a:cxn>
                        <a:cxn ang="T86">
                          <a:pos x="T4" y="T5"/>
                        </a:cxn>
                        <a:cxn ang="T87">
                          <a:pos x="T6" y="T7"/>
                        </a:cxn>
                        <a:cxn ang="T88">
                          <a:pos x="T8" y="T9"/>
                        </a:cxn>
                        <a:cxn ang="T89">
                          <a:pos x="T10" y="T11"/>
                        </a:cxn>
                        <a:cxn ang="T90">
                          <a:pos x="T12" y="T13"/>
                        </a:cxn>
                        <a:cxn ang="T91">
                          <a:pos x="T14" y="T15"/>
                        </a:cxn>
                        <a:cxn ang="T92">
                          <a:pos x="T16" y="T17"/>
                        </a:cxn>
                        <a:cxn ang="T93">
                          <a:pos x="T18" y="T19"/>
                        </a:cxn>
                        <a:cxn ang="T94">
                          <a:pos x="T20" y="T21"/>
                        </a:cxn>
                        <a:cxn ang="T95">
                          <a:pos x="T22" y="T23"/>
                        </a:cxn>
                        <a:cxn ang="T96">
                          <a:pos x="T24" y="T25"/>
                        </a:cxn>
                        <a:cxn ang="T97">
                          <a:pos x="T26" y="T27"/>
                        </a:cxn>
                        <a:cxn ang="T98">
                          <a:pos x="T28" y="T29"/>
                        </a:cxn>
                        <a:cxn ang="T99">
                          <a:pos x="T30" y="T31"/>
                        </a:cxn>
                        <a:cxn ang="T100">
                          <a:pos x="T32" y="T33"/>
                        </a:cxn>
                        <a:cxn ang="T101">
                          <a:pos x="T34" y="T35"/>
                        </a:cxn>
                        <a:cxn ang="T102">
                          <a:pos x="T36" y="T37"/>
                        </a:cxn>
                        <a:cxn ang="T103">
                          <a:pos x="T38" y="T39"/>
                        </a:cxn>
                        <a:cxn ang="T104">
                          <a:pos x="T40" y="T41"/>
                        </a:cxn>
                        <a:cxn ang="T105">
                          <a:pos x="T42" y="T43"/>
                        </a:cxn>
                        <a:cxn ang="T106">
                          <a:pos x="T44" y="T45"/>
                        </a:cxn>
                        <a:cxn ang="T107">
                          <a:pos x="T46" y="T47"/>
                        </a:cxn>
                        <a:cxn ang="T108">
                          <a:pos x="T48" y="T49"/>
                        </a:cxn>
                        <a:cxn ang="T109">
                          <a:pos x="T50" y="T51"/>
                        </a:cxn>
                        <a:cxn ang="T110">
                          <a:pos x="T52" y="T53"/>
                        </a:cxn>
                        <a:cxn ang="T111">
                          <a:pos x="T54" y="T55"/>
                        </a:cxn>
                        <a:cxn ang="T112">
                          <a:pos x="T56" y="T57"/>
                        </a:cxn>
                        <a:cxn ang="T113">
                          <a:pos x="T58" y="T59"/>
                        </a:cxn>
                        <a:cxn ang="T114">
                          <a:pos x="T60" y="T61"/>
                        </a:cxn>
                        <a:cxn ang="T115">
                          <a:pos x="T62" y="T63"/>
                        </a:cxn>
                        <a:cxn ang="T116">
                          <a:pos x="T64" y="T65"/>
                        </a:cxn>
                        <a:cxn ang="T117">
                          <a:pos x="T66" y="T67"/>
                        </a:cxn>
                        <a:cxn ang="T118">
                          <a:pos x="T68" y="T69"/>
                        </a:cxn>
                        <a:cxn ang="T119">
                          <a:pos x="T70" y="T71"/>
                        </a:cxn>
                        <a:cxn ang="T120">
                          <a:pos x="T72" y="T73"/>
                        </a:cxn>
                        <a:cxn ang="T121">
                          <a:pos x="T74" y="T75"/>
                        </a:cxn>
                        <a:cxn ang="T122">
                          <a:pos x="T76" y="T77"/>
                        </a:cxn>
                        <a:cxn ang="T123">
                          <a:pos x="T78" y="T79"/>
                        </a:cxn>
                        <a:cxn ang="T124">
                          <a:pos x="T80" y="T81"/>
                        </a:cxn>
                        <a:cxn ang="T125">
                          <a:pos x="T82" y="T83"/>
                        </a:cxn>
                      </a:cxnLst>
                      <a:rect l="T126" t="T127" r="T128" b="T129"/>
                      <a:pathLst>
                        <a:path w="1717" h="1481">
                          <a:moveTo>
                            <a:pt x="860" y="48"/>
                          </a:moveTo>
                          <a:cubicBezTo>
                            <a:pt x="681" y="13"/>
                            <a:pt x="525" y="33"/>
                            <a:pt x="492" y="48"/>
                          </a:cubicBezTo>
                          <a:cubicBezTo>
                            <a:pt x="459" y="64"/>
                            <a:pt x="411" y="93"/>
                            <a:pt x="376" y="101"/>
                          </a:cubicBezTo>
                          <a:cubicBezTo>
                            <a:pt x="346" y="129"/>
                            <a:pt x="317" y="138"/>
                            <a:pt x="296" y="172"/>
                          </a:cubicBezTo>
                          <a:cubicBezTo>
                            <a:pt x="275" y="205"/>
                            <a:pt x="269" y="266"/>
                            <a:pt x="264" y="280"/>
                          </a:cubicBezTo>
                          <a:cubicBezTo>
                            <a:pt x="260" y="295"/>
                            <a:pt x="405" y="326"/>
                            <a:pt x="412" y="332"/>
                          </a:cubicBezTo>
                          <a:cubicBezTo>
                            <a:pt x="420" y="337"/>
                            <a:pt x="484" y="292"/>
                            <a:pt x="500" y="264"/>
                          </a:cubicBezTo>
                          <a:cubicBezTo>
                            <a:pt x="516" y="236"/>
                            <a:pt x="448" y="440"/>
                            <a:pt x="463" y="480"/>
                          </a:cubicBezTo>
                          <a:cubicBezTo>
                            <a:pt x="400" y="508"/>
                            <a:pt x="340" y="436"/>
                            <a:pt x="287" y="575"/>
                          </a:cubicBezTo>
                          <a:cubicBezTo>
                            <a:pt x="277" y="622"/>
                            <a:pt x="465" y="776"/>
                            <a:pt x="448" y="820"/>
                          </a:cubicBezTo>
                          <a:cubicBezTo>
                            <a:pt x="480" y="876"/>
                            <a:pt x="365" y="833"/>
                            <a:pt x="312" y="856"/>
                          </a:cubicBezTo>
                          <a:cubicBezTo>
                            <a:pt x="259" y="879"/>
                            <a:pt x="264" y="820"/>
                            <a:pt x="132" y="960"/>
                          </a:cubicBezTo>
                          <a:cubicBezTo>
                            <a:pt x="0" y="1100"/>
                            <a:pt x="112" y="1060"/>
                            <a:pt x="136" y="1128"/>
                          </a:cubicBezTo>
                          <a:cubicBezTo>
                            <a:pt x="142" y="1122"/>
                            <a:pt x="170" y="1170"/>
                            <a:pt x="178" y="1175"/>
                          </a:cubicBezTo>
                          <a:cubicBezTo>
                            <a:pt x="189" y="1183"/>
                            <a:pt x="198" y="1191"/>
                            <a:pt x="209" y="1197"/>
                          </a:cubicBezTo>
                          <a:cubicBezTo>
                            <a:pt x="247" y="1219"/>
                            <a:pt x="287" y="1245"/>
                            <a:pt x="331" y="1255"/>
                          </a:cubicBezTo>
                          <a:cubicBezTo>
                            <a:pt x="373" y="1264"/>
                            <a:pt x="412" y="1279"/>
                            <a:pt x="453" y="1291"/>
                          </a:cubicBezTo>
                          <a:cubicBezTo>
                            <a:pt x="487" y="1301"/>
                            <a:pt x="525" y="1301"/>
                            <a:pt x="559" y="1312"/>
                          </a:cubicBezTo>
                          <a:cubicBezTo>
                            <a:pt x="618" y="1330"/>
                            <a:pt x="675" y="1353"/>
                            <a:pt x="735" y="1362"/>
                          </a:cubicBezTo>
                          <a:cubicBezTo>
                            <a:pt x="763" y="1372"/>
                            <a:pt x="791" y="1375"/>
                            <a:pt x="819" y="1384"/>
                          </a:cubicBezTo>
                          <a:cubicBezTo>
                            <a:pt x="864" y="1399"/>
                            <a:pt x="902" y="1415"/>
                            <a:pt x="949" y="1426"/>
                          </a:cubicBezTo>
                          <a:cubicBezTo>
                            <a:pt x="1027" y="1481"/>
                            <a:pt x="1248" y="1443"/>
                            <a:pt x="1315" y="1441"/>
                          </a:cubicBezTo>
                          <a:cubicBezTo>
                            <a:pt x="1377" y="1428"/>
                            <a:pt x="1437" y="1413"/>
                            <a:pt x="1498" y="1398"/>
                          </a:cubicBezTo>
                          <a:cubicBezTo>
                            <a:pt x="1508" y="1393"/>
                            <a:pt x="1518" y="1388"/>
                            <a:pt x="1528" y="1384"/>
                          </a:cubicBezTo>
                          <a:cubicBezTo>
                            <a:pt x="1543" y="1378"/>
                            <a:pt x="1560" y="1376"/>
                            <a:pt x="1574" y="1369"/>
                          </a:cubicBezTo>
                          <a:cubicBezTo>
                            <a:pt x="1606" y="1356"/>
                            <a:pt x="1635" y="1334"/>
                            <a:pt x="1665" y="1319"/>
                          </a:cubicBezTo>
                          <a:cubicBezTo>
                            <a:pt x="1717" y="1246"/>
                            <a:pt x="1688" y="1096"/>
                            <a:pt x="1605" y="1047"/>
                          </a:cubicBezTo>
                          <a:cubicBezTo>
                            <a:pt x="1599" y="1040"/>
                            <a:pt x="1596" y="1032"/>
                            <a:pt x="1589" y="1026"/>
                          </a:cubicBezTo>
                          <a:cubicBezTo>
                            <a:pt x="1583" y="1019"/>
                            <a:pt x="1578" y="998"/>
                            <a:pt x="1572" y="992"/>
                          </a:cubicBezTo>
                          <a:cubicBezTo>
                            <a:pt x="1542" y="958"/>
                            <a:pt x="1503" y="905"/>
                            <a:pt x="1491" y="860"/>
                          </a:cubicBezTo>
                          <a:cubicBezTo>
                            <a:pt x="1497" y="737"/>
                            <a:pt x="1624" y="881"/>
                            <a:pt x="1544" y="728"/>
                          </a:cubicBezTo>
                          <a:cubicBezTo>
                            <a:pt x="1465" y="575"/>
                            <a:pt x="1681" y="565"/>
                            <a:pt x="1685" y="551"/>
                          </a:cubicBezTo>
                          <a:cubicBezTo>
                            <a:pt x="1690" y="536"/>
                            <a:pt x="1582" y="445"/>
                            <a:pt x="1582" y="445"/>
                          </a:cubicBezTo>
                          <a:cubicBezTo>
                            <a:pt x="1580" y="423"/>
                            <a:pt x="1580" y="401"/>
                            <a:pt x="1574" y="380"/>
                          </a:cubicBezTo>
                          <a:cubicBezTo>
                            <a:pt x="1572" y="372"/>
                            <a:pt x="1563" y="366"/>
                            <a:pt x="1559" y="358"/>
                          </a:cubicBezTo>
                          <a:cubicBezTo>
                            <a:pt x="1516" y="281"/>
                            <a:pt x="1714" y="288"/>
                            <a:pt x="1619" y="265"/>
                          </a:cubicBezTo>
                          <a:cubicBezTo>
                            <a:pt x="1594" y="250"/>
                            <a:pt x="1528" y="0"/>
                            <a:pt x="1268" y="124"/>
                          </a:cubicBezTo>
                          <a:cubicBezTo>
                            <a:pt x="1008" y="248"/>
                            <a:pt x="1168" y="156"/>
                            <a:pt x="1056" y="232"/>
                          </a:cubicBezTo>
                          <a:cubicBezTo>
                            <a:pt x="1100" y="320"/>
                            <a:pt x="1099" y="274"/>
                            <a:pt x="1100" y="284"/>
                          </a:cubicBezTo>
                          <a:cubicBezTo>
                            <a:pt x="1101" y="294"/>
                            <a:pt x="1088" y="309"/>
                            <a:pt x="1064" y="292"/>
                          </a:cubicBezTo>
                          <a:cubicBezTo>
                            <a:pt x="1004" y="244"/>
                            <a:pt x="956" y="184"/>
                            <a:pt x="956" y="184"/>
                          </a:cubicBezTo>
                          <a:cubicBezTo>
                            <a:pt x="937" y="156"/>
                            <a:pt x="1039" y="83"/>
                            <a:pt x="860" y="48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rgbClr val="00CCFF"/>
                        </a:gs>
                        <a:gs pos="100000">
                          <a:srgbClr val="36D7FF">
                            <a:alpha val="57999"/>
                          </a:srgbClr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412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13" y="2614"/>
                      <a:ext cx="1651" cy="1405"/>
                    </a:xfrm>
                    <a:custGeom>
                      <a:avLst/>
                      <a:gdLst>
                        <a:gd name="T0" fmla="*/ 854 w 1651"/>
                        <a:gd name="T1" fmla="*/ 36 h 1405"/>
                        <a:gd name="T2" fmla="*/ 522 w 1651"/>
                        <a:gd name="T3" fmla="*/ 41 h 1405"/>
                        <a:gd name="T4" fmla="*/ 431 w 1651"/>
                        <a:gd name="T5" fmla="*/ 69 h 1405"/>
                        <a:gd name="T6" fmla="*/ 341 w 1651"/>
                        <a:gd name="T7" fmla="*/ 138 h 1405"/>
                        <a:gd name="T8" fmla="*/ 293 w 1651"/>
                        <a:gd name="T9" fmla="*/ 221 h 1405"/>
                        <a:gd name="T10" fmla="*/ 446 w 1651"/>
                        <a:gd name="T11" fmla="*/ 264 h 1405"/>
                        <a:gd name="T12" fmla="*/ 542 w 1651"/>
                        <a:gd name="T13" fmla="*/ 184 h 1405"/>
                        <a:gd name="T14" fmla="*/ 510 w 1651"/>
                        <a:gd name="T15" fmla="*/ 436 h 1405"/>
                        <a:gd name="T16" fmla="*/ 350 w 1651"/>
                        <a:gd name="T17" fmla="*/ 528 h 1405"/>
                        <a:gd name="T18" fmla="*/ 538 w 1651"/>
                        <a:gd name="T19" fmla="*/ 860 h 1405"/>
                        <a:gd name="T20" fmla="*/ 209 w 1651"/>
                        <a:gd name="T21" fmla="*/ 901 h 1405"/>
                        <a:gd name="T22" fmla="*/ 230 w 1651"/>
                        <a:gd name="T23" fmla="*/ 1096 h 1405"/>
                        <a:gd name="T24" fmla="*/ 251 w 1651"/>
                        <a:gd name="T25" fmla="*/ 1109 h 1405"/>
                        <a:gd name="T26" fmla="*/ 279 w 1651"/>
                        <a:gd name="T27" fmla="*/ 1130 h 1405"/>
                        <a:gd name="T28" fmla="*/ 390 w 1651"/>
                        <a:gd name="T29" fmla="*/ 1186 h 1405"/>
                        <a:gd name="T30" fmla="*/ 501 w 1651"/>
                        <a:gd name="T31" fmla="*/ 1221 h 1405"/>
                        <a:gd name="T32" fmla="*/ 598 w 1651"/>
                        <a:gd name="T33" fmla="*/ 1241 h 1405"/>
                        <a:gd name="T34" fmla="*/ 758 w 1651"/>
                        <a:gd name="T35" fmla="*/ 1290 h 1405"/>
                        <a:gd name="T36" fmla="*/ 834 w 1651"/>
                        <a:gd name="T37" fmla="*/ 1311 h 1405"/>
                        <a:gd name="T38" fmla="*/ 952 w 1651"/>
                        <a:gd name="T39" fmla="*/ 1352 h 1405"/>
                        <a:gd name="T40" fmla="*/ 1285 w 1651"/>
                        <a:gd name="T41" fmla="*/ 1366 h 1405"/>
                        <a:gd name="T42" fmla="*/ 1452 w 1651"/>
                        <a:gd name="T43" fmla="*/ 1325 h 1405"/>
                        <a:gd name="T44" fmla="*/ 1479 w 1651"/>
                        <a:gd name="T45" fmla="*/ 1311 h 1405"/>
                        <a:gd name="T46" fmla="*/ 1521 w 1651"/>
                        <a:gd name="T47" fmla="*/ 1297 h 1405"/>
                        <a:gd name="T48" fmla="*/ 1604 w 1651"/>
                        <a:gd name="T49" fmla="*/ 1248 h 1405"/>
                        <a:gd name="T50" fmla="*/ 1549 w 1651"/>
                        <a:gd name="T51" fmla="*/ 985 h 1405"/>
                        <a:gd name="T52" fmla="*/ 1535 w 1651"/>
                        <a:gd name="T53" fmla="*/ 964 h 1405"/>
                        <a:gd name="T54" fmla="*/ 1514 w 1651"/>
                        <a:gd name="T55" fmla="*/ 950 h 1405"/>
                        <a:gd name="T56" fmla="*/ 1445 w 1651"/>
                        <a:gd name="T57" fmla="*/ 804 h 1405"/>
                        <a:gd name="T58" fmla="*/ 1494 w 1651"/>
                        <a:gd name="T59" fmla="*/ 676 h 1405"/>
                        <a:gd name="T60" fmla="*/ 1622 w 1651"/>
                        <a:gd name="T61" fmla="*/ 504 h 1405"/>
                        <a:gd name="T62" fmla="*/ 1528 w 1651"/>
                        <a:gd name="T63" fmla="*/ 402 h 1405"/>
                        <a:gd name="T64" fmla="*/ 1521 w 1651"/>
                        <a:gd name="T65" fmla="*/ 339 h 1405"/>
                        <a:gd name="T66" fmla="*/ 1507 w 1651"/>
                        <a:gd name="T67" fmla="*/ 318 h 1405"/>
                        <a:gd name="T68" fmla="*/ 1562 w 1651"/>
                        <a:gd name="T69" fmla="*/ 228 h 1405"/>
                        <a:gd name="T70" fmla="*/ 1264 w 1651"/>
                        <a:gd name="T71" fmla="*/ 124 h 1405"/>
                        <a:gd name="T72" fmla="*/ 1227 w 1651"/>
                        <a:gd name="T73" fmla="*/ 230 h 1405"/>
                        <a:gd name="T74" fmla="*/ 1050 w 1651"/>
                        <a:gd name="T75" fmla="*/ 296 h 1405"/>
                        <a:gd name="T76" fmla="*/ 934 w 1651"/>
                        <a:gd name="T77" fmla="*/ 156 h 1405"/>
                        <a:gd name="T78" fmla="*/ 854 w 1651"/>
                        <a:gd name="T79" fmla="*/ 36 h 1405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w 1651"/>
                        <a:gd name="T121" fmla="*/ 0 h 1405"/>
                        <a:gd name="T122" fmla="*/ 1651 w 1651"/>
                        <a:gd name="T123" fmla="*/ 1405 h 1405"/>
                      </a:gdLst>
                      <a:ahLst/>
                      <a:cxnLst>
                        <a:cxn ang="T80">
                          <a:pos x="T0" y="T1"/>
                        </a:cxn>
                        <a:cxn ang="T81">
                          <a:pos x="T2" y="T3"/>
                        </a:cxn>
                        <a:cxn ang="T82">
                          <a:pos x="T4" y="T5"/>
                        </a:cxn>
                        <a:cxn ang="T83">
                          <a:pos x="T6" y="T7"/>
                        </a:cxn>
                        <a:cxn ang="T84">
                          <a:pos x="T8" y="T9"/>
                        </a:cxn>
                        <a:cxn ang="T85">
                          <a:pos x="T10" y="T11"/>
                        </a:cxn>
                        <a:cxn ang="T86">
                          <a:pos x="T12" y="T13"/>
                        </a:cxn>
                        <a:cxn ang="T87">
                          <a:pos x="T14" y="T15"/>
                        </a:cxn>
                        <a:cxn ang="T88">
                          <a:pos x="T16" y="T17"/>
                        </a:cxn>
                        <a:cxn ang="T89">
                          <a:pos x="T18" y="T19"/>
                        </a:cxn>
                        <a:cxn ang="T90">
                          <a:pos x="T20" y="T21"/>
                        </a:cxn>
                        <a:cxn ang="T91">
                          <a:pos x="T22" y="T23"/>
                        </a:cxn>
                        <a:cxn ang="T92">
                          <a:pos x="T24" y="T25"/>
                        </a:cxn>
                        <a:cxn ang="T93">
                          <a:pos x="T26" y="T27"/>
                        </a:cxn>
                        <a:cxn ang="T94">
                          <a:pos x="T28" y="T29"/>
                        </a:cxn>
                        <a:cxn ang="T95">
                          <a:pos x="T30" y="T31"/>
                        </a:cxn>
                        <a:cxn ang="T96">
                          <a:pos x="T32" y="T33"/>
                        </a:cxn>
                        <a:cxn ang="T97">
                          <a:pos x="T34" y="T35"/>
                        </a:cxn>
                        <a:cxn ang="T98">
                          <a:pos x="T36" y="T37"/>
                        </a:cxn>
                        <a:cxn ang="T99">
                          <a:pos x="T38" y="T39"/>
                        </a:cxn>
                        <a:cxn ang="T100">
                          <a:pos x="T40" y="T41"/>
                        </a:cxn>
                        <a:cxn ang="T101">
                          <a:pos x="T42" y="T43"/>
                        </a:cxn>
                        <a:cxn ang="T102">
                          <a:pos x="T44" y="T45"/>
                        </a:cxn>
                        <a:cxn ang="T103">
                          <a:pos x="T46" y="T47"/>
                        </a:cxn>
                        <a:cxn ang="T104">
                          <a:pos x="T48" y="T49"/>
                        </a:cxn>
                        <a:cxn ang="T105">
                          <a:pos x="T50" y="T51"/>
                        </a:cxn>
                        <a:cxn ang="T106">
                          <a:pos x="T52" y="T53"/>
                        </a:cxn>
                        <a:cxn ang="T107">
                          <a:pos x="T54" y="T55"/>
                        </a:cxn>
                        <a:cxn ang="T108">
                          <a:pos x="T56" y="T57"/>
                        </a:cxn>
                        <a:cxn ang="T109">
                          <a:pos x="T58" y="T59"/>
                        </a:cxn>
                        <a:cxn ang="T110">
                          <a:pos x="T60" y="T61"/>
                        </a:cxn>
                        <a:cxn ang="T111">
                          <a:pos x="T62" y="T63"/>
                        </a:cxn>
                        <a:cxn ang="T112">
                          <a:pos x="T64" y="T65"/>
                        </a:cxn>
                        <a:cxn ang="T113">
                          <a:pos x="T66" y="T67"/>
                        </a:cxn>
                        <a:cxn ang="T114">
                          <a:pos x="T68" y="T69"/>
                        </a:cxn>
                        <a:cxn ang="T115">
                          <a:pos x="T70" y="T71"/>
                        </a:cxn>
                        <a:cxn ang="T116">
                          <a:pos x="T72" y="T73"/>
                        </a:cxn>
                        <a:cxn ang="T117">
                          <a:pos x="T74" y="T75"/>
                        </a:cxn>
                        <a:cxn ang="T118">
                          <a:pos x="T76" y="T77"/>
                        </a:cxn>
                        <a:cxn ang="T119">
                          <a:pos x="T78" y="T79"/>
                        </a:cxn>
                      </a:cxnLst>
                      <a:rect l="T120" t="T121" r="T122" b="T123"/>
                      <a:pathLst>
                        <a:path w="1651" h="1405">
                          <a:moveTo>
                            <a:pt x="854" y="36"/>
                          </a:moveTo>
                          <a:cubicBezTo>
                            <a:pt x="691" y="2"/>
                            <a:pt x="552" y="26"/>
                            <a:pt x="522" y="41"/>
                          </a:cubicBezTo>
                          <a:cubicBezTo>
                            <a:pt x="492" y="56"/>
                            <a:pt x="463" y="61"/>
                            <a:pt x="431" y="69"/>
                          </a:cubicBezTo>
                          <a:cubicBezTo>
                            <a:pt x="404" y="96"/>
                            <a:pt x="360" y="106"/>
                            <a:pt x="341" y="138"/>
                          </a:cubicBezTo>
                          <a:cubicBezTo>
                            <a:pt x="322" y="170"/>
                            <a:pt x="297" y="207"/>
                            <a:pt x="293" y="221"/>
                          </a:cubicBezTo>
                          <a:cubicBezTo>
                            <a:pt x="289" y="235"/>
                            <a:pt x="439" y="259"/>
                            <a:pt x="446" y="264"/>
                          </a:cubicBezTo>
                          <a:cubicBezTo>
                            <a:pt x="453" y="269"/>
                            <a:pt x="520" y="149"/>
                            <a:pt x="542" y="184"/>
                          </a:cubicBezTo>
                          <a:cubicBezTo>
                            <a:pt x="564" y="219"/>
                            <a:pt x="497" y="397"/>
                            <a:pt x="510" y="436"/>
                          </a:cubicBezTo>
                          <a:cubicBezTo>
                            <a:pt x="506" y="518"/>
                            <a:pt x="399" y="455"/>
                            <a:pt x="350" y="528"/>
                          </a:cubicBezTo>
                          <a:cubicBezTo>
                            <a:pt x="341" y="573"/>
                            <a:pt x="553" y="817"/>
                            <a:pt x="538" y="860"/>
                          </a:cubicBezTo>
                          <a:cubicBezTo>
                            <a:pt x="526" y="896"/>
                            <a:pt x="418" y="756"/>
                            <a:pt x="209" y="901"/>
                          </a:cubicBezTo>
                          <a:cubicBezTo>
                            <a:pt x="0" y="1046"/>
                            <a:pt x="223" y="1061"/>
                            <a:pt x="230" y="1096"/>
                          </a:cubicBezTo>
                          <a:cubicBezTo>
                            <a:pt x="236" y="1090"/>
                            <a:pt x="244" y="1104"/>
                            <a:pt x="251" y="1109"/>
                          </a:cubicBezTo>
                          <a:cubicBezTo>
                            <a:pt x="261" y="1116"/>
                            <a:pt x="269" y="1124"/>
                            <a:pt x="279" y="1130"/>
                          </a:cubicBezTo>
                          <a:cubicBezTo>
                            <a:pt x="314" y="1151"/>
                            <a:pt x="350" y="1176"/>
                            <a:pt x="390" y="1186"/>
                          </a:cubicBezTo>
                          <a:cubicBezTo>
                            <a:pt x="428" y="1195"/>
                            <a:pt x="464" y="1209"/>
                            <a:pt x="501" y="1221"/>
                          </a:cubicBezTo>
                          <a:cubicBezTo>
                            <a:pt x="532" y="1231"/>
                            <a:pt x="567" y="1231"/>
                            <a:pt x="598" y="1241"/>
                          </a:cubicBezTo>
                          <a:cubicBezTo>
                            <a:pt x="651" y="1259"/>
                            <a:pt x="703" y="1281"/>
                            <a:pt x="758" y="1290"/>
                          </a:cubicBezTo>
                          <a:cubicBezTo>
                            <a:pt x="783" y="1299"/>
                            <a:pt x="809" y="1302"/>
                            <a:pt x="834" y="1311"/>
                          </a:cubicBezTo>
                          <a:cubicBezTo>
                            <a:pt x="875" y="1326"/>
                            <a:pt x="910" y="1341"/>
                            <a:pt x="952" y="1352"/>
                          </a:cubicBezTo>
                          <a:cubicBezTo>
                            <a:pt x="1023" y="1405"/>
                            <a:pt x="1224" y="1368"/>
                            <a:pt x="1285" y="1366"/>
                          </a:cubicBezTo>
                          <a:cubicBezTo>
                            <a:pt x="1342" y="1354"/>
                            <a:pt x="1396" y="1339"/>
                            <a:pt x="1452" y="1325"/>
                          </a:cubicBezTo>
                          <a:cubicBezTo>
                            <a:pt x="1461" y="1320"/>
                            <a:pt x="1470" y="1315"/>
                            <a:pt x="1479" y="1311"/>
                          </a:cubicBezTo>
                          <a:cubicBezTo>
                            <a:pt x="1493" y="1305"/>
                            <a:pt x="1508" y="1303"/>
                            <a:pt x="1521" y="1297"/>
                          </a:cubicBezTo>
                          <a:cubicBezTo>
                            <a:pt x="1550" y="1284"/>
                            <a:pt x="1576" y="1263"/>
                            <a:pt x="1604" y="1248"/>
                          </a:cubicBezTo>
                          <a:cubicBezTo>
                            <a:pt x="1651" y="1177"/>
                            <a:pt x="1625" y="1032"/>
                            <a:pt x="1549" y="985"/>
                          </a:cubicBezTo>
                          <a:cubicBezTo>
                            <a:pt x="1544" y="978"/>
                            <a:pt x="1541" y="970"/>
                            <a:pt x="1535" y="964"/>
                          </a:cubicBezTo>
                          <a:cubicBezTo>
                            <a:pt x="1529" y="958"/>
                            <a:pt x="1519" y="956"/>
                            <a:pt x="1514" y="950"/>
                          </a:cubicBezTo>
                          <a:cubicBezTo>
                            <a:pt x="1486" y="917"/>
                            <a:pt x="1456" y="847"/>
                            <a:pt x="1445" y="804"/>
                          </a:cubicBezTo>
                          <a:cubicBezTo>
                            <a:pt x="1451" y="685"/>
                            <a:pt x="1566" y="824"/>
                            <a:pt x="1494" y="676"/>
                          </a:cubicBezTo>
                          <a:cubicBezTo>
                            <a:pt x="1422" y="528"/>
                            <a:pt x="1618" y="518"/>
                            <a:pt x="1622" y="504"/>
                          </a:cubicBezTo>
                          <a:cubicBezTo>
                            <a:pt x="1626" y="490"/>
                            <a:pt x="1528" y="402"/>
                            <a:pt x="1528" y="402"/>
                          </a:cubicBezTo>
                          <a:cubicBezTo>
                            <a:pt x="1526" y="381"/>
                            <a:pt x="1526" y="359"/>
                            <a:pt x="1521" y="339"/>
                          </a:cubicBezTo>
                          <a:cubicBezTo>
                            <a:pt x="1519" y="331"/>
                            <a:pt x="1511" y="325"/>
                            <a:pt x="1507" y="318"/>
                          </a:cubicBezTo>
                          <a:cubicBezTo>
                            <a:pt x="1468" y="243"/>
                            <a:pt x="1648" y="250"/>
                            <a:pt x="1562" y="228"/>
                          </a:cubicBezTo>
                          <a:cubicBezTo>
                            <a:pt x="1539" y="213"/>
                            <a:pt x="1554" y="0"/>
                            <a:pt x="1264" y="124"/>
                          </a:cubicBezTo>
                          <a:cubicBezTo>
                            <a:pt x="974" y="248"/>
                            <a:pt x="1163" y="234"/>
                            <a:pt x="1227" y="230"/>
                          </a:cubicBezTo>
                          <a:cubicBezTo>
                            <a:pt x="1195" y="282"/>
                            <a:pt x="1075" y="300"/>
                            <a:pt x="1050" y="296"/>
                          </a:cubicBezTo>
                          <a:cubicBezTo>
                            <a:pt x="1035" y="294"/>
                            <a:pt x="934" y="156"/>
                            <a:pt x="934" y="156"/>
                          </a:cubicBezTo>
                          <a:cubicBezTo>
                            <a:pt x="917" y="129"/>
                            <a:pt x="1017" y="70"/>
                            <a:pt x="854" y="36"/>
                          </a:cubicBezTo>
                          <a:close/>
                        </a:path>
                      </a:pathLst>
                    </a:custGeom>
                    <a:gradFill rotWithShape="1">
                      <a:gsLst>
                        <a:gs pos="0">
                          <a:schemeClr val="accent1"/>
                        </a:gs>
                        <a:gs pos="100000">
                          <a:srgbClr val="99FF99"/>
                        </a:gs>
                      </a:gsLst>
                      <a:lin ang="5400000" scaled="1"/>
                    </a:gradFill>
                    <a:ln w="9525">
                      <a:solidFill>
                        <a:schemeClr val="accent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sp>
                <p:nvSpPr>
                  <p:cNvPr id="29712" name="WordArt 1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156" y="3521"/>
                    <a:ext cx="817" cy="227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Plain">
                      <a:avLst>
                        <a:gd name="adj" fmla="val 50000"/>
                      </a:avLst>
                    </a:prstTxWarp>
                  </a:bodyPr>
                  <a:lstStyle/>
                  <a:p>
                    <a:pPr algn="ctr">
                      <a:defRPr/>
                    </a:pPr>
                    <a:r>
                      <a:rPr lang="en-GB" sz="3600" kern="10">
                        <a:ln w="9525">
                          <a:noFill/>
                          <a:round/>
                          <a:headEnd/>
                          <a:tailEnd/>
                        </a:ln>
                        <a:latin typeface="Arial Black"/>
                      </a:rPr>
                      <a:t>Farmdom</a:t>
                    </a:r>
                  </a:p>
                </p:txBody>
              </p:sp>
              <p:pic>
                <p:nvPicPr>
                  <p:cNvPr id="4121" name="Picture 17" descr="farmer_with_tractor_400_clr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6" y="2923"/>
                    <a:ext cx="817" cy="6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4118" name="Picture 18" descr="tree_apple_swinging_150_clr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5" y="1525"/>
                  <a:ext cx="462" cy="4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16" name="Picture 19" descr="apple_pc_800_clr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3393"/>
                <a:ext cx="367" cy="5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13" name="AutoShape 26"/>
            <p:cNvSpPr>
              <a:spLocks noChangeArrowheads="1"/>
            </p:cNvSpPr>
            <p:nvPr/>
          </p:nvSpPr>
          <p:spPr bwMode="auto">
            <a:xfrm>
              <a:off x="838" y="3702"/>
              <a:ext cx="1951" cy="453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4" name="Content Placeholder 2"/>
            <p:cNvSpPr>
              <a:spLocks/>
            </p:cNvSpPr>
            <p:nvPr/>
          </p:nvSpPr>
          <p:spPr bwMode="auto">
            <a:xfrm>
              <a:off x="748" y="3702"/>
              <a:ext cx="208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65138" lvl="1" indent="-285750" eaLnBrk="0" hangingPunct="0">
                <a:lnSpc>
                  <a:spcPct val="90000"/>
                </a:lnSpc>
                <a:spcBef>
                  <a:spcPct val="20000"/>
                </a:spcBef>
                <a:buFont typeface="Wingdings 3" pitchFamily="18" charset="2"/>
                <a:buBlip>
                  <a:blip r:embed="rId7"/>
                </a:buBlip>
              </a:pPr>
              <a:r>
                <a:rPr lang="en-GB" sz="1600" u="none">
                  <a:solidFill>
                    <a:schemeClr val="accent2"/>
                  </a:solidFill>
                </a:rPr>
                <a:t>Has good farming land, so is able to produce more apples than Makeland</a:t>
              </a:r>
            </a:p>
          </p:txBody>
        </p:sp>
      </p:grp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4787900" y="4365625"/>
            <a:ext cx="3313113" cy="2230438"/>
            <a:chOff x="3016" y="2750"/>
            <a:chExt cx="2087" cy="1405"/>
          </a:xfrm>
        </p:grpSpPr>
        <p:grpSp>
          <p:nvGrpSpPr>
            <p:cNvPr id="4102" name="Group 30"/>
            <p:cNvGrpSpPr>
              <a:grpSpLocks/>
            </p:cNvGrpSpPr>
            <p:nvPr/>
          </p:nvGrpSpPr>
          <p:grpSpPr bwMode="auto">
            <a:xfrm>
              <a:off x="3288" y="2750"/>
              <a:ext cx="1553" cy="794"/>
              <a:chOff x="2415" y="3088"/>
              <a:chExt cx="1553" cy="794"/>
            </a:xfrm>
          </p:grpSpPr>
          <p:grpSp>
            <p:nvGrpSpPr>
              <p:cNvPr id="4105" name="Group 5"/>
              <p:cNvGrpSpPr>
                <a:grpSpLocks/>
              </p:cNvGrpSpPr>
              <p:nvPr/>
            </p:nvGrpSpPr>
            <p:grpSpPr bwMode="auto">
              <a:xfrm>
                <a:off x="2415" y="3088"/>
                <a:ext cx="1353" cy="764"/>
                <a:chOff x="3424" y="2750"/>
                <a:chExt cx="2041" cy="1134"/>
              </a:xfrm>
            </p:grpSpPr>
            <p:grpSp>
              <p:nvGrpSpPr>
                <p:cNvPr id="4107" name="Group 6"/>
                <p:cNvGrpSpPr>
                  <a:grpSpLocks/>
                </p:cNvGrpSpPr>
                <p:nvPr/>
              </p:nvGrpSpPr>
              <p:grpSpPr bwMode="auto">
                <a:xfrm>
                  <a:off x="3424" y="2750"/>
                  <a:ext cx="2041" cy="1134"/>
                  <a:chOff x="3424" y="2704"/>
                  <a:chExt cx="2041" cy="1134"/>
                </a:xfrm>
              </p:grpSpPr>
              <p:sp>
                <p:nvSpPr>
                  <p:cNvPr id="4110" name="Freeform 7"/>
                  <p:cNvSpPr>
                    <a:spLocks/>
                  </p:cNvSpPr>
                  <p:nvPr/>
                </p:nvSpPr>
                <p:spPr bwMode="auto">
                  <a:xfrm>
                    <a:off x="3424" y="2704"/>
                    <a:ext cx="2041" cy="1134"/>
                  </a:xfrm>
                  <a:custGeom>
                    <a:avLst/>
                    <a:gdLst>
                      <a:gd name="T0" fmla="*/ 5 w 2041"/>
                      <a:gd name="T1" fmla="*/ 317 h 1134"/>
                      <a:gd name="T2" fmla="*/ 41 w 2041"/>
                      <a:gd name="T3" fmla="*/ 286 h 1134"/>
                      <a:gd name="T4" fmla="*/ 63 w 2041"/>
                      <a:gd name="T5" fmla="*/ 262 h 1134"/>
                      <a:gd name="T6" fmla="*/ 85 w 2041"/>
                      <a:gd name="T7" fmla="*/ 255 h 1134"/>
                      <a:gd name="T8" fmla="*/ 173 w 2041"/>
                      <a:gd name="T9" fmla="*/ 209 h 1134"/>
                      <a:gd name="T10" fmla="*/ 656 w 2041"/>
                      <a:gd name="T11" fmla="*/ 0 h 1134"/>
                      <a:gd name="T12" fmla="*/ 1206 w 2041"/>
                      <a:gd name="T13" fmla="*/ 162 h 1134"/>
                      <a:gd name="T14" fmla="*/ 1623 w 2041"/>
                      <a:gd name="T15" fmla="*/ 100 h 1134"/>
                      <a:gd name="T16" fmla="*/ 1667 w 2041"/>
                      <a:gd name="T17" fmla="*/ 123 h 1134"/>
                      <a:gd name="T18" fmla="*/ 1733 w 2041"/>
                      <a:gd name="T19" fmla="*/ 170 h 1134"/>
                      <a:gd name="T20" fmla="*/ 1850 w 2041"/>
                      <a:gd name="T21" fmla="*/ 317 h 1134"/>
                      <a:gd name="T22" fmla="*/ 1909 w 2041"/>
                      <a:gd name="T23" fmla="*/ 378 h 1134"/>
                      <a:gd name="T24" fmla="*/ 1989 w 2041"/>
                      <a:gd name="T25" fmla="*/ 464 h 1134"/>
                      <a:gd name="T26" fmla="*/ 2041 w 2041"/>
                      <a:gd name="T27" fmla="*/ 540 h 1134"/>
                      <a:gd name="T28" fmla="*/ 1997 w 2041"/>
                      <a:gd name="T29" fmla="*/ 617 h 1134"/>
                      <a:gd name="T30" fmla="*/ 1961 w 2041"/>
                      <a:gd name="T31" fmla="*/ 687 h 1134"/>
                      <a:gd name="T32" fmla="*/ 1916 w 2041"/>
                      <a:gd name="T33" fmla="*/ 710 h 1134"/>
                      <a:gd name="T34" fmla="*/ 1894 w 2041"/>
                      <a:gd name="T35" fmla="*/ 733 h 1134"/>
                      <a:gd name="T36" fmla="*/ 1836 w 2041"/>
                      <a:gd name="T37" fmla="*/ 748 h 1134"/>
                      <a:gd name="T38" fmla="*/ 1740 w 2041"/>
                      <a:gd name="T39" fmla="*/ 803 h 1134"/>
                      <a:gd name="T40" fmla="*/ 1638 w 2041"/>
                      <a:gd name="T41" fmla="*/ 842 h 1134"/>
                      <a:gd name="T42" fmla="*/ 1608 w 2041"/>
                      <a:gd name="T43" fmla="*/ 849 h 1134"/>
                      <a:gd name="T44" fmla="*/ 1463 w 2041"/>
                      <a:gd name="T45" fmla="*/ 887 h 1134"/>
                      <a:gd name="T46" fmla="*/ 1433 w 2041"/>
                      <a:gd name="T47" fmla="*/ 895 h 1134"/>
                      <a:gd name="T48" fmla="*/ 1411 w 2041"/>
                      <a:gd name="T49" fmla="*/ 911 h 1134"/>
                      <a:gd name="T50" fmla="*/ 1331 w 2041"/>
                      <a:gd name="T51" fmla="*/ 934 h 1134"/>
                      <a:gd name="T52" fmla="*/ 1286 w 2041"/>
                      <a:gd name="T53" fmla="*/ 957 h 1134"/>
                      <a:gd name="T54" fmla="*/ 1206 w 2041"/>
                      <a:gd name="T55" fmla="*/ 1003 h 1134"/>
                      <a:gd name="T56" fmla="*/ 1104 w 2041"/>
                      <a:gd name="T57" fmla="*/ 1057 h 1134"/>
                      <a:gd name="T58" fmla="*/ 972 w 2041"/>
                      <a:gd name="T59" fmla="*/ 1134 h 1134"/>
                      <a:gd name="T60" fmla="*/ 364 w 2041"/>
                      <a:gd name="T61" fmla="*/ 1088 h 1134"/>
                      <a:gd name="T62" fmla="*/ 122 w 2041"/>
                      <a:gd name="T63" fmla="*/ 979 h 1134"/>
                      <a:gd name="T64" fmla="*/ 129 w 2041"/>
                      <a:gd name="T65" fmla="*/ 877 h 1134"/>
                      <a:gd name="T66" fmla="*/ 85 w 2041"/>
                      <a:gd name="T67" fmla="*/ 556 h 1134"/>
                      <a:gd name="T68" fmla="*/ 26 w 2041"/>
                      <a:gd name="T69" fmla="*/ 494 h 1134"/>
                      <a:gd name="T70" fmla="*/ 5 w 2041"/>
                      <a:gd name="T71" fmla="*/ 317 h 1134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041"/>
                      <a:gd name="T109" fmla="*/ 0 h 1134"/>
                      <a:gd name="T110" fmla="*/ 2041 w 2041"/>
                      <a:gd name="T111" fmla="*/ 1134 h 1134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041" h="1134">
                        <a:moveTo>
                          <a:pt x="5" y="317"/>
                        </a:moveTo>
                        <a:cubicBezTo>
                          <a:pt x="38" y="265"/>
                          <a:pt x="0" y="316"/>
                          <a:pt x="41" y="286"/>
                        </a:cubicBezTo>
                        <a:cubicBezTo>
                          <a:pt x="50" y="279"/>
                          <a:pt x="55" y="268"/>
                          <a:pt x="63" y="262"/>
                        </a:cubicBezTo>
                        <a:cubicBezTo>
                          <a:pt x="70" y="258"/>
                          <a:pt x="79" y="259"/>
                          <a:pt x="85" y="255"/>
                        </a:cubicBezTo>
                        <a:cubicBezTo>
                          <a:pt x="126" y="231"/>
                          <a:pt x="132" y="221"/>
                          <a:pt x="173" y="209"/>
                        </a:cubicBezTo>
                        <a:cubicBezTo>
                          <a:pt x="322" y="111"/>
                          <a:pt x="484" y="38"/>
                          <a:pt x="656" y="0"/>
                        </a:cubicBezTo>
                        <a:cubicBezTo>
                          <a:pt x="842" y="2"/>
                          <a:pt x="1021" y="158"/>
                          <a:pt x="1206" y="162"/>
                        </a:cubicBezTo>
                        <a:cubicBezTo>
                          <a:pt x="1327" y="166"/>
                          <a:pt x="1502" y="67"/>
                          <a:pt x="1623" y="100"/>
                        </a:cubicBezTo>
                        <a:cubicBezTo>
                          <a:pt x="1686" y="145"/>
                          <a:pt x="1606" y="91"/>
                          <a:pt x="1667" y="123"/>
                        </a:cubicBezTo>
                        <a:cubicBezTo>
                          <a:pt x="1694" y="137"/>
                          <a:pt x="1705" y="160"/>
                          <a:pt x="1733" y="170"/>
                        </a:cubicBezTo>
                        <a:cubicBezTo>
                          <a:pt x="1775" y="215"/>
                          <a:pt x="1813" y="267"/>
                          <a:pt x="1850" y="317"/>
                        </a:cubicBezTo>
                        <a:cubicBezTo>
                          <a:pt x="1893" y="376"/>
                          <a:pt x="1859" y="351"/>
                          <a:pt x="1909" y="378"/>
                        </a:cubicBezTo>
                        <a:cubicBezTo>
                          <a:pt x="1931" y="414"/>
                          <a:pt x="1966" y="430"/>
                          <a:pt x="1989" y="464"/>
                        </a:cubicBezTo>
                        <a:cubicBezTo>
                          <a:pt x="2006" y="489"/>
                          <a:pt x="2024" y="514"/>
                          <a:pt x="2041" y="540"/>
                        </a:cubicBezTo>
                        <a:cubicBezTo>
                          <a:pt x="2030" y="573"/>
                          <a:pt x="2021" y="593"/>
                          <a:pt x="1997" y="617"/>
                        </a:cubicBezTo>
                        <a:cubicBezTo>
                          <a:pt x="1990" y="637"/>
                          <a:pt x="1979" y="680"/>
                          <a:pt x="1961" y="687"/>
                        </a:cubicBezTo>
                        <a:cubicBezTo>
                          <a:pt x="1938" y="695"/>
                          <a:pt x="1937" y="694"/>
                          <a:pt x="1916" y="710"/>
                        </a:cubicBezTo>
                        <a:cubicBezTo>
                          <a:pt x="1908" y="717"/>
                          <a:pt x="1904" y="728"/>
                          <a:pt x="1894" y="733"/>
                        </a:cubicBezTo>
                        <a:cubicBezTo>
                          <a:pt x="1843" y="758"/>
                          <a:pt x="1873" y="726"/>
                          <a:pt x="1836" y="748"/>
                        </a:cubicBezTo>
                        <a:cubicBezTo>
                          <a:pt x="1800" y="769"/>
                          <a:pt x="1779" y="789"/>
                          <a:pt x="1740" y="803"/>
                        </a:cubicBezTo>
                        <a:cubicBezTo>
                          <a:pt x="1706" y="827"/>
                          <a:pt x="1680" y="830"/>
                          <a:pt x="1638" y="842"/>
                        </a:cubicBezTo>
                        <a:cubicBezTo>
                          <a:pt x="1628" y="844"/>
                          <a:pt x="1608" y="849"/>
                          <a:pt x="1608" y="849"/>
                        </a:cubicBezTo>
                        <a:cubicBezTo>
                          <a:pt x="1567" y="878"/>
                          <a:pt x="1511" y="882"/>
                          <a:pt x="1463" y="887"/>
                        </a:cubicBezTo>
                        <a:cubicBezTo>
                          <a:pt x="1453" y="889"/>
                          <a:pt x="1443" y="891"/>
                          <a:pt x="1433" y="895"/>
                        </a:cubicBezTo>
                        <a:cubicBezTo>
                          <a:pt x="1425" y="898"/>
                          <a:pt x="1419" y="907"/>
                          <a:pt x="1411" y="911"/>
                        </a:cubicBezTo>
                        <a:cubicBezTo>
                          <a:pt x="1385" y="921"/>
                          <a:pt x="1356" y="921"/>
                          <a:pt x="1331" y="934"/>
                        </a:cubicBezTo>
                        <a:cubicBezTo>
                          <a:pt x="1274" y="964"/>
                          <a:pt x="1342" y="937"/>
                          <a:pt x="1286" y="957"/>
                        </a:cubicBezTo>
                        <a:cubicBezTo>
                          <a:pt x="1260" y="977"/>
                          <a:pt x="1234" y="987"/>
                          <a:pt x="1206" y="1003"/>
                        </a:cubicBezTo>
                        <a:cubicBezTo>
                          <a:pt x="1167" y="1026"/>
                          <a:pt x="1148" y="1045"/>
                          <a:pt x="1104" y="1057"/>
                        </a:cubicBezTo>
                        <a:cubicBezTo>
                          <a:pt x="1061" y="1088"/>
                          <a:pt x="1018" y="1108"/>
                          <a:pt x="972" y="1134"/>
                        </a:cubicBezTo>
                        <a:cubicBezTo>
                          <a:pt x="836" y="1076"/>
                          <a:pt x="480" y="1092"/>
                          <a:pt x="364" y="1088"/>
                        </a:cubicBezTo>
                        <a:cubicBezTo>
                          <a:pt x="279" y="1071"/>
                          <a:pt x="205" y="1009"/>
                          <a:pt x="122" y="979"/>
                        </a:cubicBezTo>
                        <a:cubicBezTo>
                          <a:pt x="111" y="946"/>
                          <a:pt x="103" y="896"/>
                          <a:pt x="129" y="877"/>
                        </a:cubicBezTo>
                        <a:cubicBezTo>
                          <a:pt x="195" y="772"/>
                          <a:pt x="188" y="628"/>
                          <a:pt x="85" y="556"/>
                        </a:cubicBezTo>
                        <a:cubicBezTo>
                          <a:pt x="69" y="529"/>
                          <a:pt x="52" y="511"/>
                          <a:pt x="26" y="494"/>
                        </a:cubicBezTo>
                        <a:cubicBezTo>
                          <a:pt x="36" y="361"/>
                          <a:pt x="47" y="419"/>
                          <a:pt x="5" y="317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CCFF">
                          <a:alpha val="29999"/>
                        </a:srgbClr>
                      </a:gs>
                      <a:gs pos="100000">
                        <a:srgbClr val="6699FF">
                          <a:alpha val="35001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4111" name="Freeform 8"/>
                  <p:cNvSpPr>
                    <a:spLocks/>
                  </p:cNvSpPr>
                  <p:nvPr/>
                </p:nvSpPr>
                <p:spPr bwMode="auto">
                  <a:xfrm>
                    <a:off x="3493" y="2748"/>
                    <a:ext cx="1934" cy="1020"/>
                  </a:xfrm>
                  <a:custGeom>
                    <a:avLst/>
                    <a:gdLst>
                      <a:gd name="T0" fmla="*/ 5 w 1934"/>
                      <a:gd name="T1" fmla="*/ 285 h 1020"/>
                      <a:gd name="T2" fmla="*/ 39 w 1934"/>
                      <a:gd name="T3" fmla="*/ 257 h 1020"/>
                      <a:gd name="T4" fmla="*/ 60 w 1934"/>
                      <a:gd name="T5" fmla="*/ 236 h 1020"/>
                      <a:gd name="T6" fmla="*/ 81 w 1934"/>
                      <a:gd name="T7" fmla="*/ 229 h 1020"/>
                      <a:gd name="T8" fmla="*/ 164 w 1934"/>
                      <a:gd name="T9" fmla="*/ 188 h 1020"/>
                      <a:gd name="T10" fmla="*/ 622 w 1934"/>
                      <a:gd name="T11" fmla="*/ 0 h 1020"/>
                      <a:gd name="T12" fmla="*/ 1143 w 1934"/>
                      <a:gd name="T13" fmla="*/ 146 h 1020"/>
                      <a:gd name="T14" fmla="*/ 1538 w 1934"/>
                      <a:gd name="T15" fmla="*/ 90 h 1020"/>
                      <a:gd name="T16" fmla="*/ 1580 w 1934"/>
                      <a:gd name="T17" fmla="*/ 111 h 1020"/>
                      <a:gd name="T18" fmla="*/ 1642 w 1934"/>
                      <a:gd name="T19" fmla="*/ 153 h 1020"/>
                      <a:gd name="T20" fmla="*/ 1753 w 1934"/>
                      <a:gd name="T21" fmla="*/ 285 h 1020"/>
                      <a:gd name="T22" fmla="*/ 1809 w 1934"/>
                      <a:gd name="T23" fmla="*/ 340 h 1020"/>
                      <a:gd name="T24" fmla="*/ 1885 w 1934"/>
                      <a:gd name="T25" fmla="*/ 417 h 1020"/>
                      <a:gd name="T26" fmla="*/ 1934 w 1934"/>
                      <a:gd name="T27" fmla="*/ 486 h 1020"/>
                      <a:gd name="T28" fmla="*/ 1892 w 1934"/>
                      <a:gd name="T29" fmla="*/ 555 h 1020"/>
                      <a:gd name="T30" fmla="*/ 1858 w 1934"/>
                      <a:gd name="T31" fmla="*/ 618 h 1020"/>
                      <a:gd name="T32" fmla="*/ 1816 w 1934"/>
                      <a:gd name="T33" fmla="*/ 639 h 1020"/>
                      <a:gd name="T34" fmla="*/ 1795 w 1934"/>
                      <a:gd name="T35" fmla="*/ 659 h 1020"/>
                      <a:gd name="T36" fmla="*/ 1740 w 1934"/>
                      <a:gd name="T37" fmla="*/ 673 h 1020"/>
                      <a:gd name="T38" fmla="*/ 1649 w 1934"/>
                      <a:gd name="T39" fmla="*/ 722 h 1020"/>
                      <a:gd name="T40" fmla="*/ 1552 w 1934"/>
                      <a:gd name="T41" fmla="*/ 757 h 1020"/>
                      <a:gd name="T42" fmla="*/ 1524 w 1934"/>
                      <a:gd name="T43" fmla="*/ 764 h 1020"/>
                      <a:gd name="T44" fmla="*/ 1386 w 1934"/>
                      <a:gd name="T45" fmla="*/ 798 h 1020"/>
                      <a:gd name="T46" fmla="*/ 1358 w 1934"/>
                      <a:gd name="T47" fmla="*/ 805 h 1020"/>
                      <a:gd name="T48" fmla="*/ 1337 w 1934"/>
                      <a:gd name="T49" fmla="*/ 819 h 1020"/>
                      <a:gd name="T50" fmla="*/ 1261 w 1934"/>
                      <a:gd name="T51" fmla="*/ 840 h 1020"/>
                      <a:gd name="T52" fmla="*/ 1219 w 1934"/>
                      <a:gd name="T53" fmla="*/ 861 h 1020"/>
                      <a:gd name="T54" fmla="*/ 1143 w 1934"/>
                      <a:gd name="T55" fmla="*/ 902 h 1020"/>
                      <a:gd name="T56" fmla="*/ 1046 w 1934"/>
                      <a:gd name="T57" fmla="*/ 951 h 1020"/>
                      <a:gd name="T58" fmla="*/ 921 w 1934"/>
                      <a:gd name="T59" fmla="*/ 1020 h 1020"/>
                      <a:gd name="T60" fmla="*/ 345 w 1934"/>
                      <a:gd name="T61" fmla="*/ 979 h 1020"/>
                      <a:gd name="T62" fmla="*/ 116 w 1934"/>
                      <a:gd name="T63" fmla="*/ 881 h 1020"/>
                      <a:gd name="T64" fmla="*/ 143 w 1934"/>
                      <a:gd name="T65" fmla="*/ 826 h 1020"/>
                      <a:gd name="T66" fmla="*/ 81 w 1934"/>
                      <a:gd name="T67" fmla="*/ 500 h 1020"/>
                      <a:gd name="T68" fmla="*/ 25 w 1934"/>
                      <a:gd name="T69" fmla="*/ 444 h 1020"/>
                      <a:gd name="T70" fmla="*/ 5 w 1934"/>
                      <a:gd name="T71" fmla="*/ 285 h 102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1934"/>
                      <a:gd name="T109" fmla="*/ 0 h 1020"/>
                      <a:gd name="T110" fmla="*/ 1934 w 1934"/>
                      <a:gd name="T111" fmla="*/ 1020 h 102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1934" h="1020">
                        <a:moveTo>
                          <a:pt x="5" y="285"/>
                        </a:moveTo>
                        <a:cubicBezTo>
                          <a:pt x="36" y="238"/>
                          <a:pt x="0" y="284"/>
                          <a:pt x="39" y="257"/>
                        </a:cubicBezTo>
                        <a:cubicBezTo>
                          <a:pt x="47" y="251"/>
                          <a:pt x="52" y="241"/>
                          <a:pt x="60" y="236"/>
                        </a:cubicBezTo>
                        <a:cubicBezTo>
                          <a:pt x="66" y="232"/>
                          <a:pt x="75" y="233"/>
                          <a:pt x="81" y="229"/>
                        </a:cubicBezTo>
                        <a:cubicBezTo>
                          <a:pt x="119" y="208"/>
                          <a:pt x="125" y="199"/>
                          <a:pt x="164" y="188"/>
                        </a:cubicBezTo>
                        <a:cubicBezTo>
                          <a:pt x="305" y="100"/>
                          <a:pt x="459" y="34"/>
                          <a:pt x="622" y="0"/>
                        </a:cubicBezTo>
                        <a:cubicBezTo>
                          <a:pt x="798" y="2"/>
                          <a:pt x="967" y="142"/>
                          <a:pt x="1143" y="146"/>
                        </a:cubicBezTo>
                        <a:cubicBezTo>
                          <a:pt x="1257" y="149"/>
                          <a:pt x="1423" y="60"/>
                          <a:pt x="1538" y="90"/>
                        </a:cubicBezTo>
                        <a:cubicBezTo>
                          <a:pt x="1598" y="130"/>
                          <a:pt x="1522" y="82"/>
                          <a:pt x="1580" y="111"/>
                        </a:cubicBezTo>
                        <a:cubicBezTo>
                          <a:pt x="1605" y="123"/>
                          <a:pt x="1616" y="144"/>
                          <a:pt x="1642" y="153"/>
                        </a:cubicBezTo>
                        <a:cubicBezTo>
                          <a:pt x="1682" y="193"/>
                          <a:pt x="1718" y="240"/>
                          <a:pt x="1753" y="285"/>
                        </a:cubicBezTo>
                        <a:cubicBezTo>
                          <a:pt x="1794" y="338"/>
                          <a:pt x="1762" y="316"/>
                          <a:pt x="1809" y="340"/>
                        </a:cubicBezTo>
                        <a:cubicBezTo>
                          <a:pt x="1830" y="372"/>
                          <a:pt x="1863" y="387"/>
                          <a:pt x="1885" y="417"/>
                        </a:cubicBezTo>
                        <a:cubicBezTo>
                          <a:pt x="1901" y="440"/>
                          <a:pt x="1918" y="462"/>
                          <a:pt x="1934" y="486"/>
                        </a:cubicBezTo>
                        <a:cubicBezTo>
                          <a:pt x="1924" y="515"/>
                          <a:pt x="1915" y="533"/>
                          <a:pt x="1892" y="555"/>
                        </a:cubicBezTo>
                        <a:cubicBezTo>
                          <a:pt x="1886" y="573"/>
                          <a:pt x="1875" y="612"/>
                          <a:pt x="1858" y="618"/>
                        </a:cubicBezTo>
                        <a:cubicBezTo>
                          <a:pt x="1836" y="625"/>
                          <a:pt x="1835" y="624"/>
                          <a:pt x="1816" y="639"/>
                        </a:cubicBezTo>
                        <a:cubicBezTo>
                          <a:pt x="1808" y="645"/>
                          <a:pt x="1804" y="655"/>
                          <a:pt x="1795" y="659"/>
                        </a:cubicBezTo>
                        <a:cubicBezTo>
                          <a:pt x="1746" y="682"/>
                          <a:pt x="1775" y="653"/>
                          <a:pt x="1740" y="673"/>
                        </a:cubicBezTo>
                        <a:cubicBezTo>
                          <a:pt x="1706" y="692"/>
                          <a:pt x="1686" y="710"/>
                          <a:pt x="1649" y="722"/>
                        </a:cubicBezTo>
                        <a:cubicBezTo>
                          <a:pt x="1617" y="744"/>
                          <a:pt x="1592" y="747"/>
                          <a:pt x="1552" y="757"/>
                        </a:cubicBezTo>
                        <a:cubicBezTo>
                          <a:pt x="1543" y="759"/>
                          <a:pt x="1524" y="764"/>
                          <a:pt x="1524" y="764"/>
                        </a:cubicBezTo>
                        <a:cubicBezTo>
                          <a:pt x="1485" y="790"/>
                          <a:pt x="1432" y="793"/>
                          <a:pt x="1386" y="798"/>
                        </a:cubicBezTo>
                        <a:cubicBezTo>
                          <a:pt x="1377" y="800"/>
                          <a:pt x="1367" y="801"/>
                          <a:pt x="1358" y="805"/>
                        </a:cubicBezTo>
                        <a:cubicBezTo>
                          <a:pt x="1350" y="808"/>
                          <a:pt x="1345" y="816"/>
                          <a:pt x="1337" y="819"/>
                        </a:cubicBezTo>
                        <a:cubicBezTo>
                          <a:pt x="1312" y="828"/>
                          <a:pt x="1285" y="828"/>
                          <a:pt x="1261" y="840"/>
                        </a:cubicBezTo>
                        <a:cubicBezTo>
                          <a:pt x="1207" y="867"/>
                          <a:pt x="1272" y="843"/>
                          <a:pt x="1219" y="861"/>
                        </a:cubicBezTo>
                        <a:cubicBezTo>
                          <a:pt x="1194" y="879"/>
                          <a:pt x="1169" y="888"/>
                          <a:pt x="1143" y="902"/>
                        </a:cubicBezTo>
                        <a:cubicBezTo>
                          <a:pt x="1106" y="923"/>
                          <a:pt x="1088" y="940"/>
                          <a:pt x="1046" y="951"/>
                        </a:cubicBezTo>
                        <a:cubicBezTo>
                          <a:pt x="1005" y="979"/>
                          <a:pt x="965" y="997"/>
                          <a:pt x="921" y="1020"/>
                        </a:cubicBezTo>
                        <a:cubicBezTo>
                          <a:pt x="792" y="968"/>
                          <a:pt x="455" y="982"/>
                          <a:pt x="345" y="979"/>
                        </a:cubicBezTo>
                        <a:cubicBezTo>
                          <a:pt x="264" y="963"/>
                          <a:pt x="194" y="908"/>
                          <a:pt x="116" y="881"/>
                        </a:cubicBezTo>
                        <a:cubicBezTo>
                          <a:pt x="105" y="851"/>
                          <a:pt x="118" y="843"/>
                          <a:pt x="143" y="826"/>
                        </a:cubicBezTo>
                        <a:cubicBezTo>
                          <a:pt x="206" y="731"/>
                          <a:pt x="178" y="565"/>
                          <a:pt x="81" y="500"/>
                        </a:cubicBezTo>
                        <a:cubicBezTo>
                          <a:pt x="65" y="476"/>
                          <a:pt x="49" y="460"/>
                          <a:pt x="25" y="444"/>
                        </a:cubicBezTo>
                        <a:cubicBezTo>
                          <a:pt x="34" y="325"/>
                          <a:pt x="45" y="377"/>
                          <a:pt x="5" y="285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CC6600"/>
                      </a:gs>
                      <a:gs pos="100000">
                        <a:srgbClr val="FF9900">
                          <a:alpha val="57999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sp>
              <p:nvSpPr>
                <p:cNvPr id="29705" name="WordArt 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742" y="3204"/>
                  <a:ext cx="817" cy="227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>
                    <a:defRPr/>
                  </a:pPr>
                  <a:r>
                    <a:rPr lang="en-GB" sz="3600" kern="10">
                      <a:ln w="9525">
                        <a:noFill/>
                        <a:round/>
                        <a:headEnd/>
                        <a:tailEnd/>
                      </a:ln>
                      <a:latin typeface="Arial Black"/>
                    </a:rPr>
                    <a:t>Makeland</a:t>
                  </a:r>
                </a:p>
              </p:txBody>
            </p:sp>
            <p:pic>
              <p:nvPicPr>
                <p:cNvPr id="4109" name="Picture 10" descr="factory_building_smoke_stack_400_clr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4" y="2932"/>
                  <a:ext cx="496" cy="6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4106" name="Picture 24" descr="birthday_cake_400_clr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8" y="3393"/>
                <a:ext cx="440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103" name="AutoShape 32"/>
            <p:cNvSpPr>
              <a:spLocks noChangeArrowheads="1"/>
            </p:cNvSpPr>
            <p:nvPr/>
          </p:nvSpPr>
          <p:spPr bwMode="auto">
            <a:xfrm>
              <a:off x="3106" y="3702"/>
              <a:ext cx="1951" cy="453"/>
            </a:xfrm>
            <a:prstGeom prst="roundRect">
              <a:avLst>
                <a:gd name="adj" fmla="val 16667"/>
              </a:avLst>
            </a:prstGeom>
            <a:solidFill>
              <a:srgbClr val="FFFFCC">
                <a:alpha val="50195"/>
              </a:srgbClr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4" name="Content Placeholder 2"/>
            <p:cNvSpPr>
              <a:spLocks/>
            </p:cNvSpPr>
            <p:nvPr/>
          </p:nvSpPr>
          <p:spPr bwMode="auto">
            <a:xfrm>
              <a:off x="3016" y="3702"/>
              <a:ext cx="2087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465138" lvl="1" indent="-285750" eaLnBrk="0" hangingPunct="0">
                <a:lnSpc>
                  <a:spcPct val="90000"/>
                </a:lnSpc>
                <a:spcBef>
                  <a:spcPct val="20000"/>
                </a:spcBef>
                <a:buFont typeface="Wingdings 3" pitchFamily="18" charset="2"/>
                <a:buBlip>
                  <a:blip r:embed="rId7"/>
                </a:buBlip>
              </a:pPr>
              <a:r>
                <a:rPr lang="en-GB" sz="1600" u="none">
                  <a:solidFill>
                    <a:schemeClr val="accent2"/>
                  </a:solidFill>
                </a:rPr>
                <a:t>Has a skilled workforce, so is able to produce more cakes than Farmdom</a:t>
              </a:r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Absolute Advantage in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114425"/>
            <a:ext cx="8559800" cy="874713"/>
          </a:xfrm>
        </p:spPr>
        <p:txBody>
          <a:bodyPr/>
          <a:lstStyle/>
          <a:p>
            <a:r>
              <a:rPr lang="en-GB" smtClean="0"/>
              <a:t>Given the resources available to each country, they could each produce the following number of units: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95263" y="4562475"/>
            <a:ext cx="89487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u="none">
                <a:solidFill>
                  <a:schemeClr val="accent2"/>
                </a:solidFill>
              </a:rPr>
              <a:t>In this example: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u="none">
                <a:solidFill>
                  <a:srgbClr val="FF0000"/>
                </a:solidFill>
              </a:rPr>
              <a:t>Farmdom</a:t>
            </a:r>
            <a:r>
              <a:rPr lang="en-GB" u="none"/>
              <a:t> has an absolute advantage in </a:t>
            </a:r>
            <a:r>
              <a:rPr lang="en-GB" u="none">
                <a:solidFill>
                  <a:srgbClr val="FF0000"/>
                </a:solidFill>
              </a:rPr>
              <a:t>Apples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u="none">
                <a:solidFill>
                  <a:srgbClr val="FF0000"/>
                </a:solidFill>
              </a:rPr>
              <a:t>Makeland</a:t>
            </a:r>
            <a:r>
              <a:rPr lang="en-GB" u="none"/>
              <a:t> has an absolute advantage in </a:t>
            </a:r>
            <a:r>
              <a:rPr lang="en-GB" u="none">
                <a:solidFill>
                  <a:srgbClr val="FF0000"/>
                </a:solidFill>
              </a:rPr>
              <a:t>Cakes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u="none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400" u="none"/>
              <a:t>Smith believed they should each specialise in </a:t>
            </a:r>
            <a:r>
              <a:rPr lang="en-GB" sz="2400" u="none">
                <a:solidFill>
                  <a:schemeClr val="accent2"/>
                </a:solidFill>
              </a:rPr>
              <a:t>ONE</a:t>
            </a:r>
            <a:r>
              <a:rPr lang="en-GB" sz="2400" u="none"/>
              <a:t> product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u="none">
                <a:solidFill>
                  <a:schemeClr val="accent2"/>
                </a:solidFill>
              </a:rPr>
              <a:t>Then trade with the other country</a:t>
            </a:r>
          </a:p>
        </p:txBody>
      </p:sp>
      <p:graphicFrame>
        <p:nvGraphicFramePr>
          <p:cNvPr id="4223" name="Group 127"/>
          <p:cNvGraphicFramePr>
            <a:graphicFrameLocks noGrp="1"/>
          </p:cNvGraphicFramePr>
          <p:nvPr/>
        </p:nvGraphicFramePr>
        <p:xfrm>
          <a:off x="1425575" y="2046288"/>
          <a:ext cx="6310313" cy="2332038"/>
        </p:xfrm>
        <a:graphic>
          <a:graphicData uri="http://schemas.openxmlformats.org/drawingml/2006/table">
            <a:tbl>
              <a:tblPr/>
              <a:tblGrid>
                <a:gridCol w="2093913"/>
                <a:gridCol w="2092325"/>
                <a:gridCol w="21240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5" name="Group 133"/>
          <p:cNvGrpSpPr>
            <a:grpSpLocks/>
          </p:cNvGrpSpPr>
          <p:nvPr/>
        </p:nvGrpSpPr>
        <p:grpSpPr bwMode="auto">
          <a:xfrm>
            <a:off x="1422400" y="2709863"/>
            <a:ext cx="2014538" cy="714375"/>
            <a:chOff x="896" y="1707"/>
            <a:chExt cx="1269" cy="450"/>
          </a:xfrm>
        </p:grpSpPr>
        <p:sp>
          <p:nvSpPr>
            <p:cNvPr id="413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1560" y="1839"/>
              <a:ext cx="605" cy="1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Farmdom</a:t>
              </a:r>
            </a:p>
          </p:txBody>
        </p:sp>
        <p:grpSp>
          <p:nvGrpSpPr>
            <p:cNvPr id="5154" name="Group 131"/>
            <p:cNvGrpSpPr>
              <a:grpSpLocks/>
            </p:cNvGrpSpPr>
            <p:nvPr/>
          </p:nvGrpSpPr>
          <p:grpSpPr bwMode="auto">
            <a:xfrm>
              <a:off x="896" y="1707"/>
              <a:ext cx="574" cy="450"/>
              <a:chOff x="4842" y="1665"/>
              <a:chExt cx="692" cy="582"/>
            </a:xfrm>
          </p:grpSpPr>
          <p:sp>
            <p:nvSpPr>
              <p:cNvPr id="5155" name="Freeform 33"/>
              <p:cNvSpPr>
                <a:spLocks/>
              </p:cNvSpPr>
              <p:nvPr/>
            </p:nvSpPr>
            <p:spPr bwMode="auto">
              <a:xfrm>
                <a:off x="4845" y="1665"/>
                <a:ext cx="689" cy="582"/>
              </a:xfrm>
              <a:custGeom>
                <a:avLst/>
                <a:gdLst>
                  <a:gd name="T0" fmla="*/ 345 w 1717"/>
                  <a:gd name="T1" fmla="*/ 19 h 1481"/>
                  <a:gd name="T2" fmla="*/ 197 w 1717"/>
                  <a:gd name="T3" fmla="*/ 19 h 1481"/>
                  <a:gd name="T4" fmla="*/ 151 w 1717"/>
                  <a:gd name="T5" fmla="*/ 40 h 1481"/>
                  <a:gd name="T6" fmla="*/ 119 w 1717"/>
                  <a:gd name="T7" fmla="*/ 68 h 1481"/>
                  <a:gd name="T8" fmla="*/ 106 w 1717"/>
                  <a:gd name="T9" fmla="*/ 110 h 1481"/>
                  <a:gd name="T10" fmla="*/ 165 w 1717"/>
                  <a:gd name="T11" fmla="*/ 130 h 1481"/>
                  <a:gd name="T12" fmla="*/ 201 w 1717"/>
                  <a:gd name="T13" fmla="*/ 104 h 1481"/>
                  <a:gd name="T14" fmla="*/ 186 w 1717"/>
                  <a:gd name="T15" fmla="*/ 189 h 1481"/>
                  <a:gd name="T16" fmla="*/ 115 w 1717"/>
                  <a:gd name="T17" fmla="*/ 226 h 1481"/>
                  <a:gd name="T18" fmla="*/ 180 w 1717"/>
                  <a:gd name="T19" fmla="*/ 322 h 1481"/>
                  <a:gd name="T20" fmla="*/ 125 w 1717"/>
                  <a:gd name="T21" fmla="*/ 336 h 1481"/>
                  <a:gd name="T22" fmla="*/ 53 w 1717"/>
                  <a:gd name="T23" fmla="*/ 377 h 1481"/>
                  <a:gd name="T24" fmla="*/ 55 w 1717"/>
                  <a:gd name="T25" fmla="*/ 443 h 1481"/>
                  <a:gd name="T26" fmla="*/ 71 w 1717"/>
                  <a:gd name="T27" fmla="*/ 462 h 1481"/>
                  <a:gd name="T28" fmla="*/ 84 w 1717"/>
                  <a:gd name="T29" fmla="*/ 470 h 1481"/>
                  <a:gd name="T30" fmla="*/ 133 w 1717"/>
                  <a:gd name="T31" fmla="*/ 493 h 1481"/>
                  <a:gd name="T32" fmla="*/ 182 w 1717"/>
                  <a:gd name="T33" fmla="*/ 507 h 1481"/>
                  <a:gd name="T34" fmla="*/ 224 w 1717"/>
                  <a:gd name="T35" fmla="*/ 516 h 1481"/>
                  <a:gd name="T36" fmla="*/ 295 w 1717"/>
                  <a:gd name="T37" fmla="*/ 535 h 1481"/>
                  <a:gd name="T38" fmla="*/ 329 w 1717"/>
                  <a:gd name="T39" fmla="*/ 544 h 1481"/>
                  <a:gd name="T40" fmla="*/ 381 w 1717"/>
                  <a:gd name="T41" fmla="*/ 560 h 1481"/>
                  <a:gd name="T42" fmla="*/ 528 w 1717"/>
                  <a:gd name="T43" fmla="*/ 566 h 1481"/>
                  <a:gd name="T44" fmla="*/ 601 w 1717"/>
                  <a:gd name="T45" fmla="*/ 549 h 1481"/>
                  <a:gd name="T46" fmla="*/ 613 w 1717"/>
                  <a:gd name="T47" fmla="*/ 544 h 1481"/>
                  <a:gd name="T48" fmla="*/ 632 w 1717"/>
                  <a:gd name="T49" fmla="*/ 538 h 1481"/>
                  <a:gd name="T50" fmla="*/ 668 w 1717"/>
                  <a:gd name="T51" fmla="*/ 518 h 1481"/>
                  <a:gd name="T52" fmla="*/ 644 w 1717"/>
                  <a:gd name="T53" fmla="*/ 411 h 1481"/>
                  <a:gd name="T54" fmla="*/ 638 w 1717"/>
                  <a:gd name="T55" fmla="*/ 403 h 1481"/>
                  <a:gd name="T56" fmla="*/ 631 w 1717"/>
                  <a:gd name="T57" fmla="*/ 390 h 1481"/>
                  <a:gd name="T58" fmla="*/ 598 w 1717"/>
                  <a:gd name="T59" fmla="*/ 338 h 1481"/>
                  <a:gd name="T60" fmla="*/ 620 w 1717"/>
                  <a:gd name="T61" fmla="*/ 286 h 1481"/>
                  <a:gd name="T62" fmla="*/ 676 w 1717"/>
                  <a:gd name="T63" fmla="*/ 217 h 1481"/>
                  <a:gd name="T64" fmla="*/ 635 w 1717"/>
                  <a:gd name="T65" fmla="*/ 175 h 1481"/>
                  <a:gd name="T66" fmla="*/ 632 w 1717"/>
                  <a:gd name="T67" fmla="*/ 149 h 1481"/>
                  <a:gd name="T68" fmla="*/ 626 w 1717"/>
                  <a:gd name="T69" fmla="*/ 141 h 1481"/>
                  <a:gd name="T70" fmla="*/ 650 w 1717"/>
                  <a:gd name="T71" fmla="*/ 104 h 1481"/>
                  <a:gd name="T72" fmla="*/ 509 w 1717"/>
                  <a:gd name="T73" fmla="*/ 49 h 1481"/>
                  <a:gd name="T74" fmla="*/ 424 w 1717"/>
                  <a:gd name="T75" fmla="*/ 91 h 1481"/>
                  <a:gd name="T76" fmla="*/ 441 w 1717"/>
                  <a:gd name="T77" fmla="*/ 112 h 1481"/>
                  <a:gd name="T78" fmla="*/ 427 w 1717"/>
                  <a:gd name="T79" fmla="*/ 115 h 1481"/>
                  <a:gd name="T80" fmla="*/ 384 w 1717"/>
                  <a:gd name="T81" fmla="*/ 72 h 1481"/>
                  <a:gd name="T82" fmla="*/ 345 w 1717"/>
                  <a:gd name="T83" fmla="*/ 19 h 14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17"/>
                  <a:gd name="T127" fmla="*/ 0 h 1481"/>
                  <a:gd name="T128" fmla="*/ 1717 w 1717"/>
                  <a:gd name="T129" fmla="*/ 1481 h 14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17" h="1481">
                    <a:moveTo>
                      <a:pt x="860" y="48"/>
                    </a:moveTo>
                    <a:cubicBezTo>
                      <a:pt x="681" y="13"/>
                      <a:pt x="525" y="33"/>
                      <a:pt x="492" y="48"/>
                    </a:cubicBezTo>
                    <a:cubicBezTo>
                      <a:pt x="459" y="64"/>
                      <a:pt x="411" y="93"/>
                      <a:pt x="376" y="101"/>
                    </a:cubicBezTo>
                    <a:cubicBezTo>
                      <a:pt x="346" y="129"/>
                      <a:pt x="317" y="138"/>
                      <a:pt x="296" y="172"/>
                    </a:cubicBezTo>
                    <a:cubicBezTo>
                      <a:pt x="275" y="205"/>
                      <a:pt x="269" y="266"/>
                      <a:pt x="264" y="280"/>
                    </a:cubicBezTo>
                    <a:cubicBezTo>
                      <a:pt x="260" y="295"/>
                      <a:pt x="405" y="326"/>
                      <a:pt x="412" y="332"/>
                    </a:cubicBezTo>
                    <a:cubicBezTo>
                      <a:pt x="420" y="337"/>
                      <a:pt x="484" y="292"/>
                      <a:pt x="500" y="264"/>
                    </a:cubicBezTo>
                    <a:cubicBezTo>
                      <a:pt x="516" y="236"/>
                      <a:pt x="448" y="440"/>
                      <a:pt x="463" y="480"/>
                    </a:cubicBezTo>
                    <a:cubicBezTo>
                      <a:pt x="400" y="508"/>
                      <a:pt x="340" y="436"/>
                      <a:pt x="287" y="575"/>
                    </a:cubicBezTo>
                    <a:cubicBezTo>
                      <a:pt x="277" y="622"/>
                      <a:pt x="465" y="776"/>
                      <a:pt x="448" y="820"/>
                    </a:cubicBezTo>
                    <a:cubicBezTo>
                      <a:pt x="480" y="876"/>
                      <a:pt x="365" y="833"/>
                      <a:pt x="312" y="856"/>
                    </a:cubicBezTo>
                    <a:cubicBezTo>
                      <a:pt x="259" y="879"/>
                      <a:pt x="264" y="820"/>
                      <a:pt x="132" y="960"/>
                    </a:cubicBezTo>
                    <a:cubicBezTo>
                      <a:pt x="0" y="1100"/>
                      <a:pt x="112" y="1060"/>
                      <a:pt x="136" y="1128"/>
                    </a:cubicBezTo>
                    <a:cubicBezTo>
                      <a:pt x="142" y="1122"/>
                      <a:pt x="170" y="1170"/>
                      <a:pt x="178" y="1175"/>
                    </a:cubicBezTo>
                    <a:cubicBezTo>
                      <a:pt x="189" y="1183"/>
                      <a:pt x="198" y="1191"/>
                      <a:pt x="209" y="1197"/>
                    </a:cubicBezTo>
                    <a:cubicBezTo>
                      <a:pt x="247" y="1219"/>
                      <a:pt x="287" y="1245"/>
                      <a:pt x="331" y="1255"/>
                    </a:cubicBezTo>
                    <a:cubicBezTo>
                      <a:pt x="373" y="1264"/>
                      <a:pt x="412" y="1279"/>
                      <a:pt x="453" y="1291"/>
                    </a:cubicBezTo>
                    <a:cubicBezTo>
                      <a:pt x="487" y="1301"/>
                      <a:pt x="525" y="1301"/>
                      <a:pt x="559" y="1312"/>
                    </a:cubicBezTo>
                    <a:cubicBezTo>
                      <a:pt x="618" y="1330"/>
                      <a:pt x="675" y="1353"/>
                      <a:pt x="735" y="1362"/>
                    </a:cubicBezTo>
                    <a:cubicBezTo>
                      <a:pt x="763" y="1372"/>
                      <a:pt x="791" y="1375"/>
                      <a:pt x="819" y="1384"/>
                    </a:cubicBezTo>
                    <a:cubicBezTo>
                      <a:pt x="864" y="1399"/>
                      <a:pt x="902" y="1415"/>
                      <a:pt x="949" y="1426"/>
                    </a:cubicBezTo>
                    <a:cubicBezTo>
                      <a:pt x="1027" y="1481"/>
                      <a:pt x="1248" y="1443"/>
                      <a:pt x="1315" y="1441"/>
                    </a:cubicBezTo>
                    <a:cubicBezTo>
                      <a:pt x="1377" y="1428"/>
                      <a:pt x="1437" y="1413"/>
                      <a:pt x="1498" y="1398"/>
                    </a:cubicBezTo>
                    <a:cubicBezTo>
                      <a:pt x="1508" y="1393"/>
                      <a:pt x="1518" y="1388"/>
                      <a:pt x="1528" y="1384"/>
                    </a:cubicBezTo>
                    <a:cubicBezTo>
                      <a:pt x="1543" y="1378"/>
                      <a:pt x="1560" y="1376"/>
                      <a:pt x="1574" y="1369"/>
                    </a:cubicBezTo>
                    <a:cubicBezTo>
                      <a:pt x="1606" y="1356"/>
                      <a:pt x="1635" y="1334"/>
                      <a:pt x="1665" y="1319"/>
                    </a:cubicBezTo>
                    <a:cubicBezTo>
                      <a:pt x="1717" y="1246"/>
                      <a:pt x="1688" y="1096"/>
                      <a:pt x="1605" y="1047"/>
                    </a:cubicBezTo>
                    <a:cubicBezTo>
                      <a:pt x="1599" y="1040"/>
                      <a:pt x="1596" y="1032"/>
                      <a:pt x="1589" y="1026"/>
                    </a:cubicBezTo>
                    <a:cubicBezTo>
                      <a:pt x="1583" y="1019"/>
                      <a:pt x="1578" y="998"/>
                      <a:pt x="1572" y="992"/>
                    </a:cubicBezTo>
                    <a:cubicBezTo>
                      <a:pt x="1542" y="958"/>
                      <a:pt x="1503" y="905"/>
                      <a:pt x="1491" y="860"/>
                    </a:cubicBezTo>
                    <a:cubicBezTo>
                      <a:pt x="1497" y="737"/>
                      <a:pt x="1624" y="881"/>
                      <a:pt x="1544" y="728"/>
                    </a:cubicBezTo>
                    <a:cubicBezTo>
                      <a:pt x="1465" y="575"/>
                      <a:pt x="1681" y="565"/>
                      <a:pt x="1685" y="551"/>
                    </a:cubicBezTo>
                    <a:cubicBezTo>
                      <a:pt x="1690" y="536"/>
                      <a:pt x="1582" y="445"/>
                      <a:pt x="1582" y="445"/>
                    </a:cubicBezTo>
                    <a:cubicBezTo>
                      <a:pt x="1580" y="423"/>
                      <a:pt x="1580" y="401"/>
                      <a:pt x="1574" y="380"/>
                    </a:cubicBezTo>
                    <a:cubicBezTo>
                      <a:pt x="1572" y="372"/>
                      <a:pt x="1563" y="366"/>
                      <a:pt x="1559" y="358"/>
                    </a:cubicBezTo>
                    <a:cubicBezTo>
                      <a:pt x="1516" y="281"/>
                      <a:pt x="1714" y="288"/>
                      <a:pt x="1619" y="265"/>
                    </a:cubicBezTo>
                    <a:cubicBezTo>
                      <a:pt x="1594" y="250"/>
                      <a:pt x="1528" y="0"/>
                      <a:pt x="1268" y="124"/>
                    </a:cubicBezTo>
                    <a:cubicBezTo>
                      <a:pt x="1008" y="248"/>
                      <a:pt x="1168" y="156"/>
                      <a:pt x="1056" y="232"/>
                    </a:cubicBezTo>
                    <a:cubicBezTo>
                      <a:pt x="1100" y="320"/>
                      <a:pt x="1099" y="274"/>
                      <a:pt x="1100" y="284"/>
                    </a:cubicBezTo>
                    <a:cubicBezTo>
                      <a:pt x="1101" y="294"/>
                      <a:pt x="1088" y="309"/>
                      <a:pt x="1064" y="292"/>
                    </a:cubicBezTo>
                    <a:cubicBezTo>
                      <a:pt x="1004" y="244"/>
                      <a:pt x="956" y="184"/>
                      <a:pt x="956" y="184"/>
                    </a:cubicBezTo>
                    <a:cubicBezTo>
                      <a:pt x="937" y="156"/>
                      <a:pt x="1039" y="83"/>
                      <a:pt x="86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36D7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56" name="Freeform 34"/>
              <p:cNvSpPr>
                <a:spLocks/>
              </p:cNvSpPr>
              <p:nvPr/>
            </p:nvSpPr>
            <p:spPr bwMode="auto">
              <a:xfrm>
                <a:off x="4842" y="1677"/>
                <a:ext cx="663" cy="552"/>
              </a:xfrm>
              <a:custGeom>
                <a:avLst/>
                <a:gdLst>
                  <a:gd name="T0" fmla="*/ 343 w 1651"/>
                  <a:gd name="T1" fmla="*/ 14 h 1405"/>
                  <a:gd name="T2" fmla="*/ 210 w 1651"/>
                  <a:gd name="T3" fmla="*/ 16 h 1405"/>
                  <a:gd name="T4" fmla="*/ 173 w 1651"/>
                  <a:gd name="T5" fmla="*/ 27 h 1405"/>
                  <a:gd name="T6" fmla="*/ 137 w 1651"/>
                  <a:gd name="T7" fmla="*/ 54 h 1405"/>
                  <a:gd name="T8" fmla="*/ 118 w 1651"/>
                  <a:gd name="T9" fmla="*/ 87 h 1405"/>
                  <a:gd name="T10" fmla="*/ 179 w 1651"/>
                  <a:gd name="T11" fmla="*/ 104 h 1405"/>
                  <a:gd name="T12" fmla="*/ 218 w 1651"/>
                  <a:gd name="T13" fmla="*/ 72 h 1405"/>
                  <a:gd name="T14" fmla="*/ 205 w 1651"/>
                  <a:gd name="T15" fmla="*/ 171 h 1405"/>
                  <a:gd name="T16" fmla="*/ 141 w 1651"/>
                  <a:gd name="T17" fmla="*/ 207 h 1405"/>
                  <a:gd name="T18" fmla="*/ 216 w 1651"/>
                  <a:gd name="T19" fmla="*/ 338 h 1405"/>
                  <a:gd name="T20" fmla="*/ 84 w 1651"/>
                  <a:gd name="T21" fmla="*/ 354 h 1405"/>
                  <a:gd name="T22" fmla="*/ 92 w 1651"/>
                  <a:gd name="T23" fmla="*/ 431 h 1405"/>
                  <a:gd name="T24" fmla="*/ 101 w 1651"/>
                  <a:gd name="T25" fmla="*/ 436 h 1405"/>
                  <a:gd name="T26" fmla="*/ 112 w 1651"/>
                  <a:gd name="T27" fmla="*/ 444 h 1405"/>
                  <a:gd name="T28" fmla="*/ 157 w 1651"/>
                  <a:gd name="T29" fmla="*/ 466 h 1405"/>
                  <a:gd name="T30" fmla="*/ 201 w 1651"/>
                  <a:gd name="T31" fmla="*/ 480 h 1405"/>
                  <a:gd name="T32" fmla="*/ 240 w 1651"/>
                  <a:gd name="T33" fmla="*/ 488 h 1405"/>
                  <a:gd name="T34" fmla="*/ 304 w 1651"/>
                  <a:gd name="T35" fmla="*/ 507 h 1405"/>
                  <a:gd name="T36" fmla="*/ 335 w 1651"/>
                  <a:gd name="T37" fmla="*/ 515 h 1405"/>
                  <a:gd name="T38" fmla="*/ 382 w 1651"/>
                  <a:gd name="T39" fmla="*/ 531 h 1405"/>
                  <a:gd name="T40" fmla="*/ 516 w 1651"/>
                  <a:gd name="T41" fmla="*/ 537 h 1405"/>
                  <a:gd name="T42" fmla="*/ 583 w 1651"/>
                  <a:gd name="T43" fmla="*/ 521 h 1405"/>
                  <a:gd name="T44" fmla="*/ 594 w 1651"/>
                  <a:gd name="T45" fmla="*/ 515 h 1405"/>
                  <a:gd name="T46" fmla="*/ 611 w 1651"/>
                  <a:gd name="T47" fmla="*/ 510 h 1405"/>
                  <a:gd name="T48" fmla="*/ 644 w 1651"/>
                  <a:gd name="T49" fmla="*/ 490 h 1405"/>
                  <a:gd name="T50" fmla="*/ 622 w 1651"/>
                  <a:gd name="T51" fmla="*/ 387 h 1405"/>
                  <a:gd name="T52" fmla="*/ 616 w 1651"/>
                  <a:gd name="T53" fmla="*/ 379 h 1405"/>
                  <a:gd name="T54" fmla="*/ 608 w 1651"/>
                  <a:gd name="T55" fmla="*/ 373 h 1405"/>
                  <a:gd name="T56" fmla="*/ 580 w 1651"/>
                  <a:gd name="T57" fmla="*/ 316 h 1405"/>
                  <a:gd name="T58" fmla="*/ 600 w 1651"/>
                  <a:gd name="T59" fmla="*/ 266 h 1405"/>
                  <a:gd name="T60" fmla="*/ 651 w 1651"/>
                  <a:gd name="T61" fmla="*/ 198 h 1405"/>
                  <a:gd name="T62" fmla="*/ 614 w 1651"/>
                  <a:gd name="T63" fmla="*/ 158 h 1405"/>
                  <a:gd name="T64" fmla="*/ 611 w 1651"/>
                  <a:gd name="T65" fmla="*/ 133 h 1405"/>
                  <a:gd name="T66" fmla="*/ 605 w 1651"/>
                  <a:gd name="T67" fmla="*/ 125 h 1405"/>
                  <a:gd name="T68" fmla="*/ 627 w 1651"/>
                  <a:gd name="T69" fmla="*/ 90 h 1405"/>
                  <a:gd name="T70" fmla="*/ 508 w 1651"/>
                  <a:gd name="T71" fmla="*/ 49 h 1405"/>
                  <a:gd name="T72" fmla="*/ 493 w 1651"/>
                  <a:gd name="T73" fmla="*/ 90 h 1405"/>
                  <a:gd name="T74" fmla="*/ 422 w 1651"/>
                  <a:gd name="T75" fmla="*/ 116 h 1405"/>
                  <a:gd name="T76" fmla="*/ 375 w 1651"/>
                  <a:gd name="T77" fmla="*/ 61 h 1405"/>
                  <a:gd name="T78" fmla="*/ 343 w 1651"/>
                  <a:gd name="T79" fmla="*/ 14 h 14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51"/>
                  <a:gd name="T121" fmla="*/ 0 h 1405"/>
                  <a:gd name="T122" fmla="*/ 1651 w 1651"/>
                  <a:gd name="T123" fmla="*/ 1405 h 14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51" h="1405">
                    <a:moveTo>
                      <a:pt x="854" y="36"/>
                    </a:moveTo>
                    <a:cubicBezTo>
                      <a:pt x="691" y="2"/>
                      <a:pt x="552" y="26"/>
                      <a:pt x="522" y="41"/>
                    </a:cubicBezTo>
                    <a:cubicBezTo>
                      <a:pt x="492" y="56"/>
                      <a:pt x="463" y="61"/>
                      <a:pt x="431" y="69"/>
                    </a:cubicBezTo>
                    <a:cubicBezTo>
                      <a:pt x="404" y="96"/>
                      <a:pt x="360" y="106"/>
                      <a:pt x="341" y="138"/>
                    </a:cubicBezTo>
                    <a:cubicBezTo>
                      <a:pt x="322" y="170"/>
                      <a:pt x="297" y="207"/>
                      <a:pt x="293" y="221"/>
                    </a:cubicBezTo>
                    <a:cubicBezTo>
                      <a:pt x="289" y="235"/>
                      <a:pt x="439" y="259"/>
                      <a:pt x="446" y="264"/>
                    </a:cubicBezTo>
                    <a:cubicBezTo>
                      <a:pt x="453" y="269"/>
                      <a:pt x="520" y="149"/>
                      <a:pt x="542" y="184"/>
                    </a:cubicBezTo>
                    <a:cubicBezTo>
                      <a:pt x="564" y="219"/>
                      <a:pt x="497" y="397"/>
                      <a:pt x="510" y="436"/>
                    </a:cubicBezTo>
                    <a:cubicBezTo>
                      <a:pt x="506" y="518"/>
                      <a:pt x="399" y="455"/>
                      <a:pt x="350" y="528"/>
                    </a:cubicBezTo>
                    <a:cubicBezTo>
                      <a:pt x="341" y="573"/>
                      <a:pt x="553" y="817"/>
                      <a:pt x="538" y="860"/>
                    </a:cubicBezTo>
                    <a:cubicBezTo>
                      <a:pt x="526" y="896"/>
                      <a:pt x="418" y="756"/>
                      <a:pt x="209" y="901"/>
                    </a:cubicBezTo>
                    <a:cubicBezTo>
                      <a:pt x="0" y="1046"/>
                      <a:pt x="223" y="1061"/>
                      <a:pt x="230" y="1096"/>
                    </a:cubicBezTo>
                    <a:cubicBezTo>
                      <a:pt x="236" y="1090"/>
                      <a:pt x="244" y="1104"/>
                      <a:pt x="251" y="1109"/>
                    </a:cubicBezTo>
                    <a:cubicBezTo>
                      <a:pt x="261" y="1116"/>
                      <a:pt x="269" y="1124"/>
                      <a:pt x="279" y="1130"/>
                    </a:cubicBezTo>
                    <a:cubicBezTo>
                      <a:pt x="314" y="1151"/>
                      <a:pt x="350" y="1176"/>
                      <a:pt x="390" y="1186"/>
                    </a:cubicBezTo>
                    <a:cubicBezTo>
                      <a:pt x="428" y="1195"/>
                      <a:pt x="464" y="1209"/>
                      <a:pt x="501" y="1221"/>
                    </a:cubicBezTo>
                    <a:cubicBezTo>
                      <a:pt x="532" y="1231"/>
                      <a:pt x="567" y="1231"/>
                      <a:pt x="598" y="1241"/>
                    </a:cubicBezTo>
                    <a:cubicBezTo>
                      <a:pt x="651" y="1259"/>
                      <a:pt x="703" y="1281"/>
                      <a:pt x="758" y="1290"/>
                    </a:cubicBezTo>
                    <a:cubicBezTo>
                      <a:pt x="783" y="1299"/>
                      <a:pt x="809" y="1302"/>
                      <a:pt x="834" y="1311"/>
                    </a:cubicBezTo>
                    <a:cubicBezTo>
                      <a:pt x="875" y="1326"/>
                      <a:pt x="910" y="1341"/>
                      <a:pt x="952" y="1352"/>
                    </a:cubicBezTo>
                    <a:cubicBezTo>
                      <a:pt x="1023" y="1405"/>
                      <a:pt x="1224" y="1368"/>
                      <a:pt x="1285" y="1366"/>
                    </a:cubicBezTo>
                    <a:cubicBezTo>
                      <a:pt x="1342" y="1354"/>
                      <a:pt x="1396" y="1339"/>
                      <a:pt x="1452" y="1325"/>
                    </a:cubicBezTo>
                    <a:cubicBezTo>
                      <a:pt x="1461" y="1320"/>
                      <a:pt x="1470" y="1315"/>
                      <a:pt x="1479" y="1311"/>
                    </a:cubicBezTo>
                    <a:cubicBezTo>
                      <a:pt x="1493" y="1305"/>
                      <a:pt x="1508" y="1303"/>
                      <a:pt x="1521" y="1297"/>
                    </a:cubicBezTo>
                    <a:cubicBezTo>
                      <a:pt x="1550" y="1284"/>
                      <a:pt x="1576" y="1263"/>
                      <a:pt x="1604" y="1248"/>
                    </a:cubicBezTo>
                    <a:cubicBezTo>
                      <a:pt x="1651" y="1177"/>
                      <a:pt x="1625" y="1032"/>
                      <a:pt x="1549" y="985"/>
                    </a:cubicBezTo>
                    <a:cubicBezTo>
                      <a:pt x="1544" y="978"/>
                      <a:pt x="1541" y="970"/>
                      <a:pt x="1535" y="964"/>
                    </a:cubicBezTo>
                    <a:cubicBezTo>
                      <a:pt x="1529" y="958"/>
                      <a:pt x="1519" y="956"/>
                      <a:pt x="1514" y="950"/>
                    </a:cubicBezTo>
                    <a:cubicBezTo>
                      <a:pt x="1486" y="917"/>
                      <a:pt x="1456" y="847"/>
                      <a:pt x="1445" y="804"/>
                    </a:cubicBezTo>
                    <a:cubicBezTo>
                      <a:pt x="1451" y="685"/>
                      <a:pt x="1566" y="824"/>
                      <a:pt x="1494" y="676"/>
                    </a:cubicBezTo>
                    <a:cubicBezTo>
                      <a:pt x="1422" y="528"/>
                      <a:pt x="1618" y="518"/>
                      <a:pt x="1622" y="504"/>
                    </a:cubicBezTo>
                    <a:cubicBezTo>
                      <a:pt x="1626" y="490"/>
                      <a:pt x="1528" y="402"/>
                      <a:pt x="1528" y="402"/>
                    </a:cubicBezTo>
                    <a:cubicBezTo>
                      <a:pt x="1526" y="381"/>
                      <a:pt x="1526" y="359"/>
                      <a:pt x="1521" y="339"/>
                    </a:cubicBezTo>
                    <a:cubicBezTo>
                      <a:pt x="1519" y="331"/>
                      <a:pt x="1511" y="325"/>
                      <a:pt x="1507" y="318"/>
                    </a:cubicBezTo>
                    <a:cubicBezTo>
                      <a:pt x="1468" y="243"/>
                      <a:pt x="1648" y="250"/>
                      <a:pt x="1562" y="228"/>
                    </a:cubicBezTo>
                    <a:cubicBezTo>
                      <a:pt x="1539" y="213"/>
                      <a:pt x="1554" y="0"/>
                      <a:pt x="1264" y="124"/>
                    </a:cubicBezTo>
                    <a:cubicBezTo>
                      <a:pt x="974" y="248"/>
                      <a:pt x="1163" y="234"/>
                      <a:pt x="1227" y="230"/>
                    </a:cubicBezTo>
                    <a:cubicBezTo>
                      <a:pt x="1195" y="282"/>
                      <a:pt x="1075" y="300"/>
                      <a:pt x="1050" y="296"/>
                    </a:cubicBezTo>
                    <a:cubicBezTo>
                      <a:pt x="1035" y="294"/>
                      <a:pt x="934" y="156"/>
                      <a:pt x="934" y="156"/>
                    </a:cubicBezTo>
                    <a:cubicBezTo>
                      <a:pt x="917" y="129"/>
                      <a:pt x="1017" y="70"/>
                      <a:pt x="854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99FF99"/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57" name="Group 130"/>
              <p:cNvGrpSpPr>
                <a:grpSpLocks/>
              </p:cNvGrpSpPr>
              <p:nvPr/>
            </p:nvGrpSpPr>
            <p:grpSpPr bwMode="auto">
              <a:xfrm>
                <a:off x="4942" y="1784"/>
                <a:ext cx="539" cy="325"/>
                <a:chOff x="5060" y="1784"/>
                <a:chExt cx="386" cy="255"/>
              </a:xfrm>
            </p:grpSpPr>
            <p:pic>
              <p:nvPicPr>
                <p:cNvPr id="5158" name="Picture 36" descr="farmer_with_tractor_400_clr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0" y="1798"/>
                  <a:ext cx="328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159" name="Picture 37" descr="tree_apple_swinging_150_clr"/>
                <p:cNvPicPr>
                  <a:picLocks noChangeAspect="1" noChangeArrowheads="1" noCrop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1" y="1784"/>
                  <a:ext cx="18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4134" name="Picture 38" descr="apple_pc_800_cl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058988"/>
            <a:ext cx="398463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134"/>
          <p:cNvGrpSpPr>
            <a:grpSpLocks/>
          </p:cNvGrpSpPr>
          <p:nvPr/>
        </p:nvGrpSpPr>
        <p:grpSpPr bwMode="auto">
          <a:xfrm>
            <a:off x="1487488" y="3530600"/>
            <a:ext cx="1963737" cy="763588"/>
            <a:chOff x="937" y="2224"/>
            <a:chExt cx="1237" cy="481"/>
          </a:xfrm>
        </p:grpSpPr>
        <p:sp>
          <p:nvSpPr>
            <p:cNvPr id="4140" name="WordArt 44"/>
            <p:cNvSpPr>
              <a:spLocks noChangeArrowheads="1" noChangeShapeType="1" noTextEdit="1"/>
            </p:cNvSpPr>
            <p:nvPr/>
          </p:nvSpPr>
          <p:spPr bwMode="auto">
            <a:xfrm>
              <a:off x="1560" y="2402"/>
              <a:ext cx="614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Makeland</a:t>
              </a:r>
            </a:p>
          </p:txBody>
        </p:sp>
        <p:grpSp>
          <p:nvGrpSpPr>
            <p:cNvPr id="5148" name="Group 132"/>
            <p:cNvGrpSpPr>
              <a:grpSpLocks/>
            </p:cNvGrpSpPr>
            <p:nvPr/>
          </p:nvGrpSpPr>
          <p:grpSpPr bwMode="auto">
            <a:xfrm>
              <a:off x="937" y="2224"/>
              <a:ext cx="604" cy="481"/>
              <a:chOff x="4793" y="2224"/>
              <a:chExt cx="604" cy="481"/>
            </a:xfrm>
          </p:grpSpPr>
          <p:grpSp>
            <p:nvGrpSpPr>
              <p:cNvPr id="5149" name="Group 41"/>
              <p:cNvGrpSpPr>
                <a:grpSpLocks/>
              </p:cNvGrpSpPr>
              <p:nvPr/>
            </p:nvGrpSpPr>
            <p:grpSpPr bwMode="auto">
              <a:xfrm>
                <a:off x="4793" y="2224"/>
                <a:ext cx="604" cy="481"/>
                <a:chOff x="3424" y="2704"/>
                <a:chExt cx="2041" cy="1134"/>
              </a:xfrm>
            </p:grpSpPr>
            <p:sp>
              <p:nvSpPr>
                <p:cNvPr id="5151" name="Freeform 42"/>
                <p:cNvSpPr>
                  <a:spLocks/>
                </p:cNvSpPr>
                <p:nvPr/>
              </p:nvSpPr>
              <p:spPr bwMode="auto">
                <a:xfrm>
                  <a:off x="3424" y="2704"/>
                  <a:ext cx="2041" cy="1134"/>
                </a:xfrm>
                <a:custGeom>
                  <a:avLst/>
                  <a:gdLst>
                    <a:gd name="T0" fmla="*/ 5 w 2041"/>
                    <a:gd name="T1" fmla="*/ 317 h 1134"/>
                    <a:gd name="T2" fmla="*/ 41 w 2041"/>
                    <a:gd name="T3" fmla="*/ 286 h 1134"/>
                    <a:gd name="T4" fmla="*/ 63 w 2041"/>
                    <a:gd name="T5" fmla="*/ 262 h 1134"/>
                    <a:gd name="T6" fmla="*/ 85 w 2041"/>
                    <a:gd name="T7" fmla="*/ 255 h 1134"/>
                    <a:gd name="T8" fmla="*/ 173 w 2041"/>
                    <a:gd name="T9" fmla="*/ 209 h 1134"/>
                    <a:gd name="T10" fmla="*/ 656 w 2041"/>
                    <a:gd name="T11" fmla="*/ 0 h 1134"/>
                    <a:gd name="T12" fmla="*/ 1206 w 2041"/>
                    <a:gd name="T13" fmla="*/ 162 h 1134"/>
                    <a:gd name="T14" fmla="*/ 1623 w 2041"/>
                    <a:gd name="T15" fmla="*/ 100 h 1134"/>
                    <a:gd name="T16" fmla="*/ 1667 w 2041"/>
                    <a:gd name="T17" fmla="*/ 123 h 1134"/>
                    <a:gd name="T18" fmla="*/ 1733 w 2041"/>
                    <a:gd name="T19" fmla="*/ 170 h 1134"/>
                    <a:gd name="T20" fmla="*/ 1850 w 2041"/>
                    <a:gd name="T21" fmla="*/ 317 h 1134"/>
                    <a:gd name="T22" fmla="*/ 1909 w 2041"/>
                    <a:gd name="T23" fmla="*/ 378 h 1134"/>
                    <a:gd name="T24" fmla="*/ 1989 w 2041"/>
                    <a:gd name="T25" fmla="*/ 464 h 1134"/>
                    <a:gd name="T26" fmla="*/ 2041 w 2041"/>
                    <a:gd name="T27" fmla="*/ 540 h 1134"/>
                    <a:gd name="T28" fmla="*/ 1997 w 2041"/>
                    <a:gd name="T29" fmla="*/ 617 h 1134"/>
                    <a:gd name="T30" fmla="*/ 1961 w 2041"/>
                    <a:gd name="T31" fmla="*/ 687 h 1134"/>
                    <a:gd name="T32" fmla="*/ 1916 w 2041"/>
                    <a:gd name="T33" fmla="*/ 710 h 1134"/>
                    <a:gd name="T34" fmla="*/ 1894 w 2041"/>
                    <a:gd name="T35" fmla="*/ 733 h 1134"/>
                    <a:gd name="T36" fmla="*/ 1836 w 2041"/>
                    <a:gd name="T37" fmla="*/ 748 h 1134"/>
                    <a:gd name="T38" fmla="*/ 1740 w 2041"/>
                    <a:gd name="T39" fmla="*/ 803 h 1134"/>
                    <a:gd name="T40" fmla="*/ 1638 w 2041"/>
                    <a:gd name="T41" fmla="*/ 842 h 1134"/>
                    <a:gd name="T42" fmla="*/ 1608 w 2041"/>
                    <a:gd name="T43" fmla="*/ 849 h 1134"/>
                    <a:gd name="T44" fmla="*/ 1463 w 2041"/>
                    <a:gd name="T45" fmla="*/ 887 h 1134"/>
                    <a:gd name="T46" fmla="*/ 1433 w 2041"/>
                    <a:gd name="T47" fmla="*/ 895 h 1134"/>
                    <a:gd name="T48" fmla="*/ 1411 w 2041"/>
                    <a:gd name="T49" fmla="*/ 911 h 1134"/>
                    <a:gd name="T50" fmla="*/ 1331 w 2041"/>
                    <a:gd name="T51" fmla="*/ 934 h 1134"/>
                    <a:gd name="T52" fmla="*/ 1286 w 2041"/>
                    <a:gd name="T53" fmla="*/ 957 h 1134"/>
                    <a:gd name="T54" fmla="*/ 1206 w 2041"/>
                    <a:gd name="T55" fmla="*/ 1003 h 1134"/>
                    <a:gd name="T56" fmla="*/ 1104 w 2041"/>
                    <a:gd name="T57" fmla="*/ 1057 h 1134"/>
                    <a:gd name="T58" fmla="*/ 972 w 2041"/>
                    <a:gd name="T59" fmla="*/ 1134 h 1134"/>
                    <a:gd name="T60" fmla="*/ 364 w 2041"/>
                    <a:gd name="T61" fmla="*/ 1088 h 1134"/>
                    <a:gd name="T62" fmla="*/ 122 w 2041"/>
                    <a:gd name="T63" fmla="*/ 979 h 1134"/>
                    <a:gd name="T64" fmla="*/ 129 w 2041"/>
                    <a:gd name="T65" fmla="*/ 877 h 1134"/>
                    <a:gd name="T66" fmla="*/ 85 w 2041"/>
                    <a:gd name="T67" fmla="*/ 556 h 1134"/>
                    <a:gd name="T68" fmla="*/ 26 w 2041"/>
                    <a:gd name="T69" fmla="*/ 494 h 1134"/>
                    <a:gd name="T70" fmla="*/ 5 w 2041"/>
                    <a:gd name="T71" fmla="*/ 317 h 11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41"/>
                    <a:gd name="T109" fmla="*/ 0 h 1134"/>
                    <a:gd name="T110" fmla="*/ 2041 w 2041"/>
                    <a:gd name="T111" fmla="*/ 1134 h 11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41" h="1134">
                      <a:moveTo>
                        <a:pt x="5" y="317"/>
                      </a:moveTo>
                      <a:cubicBezTo>
                        <a:pt x="38" y="265"/>
                        <a:pt x="0" y="316"/>
                        <a:pt x="41" y="286"/>
                      </a:cubicBezTo>
                      <a:cubicBezTo>
                        <a:pt x="50" y="279"/>
                        <a:pt x="55" y="268"/>
                        <a:pt x="63" y="262"/>
                      </a:cubicBezTo>
                      <a:cubicBezTo>
                        <a:pt x="70" y="258"/>
                        <a:pt x="79" y="259"/>
                        <a:pt x="85" y="255"/>
                      </a:cubicBezTo>
                      <a:cubicBezTo>
                        <a:pt x="126" y="231"/>
                        <a:pt x="132" y="221"/>
                        <a:pt x="173" y="209"/>
                      </a:cubicBezTo>
                      <a:cubicBezTo>
                        <a:pt x="322" y="111"/>
                        <a:pt x="484" y="38"/>
                        <a:pt x="656" y="0"/>
                      </a:cubicBezTo>
                      <a:cubicBezTo>
                        <a:pt x="842" y="2"/>
                        <a:pt x="1021" y="158"/>
                        <a:pt x="1206" y="162"/>
                      </a:cubicBezTo>
                      <a:cubicBezTo>
                        <a:pt x="1327" y="166"/>
                        <a:pt x="1502" y="67"/>
                        <a:pt x="1623" y="100"/>
                      </a:cubicBezTo>
                      <a:cubicBezTo>
                        <a:pt x="1686" y="145"/>
                        <a:pt x="1606" y="91"/>
                        <a:pt x="1667" y="123"/>
                      </a:cubicBezTo>
                      <a:cubicBezTo>
                        <a:pt x="1694" y="137"/>
                        <a:pt x="1705" y="160"/>
                        <a:pt x="1733" y="170"/>
                      </a:cubicBezTo>
                      <a:cubicBezTo>
                        <a:pt x="1775" y="215"/>
                        <a:pt x="1813" y="267"/>
                        <a:pt x="1850" y="317"/>
                      </a:cubicBezTo>
                      <a:cubicBezTo>
                        <a:pt x="1893" y="376"/>
                        <a:pt x="1859" y="351"/>
                        <a:pt x="1909" y="378"/>
                      </a:cubicBezTo>
                      <a:cubicBezTo>
                        <a:pt x="1931" y="414"/>
                        <a:pt x="1966" y="430"/>
                        <a:pt x="1989" y="464"/>
                      </a:cubicBezTo>
                      <a:cubicBezTo>
                        <a:pt x="2006" y="489"/>
                        <a:pt x="2024" y="514"/>
                        <a:pt x="2041" y="540"/>
                      </a:cubicBezTo>
                      <a:cubicBezTo>
                        <a:pt x="2030" y="573"/>
                        <a:pt x="2021" y="593"/>
                        <a:pt x="1997" y="617"/>
                      </a:cubicBezTo>
                      <a:cubicBezTo>
                        <a:pt x="1990" y="637"/>
                        <a:pt x="1979" y="680"/>
                        <a:pt x="1961" y="687"/>
                      </a:cubicBezTo>
                      <a:cubicBezTo>
                        <a:pt x="1938" y="695"/>
                        <a:pt x="1937" y="694"/>
                        <a:pt x="1916" y="710"/>
                      </a:cubicBezTo>
                      <a:cubicBezTo>
                        <a:pt x="1908" y="717"/>
                        <a:pt x="1904" y="728"/>
                        <a:pt x="1894" y="733"/>
                      </a:cubicBezTo>
                      <a:cubicBezTo>
                        <a:pt x="1843" y="758"/>
                        <a:pt x="1873" y="726"/>
                        <a:pt x="1836" y="748"/>
                      </a:cubicBezTo>
                      <a:cubicBezTo>
                        <a:pt x="1800" y="769"/>
                        <a:pt x="1779" y="789"/>
                        <a:pt x="1740" y="803"/>
                      </a:cubicBezTo>
                      <a:cubicBezTo>
                        <a:pt x="1706" y="827"/>
                        <a:pt x="1680" y="830"/>
                        <a:pt x="1638" y="842"/>
                      </a:cubicBezTo>
                      <a:cubicBezTo>
                        <a:pt x="1628" y="844"/>
                        <a:pt x="1608" y="849"/>
                        <a:pt x="1608" y="849"/>
                      </a:cubicBezTo>
                      <a:cubicBezTo>
                        <a:pt x="1567" y="878"/>
                        <a:pt x="1511" y="882"/>
                        <a:pt x="1463" y="887"/>
                      </a:cubicBezTo>
                      <a:cubicBezTo>
                        <a:pt x="1453" y="889"/>
                        <a:pt x="1443" y="891"/>
                        <a:pt x="1433" y="895"/>
                      </a:cubicBezTo>
                      <a:cubicBezTo>
                        <a:pt x="1425" y="898"/>
                        <a:pt x="1419" y="907"/>
                        <a:pt x="1411" y="911"/>
                      </a:cubicBezTo>
                      <a:cubicBezTo>
                        <a:pt x="1385" y="921"/>
                        <a:pt x="1356" y="921"/>
                        <a:pt x="1331" y="934"/>
                      </a:cubicBezTo>
                      <a:cubicBezTo>
                        <a:pt x="1274" y="964"/>
                        <a:pt x="1342" y="937"/>
                        <a:pt x="1286" y="957"/>
                      </a:cubicBezTo>
                      <a:cubicBezTo>
                        <a:pt x="1260" y="977"/>
                        <a:pt x="1234" y="987"/>
                        <a:pt x="1206" y="1003"/>
                      </a:cubicBezTo>
                      <a:cubicBezTo>
                        <a:pt x="1167" y="1026"/>
                        <a:pt x="1148" y="1045"/>
                        <a:pt x="1104" y="1057"/>
                      </a:cubicBezTo>
                      <a:cubicBezTo>
                        <a:pt x="1061" y="1088"/>
                        <a:pt x="1018" y="1108"/>
                        <a:pt x="972" y="1134"/>
                      </a:cubicBezTo>
                      <a:cubicBezTo>
                        <a:pt x="836" y="1076"/>
                        <a:pt x="480" y="1092"/>
                        <a:pt x="364" y="1088"/>
                      </a:cubicBezTo>
                      <a:cubicBezTo>
                        <a:pt x="279" y="1071"/>
                        <a:pt x="205" y="1009"/>
                        <a:pt x="122" y="979"/>
                      </a:cubicBezTo>
                      <a:cubicBezTo>
                        <a:pt x="111" y="946"/>
                        <a:pt x="103" y="896"/>
                        <a:pt x="129" y="877"/>
                      </a:cubicBezTo>
                      <a:cubicBezTo>
                        <a:pt x="195" y="772"/>
                        <a:pt x="188" y="628"/>
                        <a:pt x="85" y="556"/>
                      </a:cubicBezTo>
                      <a:cubicBezTo>
                        <a:pt x="69" y="529"/>
                        <a:pt x="52" y="511"/>
                        <a:pt x="26" y="494"/>
                      </a:cubicBezTo>
                      <a:cubicBezTo>
                        <a:pt x="36" y="361"/>
                        <a:pt x="47" y="419"/>
                        <a:pt x="5" y="3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>
                        <a:alpha val="29999"/>
                      </a:srgbClr>
                    </a:gs>
                    <a:gs pos="100000">
                      <a:srgbClr val="6699FF">
                        <a:alpha val="35001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2" name="Freeform 43"/>
                <p:cNvSpPr>
                  <a:spLocks/>
                </p:cNvSpPr>
                <p:nvPr/>
              </p:nvSpPr>
              <p:spPr bwMode="auto">
                <a:xfrm>
                  <a:off x="3493" y="2748"/>
                  <a:ext cx="1934" cy="1020"/>
                </a:xfrm>
                <a:custGeom>
                  <a:avLst/>
                  <a:gdLst>
                    <a:gd name="T0" fmla="*/ 5 w 1934"/>
                    <a:gd name="T1" fmla="*/ 285 h 1020"/>
                    <a:gd name="T2" fmla="*/ 39 w 1934"/>
                    <a:gd name="T3" fmla="*/ 257 h 1020"/>
                    <a:gd name="T4" fmla="*/ 60 w 1934"/>
                    <a:gd name="T5" fmla="*/ 236 h 1020"/>
                    <a:gd name="T6" fmla="*/ 81 w 1934"/>
                    <a:gd name="T7" fmla="*/ 229 h 1020"/>
                    <a:gd name="T8" fmla="*/ 164 w 1934"/>
                    <a:gd name="T9" fmla="*/ 188 h 1020"/>
                    <a:gd name="T10" fmla="*/ 622 w 1934"/>
                    <a:gd name="T11" fmla="*/ 0 h 1020"/>
                    <a:gd name="T12" fmla="*/ 1143 w 1934"/>
                    <a:gd name="T13" fmla="*/ 146 h 1020"/>
                    <a:gd name="T14" fmla="*/ 1538 w 1934"/>
                    <a:gd name="T15" fmla="*/ 90 h 1020"/>
                    <a:gd name="T16" fmla="*/ 1580 w 1934"/>
                    <a:gd name="T17" fmla="*/ 111 h 1020"/>
                    <a:gd name="T18" fmla="*/ 1642 w 1934"/>
                    <a:gd name="T19" fmla="*/ 153 h 1020"/>
                    <a:gd name="T20" fmla="*/ 1753 w 1934"/>
                    <a:gd name="T21" fmla="*/ 285 h 1020"/>
                    <a:gd name="T22" fmla="*/ 1809 w 1934"/>
                    <a:gd name="T23" fmla="*/ 340 h 1020"/>
                    <a:gd name="T24" fmla="*/ 1885 w 1934"/>
                    <a:gd name="T25" fmla="*/ 417 h 1020"/>
                    <a:gd name="T26" fmla="*/ 1934 w 1934"/>
                    <a:gd name="T27" fmla="*/ 486 h 1020"/>
                    <a:gd name="T28" fmla="*/ 1892 w 1934"/>
                    <a:gd name="T29" fmla="*/ 555 h 1020"/>
                    <a:gd name="T30" fmla="*/ 1858 w 1934"/>
                    <a:gd name="T31" fmla="*/ 618 h 1020"/>
                    <a:gd name="T32" fmla="*/ 1816 w 1934"/>
                    <a:gd name="T33" fmla="*/ 639 h 1020"/>
                    <a:gd name="T34" fmla="*/ 1795 w 1934"/>
                    <a:gd name="T35" fmla="*/ 659 h 1020"/>
                    <a:gd name="T36" fmla="*/ 1740 w 1934"/>
                    <a:gd name="T37" fmla="*/ 673 h 1020"/>
                    <a:gd name="T38" fmla="*/ 1649 w 1934"/>
                    <a:gd name="T39" fmla="*/ 722 h 1020"/>
                    <a:gd name="T40" fmla="*/ 1552 w 1934"/>
                    <a:gd name="T41" fmla="*/ 757 h 1020"/>
                    <a:gd name="T42" fmla="*/ 1524 w 1934"/>
                    <a:gd name="T43" fmla="*/ 764 h 1020"/>
                    <a:gd name="T44" fmla="*/ 1386 w 1934"/>
                    <a:gd name="T45" fmla="*/ 798 h 1020"/>
                    <a:gd name="T46" fmla="*/ 1358 w 1934"/>
                    <a:gd name="T47" fmla="*/ 805 h 1020"/>
                    <a:gd name="T48" fmla="*/ 1337 w 1934"/>
                    <a:gd name="T49" fmla="*/ 819 h 1020"/>
                    <a:gd name="T50" fmla="*/ 1261 w 1934"/>
                    <a:gd name="T51" fmla="*/ 840 h 1020"/>
                    <a:gd name="T52" fmla="*/ 1219 w 1934"/>
                    <a:gd name="T53" fmla="*/ 861 h 1020"/>
                    <a:gd name="T54" fmla="*/ 1143 w 1934"/>
                    <a:gd name="T55" fmla="*/ 902 h 1020"/>
                    <a:gd name="T56" fmla="*/ 1046 w 1934"/>
                    <a:gd name="T57" fmla="*/ 951 h 1020"/>
                    <a:gd name="T58" fmla="*/ 921 w 1934"/>
                    <a:gd name="T59" fmla="*/ 1020 h 1020"/>
                    <a:gd name="T60" fmla="*/ 345 w 1934"/>
                    <a:gd name="T61" fmla="*/ 979 h 1020"/>
                    <a:gd name="T62" fmla="*/ 116 w 1934"/>
                    <a:gd name="T63" fmla="*/ 881 h 1020"/>
                    <a:gd name="T64" fmla="*/ 143 w 1934"/>
                    <a:gd name="T65" fmla="*/ 826 h 1020"/>
                    <a:gd name="T66" fmla="*/ 81 w 1934"/>
                    <a:gd name="T67" fmla="*/ 500 h 1020"/>
                    <a:gd name="T68" fmla="*/ 25 w 1934"/>
                    <a:gd name="T69" fmla="*/ 444 h 1020"/>
                    <a:gd name="T70" fmla="*/ 5 w 1934"/>
                    <a:gd name="T71" fmla="*/ 285 h 102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34"/>
                    <a:gd name="T109" fmla="*/ 0 h 1020"/>
                    <a:gd name="T110" fmla="*/ 1934 w 1934"/>
                    <a:gd name="T111" fmla="*/ 1020 h 102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34" h="1020">
                      <a:moveTo>
                        <a:pt x="5" y="285"/>
                      </a:moveTo>
                      <a:cubicBezTo>
                        <a:pt x="36" y="238"/>
                        <a:pt x="0" y="284"/>
                        <a:pt x="39" y="257"/>
                      </a:cubicBezTo>
                      <a:cubicBezTo>
                        <a:pt x="47" y="251"/>
                        <a:pt x="52" y="241"/>
                        <a:pt x="60" y="236"/>
                      </a:cubicBezTo>
                      <a:cubicBezTo>
                        <a:pt x="66" y="232"/>
                        <a:pt x="75" y="233"/>
                        <a:pt x="81" y="229"/>
                      </a:cubicBezTo>
                      <a:cubicBezTo>
                        <a:pt x="119" y="208"/>
                        <a:pt x="125" y="199"/>
                        <a:pt x="164" y="188"/>
                      </a:cubicBezTo>
                      <a:cubicBezTo>
                        <a:pt x="305" y="100"/>
                        <a:pt x="459" y="34"/>
                        <a:pt x="622" y="0"/>
                      </a:cubicBezTo>
                      <a:cubicBezTo>
                        <a:pt x="798" y="2"/>
                        <a:pt x="967" y="142"/>
                        <a:pt x="1143" y="146"/>
                      </a:cubicBezTo>
                      <a:cubicBezTo>
                        <a:pt x="1257" y="149"/>
                        <a:pt x="1423" y="60"/>
                        <a:pt x="1538" y="90"/>
                      </a:cubicBezTo>
                      <a:cubicBezTo>
                        <a:pt x="1598" y="130"/>
                        <a:pt x="1522" y="82"/>
                        <a:pt x="1580" y="111"/>
                      </a:cubicBezTo>
                      <a:cubicBezTo>
                        <a:pt x="1605" y="123"/>
                        <a:pt x="1616" y="144"/>
                        <a:pt x="1642" y="153"/>
                      </a:cubicBezTo>
                      <a:cubicBezTo>
                        <a:pt x="1682" y="193"/>
                        <a:pt x="1718" y="240"/>
                        <a:pt x="1753" y="285"/>
                      </a:cubicBezTo>
                      <a:cubicBezTo>
                        <a:pt x="1794" y="338"/>
                        <a:pt x="1762" y="316"/>
                        <a:pt x="1809" y="340"/>
                      </a:cubicBezTo>
                      <a:cubicBezTo>
                        <a:pt x="1830" y="372"/>
                        <a:pt x="1863" y="387"/>
                        <a:pt x="1885" y="417"/>
                      </a:cubicBezTo>
                      <a:cubicBezTo>
                        <a:pt x="1901" y="440"/>
                        <a:pt x="1918" y="462"/>
                        <a:pt x="1934" y="486"/>
                      </a:cubicBezTo>
                      <a:cubicBezTo>
                        <a:pt x="1924" y="515"/>
                        <a:pt x="1915" y="533"/>
                        <a:pt x="1892" y="555"/>
                      </a:cubicBezTo>
                      <a:cubicBezTo>
                        <a:pt x="1886" y="573"/>
                        <a:pt x="1875" y="612"/>
                        <a:pt x="1858" y="618"/>
                      </a:cubicBezTo>
                      <a:cubicBezTo>
                        <a:pt x="1836" y="625"/>
                        <a:pt x="1835" y="624"/>
                        <a:pt x="1816" y="639"/>
                      </a:cubicBezTo>
                      <a:cubicBezTo>
                        <a:pt x="1808" y="645"/>
                        <a:pt x="1804" y="655"/>
                        <a:pt x="1795" y="659"/>
                      </a:cubicBezTo>
                      <a:cubicBezTo>
                        <a:pt x="1746" y="682"/>
                        <a:pt x="1775" y="653"/>
                        <a:pt x="1740" y="673"/>
                      </a:cubicBezTo>
                      <a:cubicBezTo>
                        <a:pt x="1706" y="692"/>
                        <a:pt x="1686" y="710"/>
                        <a:pt x="1649" y="722"/>
                      </a:cubicBezTo>
                      <a:cubicBezTo>
                        <a:pt x="1617" y="744"/>
                        <a:pt x="1592" y="747"/>
                        <a:pt x="1552" y="757"/>
                      </a:cubicBezTo>
                      <a:cubicBezTo>
                        <a:pt x="1543" y="759"/>
                        <a:pt x="1524" y="764"/>
                        <a:pt x="1524" y="764"/>
                      </a:cubicBezTo>
                      <a:cubicBezTo>
                        <a:pt x="1485" y="790"/>
                        <a:pt x="1432" y="793"/>
                        <a:pt x="1386" y="798"/>
                      </a:cubicBezTo>
                      <a:cubicBezTo>
                        <a:pt x="1377" y="800"/>
                        <a:pt x="1367" y="801"/>
                        <a:pt x="1358" y="805"/>
                      </a:cubicBezTo>
                      <a:cubicBezTo>
                        <a:pt x="1350" y="808"/>
                        <a:pt x="1345" y="816"/>
                        <a:pt x="1337" y="819"/>
                      </a:cubicBezTo>
                      <a:cubicBezTo>
                        <a:pt x="1312" y="828"/>
                        <a:pt x="1285" y="828"/>
                        <a:pt x="1261" y="840"/>
                      </a:cubicBezTo>
                      <a:cubicBezTo>
                        <a:pt x="1207" y="867"/>
                        <a:pt x="1272" y="843"/>
                        <a:pt x="1219" y="861"/>
                      </a:cubicBezTo>
                      <a:cubicBezTo>
                        <a:pt x="1194" y="879"/>
                        <a:pt x="1169" y="888"/>
                        <a:pt x="1143" y="902"/>
                      </a:cubicBezTo>
                      <a:cubicBezTo>
                        <a:pt x="1106" y="923"/>
                        <a:pt x="1088" y="940"/>
                        <a:pt x="1046" y="951"/>
                      </a:cubicBezTo>
                      <a:cubicBezTo>
                        <a:pt x="1005" y="979"/>
                        <a:pt x="965" y="997"/>
                        <a:pt x="921" y="1020"/>
                      </a:cubicBezTo>
                      <a:cubicBezTo>
                        <a:pt x="792" y="968"/>
                        <a:pt x="455" y="982"/>
                        <a:pt x="345" y="979"/>
                      </a:cubicBezTo>
                      <a:cubicBezTo>
                        <a:pt x="264" y="963"/>
                        <a:pt x="194" y="908"/>
                        <a:pt x="116" y="881"/>
                      </a:cubicBezTo>
                      <a:cubicBezTo>
                        <a:pt x="105" y="851"/>
                        <a:pt x="118" y="843"/>
                        <a:pt x="143" y="826"/>
                      </a:cubicBezTo>
                      <a:cubicBezTo>
                        <a:pt x="206" y="731"/>
                        <a:pt x="178" y="565"/>
                        <a:pt x="81" y="500"/>
                      </a:cubicBezTo>
                      <a:cubicBezTo>
                        <a:pt x="65" y="476"/>
                        <a:pt x="49" y="460"/>
                        <a:pt x="25" y="444"/>
                      </a:cubicBezTo>
                      <a:cubicBezTo>
                        <a:pt x="34" y="325"/>
                        <a:pt x="45" y="377"/>
                        <a:pt x="5" y="28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9900">
                        <a:alpha val="5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pic>
            <p:nvPicPr>
              <p:cNvPr id="5150" name="Picture 45" descr="factory_building_smoke_stack_400_clr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7" y="2282"/>
                <a:ext cx="29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142" name="Picture 46" descr="birthday_cake_400_cl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2032000"/>
            <a:ext cx="531813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Comparative Advantage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13787" cy="1652587"/>
          </a:xfrm>
        </p:spPr>
        <p:txBody>
          <a:bodyPr/>
          <a:lstStyle/>
          <a:p>
            <a:r>
              <a:rPr lang="en-GB" smtClean="0"/>
              <a:t>In 1817 David Ricardo believed there was a problem with Adam Smith’s idea: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What if a country had an absolute advantage in </a:t>
            </a:r>
            <a:r>
              <a:rPr lang="en-GB" smtClean="0">
                <a:solidFill>
                  <a:srgbClr val="FF0000"/>
                </a:solidFill>
              </a:rPr>
              <a:t>BOTH</a:t>
            </a:r>
            <a:r>
              <a:rPr lang="en-GB" smtClean="0">
                <a:solidFill>
                  <a:schemeClr val="accent2"/>
                </a:solidFill>
              </a:rPr>
              <a:t> of the products it produced</a:t>
            </a:r>
          </a:p>
          <a:p>
            <a:pPr lvl="2"/>
            <a:r>
              <a:rPr lang="en-GB" sz="1800" smtClean="0"/>
              <a:t>For example, if our previous example had been:</a:t>
            </a:r>
          </a:p>
          <a:p>
            <a:pPr lvl="1"/>
            <a:endParaRPr lang="en-GB" sz="1600" smtClean="0"/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endParaRPr lang="en-GB" smtClean="0">
              <a:solidFill>
                <a:schemeClr val="accent2"/>
              </a:solidFill>
            </a:endParaRP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He developed a theory of comparative advantage to consider this</a:t>
            </a:r>
          </a:p>
          <a:p>
            <a:pPr lvl="2"/>
            <a:endParaRPr lang="en-GB" sz="2000" smtClean="0">
              <a:solidFill>
                <a:schemeClr val="accent2"/>
              </a:solidFill>
            </a:endParaRPr>
          </a:p>
        </p:txBody>
      </p:sp>
      <p:graphicFrame>
        <p:nvGraphicFramePr>
          <p:cNvPr id="5193" name="Group 73"/>
          <p:cNvGraphicFramePr>
            <a:graphicFrameLocks noGrp="1"/>
          </p:cNvGraphicFramePr>
          <p:nvPr/>
        </p:nvGraphicFramePr>
        <p:xfrm>
          <a:off x="1576388" y="3152775"/>
          <a:ext cx="6310312" cy="2332038"/>
        </p:xfrm>
        <a:graphic>
          <a:graphicData uri="http://schemas.openxmlformats.org/drawingml/2006/table">
            <a:tbl>
              <a:tblPr/>
              <a:tblGrid>
                <a:gridCol w="2093912"/>
                <a:gridCol w="2092325"/>
                <a:gridCol w="2124075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847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185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1573213" y="3816350"/>
            <a:ext cx="2014537" cy="714375"/>
            <a:chOff x="896" y="1707"/>
            <a:chExt cx="1269" cy="450"/>
          </a:xfrm>
        </p:grpSpPr>
        <p:sp>
          <p:nvSpPr>
            <p:cNvPr id="5212" name="WordArt 92"/>
            <p:cNvSpPr>
              <a:spLocks noChangeArrowheads="1" noChangeShapeType="1" noTextEdit="1"/>
            </p:cNvSpPr>
            <p:nvPr/>
          </p:nvSpPr>
          <p:spPr bwMode="auto">
            <a:xfrm>
              <a:off x="1560" y="1839"/>
              <a:ext cx="605" cy="16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Farmdom</a:t>
              </a:r>
            </a:p>
          </p:txBody>
        </p:sp>
        <p:grpSp>
          <p:nvGrpSpPr>
            <p:cNvPr id="6177" name="Group 93"/>
            <p:cNvGrpSpPr>
              <a:grpSpLocks/>
            </p:cNvGrpSpPr>
            <p:nvPr/>
          </p:nvGrpSpPr>
          <p:grpSpPr bwMode="auto">
            <a:xfrm>
              <a:off x="896" y="1707"/>
              <a:ext cx="574" cy="450"/>
              <a:chOff x="4842" y="1665"/>
              <a:chExt cx="692" cy="582"/>
            </a:xfrm>
          </p:grpSpPr>
          <p:sp>
            <p:nvSpPr>
              <p:cNvPr id="6178" name="Freeform 94"/>
              <p:cNvSpPr>
                <a:spLocks/>
              </p:cNvSpPr>
              <p:nvPr/>
            </p:nvSpPr>
            <p:spPr bwMode="auto">
              <a:xfrm>
                <a:off x="4845" y="1665"/>
                <a:ext cx="689" cy="582"/>
              </a:xfrm>
              <a:custGeom>
                <a:avLst/>
                <a:gdLst>
                  <a:gd name="T0" fmla="*/ 345 w 1717"/>
                  <a:gd name="T1" fmla="*/ 19 h 1481"/>
                  <a:gd name="T2" fmla="*/ 197 w 1717"/>
                  <a:gd name="T3" fmla="*/ 19 h 1481"/>
                  <a:gd name="T4" fmla="*/ 151 w 1717"/>
                  <a:gd name="T5" fmla="*/ 40 h 1481"/>
                  <a:gd name="T6" fmla="*/ 119 w 1717"/>
                  <a:gd name="T7" fmla="*/ 68 h 1481"/>
                  <a:gd name="T8" fmla="*/ 106 w 1717"/>
                  <a:gd name="T9" fmla="*/ 110 h 1481"/>
                  <a:gd name="T10" fmla="*/ 165 w 1717"/>
                  <a:gd name="T11" fmla="*/ 130 h 1481"/>
                  <a:gd name="T12" fmla="*/ 201 w 1717"/>
                  <a:gd name="T13" fmla="*/ 104 h 1481"/>
                  <a:gd name="T14" fmla="*/ 186 w 1717"/>
                  <a:gd name="T15" fmla="*/ 189 h 1481"/>
                  <a:gd name="T16" fmla="*/ 115 w 1717"/>
                  <a:gd name="T17" fmla="*/ 226 h 1481"/>
                  <a:gd name="T18" fmla="*/ 180 w 1717"/>
                  <a:gd name="T19" fmla="*/ 322 h 1481"/>
                  <a:gd name="T20" fmla="*/ 125 w 1717"/>
                  <a:gd name="T21" fmla="*/ 336 h 1481"/>
                  <a:gd name="T22" fmla="*/ 53 w 1717"/>
                  <a:gd name="T23" fmla="*/ 377 h 1481"/>
                  <a:gd name="T24" fmla="*/ 55 w 1717"/>
                  <a:gd name="T25" fmla="*/ 443 h 1481"/>
                  <a:gd name="T26" fmla="*/ 71 w 1717"/>
                  <a:gd name="T27" fmla="*/ 462 h 1481"/>
                  <a:gd name="T28" fmla="*/ 84 w 1717"/>
                  <a:gd name="T29" fmla="*/ 470 h 1481"/>
                  <a:gd name="T30" fmla="*/ 133 w 1717"/>
                  <a:gd name="T31" fmla="*/ 493 h 1481"/>
                  <a:gd name="T32" fmla="*/ 182 w 1717"/>
                  <a:gd name="T33" fmla="*/ 507 h 1481"/>
                  <a:gd name="T34" fmla="*/ 224 w 1717"/>
                  <a:gd name="T35" fmla="*/ 516 h 1481"/>
                  <a:gd name="T36" fmla="*/ 295 w 1717"/>
                  <a:gd name="T37" fmla="*/ 535 h 1481"/>
                  <a:gd name="T38" fmla="*/ 329 w 1717"/>
                  <a:gd name="T39" fmla="*/ 544 h 1481"/>
                  <a:gd name="T40" fmla="*/ 381 w 1717"/>
                  <a:gd name="T41" fmla="*/ 560 h 1481"/>
                  <a:gd name="T42" fmla="*/ 528 w 1717"/>
                  <a:gd name="T43" fmla="*/ 566 h 1481"/>
                  <a:gd name="T44" fmla="*/ 601 w 1717"/>
                  <a:gd name="T45" fmla="*/ 549 h 1481"/>
                  <a:gd name="T46" fmla="*/ 613 w 1717"/>
                  <a:gd name="T47" fmla="*/ 544 h 1481"/>
                  <a:gd name="T48" fmla="*/ 632 w 1717"/>
                  <a:gd name="T49" fmla="*/ 538 h 1481"/>
                  <a:gd name="T50" fmla="*/ 668 w 1717"/>
                  <a:gd name="T51" fmla="*/ 518 h 1481"/>
                  <a:gd name="T52" fmla="*/ 644 w 1717"/>
                  <a:gd name="T53" fmla="*/ 411 h 1481"/>
                  <a:gd name="T54" fmla="*/ 638 w 1717"/>
                  <a:gd name="T55" fmla="*/ 403 h 1481"/>
                  <a:gd name="T56" fmla="*/ 631 w 1717"/>
                  <a:gd name="T57" fmla="*/ 390 h 1481"/>
                  <a:gd name="T58" fmla="*/ 598 w 1717"/>
                  <a:gd name="T59" fmla="*/ 338 h 1481"/>
                  <a:gd name="T60" fmla="*/ 620 w 1717"/>
                  <a:gd name="T61" fmla="*/ 286 h 1481"/>
                  <a:gd name="T62" fmla="*/ 676 w 1717"/>
                  <a:gd name="T63" fmla="*/ 217 h 1481"/>
                  <a:gd name="T64" fmla="*/ 635 w 1717"/>
                  <a:gd name="T65" fmla="*/ 175 h 1481"/>
                  <a:gd name="T66" fmla="*/ 632 w 1717"/>
                  <a:gd name="T67" fmla="*/ 149 h 1481"/>
                  <a:gd name="T68" fmla="*/ 626 w 1717"/>
                  <a:gd name="T69" fmla="*/ 141 h 1481"/>
                  <a:gd name="T70" fmla="*/ 650 w 1717"/>
                  <a:gd name="T71" fmla="*/ 104 h 1481"/>
                  <a:gd name="T72" fmla="*/ 509 w 1717"/>
                  <a:gd name="T73" fmla="*/ 49 h 1481"/>
                  <a:gd name="T74" fmla="*/ 424 w 1717"/>
                  <a:gd name="T75" fmla="*/ 91 h 1481"/>
                  <a:gd name="T76" fmla="*/ 441 w 1717"/>
                  <a:gd name="T77" fmla="*/ 112 h 1481"/>
                  <a:gd name="T78" fmla="*/ 427 w 1717"/>
                  <a:gd name="T79" fmla="*/ 115 h 1481"/>
                  <a:gd name="T80" fmla="*/ 384 w 1717"/>
                  <a:gd name="T81" fmla="*/ 72 h 1481"/>
                  <a:gd name="T82" fmla="*/ 345 w 1717"/>
                  <a:gd name="T83" fmla="*/ 19 h 148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717"/>
                  <a:gd name="T127" fmla="*/ 0 h 1481"/>
                  <a:gd name="T128" fmla="*/ 1717 w 1717"/>
                  <a:gd name="T129" fmla="*/ 1481 h 148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717" h="1481">
                    <a:moveTo>
                      <a:pt x="860" y="48"/>
                    </a:moveTo>
                    <a:cubicBezTo>
                      <a:pt x="681" y="13"/>
                      <a:pt x="525" y="33"/>
                      <a:pt x="492" y="48"/>
                    </a:cubicBezTo>
                    <a:cubicBezTo>
                      <a:pt x="459" y="64"/>
                      <a:pt x="411" y="93"/>
                      <a:pt x="376" y="101"/>
                    </a:cubicBezTo>
                    <a:cubicBezTo>
                      <a:pt x="346" y="129"/>
                      <a:pt x="317" y="138"/>
                      <a:pt x="296" y="172"/>
                    </a:cubicBezTo>
                    <a:cubicBezTo>
                      <a:pt x="275" y="205"/>
                      <a:pt x="269" y="266"/>
                      <a:pt x="264" y="280"/>
                    </a:cubicBezTo>
                    <a:cubicBezTo>
                      <a:pt x="260" y="295"/>
                      <a:pt x="405" y="326"/>
                      <a:pt x="412" y="332"/>
                    </a:cubicBezTo>
                    <a:cubicBezTo>
                      <a:pt x="420" y="337"/>
                      <a:pt x="484" y="292"/>
                      <a:pt x="500" y="264"/>
                    </a:cubicBezTo>
                    <a:cubicBezTo>
                      <a:pt x="516" y="236"/>
                      <a:pt x="448" y="440"/>
                      <a:pt x="463" y="480"/>
                    </a:cubicBezTo>
                    <a:cubicBezTo>
                      <a:pt x="400" y="508"/>
                      <a:pt x="340" y="436"/>
                      <a:pt x="287" y="575"/>
                    </a:cubicBezTo>
                    <a:cubicBezTo>
                      <a:pt x="277" y="622"/>
                      <a:pt x="465" y="776"/>
                      <a:pt x="448" y="820"/>
                    </a:cubicBezTo>
                    <a:cubicBezTo>
                      <a:pt x="480" y="876"/>
                      <a:pt x="365" y="833"/>
                      <a:pt x="312" y="856"/>
                    </a:cubicBezTo>
                    <a:cubicBezTo>
                      <a:pt x="259" y="879"/>
                      <a:pt x="264" y="820"/>
                      <a:pt x="132" y="960"/>
                    </a:cubicBezTo>
                    <a:cubicBezTo>
                      <a:pt x="0" y="1100"/>
                      <a:pt x="112" y="1060"/>
                      <a:pt x="136" y="1128"/>
                    </a:cubicBezTo>
                    <a:cubicBezTo>
                      <a:pt x="142" y="1122"/>
                      <a:pt x="170" y="1170"/>
                      <a:pt x="178" y="1175"/>
                    </a:cubicBezTo>
                    <a:cubicBezTo>
                      <a:pt x="189" y="1183"/>
                      <a:pt x="198" y="1191"/>
                      <a:pt x="209" y="1197"/>
                    </a:cubicBezTo>
                    <a:cubicBezTo>
                      <a:pt x="247" y="1219"/>
                      <a:pt x="287" y="1245"/>
                      <a:pt x="331" y="1255"/>
                    </a:cubicBezTo>
                    <a:cubicBezTo>
                      <a:pt x="373" y="1264"/>
                      <a:pt x="412" y="1279"/>
                      <a:pt x="453" y="1291"/>
                    </a:cubicBezTo>
                    <a:cubicBezTo>
                      <a:pt x="487" y="1301"/>
                      <a:pt x="525" y="1301"/>
                      <a:pt x="559" y="1312"/>
                    </a:cubicBezTo>
                    <a:cubicBezTo>
                      <a:pt x="618" y="1330"/>
                      <a:pt x="675" y="1353"/>
                      <a:pt x="735" y="1362"/>
                    </a:cubicBezTo>
                    <a:cubicBezTo>
                      <a:pt x="763" y="1372"/>
                      <a:pt x="791" y="1375"/>
                      <a:pt x="819" y="1384"/>
                    </a:cubicBezTo>
                    <a:cubicBezTo>
                      <a:pt x="864" y="1399"/>
                      <a:pt x="902" y="1415"/>
                      <a:pt x="949" y="1426"/>
                    </a:cubicBezTo>
                    <a:cubicBezTo>
                      <a:pt x="1027" y="1481"/>
                      <a:pt x="1248" y="1443"/>
                      <a:pt x="1315" y="1441"/>
                    </a:cubicBezTo>
                    <a:cubicBezTo>
                      <a:pt x="1377" y="1428"/>
                      <a:pt x="1437" y="1413"/>
                      <a:pt x="1498" y="1398"/>
                    </a:cubicBezTo>
                    <a:cubicBezTo>
                      <a:pt x="1508" y="1393"/>
                      <a:pt x="1518" y="1388"/>
                      <a:pt x="1528" y="1384"/>
                    </a:cubicBezTo>
                    <a:cubicBezTo>
                      <a:pt x="1543" y="1378"/>
                      <a:pt x="1560" y="1376"/>
                      <a:pt x="1574" y="1369"/>
                    </a:cubicBezTo>
                    <a:cubicBezTo>
                      <a:pt x="1606" y="1356"/>
                      <a:pt x="1635" y="1334"/>
                      <a:pt x="1665" y="1319"/>
                    </a:cubicBezTo>
                    <a:cubicBezTo>
                      <a:pt x="1717" y="1246"/>
                      <a:pt x="1688" y="1096"/>
                      <a:pt x="1605" y="1047"/>
                    </a:cubicBezTo>
                    <a:cubicBezTo>
                      <a:pt x="1599" y="1040"/>
                      <a:pt x="1596" y="1032"/>
                      <a:pt x="1589" y="1026"/>
                    </a:cubicBezTo>
                    <a:cubicBezTo>
                      <a:pt x="1583" y="1019"/>
                      <a:pt x="1578" y="998"/>
                      <a:pt x="1572" y="992"/>
                    </a:cubicBezTo>
                    <a:cubicBezTo>
                      <a:pt x="1542" y="958"/>
                      <a:pt x="1503" y="905"/>
                      <a:pt x="1491" y="860"/>
                    </a:cubicBezTo>
                    <a:cubicBezTo>
                      <a:pt x="1497" y="737"/>
                      <a:pt x="1624" y="881"/>
                      <a:pt x="1544" y="728"/>
                    </a:cubicBezTo>
                    <a:cubicBezTo>
                      <a:pt x="1465" y="575"/>
                      <a:pt x="1681" y="565"/>
                      <a:pt x="1685" y="551"/>
                    </a:cubicBezTo>
                    <a:cubicBezTo>
                      <a:pt x="1690" y="536"/>
                      <a:pt x="1582" y="445"/>
                      <a:pt x="1582" y="445"/>
                    </a:cubicBezTo>
                    <a:cubicBezTo>
                      <a:pt x="1580" y="423"/>
                      <a:pt x="1580" y="401"/>
                      <a:pt x="1574" y="380"/>
                    </a:cubicBezTo>
                    <a:cubicBezTo>
                      <a:pt x="1572" y="372"/>
                      <a:pt x="1563" y="366"/>
                      <a:pt x="1559" y="358"/>
                    </a:cubicBezTo>
                    <a:cubicBezTo>
                      <a:pt x="1516" y="281"/>
                      <a:pt x="1714" y="288"/>
                      <a:pt x="1619" y="265"/>
                    </a:cubicBezTo>
                    <a:cubicBezTo>
                      <a:pt x="1594" y="250"/>
                      <a:pt x="1528" y="0"/>
                      <a:pt x="1268" y="124"/>
                    </a:cubicBezTo>
                    <a:cubicBezTo>
                      <a:pt x="1008" y="248"/>
                      <a:pt x="1168" y="156"/>
                      <a:pt x="1056" y="232"/>
                    </a:cubicBezTo>
                    <a:cubicBezTo>
                      <a:pt x="1100" y="320"/>
                      <a:pt x="1099" y="274"/>
                      <a:pt x="1100" y="284"/>
                    </a:cubicBezTo>
                    <a:cubicBezTo>
                      <a:pt x="1101" y="294"/>
                      <a:pt x="1088" y="309"/>
                      <a:pt x="1064" y="292"/>
                    </a:cubicBezTo>
                    <a:cubicBezTo>
                      <a:pt x="1004" y="244"/>
                      <a:pt x="956" y="184"/>
                      <a:pt x="956" y="184"/>
                    </a:cubicBezTo>
                    <a:cubicBezTo>
                      <a:pt x="937" y="156"/>
                      <a:pt x="1039" y="83"/>
                      <a:pt x="860" y="48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00CCFF"/>
                  </a:gs>
                  <a:gs pos="100000">
                    <a:srgbClr val="36D7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179" name="Freeform 95"/>
              <p:cNvSpPr>
                <a:spLocks/>
              </p:cNvSpPr>
              <p:nvPr/>
            </p:nvSpPr>
            <p:spPr bwMode="auto">
              <a:xfrm>
                <a:off x="4842" y="1677"/>
                <a:ext cx="663" cy="552"/>
              </a:xfrm>
              <a:custGeom>
                <a:avLst/>
                <a:gdLst>
                  <a:gd name="T0" fmla="*/ 343 w 1651"/>
                  <a:gd name="T1" fmla="*/ 14 h 1405"/>
                  <a:gd name="T2" fmla="*/ 210 w 1651"/>
                  <a:gd name="T3" fmla="*/ 16 h 1405"/>
                  <a:gd name="T4" fmla="*/ 173 w 1651"/>
                  <a:gd name="T5" fmla="*/ 27 h 1405"/>
                  <a:gd name="T6" fmla="*/ 137 w 1651"/>
                  <a:gd name="T7" fmla="*/ 54 h 1405"/>
                  <a:gd name="T8" fmla="*/ 118 w 1651"/>
                  <a:gd name="T9" fmla="*/ 87 h 1405"/>
                  <a:gd name="T10" fmla="*/ 179 w 1651"/>
                  <a:gd name="T11" fmla="*/ 104 h 1405"/>
                  <a:gd name="T12" fmla="*/ 218 w 1651"/>
                  <a:gd name="T13" fmla="*/ 72 h 1405"/>
                  <a:gd name="T14" fmla="*/ 205 w 1651"/>
                  <a:gd name="T15" fmla="*/ 171 h 1405"/>
                  <a:gd name="T16" fmla="*/ 141 w 1651"/>
                  <a:gd name="T17" fmla="*/ 207 h 1405"/>
                  <a:gd name="T18" fmla="*/ 216 w 1651"/>
                  <a:gd name="T19" fmla="*/ 338 h 1405"/>
                  <a:gd name="T20" fmla="*/ 84 w 1651"/>
                  <a:gd name="T21" fmla="*/ 354 h 1405"/>
                  <a:gd name="T22" fmla="*/ 92 w 1651"/>
                  <a:gd name="T23" fmla="*/ 431 h 1405"/>
                  <a:gd name="T24" fmla="*/ 101 w 1651"/>
                  <a:gd name="T25" fmla="*/ 436 h 1405"/>
                  <a:gd name="T26" fmla="*/ 112 w 1651"/>
                  <a:gd name="T27" fmla="*/ 444 h 1405"/>
                  <a:gd name="T28" fmla="*/ 157 w 1651"/>
                  <a:gd name="T29" fmla="*/ 466 h 1405"/>
                  <a:gd name="T30" fmla="*/ 201 w 1651"/>
                  <a:gd name="T31" fmla="*/ 480 h 1405"/>
                  <a:gd name="T32" fmla="*/ 240 w 1651"/>
                  <a:gd name="T33" fmla="*/ 488 h 1405"/>
                  <a:gd name="T34" fmla="*/ 304 w 1651"/>
                  <a:gd name="T35" fmla="*/ 507 h 1405"/>
                  <a:gd name="T36" fmla="*/ 335 w 1651"/>
                  <a:gd name="T37" fmla="*/ 515 h 1405"/>
                  <a:gd name="T38" fmla="*/ 382 w 1651"/>
                  <a:gd name="T39" fmla="*/ 531 h 1405"/>
                  <a:gd name="T40" fmla="*/ 516 w 1651"/>
                  <a:gd name="T41" fmla="*/ 537 h 1405"/>
                  <a:gd name="T42" fmla="*/ 583 w 1651"/>
                  <a:gd name="T43" fmla="*/ 521 h 1405"/>
                  <a:gd name="T44" fmla="*/ 594 w 1651"/>
                  <a:gd name="T45" fmla="*/ 515 h 1405"/>
                  <a:gd name="T46" fmla="*/ 611 w 1651"/>
                  <a:gd name="T47" fmla="*/ 510 h 1405"/>
                  <a:gd name="T48" fmla="*/ 644 w 1651"/>
                  <a:gd name="T49" fmla="*/ 490 h 1405"/>
                  <a:gd name="T50" fmla="*/ 622 w 1651"/>
                  <a:gd name="T51" fmla="*/ 387 h 1405"/>
                  <a:gd name="T52" fmla="*/ 616 w 1651"/>
                  <a:gd name="T53" fmla="*/ 379 h 1405"/>
                  <a:gd name="T54" fmla="*/ 608 w 1651"/>
                  <a:gd name="T55" fmla="*/ 373 h 1405"/>
                  <a:gd name="T56" fmla="*/ 580 w 1651"/>
                  <a:gd name="T57" fmla="*/ 316 h 1405"/>
                  <a:gd name="T58" fmla="*/ 600 w 1651"/>
                  <a:gd name="T59" fmla="*/ 266 h 1405"/>
                  <a:gd name="T60" fmla="*/ 651 w 1651"/>
                  <a:gd name="T61" fmla="*/ 198 h 1405"/>
                  <a:gd name="T62" fmla="*/ 614 w 1651"/>
                  <a:gd name="T63" fmla="*/ 158 h 1405"/>
                  <a:gd name="T64" fmla="*/ 611 w 1651"/>
                  <a:gd name="T65" fmla="*/ 133 h 1405"/>
                  <a:gd name="T66" fmla="*/ 605 w 1651"/>
                  <a:gd name="T67" fmla="*/ 125 h 1405"/>
                  <a:gd name="T68" fmla="*/ 627 w 1651"/>
                  <a:gd name="T69" fmla="*/ 90 h 1405"/>
                  <a:gd name="T70" fmla="*/ 508 w 1651"/>
                  <a:gd name="T71" fmla="*/ 49 h 1405"/>
                  <a:gd name="T72" fmla="*/ 493 w 1651"/>
                  <a:gd name="T73" fmla="*/ 90 h 1405"/>
                  <a:gd name="T74" fmla="*/ 422 w 1651"/>
                  <a:gd name="T75" fmla="*/ 116 h 1405"/>
                  <a:gd name="T76" fmla="*/ 375 w 1651"/>
                  <a:gd name="T77" fmla="*/ 61 h 1405"/>
                  <a:gd name="T78" fmla="*/ 343 w 1651"/>
                  <a:gd name="T79" fmla="*/ 14 h 14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51"/>
                  <a:gd name="T121" fmla="*/ 0 h 1405"/>
                  <a:gd name="T122" fmla="*/ 1651 w 1651"/>
                  <a:gd name="T123" fmla="*/ 1405 h 14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51" h="1405">
                    <a:moveTo>
                      <a:pt x="854" y="36"/>
                    </a:moveTo>
                    <a:cubicBezTo>
                      <a:pt x="691" y="2"/>
                      <a:pt x="552" y="26"/>
                      <a:pt x="522" y="41"/>
                    </a:cubicBezTo>
                    <a:cubicBezTo>
                      <a:pt x="492" y="56"/>
                      <a:pt x="463" y="61"/>
                      <a:pt x="431" y="69"/>
                    </a:cubicBezTo>
                    <a:cubicBezTo>
                      <a:pt x="404" y="96"/>
                      <a:pt x="360" y="106"/>
                      <a:pt x="341" y="138"/>
                    </a:cubicBezTo>
                    <a:cubicBezTo>
                      <a:pt x="322" y="170"/>
                      <a:pt x="297" y="207"/>
                      <a:pt x="293" y="221"/>
                    </a:cubicBezTo>
                    <a:cubicBezTo>
                      <a:pt x="289" y="235"/>
                      <a:pt x="439" y="259"/>
                      <a:pt x="446" y="264"/>
                    </a:cubicBezTo>
                    <a:cubicBezTo>
                      <a:pt x="453" y="269"/>
                      <a:pt x="520" y="149"/>
                      <a:pt x="542" y="184"/>
                    </a:cubicBezTo>
                    <a:cubicBezTo>
                      <a:pt x="564" y="219"/>
                      <a:pt x="497" y="397"/>
                      <a:pt x="510" y="436"/>
                    </a:cubicBezTo>
                    <a:cubicBezTo>
                      <a:pt x="506" y="518"/>
                      <a:pt x="399" y="455"/>
                      <a:pt x="350" y="528"/>
                    </a:cubicBezTo>
                    <a:cubicBezTo>
                      <a:pt x="341" y="573"/>
                      <a:pt x="553" y="817"/>
                      <a:pt x="538" y="860"/>
                    </a:cubicBezTo>
                    <a:cubicBezTo>
                      <a:pt x="526" y="896"/>
                      <a:pt x="418" y="756"/>
                      <a:pt x="209" y="901"/>
                    </a:cubicBezTo>
                    <a:cubicBezTo>
                      <a:pt x="0" y="1046"/>
                      <a:pt x="223" y="1061"/>
                      <a:pt x="230" y="1096"/>
                    </a:cubicBezTo>
                    <a:cubicBezTo>
                      <a:pt x="236" y="1090"/>
                      <a:pt x="244" y="1104"/>
                      <a:pt x="251" y="1109"/>
                    </a:cubicBezTo>
                    <a:cubicBezTo>
                      <a:pt x="261" y="1116"/>
                      <a:pt x="269" y="1124"/>
                      <a:pt x="279" y="1130"/>
                    </a:cubicBezTo>
                    <a:cubicBezTo>
                      <a:pt x="314" y="1151"/>
                      <a:pt x="350" y="1176"/>
                      <a:pt x="390" y="1186"/>
                    </a:cubicBezTo>
                    <a:cubicBezTo>
                      <a:pt x="428" y="1195"/>
                      <a:pt x="464" y="1209"/>
                      <a:pt x="501" y="1221"/>
                    </a:cubicBezTo>
                    <a:cubicBezTo>
                      <a:pt x="532" y="1231"/>
                      <a:pt x="567" y="1231"/>
                      <a:pt x="598" y="1241"/>
                    </a:cubicBezTo>
                    <a:cubicBezTo>
                      <a:pt x="651" y="1259"/>
                      <a:pt x="703" y="1281"/>
                      <a:pt x="758" y="1290"/>
                    </a:cubicBezTo>
                    <a:cubicBezTo>
                      <a:pt x="783" y="1299"/>
                      <a:pt x="809" y="1302"/>
                      <a:pt x="834" y="1311"/>
                    </a:cubicBezTo>
                    <a:cubicBezTo>
                      <a:pt x="875" y="1326"/>
                      <a:pt x="910" y="1341"/>
                      <a:pt x="952" y="1352"/>
                    </a:cubicBezTo>
                    <a:cubicBezTo>
                      <a:pt x="1023" y="1405"/>
                      <a:pt x="1224" y="1368"/>
                      <a:pt x="1285" y="1366"/>
                    </a:cubicBezTo>
                    <a:cubicBezTo>
                      <a:pt x="1342" y="1354"/>
                      <a:pt x="1396" y="1339"/>
                      <a:pt x="1452" y="1325"/>
                    </a:cubicBezTo>
                    <a:cubicBezTo>
                      <a:pt x="1461" y="1320"/>
                      <a:pt x="1470" y="1315"/>
                      <a:pt x="1479" y="1311"/>
                    </a:cubicBezTo>
                    <a:cubicBezTo>
                      <a:pt x="1493" y="1305"/>
                      <a:pt x="1508" y="1303"/>
                      <a:pt x="1521" y="1297"/>
                    </a:cubicBezTo>
                    <a:cubicBezTo>
                      <a:pt x="1550" y="1284"/>
                      <a:pt x="1576" y="1263"/>
                      <a:pt x="1604" y="1248"/>
                    </a:cubicBezTo>
                    <a:cubicBezTo>
                      <a:pt x="1651" y="1177"/>
                      <a:pt x="1625" y="1032"/>
                      <a:pt x="1549" y="985"/>
                    </a:cubicBezTo>
                    <a:cubicBezTo>
                      <a:pt x="1544" y="978"/>
                      <a:pt x="1541" y="970"/>
                      <a:pt x="1535" y="964"/>
                    </a:cubicBezTo>
                    <a:cubicBezTo>
                      <a:pt x="1529" y="958"/>
                      <a:pt x="1519" y="956"/>
                      <a:pt x="1514" y="950"/>
                    </a:cubicBezTo>
                    <a:cubicBezTo>
                      <a:pt x="1486" y="917"/>
                      <a:pt x="1456" y="847"/>
                      <a:pt x="1445" y="804"/>
                    </a:cubicBezTo>
                    <a:cubicBezTo>
                      <a:pt x="1451" y="685"/>
                      <a:pt x="1566" y="824"/>
                      <a:pt x="1494" y="676"/>
                    </a:cubicBezTo>
                    <a:cubicBezTo>
                      <a:pt x="1422" y="528"/>
                      <a:pt x="1618" y="518"/>
                      <a:pt x="1622" y="504"/>
                    </a:cubicBezTo>
                    <a:cubicBezTo>
                      <a:pt x="1626" y="490"/>
                      <a:pt x="1528" y="402"/>
                      <a:pt x="1528" y="402"/>
                    </a:cubicBezTo>
                    <a:cubicBezTo>
                      <a:pt x="1526" y="381"/>
                      <a:pt x="1526" y="359"/>
                      <a:pt x="1521" y="339"/>
                    </a:cubicBezTo>
                    <a:cubicBezTo>
                      <a:pt x="1519" y="331"/>
                      <a:pt x="1511" y="325"/>
                      <a:pt x="1507" y="318"/>
                    </a:cubicBezTo>
                    <a:cubicBezTo>
                      <a:pt x="1468" y="243"/>
                      <a:pt x="1648" y="250"/>
                      <a:pt x="1562" y="228"/>
                    </a:cubicBezTo>
                    <a:cubicBezTo>
                      <a:pt x="1539" y="213"/>
                      <a:pt x="1554" y="0"/>
                      <a:pt x="1264" y="124"/>
                    </a:cubicBezTo>
                    <a:cubicBezTo>
                      <a:pt x="974" y="248"/>
                      <a:pt x="1163" y="234"/>
                      <a:pt x="1227" y="230"/>
                    </a:cubicBezTo>
                    <a:cubicBezTo>
                      <a:pt x="1195" y="282"/>
                      <a:pt x="1075" y="300"/>
                      <a:pt x="1050" y="296"/>
                    </a:cubicBezTo>
                    <a:cubicBezTo>
                      <a:pt x="1035" y="294"/>
                      <a:pt x="934" y="156"/>
                      <a:pt x="934" y="156"/>
                    </a:cubicBezTo>
                    <a:cubicBezTo>
                      <a:pt x="917" y="129"/>
                      <a:pt x="1017" y="70"/>
                      <a:pt x="854" y="3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99FF99"/>
                  </a:gs>
                </a:gsLst>
                <a:lin ang="5400000" scaled="1"/>
              </a:gra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6180" name="Group 96"/>
              <p:cNvGrpSpPr>
                <a:grpSpLocks/>
              </p:cNvGrpSpPr>
              <p:nvPr/>
            </p:nvGrpSpPr>
            <p:grpSpPr bwMode="auto">
              <a:xfrm>
                <a:off x="4942" y="1784"/>
                <a:ext cx="539" cy="325"/>
                <a:chOff x="5060" y="1784"/>
                <a:chExt cx="386" cy="255"/>
              </a:xfrm>
            </p:grpSpPr>
            <p:pic>
              <p:nvPicPr>
                <p:cNvPr id="6181" name="Picture 97" descr="farmer_with_tractor_400_clr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60" y="1798"/>
                  <a:ext cx="328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6182" name="Picture 98" descr="tree_apple_swinging_150_clr"/>
                <p:cNvPicPr>
                  <a:picLocks noChangeAspect="1" noChangeArrowheads="1" noCrop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1" y="1784"/>
                  <a:ext cx="185" cy="1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pic>
        <p:nvPicPr>
          <p:cNvPr id="5219" name="Picture 99" descr="apple_pc_800_cl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838" y="3165475"/>
            <a:ext cx="398462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00"/>
          <p:cNvGrpSpPr>
            <a:grpSpLocks/>
          </p:cNvGrpSpPr>
          <p:nvPr/>
        </p:nvGrpSpPr>
        <p:grpSpPr bwMode="auto">
          <a:xfrm>
            <a:off x="1638300" y="4637088"/>
            <a:ext cx="1963738" cy="763587"/>
            <a:chOff x="937" y="2224"/>
            <a:chExt cx="1237" cy="481"/>
          </a:xfrm>
        </p:grpSpPr>
        <p:sp>
          <p:nvSpPr>
            <p:cNvPr id="5221" name="WordArt 101"/>
            <p:cNvSpPr>
              <a:spLocks noChangeArrowheads="1" noChangeShapeType="1" noTextEdit="1"/>
            </p:cNvSpPr>
            <p:nvPr/>
          </p:nvSpPr>
          <p:spPr bwMode="auto">
            <a:xfrm>
              <a:off x="1560" y="2402"/>
              <a:ext cx="614" cy="15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Makeland</a:t>
              </a:r>
            </a:p>
          </p:txBody>
        </p:sp>
        <p:grpSp>
          <p:nvGrpSpPr>
            <p:cNvPr id="6171" name="Group 102"/>
            <p:cNvGrpSpPr>
              <a:grpSpLocks/>
            </p:cNvGrpSpPr>
            <p:nvPr/>
          </p:nvGrpSpPr>
          <p:grpSpPr bwMode="auto">
            <a:xfrm>
              <a:off x="937" y="2224"/>
              <a:ext cx="604" cy="481"/>
              <a:chOff x="4793" y="2224"/>
              <a:chExt cx="604" cy="481"/>
            </a:xfrm>
          </p:grpSpPr>
          <p:grpSp>
            <p:nvGrpSpPr>
              <p:cNvPr id="6172" name="Group 103"/>
              <p:cNvGrpSpPr>
                <a:grpSpLocks/>
              </p:cNvGrpSpPr>
              <p:nvPr/>
            </p:nvGrpSpPr>
            <p:grpSpPr bwMode="auto">
              <a:xfrm>
                <a:off x="4793" y="2224"/>
                <a:ext cx="604" cy="481"/>
                <a:chOff x="3424" y="2704"/>
                <a:chExt cx="2041" cy="1134"/>
              </a:xfrm>
            </p:grpSpPr>
            <p:sp>
              <p:nvSpPr>
                <p:cNvPr id="6174" name="Freeform 104"/>
                <p:cNvSpPr>
                  <a:spLocks/>
                </p:cNvSpPr>
                <p:nvPr/>
              </p:nvSpPr>
              <p:spPr bwMode="auto">
                <a:xfrm>
                  <a:off x="3424" y="2704"/>
                  <a:ext cx="2041" cy="1134"/>
                </a:xfrm>
                <a:custGeom>
                  <a:avLst/>
                  <a:gdLst>
                    <a:gd name="T0" fmla="*/ 5 w 2041"/>
                    <a:gd name="T1" fmla="*/ 317 h 1134"/>
                    <a:gd name="T2" fmla="*/ 41 w 2041"/>
                    <a:gd name="T3" fmla="*/ 286 h 1134"/>
                    <a:gd name="T4" fmla="*/ 63 w 2041"/>
                    <a:gd name="T5" fmla="*/ 262 h 1134"/>
                    <a:gd name="T6" fmla="*/ 85 w 2041"/>
                    <a:gd name="T7" fmla="*/ 255 h 1134"/>
                    <a:gd name="T8" fmla="*/ 173 w 2041"/>
                    <a:gd name="T9" fmla="*/ 209 h 1134"/>
                    <a:gd name="T10" fmla="*/ 656 w 2041"/>
                    <a:gd name="T11" fmla="*/ 0 h 1134"/>
                    <a:gd name="T12" fmla="*/ 1206 w 2041"/>
                    <a:gd name="T13" fmla="*/ 162 h 1134"/>
                    <a:gd name="T14" fmla="*/ 1623 w 2041"/>
                    <a:gd name="T15" fmla="*/ 100 h 1134"/>
                    <a:gd name="T16" fmla="*/ 1667 w 2041"/>
                    <a:gd name="T17" fmla="*/ 123 h 1134"/>
                    <a:gd name="T18" fmla="*/ 1733 w 2041"/>
                    <a:gd name="T19" fmla="*/ 170 h 1134"/>
                    <a:gd name="T20" fmla="*/ 1850 w 2041"/>
                    <a:gd name="T21" fmla="*/ 317 h 1134"/>
                    <a:gd name="T22" fmla="*/ 1909 w 2041"/>
                    <a:gd name="T23" fmla="*/ 378 h 1134"/>
                    <a:gd name="T24" fmla="*/ 1989 w 2041"/>
                    <a:gd name="T25" fmla="*/ 464 h 1134"/>
                    <a:gd name="T26" fmla="*/ 2041 w 2041"/>
                    <a:gd name="T27" fmla="*/ 540 h 1134"/>
                    <a:gd name="T28" fmla="*/ 1997 w 2041"/>
                    <a:gd name="T29" fmla="*/ 617 h 1134"/>
                    <a:gd name="T30" fmla="*/ 1961 w 2041"/>
                    <a:gd name="T31" fmla="*/ 687 h 1134"/>
                    <a:gd name="T32" fmla="*/ 1916 w 2041"/>
                    <a:gd name="T33" fmla="*/ 710 h 1134"/>
                    <a:gd name="T34" fmla="*/ 1894 w 2041"/>
                    <a:gd name="T35" fmla="*/ 733 h 1134"/>
                    <a:gd name="T36" fmla="*/ 1836 w 2041"/>
                    <a:gd name="T37" fmla="*/ 748 h 1134"/>
                    <a:gd name="T38" fmla="*/ 1740 w 2041"/>
                    <a:gd name="T39" fmla="*/ 803 h 1134"/>
                    <a:gd name="T40" fmla="*/ 1638 w 2041"/>
                    <a:gd name="T41" fmla="*/ 842 h 1134"/>
                    <a:gd name="T42" fmla="*/ 1608 w 2041"/>
                    <a:gd name="T43" fmla="*/ 849 h 1134"/>
                    <a:gd name="T44" fmla="*/ 1463 w 2041"/>
                    <a:gd name="T45" fmla="*/ 887 h 1134"/>
                    <a:gd name="T46" fmla="*/ 1433 w 2041"/>
                    <a:gd name="T47" fmla="*/ 895 h 1134"/>
                    <a:gd name="T48" fmla="*/ 1411 w 2041"/>
                    <a:gd name="T49" fmla="*/ 911 h 1134"/>
                    <a:gd name="T50" fmla="*/ 1331 w 2041"/>
                    <a:gd name="T51" fmla="*/ 934 h 1134"/>
                    <a:gd name="T52" fmla="*/ 1286 w 2041"/>
                    <a:gd name="T53" fmla="*/ 957 h 1134"/>
                    <a:gd name="T54" fmla="*/ 1206 w 2041"/>
                    <a:gd name="T55" fmla="*/ 1003 h 1134"/>
                    <a:gd name="T56" fmla="*/ 1104 w 2041"/>
                    <a:gd name="T57" fmla="*/ 1057 h 1134"/>
                    <a:gd name="T58" fmla="*/ 972 w 2041"/>
                    <a:gd name="T59" fmla="*/ 1134 h 1134"/>
                    <a:gd name="T60" fmla="*/ 364 w 2041"/>
                    <a:gd name="T61" fmla="*/ 1088 h 1134"/>
                    <a:gd name="T62" fmla="*/ 122 w 2041"/>
                    <a:gd name="T63" fmla="*/ 979 h 1134"/>
                    <a:gd name="T64" fmla="*/ 129 w 2041"/>
                    <a:gd name="T65" fmla="*/ 877 h 1134"/>
                    <a:gd name="T66" fmla="*/ 85 w 2041"/>
                    <a:gd name="T67" fmla="*/ 556 h 1134"/>
                    <a:gd name="T68" fmla="*/ 26 w 2041"/>
                    <a:gd name="T69" fmla="*/ 494 h 1134"/>
                    <a:gd name="T70" fmla="*/ 5 w 2041"/>
                    <a:gd name="T71" fmla="*/ 317 h 113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2041"/>
                    <a:gd name="T109" fmla="*/ 0 h 1134"/>
                    <a:gd name="T110" fmla="*/ 2041 w 2041"/>
                    <a:gd name="T111" fmla="*/ 1134 h 113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2041" h="1134">
                      <a:moveTo>
                        <a:pt x="5" y="317"/>
                      </a:moveTo>
                      <a:cubicBezTo>
                        <a:pt x="38" y="265"/>
                        <a:pt x="0" y="316"/>
                        <a:pt x="41" y="286"/>
                      </a:cubicBezTo>
                      <a:cubicBezTo>
                        <a:pt x="50" y="279"/>
                        <a:pt x="55" y="268"/>
                        <a:pt x="63" y="262"/>
                      </a:cubicBezTo>
                      <a:cubicBezTo>
                        <a:pt x="70" y="258"/>
                        <a:pt x="79" y="259"/>
                        <a:pt x="85" y="255"/>
                      </a:cubicBezTo>
                      <a:cubicBezTo>
                        <a:pt x="126" y="231"/>
                        <a:pt x="132" y="221"/>
                        <a:pt x="173" y="209"/>
                      </a:cubicBezTo>
                      <a:cubicBezTo>
                        <a:pt x="322" y="111"/>
                        <a:pt x="484" y="38"/>
                        <a:pt x="656" y="0"/>
                      </a:cubicBezTo>
                      <a:cubicBezTo>
                        <a:pt x="842" y="2"/>
                        <a:pt x="1021" y="158"/>
                        <a:pt x="1206" y="162"/>
                      </a:cubicBezTo>
                      <a:cubicBezTo>
                        <a:pt x="1327" y="166"/>
                        <a:pt x="1502" y="67"/>
                        <a:pt x="1623" y="100"/>
                      </a:cubicBezTo>
                      <a:cubicBezTo>
                        <a:pt x="1686" y="145"/>
                        <a:pt x="1606" y="91"/>
                        <a:pt x="1667" y="123"/>
                      </a:cubicBezTo>
                      <a:cubicBezTo>
                        <a:pt x="1694" y="137"/>
                        <a:pt x="1705" y="160"/>
                        <a:pt x="1733" y="170"/>
                      </a:cubicBezTo>
                      <a:cubicBezTo>
                        <a:pt x="1775" y="215"/>
                        <a:pt x="1813" y="267"/>
                        <a:pt x="1850" y="317"/>
                      </a:cubicBezTo>
                      <a:cubicBezTo>
                        <a:pt x="1893" y="376"/>
                        <a:pt x="1859" y="351"/>
                        <a:pt x="1909" y="378"/>
                      </a:cubicBezTo>
                      <a:cubicBezTo>
                        <a:pt x="1931" y="414"/>
                        <a:pt x="1966" y="430"/>
                        <a:pt x="1989" y="464"/>
                      </a:cubicBezTo>
                      <a:cubicBezTo>
                        <a:pt x="2006" y="489"/>
                        <a:pt x="2024" y="514"/>
                        <a:pt x="2041" y="540"/>
                      </a:cubicBezTo>
                      <a:cubicBezTo>
                        <a:pt x="2030" y="573"/>
                        <a:pt x="2021" y="593"/>
                        <a:pt x="1997" y="617"/>
                      </a:cubicBezTo>
                      <a:cubicBezTo>
                        <a:pt x="1990" y="637"/>
                        <a:pt x="1979" y="680"/>
                        <a:pt x="1961" y="687"/>
                      </a:cubicBezTo>
                      <a:cubicBezTo>
                        <a:pt x="1938" y="695"/>
                        <a:pt x="1937" y="694"/>
                        <a:pt x="1916" y="710"/>
                      </a:cubicBezTo>
                      <a:cubicBezTo>
                        <a:pt x="1908" y="717"/>
                        <a:pt x="1904" y="728"/>
                        <a:pt x="1894" y="733"/>
                      </a:cubicBezTo>
                      <a:cubicBezTo>
                        <a:pt x="1843" y="758"/>
                        <a:pt x="1873" y="726"/>
                        <a:pt x="1836" y="748"/>
                      </a:cubicBezTo>
                      <a:cubicBezTo>
                        <a:pt x="1800" y="769"/>
                        <a:pt x="1779" y="789"/>
                        <a:pt x="1740" y="803"/>
                      </a:cubicBezTo>
                      <a:cubicBezTo>
                        <a:pt x="1706" y="827"/>
                        <a:pt x="1680" y="830"/>
                        <a:pt x="1638" y="842"/>
                      </a:cubicBezTo>
                      <a:cubicBezTo>
                        <a:pt x="1628" y="844"/>
                        <a:pt x="1608" y="849"/>
                        <a:pt x="1608" y="849"/>
                      </a:cubicBezTo>
                      <a:cubicBezTo>
                        <a:pt x="1567" y="878"/>
                        <a:pt x="1511" y="882"/>
                        <a:pt x="1463" y="887"/>
                      </a:cubicBezTo>
                      <a:cubicBezTo>
                        <a:pt x="1453" y="889"/>
                        <a:pt x="1443" y="891"/>
                        <a:pt x="1433" y="895"/>
                      </a:cubicBezTo>
                      <a:cubicBezTo>
                        <a:pt x="1425" y="898"/>
                        <a:pt x="1419" y="907"/>
                        <a:pt x="1411" y="911"/>
                      </a:cubicBezTo>
                      <a:cubicBezTo>
                        <a:pt x="1385" y="921"/>
                        <a:pt x="1356" y="921"/>
                        <a:pt x="1331" y="934"/>
                      </a:cubicBezTo>
                      <a:cubicBezTo>
                        <a:pt x="1274" y="964"/>
                        <a:pt x="1342" y="937"/>
                        <a:pt x="1286" y="957"/>
                      </a:cubicBezTo>
                      <a:cubicBezTo>
                        <a:pt x="1260" y="977"/>
                        <a:pt x="1234" y="987"/>
                        <a:pt x="1206" y="1003"/>
                      </a:cubicBezTo>
                      <a:cubicBezTo>
                        <a:pt x="1167" y="1026"/>
                        <a:pt x="1148" y="1045"/>
                        <a:pt x="1104" y="1057"/>
                      </a:cubicBezTo>
                      <a:cubicBezTo>
                        <a:pt x="1061" y="1088"/>
                        <a:pt x="1018" y="1108"/>
                        <a:pt x="972" y="1134"/>
                      </a:cubicBezTo>
                      <a:cubicBezTo>
                        <a:pt x="836" y="1076"/>
                        <a:pt x="480" y="1092"/>
                        <a:pt x="364" y="1088"/>
                      </a:cubicBezTo>
                      <a:cubicBezTo>
                        <a:pt x="279" y="1071"/>
                        <a:pt x="205" y="1009"/>
                        <a:pt x="122" y="979"/>
                      </a:cubicBezTo>
                      <a:cubicBezTo>
                        <a:pt x="111" y="946"/>
                        <a:pt x="103" y="896"/>
                        <a:pt x="129" y="877"/>
                      </a:cubicBezTo>
                      <a:cubicBezTo>
                        <a:pt x="195" y="772"/>
                        <a:pt x="188" y="628"/>
                        <a:pt x="85" y="556"/>
                      </a:cubicBezTo>
                      <a:cubicBezTo>
                        <a:pt x="69" y="529"/>
                        <a:pt x="52" y="511"/>
                        <a:pt x="26" y="494"/>
                      </a:cubicBezTo>
                      <a:cubicBezTo>
                        <a:pt x="36" y="361"/>
                        <a:pt x="47" y="419"/>
                        <a:pt x="5" y="317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00CCFF">
                        <a:alpha val="29999"/>
                      </a:srgbClr>
                    </a:gs>
                    <a:gs pos="100000">
                      <a:srgbClr val="6699FF">
                        <a:alpha val="35001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75" name="Freeform 105"/>
                <p:cNvSpPr>
                  <a:spLocks/>
                </p:cNvSpPr>
                <p:nvPr/>
              </p:nvSpPr>
              <p:spPr bwMode="auto">
                <a:xfrm>
                  <a:off x="3493" y="2748"/>
                  <a:ext cx="1934" cy="1020"/>
                </a:xfrm>
                <a:custGeom>
                  <a:avLst/>
                  <a:gdLst>
                    <a:gd name="T0" fmla="*/ 5 w 1934"/>
                    <a:gd name="T1" fmla="*/ 285 h 1020"/>
                    <a:gd name="T2" fmla="*/ 39 w 1934"/>
                    <a:gd name="T3" fmla="*/ 257 h 1020"/>
                    <a:gd name="T4" fmla="*/ 60 w 1934"/>
                    <a:gd name="T5" fmla="*/ 236 h 1020"/>
                    <a:gd name="T6" fmla="*/ 81 w 1934"/>
                    <a:gd name="T7" fmla="*/ 229 h 1020"/>
                    <a:gd name="T8" fmla="*/ 164 w 1934"/>
                    <a:gd name="T9" fmla="*/ 188 h 1020"/>
                    <a:gd name="T10" fmla="*/ 622 w 1934"/>
                    <a:gd name="T11" fmla="*/ 0 h 1020"/>
                    <a:gd name="T12" fmla="*/ 1143 w 1934"/>
                    <a:gd name="T13" fmla="*/ 146 h 1020"/>
                    <a:gd name="T14" fmla="*/ 1538 w 1934"/>
                    <a:gd name="T15" fmla="*/ 90 h 1020"/>
                    <a:gd name="T16" fmla="*/ 1580 w 1934"/>
                    <a:gd name="T17" fmla="*/ 111 h 1020"/>
                    <a:gd name="T18" fmla="*/ 1642 w 1934"/>
                    <a:gd name="T19" fmla="*/ 153 h 1020"/>
                    <a:gd name="T20" fmla="*/ 1753 w 1934"/>
                    <a:gd name="T21" fmla="*/ 285 h 1020"/>
                    <a:gd name="T22" fmla="*/ 1809 w 1934"/>
                    <a:gd name="T23" fmla="*/ 340 h 1020"/>
                    <a:gd name="T24" fmla="*/ 1885 w 1934"/>
                    <a:gd name="T25" fmla="*/ 417 h 1020"/>
                    <a:gd name="T26" fmla="*/ 1934 w 1934"/>
                    <a:gd name="T27" fmla="*/ 486 h 1020"/>
                    <a:gd name="T28" fmla="*/ 1892 w 1934"/>
                    <a:gd name="T29" fmla="*/ 555 h 1020"/>
                    <a:gd name="T30" fmla="*/ 1858 w 1934"/>
                    <a:gd name="T31" fmla="*/ 618 h 1020"/>
                    <a:gd name="T32" fmla="*/ 1816 w 1934"/>
                    <a:gd name="T33" fmla="*/ 639 h 1020"/>
                    <a:gd name="T34" fmla="*/ 1795 w 1934"/>
                    <a:gd name="T35" fmla="*/ 659 h 1020"/>
                    <a:gd name="T36" fmla="*/ 1740 w 1934"/>
                    <a:gd name="T37" fmla="*/ 673 h 1020"/>
                    <a:gd name="T38" fmla="*/ 1649 w 1934"/>
                    <a:gd name="T39" fmla="*/ 722 h 1020"/>
                    <a:gd name="T40" fmla="*/ 1552 w 1934"/>
                    <a:gd name="T41" fmla="*/ 757 h 1020"/>
                    <a:gd name="T42" fmla="*/ 1524 w 1934"/>
                    <a:gd name="T43" fmla="*/ 764 h 1020"/>
                    <a:gd name="T44" fmla="*/ 1386 w 1934"/>
                    <a:gd name="T45" fmla="*/ 798 h 1020"/>
                    <a:gd name="T46" fmla="*/ 1358 w 1934"/>
                    <a:gd name="T47" fmla="*/ 805 h 1020"/>
                    <a:gd name="T48" fmla="*/ 1337 w 1934"/>
                    <a:gd name="T49" fmla="*/ 819 h 1020"/>
                    <a:gd name="T50" fmla="*/ 1261 w 1934"/>
                    <a:gd name="T51" fmla="*/ 840 h 1020"/>
                    <a:gd name="T52" fmla="*/ 1219 w 1934"/>
                    <a:gd name="T53" fmla="*/ 861 h 1020"/>
                    <a:gd name="T54" fmla="*/ 1143 w 1934"/>
                    <a:gd name="T55" fmla="*/ 902 h 1020"/>
                    <a:gd name="T56" fmla="*/ 1046 w 1934"/>
                    <a:gd name="T57" fmla="*/ 951 h 1020"/>
                    <a:gd name="T58" fmla="*/ 921 w 1934"/>
                    <a:gd name="T59" fmla="*/ 1020 h 1020"/>
                    <a:gd name="T60" fmla="*/ 345 w 1934"/>
                    <a:gd name="T61" fmla="*/ 979 h 1020"/>
                    <a:gd name="T62" fmla="*/ 116 w 1934"/>
                    <a:gd name="T63" fmla="*/ 881 h 1020"/>
                    <a:gd name="T64" fmla="*/ 143 w 1934"/>
                    <a:gd name="T65" fmla="*/ 826 h 1020"/>
                    <a:gd name="T66" fmla="*/ 81 w 1934"/>
                    <a:gd name="T67" fmla="*/ 500 h 1020"/>
                    <a:gd name="T68" fmla="*/ 25 w 1934"/>
                    <a:gd name="T69" fmla="*/ 444 h 1020"/>
                    <a:gd name="T70" fmla="*/ 5 w 1934"/>
                    <a:gd name="T71" fmla="*/ 285 h 102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1934"/>
                    <a:gd name="T109" fmla="*/ 0 h 1020"/>
                    <a:gd name="T110" fmla="*/ 1934 w 1934"/>
                    <a:gd name="T111" fmla="*/ 1020 h 102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1934" h="1020">
                      <a:moveTo>
                        <a:pt x="5" y="285"/>
                      </a:moveTo>
                      <a:cubicBezTo>
                        <a:pt x="36" y="238"/>
                        <a:pt x="0" y="284"/>
                        <a:pt x="39" y="257"/>
                      </a:cubicBezTo>
                      <a:cubicBezTo>
                        <a:pt x="47" y="251"/>
                        <a:pt x="52" y="241"/>
                        <a:pt x="60" y="236"/>
                      </a:cubicBezTo>
                      <a:cubicBezTo>
                        <a:pt x="66" y="232"/>
                        <a:pt x="75" y="233"/>
                        <a:pt x="81" y="229"/>
                      </a:cubicBezTo>
                      <a:cubicBezTo>
                        <a:pt x="119" y="208"/>
                        <a:pt x="125" y="199"/>
                        <a:pt x="164" y="188"/>
                      </a:cubicBezTo>
                      <a:cubicBezTo>
                        <a:pt x="305" y="100"/>
                        <a:pt x="459" y="34"/>
                        <a:pt x="622" y="0"/>
                      </a:cubicBezTo>
                      <a:cubicBezTo>
                        <a:pt x="798" y="2"/>
                        <a:pt x="967" y="142"/>
                        <a:pt x="1143" y="146"/>
                      </a:cubicBezTo>
                      <a:cubicBezTo>
                        <a:pt x="1257" y="149"/>
                        <a:pt x="1423" y="60"/>
                        <a:pt x="1538" y="90"/>
                      </a:cubicBezTo>
                      <a:cubicBezTo>
                        <a:pt x="1598" y="130"/>
                        <a:pt x="1522" y="82"/>
                        <a:pt x="1580" y="111"/>
                      </a:cubicBezTo>
                      <a:cubicBezTo>
                        <a:pt x="1605" y="123"/>
                        <a:pt x="1616" y="144"/>
                        <a:pt x="1642" y="153"/>
                      </a:cubicBezTo>
                      <a:cubicBezTo>
                        <a:pt x="1682" y="193"/>
                        <a:pt x="1718" y="240"/>
                        <a:pt x="1753" y="285"/>
                      </a:cubicBezTo>
                      <a:cubicBezTo>
                        <a:pt x="1794" y="338"/>
                        <a:pt x="1762" y="316"/>
                        <a:pt x="1809" y="340"/>
                      </a:cubicBezTo>
                      <a:cubicBezTo>
                        <a:pt x="1830" y="372"/>
                        <a:pt x="1863" y="387"/>
                        <a:pt x="1885" y="417"/>
                      </a:cubicBezTo>
                      <a:cubicBezTo>
                        <a:pt x="1901" y="440"/>
                        <a:pt x="1918" y="462"/>
                        <a:pt x="1934" y="486"/>
                      </a:cubicBezTo>
                      <a:cubicBezTo>
                        <a:pt x="1924" y="515"/>
                        <a:pt x="1915" y="533"/>
                        <a:pt x="1892" y="555"/>
                      </a:cubicBezTo>
                      <a:cubicBezTo>
                        <a:pt x="1886" y="573"/>
                        <a:pt x="1875" y="612"/>
                        <a:pt x="1858" y="618"/>
                      </a:cubicBezTo>
                      <a:cubicBezTo>
                        <a:pt x="1836" y="625"/>
                        <a:pt x="1835" y="624"/>
                        <a:pt x="1816" y="639"/>
                      </a:cubicBezTo>
                      <a:cubicBezTo>
                        <a:pt x="1808" y="645"/>
                        <a:pt x="1804" y="655"/>
                        <a:pt x="1795" y="659"/>
                      </a:cubicBezTo>
                      <a:cubicBezTo>
                        <a:pt x="1746" y="682"/>
                        <a:pt x="1775" y="653"/>
                        <a:pt x="1740" y="673"/>
                      </a:cubicBezTo>
                      <a:cubicBezTo>
                        <a:pt x="1706" y="692"/>
                        <a:pt x="1686" y="710"/>
                        <a:pt x="1649" y="722"/>
                      </a:cubicBezTo>
                      <a:cubicBezTo>
                        <a:pt x="1617" y="744"/>
                        <a:pt x="1592" y="747"/>
                        <a:pt x="1552" y="757"/>
                      </a:cubicBezTo>
                      <a:cubicBezTo>
                        <a:pt x="1543" y="759"/>
                        <a:pt x="1524" y="764"/>
                        <a:pt x="1524" y="764"/>
                      </a:cubicBezTo>
                      <a:cubicBezTo>
                        <a:pt x="1485" y="790"/>
                        <a:pt x="1432" y="793"/>
                        <a:pt x="1386" y="798"/>
                      </a:cubicBezTo>
                      <a:cubicBezTo>
                        <a:pt x="1377" y="800"/>
                        <a:pt x="1367" y="801"/>
                        <a:pt x="1358" y="805"/>
                      </a:cubicBezTo>
                      <a:cubicBezTo>
                        <a:pt x="1350" y="808"/>
                        <a:pt x="1345" y="816"/>
                        <a:pt x="1337" y="819"/>
                      </a:cubicBezTo>
                      <a:cubicBezTo>
                        <a:pt x="1312" y="828"/>
                        <a:pt x="1285" y="828"/>
                        <a:pt x="1261" y="840"/>
                      </a:cubicBezTo>
                      <a:cubicBezTo>
                        <a:pt x="1207" y="867"/>
                        <a:pt x="1272" y="843"/>
                        <a:pt x="1219" y="861"/>
                      </a:cubicBezTo>
                      <a:cubicBezTo>
                        <a:pt x="1194" y="879"/>
                        <a:pt x="1169" y="888"/>
                        <a:pt x="1143" y="902"/>
                      </a:cubicBezTo>
                      <a:cubicBezTo>
                        <a:pt x="1106" y="923"/>
                        <a:pt x="1088" y="940"/>
                        <a:pt x="1046" y="951"/>
                      </a:cubicBezTo>
                      <a:cubicBezTo>
                        <a:pt x="1005" y="979"/>
                        <a:pt x="965" y="997"/>
                        <a:pt x="921" y="1020"/>
                      </a:cubicBezTo>
                      <a:cubicBezTo>
                        <a:pt x="792" y="968"/>
                        <a:pt x="455" y="982"/>
                        <a:pt x="345" y="979"/>
                      </a:cubicBezTo>
                      <a:cubicBezTo>
                        <a:pt x="264" y="963"/>
                        <a:pt x="194" y="908"/>
                        <a:pt x="116" y="881"/>
                      </a:cubicBezTo>
                      <a:cubicBezTo>
                        <a:pt x="105" y="851"/>
                        <a:pt x="118" y="843"/>
                        <a:pt x="143" y="826"/>
                      </a:cubicBezTo>
                      <a:cubicBezTo>
                        <a:pt x="206" y="731"/>
                        <a:pt x="178" y="565"/>
                        <a:pt x="81" y="500"/>
                      </a:cubicBezTo>
                      <a:cubicBezTo>
                        <a:pt x="65" y="476"/>
                        <a:pt x="49" y="460"/>
                        <a:pt x="25" y="444"/>
                      </a:cubicBezTo>
                      <a:cubicBezTo>
                        <a:pt x="34" y="325"/>
                        <a:pt x="45" y="377"/>
                        <a:pt x="5" y="285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CC6600"/>
                    </a:gs>
                    <a:gs pos="100000">
                      <a:srgbClr val="FF9900">
                        <a:alpha val="5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pic>
            <p:nvPicPr>
              <p:cNvPr id="6173" name="Picture 106" descr="factory_building_smoke_stack_400_clr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37" y="2282"/>
                <a:ext cx="291" cy="3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227" name="Picture 107" descr="birthday_cake_400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138488"/>
            <a:ext cx="53181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25538"/>
            <a:ext cx="8713787" cy="3822700"/>
          </a:xfrm>
        </p:spPr>
        <p:txBody>
          <a:bodyPr/>
          <a:lstStyle/>
          <a:p>
            <a:r>
              <a:rPr lang="en-GB" smtClean="0"/>
              <a:t>Ricardo made some additional assumptions: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There are only </a:t>
            </a:r>
            <a:r>
              <a:rPr lang="en-GB" smtClean="0">
                <a:solidFill>
                  <a:srgbClr val="FF0000"/>
                </a:solidFill>
              </a:rPr>
              <a:t>TWO</a:t>
            </a:r>
            <a:r>
              <a:rPr lang="en-GB" smtClean="0">
                <a:solidFill>
                  <a:schemeClr val="accent2"/>
                </a:solidFill>
              </a:rPr>
              <a:t> countries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Both of these countries:</a:t>
            </a:r>
          </a:p>
          <a:p>
            <a:pPr lvl="2"/>
            <a:r>
              <a:rPr lang="en-GB" sz="1800" smtClean="0"/>
              <a:t>Are the same size</a:t>
            </a:r>
          </a:p>
          <a:p>
            <a:pPr lvl="2"/>
            <a:r>
              <a:rPr lang="en-GB" sz="1800" smtClean="0"/>
              <a:t>Have full employment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There is perfect mobility between production</a:t>
            </a:r>
          </a:p>
          <a:p>
            <a:pPr lvl="2"/>
            <a:r>
              <a:rPr lang="en-GB" sz="1800" smtClean="0"/>
              <a:t>i.e. Changing production from one good to another incurs no extra costs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No transports costs will be incurred</a:t>
            </a:r>
          </a:p>
          <a:p>
            <a:pPr lvl="1"/>
            <a:r>
              <a:rPr lang="en-GB" smtClean="0">
                <a:solidFill>
                  <a:schemeClr val="accent2"/>
                </a:solidFill>
              </a:rPr>
              <a:t>Economies of scale can be obtained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smtClean="0">
                <a:effectLst/>
              </a:rPr>
              <a:t>Ricardo’s Assumptions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558925" y="4618038"/>
            <a:ext cx="2517775" cy="1754187"/>
            <a:chOff x="799" y="3021"/>
            <a:chExt cx="1586" cy="1105"/>
          </a:xfrm>
        </p:grpSpPr>
        <p:sp>
          <p:nvSpPr>
            <p:cNvPr id="7179" name="Freeform 17"/>
            <p:cNvSpPr>
              <a:spLocks/>
            </p:cNvSpPr>
            <p:nvPr/>
          </p:nvSpPr>
          <p:spPr bwMode="auto">
            <a:xfrm>
              <a:off x="799" y="3021"/>
              <a:ext cx="1586" cy="1105"/>
            </a:xfrm>
            <a:custGeom>
              <a:avLst/>
              <a:gdLst>
                <a:gd name="T0" fmla="*/ 967 w 1586"/>
                <a:gd name="T1" fmla="*/ 46 h 1105"/>
                <a:gd name="T2" fmla="*/ 809 w 1586"/>
                <a:gd name="T3" fmla="*/ 39 h 1105"/>
                <a:gd name="T4" fmla="*/ 651 w 1586"/>
                <a:gd name="T5" fmla="*/ 18 h 1105"/>
                <a:gd name="T6" fmla="*/ 519 w 1586"/>
                <a:gd name="T7" fmla="*/ 155 h 1105"/>
                <a:gd name="T8" fmla="*/ 468 w 1586"/>
                <a:gd name="T9" fmla="*/ 296 h 1105"/>
                <a:gd name="T10" fmla="*/ 532 w 1586"/>
                <a:gd name="T11" fmla="*/ 331 h 1105"/>
                <a:gd name="T12" fmla="*/ 416 w 1586"/>
                <a:gd name="T13" fmla="*/ 400 h 1105"/>
                <a:gd name="T14" fmla="*/ 146 w 1586"/>
                <a:gd name="T15" fmla="*/ 593 h 1105"/>
                <a:gd name="T16" fmla="*/ 248 w 1586"/>
                <a:gd name="T17" fmla="*/ 781 h 1105"/>
                <a:gd name="T18" fmla="*/ 186 w 1586"/>
                <a:gd name="T19" fmla="*/ 878 h 1105"/>
                <a:gd name="T20" fmla="*/ 364 w 1586"/>
                <a:gd name="T21" fmla="*/ 954 h 1105"/>
                <a:gd name="T22" fmla="*/ 457 w 1586"/>
                <a:gd name="T23" fmla="*/ 948 h 1105"/>
                <a:gd name="T24" fmla="*/ 485 w 1586"/>
                <a:gd name="T25" fmla="*/ 972 h 1105"/>
                <a:gd name="T26" fmla="*/ 520 w 1586"/>
                <a:gd name="T27" fmla="*/ 983 h 1105"/>
                <a:gd name="T28" fmla="*/ 618 w 1586"/>
                <a:gd name="T29" fmla="*/ 1031 h 1105"/>
                <a:gd name="T30" fmla="*/ 693 w 1586"/>
                <a:gd name="T31" fmla="*/ 1049 h 1105"/>
                <a:gd name="T32" fmla="*/ 882 w 1586"/>
                <a:gd name="T33" fmla="*/ 944 h 1105"/>
                <a:gd name="T34" fmla="*/ 1060 w 1586"/>
                <a:gd name="T35" fmla="*/ 1066 h 1105"/>
                <a:gd name="T36" fmla="*/ 1280 w 1586"/>
                <a:gd name="T37" fmla="*/ 1092 h 1105"/>
                <a:gd name="T38" fmla="*/ 1321 w 1586"/>
                <a:gd name="T39" fmla="*/ 1103 h 1105"/>
                <a:gd name="T40" fmla="*/ 1367 w 1586"/>
                <a:gd name="T41" fmla="*/ 1080 h 1105"/>
                <a:gd name="T42" fmla="*/ 1459 w 1586"/>
                <a:gd name="T43" fmla="*/ 989 h 1105"/>
                <a:gd name="T44" fmla="*/ 1528 w 1586"/>
                <a:gd name="T45" fmla="*/ 706 h 1105"/>
                <a:gd name="T46" fmla="*/ 1321 w 1586"/>
                <a:gd name="T47" fmla="*/ 659 h 1105"/>
                <a:gd name="T48" fmla="*/ 1239 w 1586"/>
                <a:gd name="T49" fmla="*/ 625 h 1105"/>
                <a:gd name="T50" fmla="*/ 1234 w 1586"/>
                <a:gd name="T51" fmla="*/ 582 h 1105"/>
                <a:gd name="T52" fmla="*/ 1384 w 1586"/>
                <a:gd name="T53" fmla="*/ 570 h 1105"/>
                <a:gd name="T54" fmla="*/ 1447 w 1586"/>
                <a:gd name="T55" fmla="*/ 546 h 1105"/>
                <a:gd name="T56" fmla="*/ 1563 w 1586"/>
                <a:gd name="T57" fmla="*/ 428 h 1105"/>
                <a:gd name="T58" fmla="*/ 1542 w 1586"/>
                <a:gd name="T59" fmla="*/ 339 h 1105"/>
                <a:gd name="T60" fmla="*/ 1522 w 1586"/>
                <a:gd name="T61" fmla="*/ 236 h 1105"/>
                <a:gd name="T62" fmla="*/ 1456 w 1586"/>
                <a:gd name="T63" fmla="*/ 134 h 1105"/>
                <a:gd name="T64" fmla="*/ 1337 w 1586"/>
                <a:gd name="T65" fmla="*/ 73 h 1105"/>
                <a:gd name="T66" fmla="*/ 1102 w 1586"/>
                <a:gd name="T67" fmla="*/ 96 h 1105"/>
                <a:gd name="T68" fmla="*/ 967 w 1586"/>
                <a:gd name="T69" fmla="*/ 46 h 11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86"/>
                <a:gd name="T106" fmla="*/ 0 h 1105"/>
                <a:gd name="T107" fmla="*/ 1586 w 1586"/>
                <a:gd name="T108" fmla="*/ 1105 h 11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86" h="1105">
                  <a:moveTo>
                    <a:pt x="967" y="46"/>
                  </a:moveTo>
                  <a:cubicBezTo>
                    <a:pt x="902" y="26"/>
                    <a:pt x="862" y="44"/>
                    <a:pt x="809" y="39"/>
                  </a:cubicBezTo>
                  <a:cubicBezTo>
                    <a:pt x="756" y="34"/>
                    <a:pt x="699" y="0"/>
                    <a:pt x="651" y="18"/>
                  </a:cubicBezTo>
                  <a:cubicBezTo>
                    <a:pt x="630" y="40"/>
                    <a:pt x="534" y="128"/>
                    <a:pt x="519" y="155"/>
                  </a:cubicBezTo>
                  <a:cubicBezTo>
                    <a:pt x="505" y="181"/>
                    <a:pt x="434" y="256"/>
                    <a:pt x="468" y="296"/>
                  </a:cubicBezTo>
                  <a:cubicBezTo>
                    <a:pt x="491" y="325"/>
                    <a:pt x="505" y="302"/>
                    <a:pt x="532" y="331"/>
                  </a:cubicBezTo>
                  <a:cubicBezTo>
                    <a:pt x="560" y="359"/>
                    <a:pt x="429" y="365"/>
                    <a:pt x="416" y="400"/>
                  </a:cubicBezTo>
                  <a:cubicBezTo>
                    <a:pt x="414" y="466"/>
                    <a:pt x="291" y="415"/>
                    <a:pt x="146" y="593"/>
                  </a:cubicBezTo>
                  <a:cubicBezTo>
                    <a:pt x="0" y="772"/>
                    <a:pt x="258" y="752"/>
                    <a:pt x="248" y="781"/>
                  </a:cubicBezTo>
                  <a:cubicBezTo>
                    <a:pt x="239" y="809"/>
                    <a:pt x="345" y="763"/>
                    <a:pt x="186" y="878"/>
                  </a:cubicBezTo>
                  <a:cubicBezTo>
                    <a:pt x="27" y="993"/>
                    <a:pt x="359" y="927"/>
                    <a:pt x="364" y="954"/>
                  </a:cubicBezTo>
                  <a:cubicBezTo>
                    <a:pt x="369" y="950"/>
                    <a:pt x="453" y="945"/>
                    <a:pt x="457" y="948"/>
                  </a:cubicBezTo>
                  <a:cubicBezTo>
                    <a:pt x="465" y="954"/>
                    <a:pt x="507" y="924"/>
                    <a:pt x="485" y="972"/>
                  </a:cubicBezTo>
                  <a:cubicBezTo>
                    <a:pt x="512" y="988"/>
                    <a:pt x="489" y="976"/>
                    <a:pt x="520" y="983"/>
                  </a:cubicBezTo>
                  <a:cubicBezTo>
                    <a:pt x="549" y="990"/>
                    <a:pt x="590" y="1022"/>
                    <a:pt x="618" y="1031"/>
                  </a:cubicBezTo>
                  <a:cubicBezTo>
                    <a:pt x="642" y="1040"/>
                    <a:pt x="669" y="1042"/>
                    <a:pt x="693" y="1049"/>
                  </a:cubicBezTo>
                  <a:cubicBezTo>
                    <a:pt x="733" y="1064"/>
                    <a:pt x="840" y="937"/>
                    <a:pt x="882" y="944"/>
                  </a:cubicBezTo>
                  <a:cubicBezTo>
                    <a:pt x="942" y="939"/>
                    <a:pt x="982" y="1030"/>
                    <a:pt x="1060" y="1066"/>
                  </a:cubicBezTo>
                  <a:cubicBezTo>
                    <a:pt x="1103" y="1057"/>
                    <a:pt x="1237" y="1104"/>
                    <a:pt x="1280" y="1092"/>
                  </a:cubicBezTo>
                  <a:cubicBezTo>
                    <a:pt x="1287" y="1089"/>
                    <a:pt x="1314" y="1105"/>
                    <a:pt x="1321" y="1103"/>
                  </a:cubicBezTo>
                  <a:cubicBezTo>
                    <a:pt x="1331" y="1099"/>
                    <a:pt x="1356" y="1084"/>
                    <a:pt x="1367" y="1080"/>
                  </a:cubicBezTo>
                  <a:cubicBezTo>
                    <a:pt x="1388" y="1068"/>
                    <a:pt x="1437" y="1001"/>
                    <a:pt x="1459" y="989"/>
                  </a:cubicBezTo>
                  <a:cubicBezTo>
                    <a:pt x="1494" y="932"/>
                    <a:pt x="1586" y="744"/>
                    <a:pt x="1528" y="706"/>
                  </a:cubicBezTo>
                  <a:cubicBezTo>
                    <a:pt x="1524" y="700"/>
                    <a:pt x="1326" y="663"/>
                    <a:pt x="1321" y="659"/>
                  </a:cubicBezTo>
                  <a:cubicBezTo>
                    <a:pt x="1317" y="654"/>
                    <a:pt x="1242" y="629"/>
                    <a:pt x="1239" y="625"/>
                  </a:cubicBezTo>
                  <a:cubicBezTo>
                    <a:pt x="1218" y="599"/>
                    <a:pt x="1243" y="616"/>
                    <a:pt x="1234" y="582"/>
                  </a:cubicBezTo>
                  <a:cubicBezTo>
                    <a:pt x="1239" y="488"/>
                    <a:pt x="1439" y="688"/>
                    <a:pt x="1384" y="570"/>
                  </a:cubicBezTo>
                  <a:cubicBezTo>
                    <a:pt x="1329" y="452"/>
                    <a:pt x="1411" y="506"/>
                    <a:pt x="1447" y="546"/>
                  </a:cubicBezTo>
                  <a:cubicBezTo>
                    <a:pt x="1484" y="586"/>
                    <a:pt x="1563" y="428"/>
                    <a:pt x="1563" y="428"/>
                  </a:cubicBezTo>
                  <a:cubicBezTo>
                    <a:pt x="1561" y="412"/>
                    <a:pt x="1546" y="355"/>
                    <a:pt x="1542" y="339"/>
                  </a:cubicBezTo>
                  <a:cubicBezTo>
                    <a:pt x="1540" y="334"/>
                    <a:pt x="1525" y="242"/>
                    <a:pt x="1522" y="236"/>
                  </a:cubicBezTo>
                  <a:cubicBezTo>
                    <a:pt x="1493" y="178"/>
                    <a:pt x="1522" y="152"/>
                    <a:pt x="1456" y="134"/>
                  </a:cubicBezTo>
                  <a:cubicBezTo>
                    <a:pt x="1439" y="123"/>
                    <a:pt x="1392" y="102"/>
                    <a:pt x="1337" y="73"/>
                  </a:cubicBezTo>
                  <a:cubicBezTo>
                    <a:pt x="1282" y="45"/>
                    <a:pt x="1164" y="102"/>
                    <a:pt x="1102" y="96"/>
                  </a:cubicBezTo>
                  <a:cubicBezTo>
                    <a:pt x="1089" y="76"/>
                    <a:pt x="1092" y="73"/>
                    <a:pt x="967" y="46"/>
                  </a:cubicBezTo>
                  <a:close/>
                </a:path>
              </a:pathLst>
            </a:custGeom>
            <a:gradFill rotWithShape="1">
              <a:gsLst>
                <a:gs pos="0">
                  <a:srgbClr val="6699FF"/>
                </a:gs>
                <a:gs pos="100000">
                  <a:srgbClr val="86AFFF">
                    <a:alpha val="5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80" name="Freeform 10"/>
            <p:cNvSpPr>
              <a:spLocks/>
            </p:cNvSpPr>
            <p:nvPr/>
          </p:nvSpPr>
          <p:spPr bwMode="auto">
            <a:xfrm>
              <a:off x="909" y="3065"/>
              <a:ext cx="1416" cy="994"/>
            </a:xfrm>
            <a:custGeom>
              <a:avLst/>
              <a:gdLst>
                <a:gd name="T0" fmla="*/ 835 w 1416"/>
                <a:gd name="T1" fmla="*/ 39 h 994"/>
                <a:gd name="T2" fmla="*/ 697 w 1416"/>
                <a:gd name="T3" fmla="*/ 33 h 994"/>
                <a:gd name="T4" fmla="*/ 559 w 1416"/>
                <a:gd name="T5" fmla="*/ 16 h 994"/>
                <a:gd name="T6" fmla="*/ 444 w 1416"/>
                <a:gd name="T7" fmla="*/ 131 h 994"/>
                <a:gd name="T8" fmla="*/ 400 w 1416"/>
                <a:gd name="T9" fmla="*/ 240 h 994"/>
                <a:gd name="T10" fmla="*/ 502 w 1416"/>
                <a:gd name="T11" fmla="*/ 269 h 994"/>
                <a:gd name="T12" fmla="*/ 386 w 1416"/>
                <a:gd name="T13" fmla="*/ 373 h 994"/>
                <a:gd name="T14" fmla="*/ 127 w 1416"/>
                <a:gd name="T15" fmla="*/ 523 h 994"/>
                <a:gd name="T16" fmla="*/ 208 w 1416"/>
                <a:gd name="T17" fmla="*/ 661 h 994"/>
                <a:gd name="T18" fmla="*/ 167 w 1416"/>
                <a:gd name="T19" fmla="*/ 794 h 994"/>
                <a:gd name="T20" fmla="*/ 359 w 1416"/>
                <a:gd name="T21" fmla="*/ 830 h 994"/>
                <a:gd name="T22" fmla="*/ 372 w 1416"/>
                <a:gd name="T23" fmla="*/ 838 h 994"/>
                <a:gd name="T24" fmla="*/ 391 w 1416"/>
                <a:gd name="T25" fmla="*/ 853 h 994"/>
                <a:gd name="T26" fmla="*/ 465 w 1416"/>
                <a:gd name="T27" fmla="*/ 890 h 994"/>
                <a:gd name="T28" fmla="*/ 538 w 1416"/>
                <a:gd name="T29" fmla="*/ 914 h 994"/>
                <a:gd name="T30" fmla="*/ 603 w 1416"/>
                <a:gd name="T31" fmla="*/ 927 h 994"/>
                <a:gd name="T32" fmla="*/ 761 w 1416"/>
                <a:gd name="T33" fmla="*/ 799 h 994"/>
                <a:gd name="T34" fmla="*/ 916 w 1416"/>
                <a:gd name="T35" fmla="*/ 903 h 994"/>
                <a:gd name="T36" fmla="*/ 1169 w 1416"/>
                <a:gd name="T37" fmla="*/ 984 h 994"/>
                <a:gd name="T38" fmla="*/ 1187 w 1416"/>
                <a:gd name="T39" fmla="*/ 975 h 994"/>
                <a:gd name="T40" fmla="*/ 1215 w 1416"/>
                <a:gd name="T41" fmla="*/ 965 h 994"/>
                <a:gd name="T42" fmla="*/ 1270 w 1416"/>
                <a:gd name="T43" fmla="*/ 932 h 994"/>
                <a:gd name="T44" fmla="*/ 1365 w 1416"/>
                <a:gd name="T45" fmla="*/ 696 h 994"/>
                <a:gd name="T46" fmla="*/ 1118 w 1416"/>
                <a:gd name="T47" fmla="*/ 627 h 994"/>
                <a:gd name="T48" fmla="*/ 1072 w 1416"/>
                <a:gd name="T49" fmla="*/ 529 h 994"/>
                <a:gd name="T50" fmla="*/ 1054 w 1416"/>
                <a:gd name="T51" fmla="*/ 448 h 994"/>
                <a:gd name="T52" fmla="*/ 1216 w 1416"/>
                <a:gd name="T53" fmla="*/ 483 h 994"/>
                <a:gd name="T54" fmla="*/ 1282 w 1416"/>
                <a:gd name="T55" fmla="*/ 431 h 994"/>
                <a:gd name="T56" fmla="*/ 1406 w 1416"/>
                <a:gd name="T57" fmla="*/ 379 h 994"/>
                <a:gd name="T58" fmla="*/ 1337 w 1416"/>
                <a:gd name="T59" fmla="*/ 287 h 994"/>
                <a:gd name="T60" fmla="*/ 1319 w 1416"/>
                <a:gd name="T61" fmla="*/ 200 h 994"/>
                <a:gd name="T62" fmla="*/ 1262 w 1416"/>
                <a:gd name="T63" fmla="*/ 114 h 994"/>
                <a:gd name="T64" fmla="*/ 1158 w 1416"/>
                <a:gd name="T65" fmla="*/ 62 h 994"/>
                <a:gd name="T66" fmla="*/ 956 w 1416"/>
                <a:gd name="T67" fmla="*/ 102 h 994"/>
                <a:gd name="T68" fmla="*/ 835 w 1416"/>
                <a:gd name="T69" fmla="*/ 39 h 9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16"/>
                <a:gd name="T106" fmla="*/ 0 h 994"/>
                <a:gd name="T107" fmla="*/ 1416 w 1416"/>
                <a:gd name="T108" fmla="*/ 994 h 9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16" h="994">
                  <a:moveTo>
                    <a:pt x="835" y="39"/>
                  </a:moveTo>
                  <a:cubicBezTo>
                    <a:pt x="778" y="22"/>
                    <a:pt x="743" y="37"/>
                    <a:pt x="697" y="33"/>
                  </a:cubicBezTo>
                  <a:cubicBezTo>
                    <a:pt x="651" y="29"/>
                    <a:pt x="601" y="0"/>
                    <a:pt x="559" y="16"/>
                  </a:cubicBezTo>
                  <a:cubicBezTo>
                    <a:pt x="541" y="34"/>
                    <a:pt x="457" y="109"/>
                    <a:pt x="444" y="131"/>
                  </a:cubicBezTo>
                  <a:cubicBezTo>
                    <a:pt x="432" y="153"/>
                    <a:pt x="403" y="231"/>
                    <a:pt x="400" y="240"/>
                  </a:cubicBezTo>
                  <a:cubicBezTo>
                    <a:pt x="398" y="249"/>
                    <a:pt x="478" y="245"/>
                    <a:pt x="502" y="269"/>
                  </a:cubicBezTo>
                  <a:cubicBezTo>
                    <a:pt x="526" y="293"/>
                    <a:pt x="397" y="343"/>
                    <a:pt x="386" y="373"/>
                  </a:cubicBezTo>
                  <a:cubicBezTo>
                    <a:pt x="384" y="428"/>
                    <a:pt x="254" y="372"/>
                    <a:pt x="127" y="523"/>
                  </a:cubicBezTo>
                  <a:cubicBezTo>
                    <a:pt x="0" y="674"/>
                    <a:pt x="216" y="637"/>
                    <a:pt x="208" y="661"/>
                  </a:cubicBezTo>
                  <a:cubicBezTo>
                    <a:pt x="200" y="685"/>
                    <a:pt x="305" y="697"/>
                    <a:pt x="167" y="794"/>
                  </a:cubicBezTo>
                  <a:cubicBezTo>
                    <a:pt x="28" y="892"/>
                    <a:pt x="354" y="806"/>
                    <a:pt x="359" y="830"/>
                  </a:cubicBezTo>
                  <a:cubicBezTo>
                    <a:pt x="363" y="826"/>
                    <a:pt x="368" y="835"/>
                    <a:pt x="372" y="838"/>
                  </a:cubicBezTo>
                  <a:cubicBezTo>
                    <a:pt x="379" y="843"/>
                    <a:pt x="384" y="849"/>
                    <a:pt x="391" y="853"/>
                  </a:cubicBezTo>
                  <a:cubicBezTo>
                    <a:pt x="414" y="867"/>
                    <a:pt x="438" y="884"/>
                    <a:pt x="465" y="890"/>
                  </a:cubicBezTo>
                  <a:cubicBezTo>
                    <a:pt x="490" y="896"/>
                    <a:pt x="514" y="906"/>
                    <a:pt x="538" y="914"/>
                  </a:cubicBezTo>
                  <a:cubicBezTo>
                    <a:pt x="559" y="921"/>
                    <a:pt x="582" y="921"/>
                    <a:pt x="603" y="927"/>
                  </a:cubicBezTo>
                  <a:cubicBezTo>
                    <a:pt x="638" y="940"/>
                    <a:pt x="724" y="793"/>
                    <a:pt x="761" y="799"/>
                  </a:cubicBezTo>
                  <a:cubicBezTo>
                    <a:pt x="813" y="795"/>
                    <a:pt x="848" y="872"/>
                    <a:pt x="916" y="903"/>
                  </a:cubicBezTo>
                  <a:cubicBezTo>
                    <a:pt x="954" y="895"/>
                    <a:pt x="1132" y="994"/>
                    <a:pt x="1169" y="984"/>
                  </a:cubicBezTo>
                  <a:cubicBezTo>
                    <a:pt x="1175" y="981"/>
                    <a:pt x="1181" y="977"/>
                    <a:pt x="1187" y="975"/>
                  </a:cubicBezTo>
                  <a:cubicBezTo>
                    <a:pt x="1196" y="971"/>
                    <a:pt x="1206" y="969"/>
                    <a:pt x="1215" y="965"/>
                  </a:cubicBezTo>
                  <a:cubicBezTo>
                    <a:pt x="1234" y="956"/>
                    <a:pt x="1251" y="942"/>
                    <a:pt x="1270" y="932"/>
                  </a:cubicBezTo>
                  <a:cubicBezTo>
                    <a:pt x="1301" y="884"/>
                    <a:pt x="1416" y="728"/>
                    <a:pt x="1365" y="696"/>
                  </a:cubicBezTo>
                  <a:cubicBezTo>
                    <a:pt x="1362" y="691"/>
                    <a:pt x="1122" y="631"/>
                    <a:pt x="1118" y="627"/>
                  </a:cubicBezTo>
                  <a:cubicBezTo>
                    <a:pt x="1114" y="623"/>
                    <a:pt x="1075" y="533"/>
                    <a:pt x="1072" y="529"/>
                  </a:cubicBezTo>
                  <a:cubicBezTo>
                    <a:pt x="1054" y="507"/>
                    <a:pt x="1062" y="477"/>
                    <a:pt x="1054" y="448"/>
                  </a:cubicBezTo>
                  <a:cubicBezTo>
                    <a:pt x="1058" y="368"/>
                    <a:pt x="1264" y="583"/>
                    <a:pt x="1216" y="483"/>
                  </a:cubicBezTo>
                  <a:cubicBezTo>
                    <a:pt x="1168" y="383"/>
                    <a:pt x="1250" y="397"/>
                    <a:pt x="1282" y="431"/>
                  </a:cubicBezTo>
                  <a:cubicBezTo>
                    <a:pt x="1314" y="465"/>
                    <a:pt x="1406" y="379"/>
                    <a:pt x="1406" y="379"/>
                  </a:cubicBezTo>
                  <a:cubicBezTo>
                    <a:pt x="1405" y="365"/>
                    <a:pt x="1340" y="301"/>
                    <a:pt x="1337" y="287"/>
                  </a:cubicBezTo>
                  <a:cubicBezTo>
                    <a:pt x="1335" y="282"/>
                    <a:pt x="1322" y="205"/>
                    <a:pt x="1319" y="200"/>
                  </a:cubicBezTo>
                  <a:cubicBezTo>
                    <a:pt x="1294" y="150"/>
                    <a:pt x="1319" y="129"/>
                    <a:pt x="1262" y="114"/>
                  </a:cubicBezTo>
                  <a:cubicBezTo>
                    <a:pt x="1247" y="104"/>
                    <a:pt x="1206" y="86"/>
                    <a:pt x="1158" y="62"/>
                  </a:cubicBezTo>
                  <a:cubicBezTo>
                    <a:pt x="1110" y="38"/>
                    <a:pt x="1010" y="106"/>
                    <a:pt x="956" y="102"/>
                  </a:cubicBezTo>
                  <a:cubicBezTo>
                    <a:pt x="945" y="84"/>
                    <a:pt x="944" y="62"/>
                    <a:pt x="835" y="3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FFCC"/>
                </a:gs>
              </a:gsLst>
              <a:lin ang="5400000" scaled="1"/>
            </a:gradFill>
            <a:ln w="9525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755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396" y="3612"/>
              <a:ext cx="541" cy="1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  <p:pic>
          <p:nvPicPr>
            <p:cNvPr id="7182" name="Picture 26" descr="wine_glass_toast_400_cl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3127"/>
              <a:ext cx="395" cy="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997450" y="4598988"/>
            <a:ext cx="2519363" cy="1752600"/>
            <a:chOff x="3085" y="3009"/>
            <a:chExt cx="1587" cy="1104"/>
          </a:xfrm>
        </p:grpSpPr>
        <p:grpSp>
          <p:nvGrpSpPr>
            <p:cNvPr id="7174" name="Group 33"/>
            <p:cNvGrpSpPr>
              <a:grpSpLocks/>
            </p:cNvGrpSpPr>
            <p:nvPr/>
          </p:nvGrpSpPr>
          <p:grpSpPr bwMode="auto">
            <a:xfrm>
              <a:off x="3085" y="3009"/>
              <a:ext cx="1587" cy="1104"/>
              <a:chOff x="3035" y="3027"/>
              <a:chExt cx="1417" cy="1007"/>
            </a:xfrm>
          </p:grpSpPr>
          <p:sp>
            <p:nvSpPr>
              <p:cNvPr id="7177" name="Freeform 21"/>
              <p:cNvSpPr>
                <a:spLocks/>
              </p:cNvSpPr>
              <p:nvPr/>
            </p:nvSpPr>
            <p:spPr bwMode="auto">
              <a:xfrm>
                <a:off x="3035" y="3027"/>
                <a:ext cx="1417" cy="1007"/>
              </a:xfrm>
              <a:custGeom>
                <a:avLst/>
                <a:gdLst>
                  <a:gd name="T0" fmla="*/ 553 w 1417"/>
                  <a:gd name="T1" fmla="*/ 42 h 1007"/>
                  <a:gd name="T2" fmla="*/ 694 w 1417"/>
                  <a:gd name="T3" fmla="*/ 35 h 1007"/>
                  <a:gd name="T4" fmla="*/ 835 w 1417"/>
                  <a:gd name="T5" fmla="*/ 16 h 1007"/>
                  <a:gd name="T6" fmla="*/ 953 w 1417"/>
                  <a:gd name="T7" fmla="*/ 141 h 1007"/>
                  <a:gd name="T8" fmla="*/ 999 w 1417"/>
                  <a:gd name="T9" fmla="*/ 269 h 1007"/>
                  <a:gd name="T10" fmla="*/ 942 w 1417"/>
                  <a:gd name="T11" fmla="*/ 301 h 1007"/>
                  <a:gd name="T12" fmla="*/ 1045 w 1417"/>
                  <a:gd name="T13" fmla="*/ 364 h 1007"/>
                  <a:gd name="T14" fmla="*/ 1287 w 1417"/>
                  <a:gd name="T15" fmla="*/ 540 h 1007"/>
                  <a:gd name="T16" fmla="*/ 1195 w 1417"/>
                  <a:gd name="T17" fmla="*/ 711 h 1007"/>
                  <a:gd name="T18" fmla="*/ 1251 w 1417"/>
                  <a:gd name="T19" fmla="*/ 799 h 1007"/>
                  <a:gd name="T20" fmla="*/ 1092 w 1417"/>
                  <a:gd name="T21" fmla="*/ 868 h 1007"/>
                  <a:gd name="T22" fmla="*/ 1009 w 1417"/>
                  <a:gd name="T23" fmla="*/ 863 h 1007"/>
                  <a:gd name="T24" fmla="*/ 984 w 1417"/>
                  <a:gd name="T25" fmla="*/ 885 h 1007"/>
                  <a:gd name="T26" fmla="*/ 952 w 1417"/>
                  <a:gd name="T27" fmla="*/ 895 h 1007"/>
                  <a:gd name="T28" fmla="*/ 865 w 1417"/>
                  <a:gd name="T29" fmla="*/ 938 h 1007"/>
                  <a:gd name="T30" fmla="*/ 798 w 1417"/>
                  <a:gd name="T31" fmla="*/ 955 h 1007"/>
                  <a:gd name="T32" fmla="*/ 629 w 1417"/>
                  <a:gd name="T33" fmla="*/ 859 h 1007"/>
                  <a:gd name="T34" fmla="*/ 470 w 1417"/>
                  <a:gd name="T35" fmla="*/ 970 h 1007"/>
                  <a:gd name="T36" fmla="*/ 265 w 1417"/>
                  <a:gd name="T37" fmla="*/ 993 h 1007"/>
                  <a:gd name="T38" fmla="*/ 225 w 1417"/>
                  <a:gd name="T39" fmla="*/ 1005 h 1007"/>
                  <a:gd name="T40" fmla="*/ 186 w 1417"/>
                  <a:gd name="T41" fmla="*/ 977 h 1007"/>
                  <a:gd name="T42" fmla="*/ 113 w 1417"/>
                  <a:gd name="T43" fmla="*/ 900 h 1007"/>
                  <a:gd name="T44" fmla="*/ 52 w 1417"/>
                  <a:gd name="T45" fmla="*/ 643 h 1007"/>
                  <a:gd name="T46" fmla="*/ 237 w 1417"/>
                  <a:gd name="T47" fmla="*/ 600 h 1007"/>
                  <a:gd name="T48" fmla="*/ 310 w 1417"/>
                  <a:gd name="T49" fmla="*/ 569 h 1007"/>
                  <a:gd name="T50" fmla="*/ 314 w 1417"/>
                  <a:gd name="T51" fmla="*/ 530 h 1007"/>
                  <a:gd name="T52" fmla="*/ 180 w 1417"/>
                  <a:gd name="T53" fmla="*/ 519 h 1007"/>
                  <a:gd name="T54" fmla="*/ 124 w 1417"/>
                  <a:gd name="T55" fmla="*/ 497 h 1007"/>
                  <a:gd name="T56" fmla="*/ 21 w 1417"/>
                  <a:gd name="T57" fmla="*/ 390 h 1007"/>
                  <a:gd name="T58" fmla="*/ 39 w 1417"/>
                  <a:gd name="T59" fmla="*/ 309 h 1007"/>
                  <a:gd name="T60" fmla="*/ 57 w 1417"/>
                  <a:gd name="T61" fmla="*/ 215 h 1007"/>
                  <a:gd name="T62" fmla="*/ 116 w 1417"/>
                  <a:gd name="T63" fmla="*/ 122 h 1007"/>
                  <a:gd name="T64" fmla="*/ 222 w 1417"/>
                  <a:gd name="T65" fmla="*/ 66 h 1007"/>
                  <a:gd name="T66" fmla="*/ 432 w 1417"/>
                  <a:gd name="T67" fmla="*/ 87 h 1007"/>
                  <a:gd name="T68" fmla="*/ 553 w 1417"/>
                  <a:gd name="T69" fmla="*/ 42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8" name="Freeform 22"/>
              <p:cNvSpPr>
                <a:spLocks/>
              </p:cNvSpPr>
              <p:nvPr/>
            </p:nvSpPr>
            <p:spPr bwMode="auto">
              <a:xfrm flipH="1">
                <a:off x="3088" y="3067"/>
                <a:ext cx="1265" cy="905"/>
              </a:xfrm>
              <a:custGeom>
                <a:avLst/>
                <a:gdLst>
                  <a:gd name="T0" fmla="*/ 746 w 1416"/>
                  <a:gd name="T1" fmla="*/ 36 h 994"/>
                  <a:gd name="T2" fmla="*/ 623 w 1416"/>
                  <a:gd name="T3" fmla="*/ 30 h 994"/>
                  <a:gd name="T4" fmla="*/ 499 w 1416"/>
                  <a:gd name="T5" fmla="*/ 15 h 994"/>
                  <a:gd name="T6" fmla="*/ 397 w 1416"/>
                  <a:gd name="T7" fmla="*/ 119 h 994"/>
                  <a:gd name="T8" fmla="*/ 357 w 1416"/>
                  <a:gd name="T9" fmla="*/ 219 h 994"/>
                  <a:gd name="T10" fmla="*/ 448 w 1416"/>
                  <a:gd name="T11" fmla="*/ 245 h 994"/>
                  <a:gd name="T12" fmla="*/ 345 w 1416"/>
                  <a:gd name="T13" fmla="*/ 340 h 994"/>
                  <a:gd name="T14" fmla="*/ 113 w 1416"/>
                  <a:gd name="T15" fmla="*/ 476 h 994"/>
                  <a:gd name="T16" fmla="*/ 186 w 1416"/>
                  <a:gd name="T17" fmla="*/ 602 h 994"/>
                  <a:gd name="T18" fmla="*/ 149 w 1416"/>
                  <a:gd name="T19" fmla="*/ 723 h 994"/>
                  <a:gd name="T20" fmla="*/ 321 w 1416"/>
                  <a:gd name="T21" fmla="*/ 756 h 994"/>
                  <a:gd name="T22" fmla="*/ 332 w 1416"/>
                  <a:gd name="T23" fmla="*/ 763 h 994"/>
                  <a:gd name="T24" fmla="*/ 349 w 1416"/>
                  <a:gd name="T25" fmla="*/ 777 h 994"/>
                  <a:gd name="T26" fmla="*/ 415 w 1416"/>
                  <a:gd name="T27" fmla="*/ 810 h 994"/>
                  <a:gd name="T28" fmla="*/ 481 w 1416"/>
                  <a:gd name="T29" fmla="*/ 832 h 994"/>
                  <a:gd name="T30" fmla="*/ 539 w 1416"/>
                  <a:gd name="T31" fmla="*/ 844 h 994"/>
                  <a:gd name="T32" fmla="*/ 680 w 1416"/>
                  <a:gd name="T33" fmla="*/ 727 h 994"/>
                  <a:gd name="T34" fmla="*/ 818 w 1416"/>
                  <a:gd name="T35" fmla="*/ 822 h 994"/>
                  <a:gd name="T36" fmla="*/ 1044 w 1416"/>
                  <a:gd name="T37" fmla="*/ 896 h 994"/>
                  <a:gd name="T38" fmla="*/ 1060 w 1416"/>
                  <a:gd name="T39" fmla="*/ 888 h 994"/>
                  <a:gd name="T40" fmla="*/ 1085 w 1416"/>
                  <a:gd name="T41" fmla="*/ 879 h 994"/>
                  <a:gd name="T42" fmla="*/ 1135 w 1416"/>
                  <a:gd name="T43" fmla="*/ 849 h 994"/>
                  <a:gd name="T44" fmla="*/ 1219 w 1416"/>
                  <a:gd name="T45" fmla="*/ 634 h 994"/>
                  <a:gd name="T46" fmla="*/ 999 w 1416"/>
                  <a:gd name="T47" fmla="*/ 571 h 994"/>
                  <a:gd name="T48" fmla="*/ 958 w 1416"/>
                  <a:gd name="T49" fmla="*/ 482 h 994"/>
                  <a:gd name="T50" fmla="*/ 942 w 1416"/>
                  <a:gd name="T51" fmla="*/ 408 h 994"/>
                  <a:gd name="T52" fmla="*/ 1086 w 1416"/>
                  <a:gd name="T53" fmla="*/ 440 h 994"/>
                  <a:gd name="T54" fmla="*/ 1145 w 1416"/>
                  <a:gd name="T55" fmla="*/ 392 h 994"/>
                  <a:gd name="T56" fmla="*/ 1256 w 1416"/>
                  <a:gd name="T57" fmla="*/ 345 h 994"/>
                  <a:gd name="T58" fmla="*/ 1194 w 1416"/>
                  <a:gd name="T59" fmla="*/ 261 h 994"/>
                  <a:gd name="T60" fmla="*/ 1178 w 1416"/>
                  <a:gd name="T61" fmla="*/ 182 h 994"/>
                  <a:gd name="T62" fmla="*/ 1127 w 1416"/>
                  <a:gd name="T63" fmla="*/ 104 h 994"/>
                  <a:gd name="T64" fmla="*/ 1035 w 1416"/>
                  <a:gd name="T65" fmla="*/ 56 h 994"/>
                  <a:gd name="T66" fmla="*/ 854 w 1416"/>
                  <a:gd name="T67" fmla="*/ 93 h 994"/>
                  <a:gd name="T68" fmla="*/ 746 w 1416"/>
                  <a:gd name="T69" fmla="*/ 36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176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3541" y="3588"/>
              <a:ext cx="541" cy="1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  <p:pic>
          <p:nvPicPr>
            <p:cNvPr id="7176" name="Picture 28" descr="hungry_man_pc_400_cl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3185"/>
              <a:ext cx="489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Comparative Advantage in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114425"/>
            <a:ext cx="8559800" cy="587375"/>
          </a:xfrm>
        </p:spPr>
        <p:txBody>
          <a:bodyPr/>
          <a:lstStyle/>
          <a:p>
            <a:r>
              <a:rPr lang="en-GB" smtClean="0"/>
              <a:t>Assume that each country can produce the following: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95263" y="4643438"/>
            <a:ext cx="89487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u="none">
                <a:solidFill>
                  <a:schemeClr val="accent2"/>
                </a:solidFill>
              </a:rPr>
              <a:t>In this example: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r>
              <a:rPr lang="en-GB" u="none">
                <a:solidFill>
                  <a:srgbClr val="FF0000"/>
                </a:solidFill>
              </a:rPr>
              <a:t>Wineland</a:t>
            </a:r>
            <a:r>
              <a:rPr lang="en-GB" u="none"/>
              <a:t> has an absolute advantage in </a:t>
            </a:r>
            <a:r>
              <a:rPr lang="en-GB" u="none">
                <a:solidFill>
                  <a:srgbClr val="FF0000"/>
                </a:solidFill>
              </a:rPr>
              <a:t>Wine </a:t>
            </a:r>
            <a:r>
              <a:rPr lang="en-GB" u="none"/>
              <a:t>and</a:t>
            </a:r>
            <a:r>
              <a:rPr lang="en-GB" u="none">
                <a:solidFill>
                  <a:srgbClr val="FF0000"/>
                </a:solidFill>
              </a:rPr>
              <a:t> Sandwiches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5"/>
              </a:buBlip>
            </a:pPr>
            <a:endParaRPr lang="en-GB" u="none">
              <a:solidFill>
                <a:srgbClr val="FF0000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400" u="none"/>
              <a:t>Would trading still be beneficial?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4"/>
              </a:buBlip>
            </a:pPr>
            <a:r>
              <a:rPr lang="en-GB" sz="2000" u="none">
                <a:solidFill>
                  <a:schemeClr val="accent2"/>
                </a:solidFill>
              </a:rPr>
              <a:t>Ricardo argued that the opportunity cost must be considered in answering this question</a:t>
            </a:r>
          </a:p>
        </p:txBody>
      </p:sp>
      <p:graphicFrame>
        <p:nvGraphicFramePr>
          <p:cNvPr id="32848" name="Group 80"/>
          <p:cNvGraphicFramePr>
            <a:graphicFrameLocks noGrp="1"/>
          </p:cNvGraphicFramePr>
          <p:nvPr/>
        </p:nvGraphicFramePr>
        <p:xfrm>
          <a:off x="1193800" y="1668463"/>
          <a:ext cx="6772275" cy="2897188"/>
        </p:xfrm>
        <a:graphic>
          <a:graphicData uri="http://schemas.openxmlformats.org/drawingml/2006/table">
            <a:tbl>
              <a:tblPr/>
              <a:tblGrid>
                <a:gridCol w="1757363"/>
                <a:gridCol w="2484437"/>
                <a:gridCol w="2530475"/>
              </a:tblGrid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032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1"/>
          <p:cNvGrpSpPr>
            <a:grpSpLocks/>
          </p:cNvGrpSpPr>
          <p:nvPr/>
        </p:nvGrpSpPr>
        <p:grpSpPr bwMode="auto">
          <a:xfrm>
            <a:off x="1490663" y="2279650"/>
            <a:ext cx="1155700" cy="788988"/>
            <a:chOff x="939" y="1436"/>
            <a:chExt cx="728" cy="497"/>
          </a:xfrm>
        </p:grpSpPr>
        <p:grpSp>
          <p:nvGrpSpPr>
            <p:cNvPr id="8227" name="Group 78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8229" name="Freeform 48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0" name="Freeform 49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818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7" name="Group 82"/>
          <p:cNvGrpSpPr>
            <a:grpSpLocks/>
          </p:cNvGrpSpPr>
          <p:nvPr/>
        </p:nvGrpSpPr>
        <p:grpSpPr bwMode="auto">
          <a:xfrm>
            <a:off x="1474788" y="3200400"/>
            <a:ext cx="1165225" cy="825500"/>
            <a:chOff x="929" y="2016"/>
            <a:chExt cx="734" cy="520"/>
          </a:xfrm>
        </p:grpSpPr>
        <p:grpSp>
          <p:nvGrpSpPr>
            <p:cNvPr id="8223" name="Group 79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8225" name="Freeform 54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6" name="Freeform 55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2824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2826" name="Picture 58" descr="wine_toast_pc_400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13" y="1701800"/>
            <a:ext cx="687387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27" name="Picture 59" descr="hungry_man_pc_400_cl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1677988"/>
            <a:ext cx="6953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Comparative Advantage in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9388" y="1114425"/>
            <a:ext cx="8559800" cy="587375"/>
          </a:xfrm>
        </p:spPr>
        <p:txBody>
          <a:bodyPr/>
          <a:lstStyle/>
          <a:p>
            <a:r>
              <a:rPr lang="en-GB" smtClean="0"/>
              <a:t>Remember that opportunity cost can be defined as: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195263" y="2619375"/>
            <a:ext cx="89487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Using our previous example: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sz="2400" u="none"/>
          </a:p>
        </p:txBody>
      </p: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647700" y="1576388"/>
            <a:ext cx="7875588" cy="1008062"/>
            <a:chOff x="408" y="1049"/>
            <a:chExt cx="4961" cy="635"/>
          </a:xfrm>
        </p:grpSpPr>
        <p:sp>
          <p:nvSpPr>
            <p:cNvPr id="9262" name="Text Box 19"/>
            <p:cNvSpPr txBox="1">
              <a:spLocks noChangeArrowheads="1"/>
            </p:cNvSpPr>
            <p:nvPr/>
          </p:nvSpPr>
          <p:spPr bwMode="auto">
            <a:xfrm>
              <a:off x="1175" y="1049"/>
              <a:ext cx="4194" cy="63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GB" sz="2000" u="none">
                  <a:solidFill>
                    <a:schemeClr val="accent2"/>
                  </a:solidFill>
                  <a:latin typeface="Comic Sans MS" pitchFamily="66" charset="0"/>
                </a:rPr>
                <a:t>“The cost of giving up the next best alternative whenever a decision is made.  It is usually expressed in terms of what has been given up”</a:t>
              </a:r>
              <a:endParaRPr lang="en-US" sz="2000" u="none">
                <a:solidFill>
                  <a:schemeClr val="accent2"/>
                </a:solidFill>
                <a:latin typeface="Comic Sans MS" pitchFamily="66" charset="0"/>
              </a:endParaRPr>
            </a:p>
          </p:txBody>
        </p:sp>
        <p:sp>
          <p:nvSpPr>
            <p:cNvPr id="9263" name="Rectangle 20"/>
            <p:cNvSpPr>
              <a:spLocks noChangeArrowheads="1"/>
            </p:cNvSpPr>
            <p:nvPr/>
          </p:nvSpPr>
          <p:spPr bwMode="auto">
            <a:xfrm>
              <a:off x="408" y="1049"/>
              <a:ext cx="4960" cy="635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 u="none">
                <a:latin typeface="Tempus Sans ITC" pitchFamily="82" charset="0"/>
              </a:endParaRPr>
            </a:p>
          </p:txBody>
        </p:sp>
        <p:pic>
          <p:nvPicPr>
            <p:cNvPr id="9264" name="Picture 41" descr="door_decision_pc_400_cl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" y="1108"/>
              <a:ext cx="705" cy="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4897" name="Group 81"/>
          <p:cNvGraphicFramePr>
            <a:graphicFrameLocks noGrp="1"/>
          </p:cNvGraphicFramePr>
          <p:nvPr/>
        </p:nvGraphicFramePr>
        <p:xfrm>
          <a:off x="450850" y="3135313"/>
          <a:ext cx="3687763" cy="1698625"/>
        </p:xfrm>
        <a:graphic>
          <a:graphicData uri="http://schemas.openxmlformats.org/drawingml/2006/table">
            <a:tbl>
              <a:tblPr/>
              <a:tblGrid>
                <a:gridCol w="957263"/>
                <a:gridCol w="1352550"/>
                <a:gridCol w="137795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590550" y="3551238"/>
            <a:ext cx="628650" cy="369887"/>
            <a:chOff x="939" y="1436"/>
            <a:chExt cx="728" cy="497"/>
          </a:xfrm>
        </p:grpSpPr>
        <p:grpSp>
          <p:nvGrpSpPr>
            <p:cNvPr id="9258" name="Group 70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9260" name="Freeform 71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1" name="Freeform 72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889" name="WordArt 73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11" name="Group 74"/>
          <p:cNvGrpSpPr>
            <a:grpSpLocks/>
          </p:cNvGrpSpPr>
          <p:nvPr/>
        </p:nvGrpSpPr>
        <p:grpSpPr bwMode="auto">
          <a:xfrm>
            <a:off x="611188" y="3984625"/>
            <a:ext cx="635000" cy="385763"/>
            <a:chOff x="929" y="2016"/>
            <a:chExt cx="734" cy="520"/>
          </a:xfrm>
        </p:grpSpPr>
        <p:grpSp>
          <p:nvGrpSpPr>
            <p:cNvPr id="9254" name="Group 75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9256" name="Freeform 76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7" name="Freeform 77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4894" name="WordArt 78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4895" name="Picture 79" descr="wine_toast_pc_400_c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938" y="3184525"/>
            <a:ext cx="3746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96" name="Picture 80" descr="hungry_man_pc_400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3182938"/>
            <a:ext cx="3794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4214813" y="3130550"/>
            <a:ext cx="4641850" cy="1709738"/>
          </a:xfrm>
          <a:prstGeom prst="rect">
            <a:avLst/>
          </a:prstGeom>
          <a:solidFill>
            <a:schemeClr val="hlink">
              <a:alpha val="7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217988" y="3100388"/>
            <a:ext cx="460375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u="none"/>
              <a:t>If each country specialised in Wine:</a:t>
            </a:r>
          </a:p>
          <a:p>
            <a:pPr marL="384175" lvl="1" indent="-20320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u="none">
                <a:solidFill>
                  <a:schemeClr val="accent2"/>
                </a:solidFill>
              </a:rPr>
              <a:t>Wineland would have to give up 0.5 sandwich for every bottle of wine it produces</a:t>
            </a:r>
          </a:p>
          <a:p>
            <a:pPr marL="384175" lvl="1" indent="-20320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u="none">
                <a:solidFill>
                  <a:schemeClr val="accent2"/>
                </a:solidFill>
              </a:rPr>
              <a:t>Sarniedom would have to give up 1.5 sandwiches for every bottle of wine it produces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16400" y="4932363"/>
            <a:ext cx="4641850" cy="1709737"/>
          </a:xfrm>
          <a:prstGeom prst="rect">
            <a:avLst/>
          </a:prstGeom>
          <a:solidFill>
            <a:schemeClr val="hlink">
              <a:alpha val="70195"/>
            </a:schemeClr>
          </a:solidFill>
          <a:ln w="12700" algn="in">
            <a:solidFill>
              <a:schemeClr val="accent2"/>
            </a:solidFill>
            <a:miter lim="800000"/>
            <a:headEnd/>
            <a:tailEnd/>
          </a:ln>
        </p:spPr>
        <p:txBody>
          <a:bodyPr lIns="36195" tIns="36195" rIns="36195" bIns="36195"/>
          <a:lstStyle>
            <a:lvl1pPr marL="6350" indent="-6350"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u="none">
              <a:latin typeface="Comic Sans MS" pitchFamily="66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216400" y="4929188"/>
            <a:ext cx="47148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u="none"/>
              <a:t>If each country specialised in </a:t>
            </a:r>
            <a:br>
              <a:rPr lang="en-GB" u="none"/>
            </a:br>
            <a:r>
              <a:rPr lang="en-GB" u="none"/>
              <a:t>Sandwiches:</a:t>
            </a:r>
          </a:p>
          <a:p>
            <a:pPr marL="384175" lvl="1" indent="-20320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u="none">
                <a:solidFill>
                  <a:schemeClr val="accent2"/>
                </a:solidFill>
              </a:rPr>
              <a:t>Wineland would have to give up 2 bottles of wine for every sandwich it produces</a:t>
            </a:r>
          </a:p>
          <a:p>
            <a:pPr marL="384175" lvl="1" indent="-203200">
              <a:spcBef>
                <a:spcPct val="20000"/>
              </a:spcBef>
              <a:buFont typeface="Wingdings 3" pitchFamily="18" charset="2"/>
              <a:buBlip>
                <a:blip r:embed="rId8"/>
              </a:buBlip>
            </a:pPr>
            <a:r>
              <a:rPr lang="en-GB" sz="1600" u="none">
                <a:solidFill>
                  <a:schemeClr val="accent2"/>
                </a:solidFill>
              </a:rPr>
              <a:t>Sarniedom would have to give up 0.67 bottles of wine for every sandwich it produces</a:t>
            </a:r>
          </a:p>
        </p:txBody>
      </p:sp>
      <p:pic>
        <p:nvPicPr>
          <p:cNvPr id="34914" name="Picture 98" descr="stick_figure_holding_question_mark_400_clr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5126038"/>
            <a:ext cx="10175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1430338" y="5307013"/>
            <a:ext cx="2754312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 eaLnBrk="0" hangingPunct="0">
              <a:spcBef>
                <a:spcPct val="20000"/>
              </a:spcBef>
            </a:pPr>
            <a:r>
              <a:rPr lang="en-GB" sz="2400" u="none"/>
              <a:t>But how does this help?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035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build="allAtOnce" animBg="1"/>
      <p:bldP spid="100358" grpId="0" build="p" bldLvl="4" autoUpdateAnimBg="0"/>
      <p:bldP spid="5" grpId="0" build="allAtOnce" animBg="1"/>
      <p:bldP spid="6" grpId="0" build="p" bldLvl="4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ungry_man_pc_400_cl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170238"/>
            <a:ext cx="16176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wine_toast_pc_400_cl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3173413"/>
            <a:ext cx="164941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Comparative Advantage in Numbers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95263" y="1098550"/>
            <a:ext cx="84455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r>
              <a:rPr lang="en-GB" sz="2400" u="none"/>
              <a:t>We now know that: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6"/>
              </a:buBlip>
            </a:pPr>
            <a:endParaRPr lang="en-GB" sz="2400" u="none"/>
          </a:p>
        </p:txBody>
      </p:sp>
      <p:graphicFrame>
        <p:nvGraphicFramePr>
          <p:cNvPr id="35896" name="Group 56"/>
          <p:cNvGraphicFramePr>
            <a:graphicFrameLocks noGrp="1"/>
          </p:cNvGraphicFramePr>
          <p:nvPr/>
        </p:nvGraphicFramePr>
        <p:xfrm>
          <a:off x="2727325" y="1473200"/>
          <a:ext cx="3322638" cy="1593852"/>
        </p:xfrm>
        <a:graphic>
          <a:graphicData uri="http://schemas.openxmlformats.org/drawingml/2006/table">
            <a:tbl>
              <a:tblPr/>
              <a:tblGrid>
                <a:gridCol w="862013"/>
                <a:gridCol w="1219200"/>
                <a:gridCol w="1241425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7" marB="46807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90000" marR="90000" marT="46807" marB="46807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2868613" y="1889125"/>
            <a:ext cx="566737" cy="301625"/>
            <a:chOff x="939" y="1436"/>
            <a:chExt cx="728" cy="497"/>
          </a:xfrm>
        </p:grpSpPr>
        <p:grpSp>
          <p:nvGrpSpPr>
            <p:cNvPr id="10284" name="Group 34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10286" name="Freeform 35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7" name="Freeform 36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77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2890838" y="2322513"/>
            <a:ext cx="571500" cy="314325"/>
            <a:chOff x="929" y="2016"/>
            <a:chExt cx="734" cy="520"/>
          </a:xfrm>
        </p:grpSpPr>
        <p:grpSp>
          <p:nvGrpSpPr>
            <p:cNvPr id="10280" name="Group 39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10282" name="Freeform 40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3" name="Freeform 41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882" name="WordArt 42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5883" name="Picture 43" descr="wine_toast_pc_400_cl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522413"/>
            <a:ext cx="338138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84" name="Picture 44" descr="hungry_man_pc_400_cl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1520825"/>
            <a:ext cx="341312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9" name="AutoShape 49"/>
          <p:cNvSpPr>
            <a:spLocks noChangeArrowheads="1"/>
          </p:cNvSpPr>
          <p:nvPr/>
        </p:nvSpPr>
        <p:spPr bwMode="auto">
          <a:xfrm>
            <a:off x="261938" y="5667375"/>
            <a:ext cx="4138612" cy="942975"/>
          </a:xfrm>
          <a:prstGeom prst="roundRect">
            <a:avLst>
              <a:gd name="adj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293688" y="5732463"/>
            <a:ext cx="405130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5138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9"/>
              </a:buBlip>
            </a:pPr>
            <a:r>
              <a:rPr lang="en-GB" u="none">
                <a:solidFill>
                  <a:schemeClr val="accent2"/>
                </a:solidFill>
              </a:rPr>
              <a:t>So </a:t>
            </a:r>
            <a:r>
              <a:rPr lang="en-GB" u="none">
                <a:solidFill>
                  <a:srgbClr val="FF0000"/>
                </a:solidFill>
              </a:rPr>
              <a:t>Wineland</a:t>
            </a:r>
            <a:r>
              <a:rPr lang="en-GB" u="none">
                <a:solidFill>
                  <a:schemeClr val="accent2"/>
                </a:solidFill>
              </a:rPr>
              <a:t> has a comparative advantage in wine</a:t>
            </a:r>
          </a:p>
          <a:p>
            <a:pPr marL="873125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/>
              <a:t>As the opportunity cost is lower</a:t>
            </a:r>
          </a:p>
        </p:txBody>
      </p:sp>
      <p:sp>
        <p:nvSpPr>
          <p:cNvPr id="35892" name="AutoShape 52"/>
          <p:cNvSpPr>
            <a:spLocks noChangeArrowheads="1"/>
          </p:cNvSpPr>
          <p:nvPr/>
        </p:nvSpPr>
        <p:spPr bwMode="auto">
          <a:xfrm>
            <a:off x="4687888" y="5667375"/>
            <a:ext cx="4138612" cy="941388"/>
          </a:xfrm>
          <a:prstGeom prst="roundRect">
            <a:avLst>
              <a:gd name="adj" fmla="val 16667"/>
            </a:avLst>
          </a:prstGeom>
          <a:solidFill>
            <a:srgbClr val="FFFFCC">
              <a:alpha val="79999"/>
            </a:srgb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Content Placeholder 2"/>
          <p:cNvSpPr>
            <a:spLocks/>
          </p:cNvSpPr>
          <p:nvPr/>
        </p:nvSpPr>
        <p:spPr bwMode="auto">
          <a:xfrm>
            <a:off x="4670425" y="5711825"/>
            <a:ext cx="410845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5138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9"/>
              </a:buBlip>
            </a:pPr>
            <a:r>
              <a:rPr lang="en-GB" u="none">
                <a:solidFill>
                  <a:schemeClr val="accent2"/>
                </a:solidFill>
              </a:rPr>
              <a:t>So </a:t>
            </a:r>
            <a:r>
              <a:rPr lang="en-GB" u="none">
                <a:solidFill>
                  <a:srgbClr val="FF0000"/>
                </a:solidFill>
              </a:rPr>
              <a:t>Sarniedom</a:t>
            </a:r>
            <a:r>
              <a:rPr lang="en-GB" u="none">
                <a:solidFill>
                  <a:schemeClr val="accent2"/>
                </a:solidFill>
              </a:rPr>
              <a:t> has a comparative advantage in sandwiches</a:t>
            </a:r>
          </a:p>
          <a:p>
            <a:pPr marL="873125" lvl="2" indent="-2286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10"/>
              </a:buBlip>
            </a:pPr>
            <a:r>
              <a:rPr lang="en-GB" sz="1600" u="none"/>
              <a:t>As the opportunity cost is lower</a:t>
            </a:r>
          </a:p>
        </p:txBody>
      </p:sp>
      <p:sp>
        <p:nvSpPr>
          <p:cNvPr id="35894" name="AutoShape 54"/>
          <p:cNvSpPr>
            <a:spLocks noChangeArrowheads="1"/>
          </p:cNvSpPr>
          <p:nvPr/>
        </p:nvSpPr>
        <p:spPr bwMode="auto">
          <a:xfrm>
            <a:off x="252413" y="4403725"/>
            <a:ext cx="4138612" cy="1262063"/>
          </a:xfrm>
          <a:prstGeom prst="roundRect">
            <a:avLst>
              <a:gd name="adj" fmla="val 16667"/>
            </a:avLst>
          </a:prstGeom>
          <a:solidFill>
            <a:schemeClr val="hlink">
              <a:alpha val="79999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485775" y="4452938"/>
            <a:ext cx="35941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u="none"/>
              <a:t>If each country specialised </a:t>
            </a:r>
            <a:br>
              <a:rPr lang="en-GB" u="none"/>
            </a:br>
            <a:r>
              <a:rPr lang="en-GB" u="none"/>
              <a:t>in Wine:</a:t>
            </a:r>
          </a:p>
          <a:p>
            <a:pPr marL="1588" indent="-1588" algn="ctr">
              <a:spcBef>
                <a:spcPct val="20000"/>
              </a:spcBef>
              <a:buFont typeface="Wingdings 3" pitchFamily="18" charset="2"/>
              <a:buNone/>
            </a:pPr>
            <a:r>
              <a:rPr lang="en-GB" sz="1600" u="none">
                <a:solidFill>
                  <a:schemeClr val="accent2"/>
                </a:solidFill>
              </a:rPr>
              <a:t>Wineland’s opportunity cost is less (0.5) than Sarniedom’s (1.5)</a:t>
            </a:r>
          </a:p>
        </p:txBody>
      </p:sp>
      <p:sp>
        <p:nvSpPr>
          <p:cNvPr id="35895" name="AutoShape 55"/>
          <p:cNvSpPr>
            <a:spLocks noChangeArrowheads="1"/>
          </p:cNvSpPr>
          <p:nvPr/>
        </p:nvSpPr>
        <p:spPr bwMode="auto">
          <a:xfrm>
            <a:off x="4695825" y="4405313"/>
            <a:ext cx="4138613" cy="1262062"/>
          </a:xfrm>
          <a:prstGeom prst="roundRect">
            <a:avLst>
              <a:gd name="adj" fmla="val 16667"/>
            </a:avLst>
          </a:prstGeom>
          <a:solidFill>
            <a:schemeClr val="hlink">
              <a:alpha val="79999"/>
            </a:schemeClr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665663" y="4429125"/>
            <a:ext cx="4035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8" indent="-1588" algn="ctr">
              <a:spcBef>
                <a:spcPct val="20000"/>
              </a:spcBef>
            </a:pPr>
            <a:r>
              <a:rPr lang="en-GB" u="none"/>
              <a:t>If each country specialised in </a:t>
            </a:r>
            <a:br>
              <a:rPr lang="en-GB" u="none"/>
            </a:br>
            <a:r>
              <a:rPr lang="en-GB" u="none"/>
              <a:t>Sandwiches:</a:t>
            </a:r>
          </a:p>
          <a:p>
            <a:pPr marL="1588" indent="-1588" algn="ctr">
              <a:spcBef>
                <a:spcPct val="20000"/>
              </a:spcBef>
              <a:buFont typeface="Wingdings 3" pitchFamily="18" charset="2"/>
              <a:buNone/>
            </a:pPr>
            <a:r>
              <a:rPr lang="en-GB" sz="1600" u="none">
                <a:solidFill>
                  <a:schemeClr val="accent2"/>
                </a:solidFill>
              </a:rPr>
              <a:t>Sarniedom’s opportunity </a:t>
            </a:r>
            <a:br>
              <a:rPr lang="en-GB" sz="1600" u="none">
                <a:solidFill>
                  <a:schemeClr val="accent2"/>
                </a:solidFill>
              </a:rPr>
            </a:br>
            <a:r>
              <a:rPr lang="en-GB" sz="1600" u="none">
                <a:solidFill>
                  <a:schemeClr val="accent2"/>
                </a:solidFill>
              </a:rPr>
              <a:t>cost (0.67) is less than Wineland’s (2)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9" grpId="0" animBg="1"/>
      <p:bldP spid="4" grpId="0"/>
      <p:bldP spid="35892" grpId="0" animBg="1"/>
      <p:bldP spid="5" grpId="0"/>
      <p:bldP spid="35894" grpId="0" animBg="1"/>
      <p:bldP spid="100358" grpId="0" build="p" bldLvl="4" autoUpdateAnimBg="0"/>
      <p:bldP spid="35895" grpId="0" animBg="1"/>
      <p:bldP spid="6" grpId="0" build="p" bldLvl="4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Specialisation</a:t>
            </a: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95263" y="1198563"/>
            <a:ext cx="84455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Ricardo argued that each country should specialise in producing the good where it had lower opportunity costs: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So production would change: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sz="2400" u="none">
              <a:solidFill>
                <a:schemeClr val="accent2"/>
              </a:solidFill>
            </a:endParaRPr>
          </a:p>
        </p:txBody>
      </p:sp>
      <p:graphicFrame>
        <p:nvGraphicFramePr>
          <p:cNvPr id="36870" name="Group 6"/>
          <p:cNvGraphicFramePr>
            <a:graphicFrameLocks noGrp="1"/>
          </p:cNvGraphicFramePr>
          <p:nvPr/>
        </p:nvGraphicFramePr>
        <p:xfrm>
          <a:off x="1538288" y="2813050"/>
          <a:ext cx="3025775" cy="1631952"/>
        </p:xfrm>
        <a:graphic>
          <a:graphicData uri="http://schemas.openxmlformats.org/drawingml/2006/table">
            <a:tbl>
              <a:tblPr/>
              <a:tblGrid>
                <a:gridCol w="784225"/>
                <a:gridCol w="1111250"/>
                <a:gridCol w="11303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3500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90688" y="3275013"/>
            <a:ext cx="515937" cy="309562"/>
            <a:chOff x="939" y="1436"/>
            <a:chExt cx="728" cy="497"/>
          </a:xfrm>
        </p:grpSpPr>
        <p:grpSp>
          <p:nvGrpSpPr>
            <p:cNvPr id="11335" name="Group 29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11337" name="Freeform 30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8" name="Freeform 31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89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1701800" y="3676650"/>
            <a:ext cx="520700" cy="323850"/>
            <a:chOff x="929" y="2016"/>
            <a:chExt cx="734" cy="520"/>
          </a:xfrm>
        </p:grpSpPr>
        <p:grpSp>
          <p:nvGrpSpPr>
            <p:cNvPr id="11331" name="Group 34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11333" name="Freeform 35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4" name="Freeform 36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901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6902" name="Picture 38" descr="wine_toast_pc_400_c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13" y="2862263"/>
            <a:ext cx="488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03" name="Picture 39" descr="hungry_man_pc_400_cl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38450"/>
            <a:ext cx="49371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46" name="WordArt 82"/>
          <p:cNvSpPr>
            <a:spLocks noChangeArrowheads="1" noChangeShapeType="1" noTextEdit="1"/>
          </p:cNvSpPr>
          <p:nvPr/>
        </p:nvSpPr>
        <p:spPr bwMode="auto">
          <a:xfrm>
            <a:off x="1631950" y="2444750"/>
            <a:ext cx="2832100" cy="306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Before Specialisation</a:t>
            </a:r>
          </a:p>
        </p:txBody>
      </p:sp>
      <p:sp>
        <p:nvSpPr>
          <p:cNvPr id="4" name="Content Placeholder 2"/>
          <p:cNvSpPr>
            <a:spLocks/>
          </p:cNvSpPr>
          <p:nvPr/>
        </p:nvSpPr>
        <p:spPr bwMode="auto">
          <a:xfrm>
            <a:off x="541338" y="4672013"/>
            <a:ext cx="784225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Total production has now 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Increased by 3000 bottles of wine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Font typeface="Wingdings 3" pitchFamily="18" charset="2"/>
              <a:buBlip>
                <a:blip r:embed="rId5"/>
              </a:buBlip>
            </a:pPr>
            <a:r>
              <a:rPr lang="en-GB" sz="2000" u="none">
                <a:solidFill>
                  <a:schemeClr val="accent2"/>
                </a:solidFill>
              </a:rPr>
              <a:t>But decreased by 500 sandwiches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endParaRPr lang="en-GB" sz="2400" u="none">
              <a:solidFill>
                <a:schemeClr val="accent2"/>
              </a:solidFill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</a:pPr>
            <a:r>
              <a:rPr lang="en-GB" sz="2400" u="none"/>
              <a:t>How can we be sure this is a better use of resources? </a:t>
            </a:r>
          </a:p>
        </p:txBody>
      </p:sp>
      <p:graphicFrame>
        <p:nvGraphicFramePr>
          <p:cNvPr id="36949" name="Group 85"/>
          <p:cNvGraphicFramePr>
            <a:graphicFrameLocks noGrp="1"/>
          </p:cNvGraphicFramePr>
          <p:nvPr/>
        </p:nvGraphicFramePr>
        <p:xfrm>
          <a:off x="4926013" y="2808288"/>
          <a:ext cx="3025775" cy="1631952"/>
        </p:xfrm>
        <a:graphic>
          <a:graphicData uri="http://schemas.openxmlformats.org/drawingml/2006/table">
            <a:tbl>
              <a:tblPr/>
              <a:tblGrid>
                <a:gridCol w="784225"/>
                <a:gridCol w="1111250"/>
                <a:gridCol w="1130300"/>
              </a:tblGrid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3000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9" name="Group 107"/>
          <p:cNvGrpSpPr>
            <a:grpSpLocks/>
          </p:cNvGrpSpPr>
          <p:nvPr/>
        </p:nvGrpSpPr>
        <p:grpSpPr bwMode="auto">
          <a:xfrm>
            <a:off x="5078413" y="3270250"/>
            <a:ext cx="515937" cy="309563"/>
            <a:chOff x="939" y="1436"/>
            <a:chExt cx="728" cy="497"/>
          </a:xfrm>
        </p:grpSpPr>
        <p:grpSp>
          <p:nvGrpSpPr>
            <p:cNvPr id="11327" name="Group 108"/>
            <p:cNvGrpSpPr>
              <a:grpSpLocks/>
            </p:cNvGrpSpPr>
            <p:nvPr/>
          </p:nvGrpSpPr>
          <p:grpSpPr bwMode="auto">
            <a:xfrm>
              <a:off x="1023" y="1436"/>
              <a:ext cx="546" cy="313"/>
              <a:chOff x="0" y="1380"/>
              <a:chExt cx="830" cy="585"/>
            </a:xfrm>
          </p:grpSpPr>
          <p:sp>
            <p:nvSpPr>
              <p:cNvPr id="11329" name="Freeform 109"/>
              <p:cNvSpPr>
                <a:spLocks/>
              </p:cNvSpPr>
              <p:nvPr/>
            </p:nvSpPr>
            <p:spPr bwMode="auto">
              <a:xfrm>
                <a:off x="0" y="1380"/>
                <a:ext cx="830" cy="585"/>
              </a:xfrm>
              <a:custGeom>
                <a:avLst/>
                <a:gdLst>
                  <a:gd name="T0" fmla="*/ 506 w 1586"/>
                  <a:gd name="T1" fmla="*/ 24 h 1105"/>
                  <a:gd name="T2" fmla="*/ 423 w 1586"/>
                  <a:gd name="T3" fmla="*/ 21 h 1105"/>
                  <a:gd name="T4" fmla="*/ 341 w 1586"/>
                  <a:gd name="T5" fmla="*/ 10 h 1105"/>
                  <a:gd name="T6" fmla="*/ 272 w 1586"/>
                  <a:gd name="T7" fmla="*/ 82 h 1105"/>
                  <a:gd name="T8" fmla="*/ 245 w 1586"/>
                  <a:gd name="T9" fmla="*/ 157 h 1105"/>
                  <a:gd name="T10" fmla="*/ 278 w 1586"/>
                  <a:gd name="T11" fmla="*/ 175 h 1105"/>
                  <a:gd name="T12" fmla="*/ 218 w 1586"/>
                  <a:gd name="T13" fmla="*/ 212 h 1105"/>
                  <a:gd name="T14" fmla="*/ 76 w 1586"/>
                  <a:gd name="T15" fmla="*/ 314 h 1105"/>
                  <a:gd name="T16" fmla="*/ 130 w 1586"/>
                  <a:gd name="T17" fmla="*/ 413 h 1105"/>
                  <a:gd name="T18" fmla="*/ 97 w 1586"/>
                  <a:gd name="T19" fmla="*/ 465 h 1105"/>
                  <a:gd name="T20" fmla="*/ 190 w 1586"/>
                  <a:gd name="T21" fmla="*/ 505 h 1105"/>
                  <a:gd name="T22" fmla="*/ 239 w 1586"/>
                  <a:gd name="T23" fmla="*/ 502 h 1105"/>
                  <a:gd name="T24" fmla="*/ 254 w 1586"/>
                  <a:gd name="T25" fmla="*/ 515 h 1105"/>
                  <a:gd name="T26" fmla="*/ 272 w 1586"/>
                  <a:gd name="T27" fmla="*/ 520 h 1105"/>
                  <a:gd name="T28" fmla="*/ 323 w 1586"/>
                  <a:gd name="T29" fmla="*/ 546 h 1105"/>
                  <a:gd name="T30" fmla="*/ 363 w 1586"/>
                  <a:gd name="T31" fmla="*/ 555 h 1105"/>
                  <a:gd name="T32" fmla="*/ 462 w 1586"/>
                  <a:gd name="T33" fmla="*/ 500 h 1105"/>
                  <a:gd name="T34" fmla="*/ 555 w 1586"/>
                  <a:gd name="T35" fmla="*/ 564 h 1105"/>
                  <a:gd name="T36" fmla="*/ 670 w 1586"/>
                  <a:gd name="T37" fmla="*/ 578 h 1105"/>
                  <a:gd name="T38" fmla="*/ 691 w 1586"/>
                  <a:gd name="T39" fmla="*/ 584 h 1105"/>
                  <a:gd name="T40" fmla="*/ 715 w 1586"/>
                  <a:gd name="T41" fmla="*/ 572 h 1105"/>
                  <a:gd name="T42" fmla="*/ 764 w 1586"/>
                  <a:gd name="T43" fmla="*/ 524 h 1105"/>
                  <a:gd name="T44" fmla="*/ 800 w 1586"/>
                  <a:gd name="T45" fmla="*/ 374 h 1105"/>
                  <a:gd name="T46" fmla="*/ 691 w 1586"/>
                  <a:gd name="T47" fmla="*/ 349 h 1105"/>
                  <a:gd name="T48" fmla="*/ 648 w 1586"/>
                  <a:gd name="T49" fmla="*/ 331 h 1105"/>
                  <a:gd name="T50" fmla="*/ 646 w 1586"/>
                  <a:gd name="T51" fmla="*/ 308 h 1105"/>
                  <a:gd name="T52" fmla="*/ 724 w 1586"/>
                  <a:gd name="T53" fmla="*/ 302 h 1105"/>
                  <a:gd name="T54" fmla="*/ 757 w 1586"/>
                  <a:gd name="T55" fmla="*/ 289 h 1105"/>
                  <a:gd name="T56" fmla="*/ 818 w 1586"/>
                  <a:gd name="T57" fmla="*/ 227 h 1105"/>
                  <a:gd name="T58" fmla="*/ 807 w 1586"/>
                  <a:gd name="T59" fmla="*/ 179 h 1105"/>
                  <a:gd name="T60" fmla="*/ 797 w 1586"/>
                  <a:gd name="T61" fmla="*/ 125 h 1105"/>
                  <a:gd name="T62" fmla="*/ 762 w 1586"/>
                  <a:gd name="T63" fmla="*/ 71 h 1105"/>
                  <a:gd name="T64" fmla="*/ 700 w 1586"/>
                  <a:gd name="T65" fmla="*/ 39 h 1105"/>
                  <a:gd name="T66" fmla="*/ 577 w 1586"/>
                  <a:gd name="T67" fmla="*/ 51 h 1105"/>
                  <a:gd name="T68" fmla="*/ 506 w 1586"/>
                  <a:gd name="T69" fmla="*/ 24 h 110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586"/>
                  <a:gd name="T106" fmla="*/ 0 h 1105"/>
                  <a:gd name="T107" fmla="*/ 1586 w 1586"/>
                  <a:gd name="T108" fmla="*/ 1105 h 110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586" h="1105">
                    <a:moveTo>
                      <a:pt x="967" y="46"/>
                    </a:moveTo>
                    <a:cubicBezTo>
                      <a:pt x="902" y="26"/>
                      <a:pt x="862" y="44"/>
                      <a:pt x="809" y="39"/>
                    </a:cubicBezTo>
                    <a:cubicBezTo>
                      <a:pt x="756" y="34"/>
                      <a:pt x="699" y="0"/>
                      <a:pt x="651" y="18"/>
                    </a:cubicBezTo>
                    <a:cubicBezTo>
                      <a:pt x="630" y="40"/>
                      <a:pt x="534" y="128"/>
                      <a:pt x="519" y="155"/>
                    </a:cubicBezTo>
                    <a:cubicBezTo>
                      <a:pt x="505" y="181"/>
                      <a:pt x="434" y="256"/>
                      <a:pt x="468" y="296"/>
                    </a:cubicBezTo>
                    <a:cubicBezTo>
                      <a:pt x="491" y="325"/>
                      <a:pt x="505" y="302"/>
                      <a:pt x="532" y="331"/>
                    </a:cubicBezTo>
                    <a:cubicBezTo>
                      <a:pt x="560" y="359"/>
                      <a:pt x="429" y="365"/>
                      <a:pt x="416" y="400"/>
                    </a:cubicBezTo>
                    <a:cubicBezTo>
                      <a:pt x="414" y="466"/>
                      <a:pt x="291" y="415"/>
                      <a:pt x="146" y="593"/>
                    </a:cubicBezTo>
                    <a:cubicBezTo>
                      <a:pt x="0" y="772"/>
                      <a:pt x="258" y="752"/>
                      <a:pt x="248" y="781"/>
                    </a:cubicBezTo>
                    <a:cubicBezTo>
                      <a:pt x="239" y="809"/>
                      <a:pt x="345" y="763"/>
                      <a:pt x="186" y="878"/>
                    </a:cubicBezTo>
                    <a:cubicBezTo>
                      <a:pt x="27" y="993"/>
                      <a:pt x="359" y="927"/>
                      <a:pt x="364" y="954"/>
                    </a:cubicBezTo>
                    <a:cubicBezTo>
                      <a:pt x="369" y="950"/>
                      <a:pt x="453" y="945"/>
                      <a:pt x="457" y="948"/>
                    </a:cubicBezTo>
                    <a:cubicBezTo>
                      <a:pt x="465" y="954"/>
                      <a:pt x="507" y="924"/>
                      <a:pt x="485" y="972"/>
                    </a:cubicBezTo>
                    <a:cubicBezTo>
                      <a:pt x="512" y="988"/>
                      <a:pt x="489" y="976"/>
                      <a:pt x="520" y="983"/>
                    </a:cubicBezTo>
                    <a:cubicBezTo>
                      <a:pt x="549" y="990"/>
                      <a:pt x="590" y="1022"/>
                      <a:pt x="618" y="1031"/>
                    </a:cubicBezTo>
                    <a:cubicBezTo>
                      <a:pt x="642" y="1040"/>
                      <a:pt x="669" y="1042"/>
                      <a:pt x="693" y="1049"/>
                    </a:cubicBezTo>
                    <a:cubicBezTo>
                      <a:pt x="733" y="1064"/>
                      <a:pt x="840" y="937"/>
                      <a:pt x="882" y="944"/>
                    </a:cubicBezTo>
                    <a:cubicBezTo>
                      <a:pt x="942" y="939"/>
                      <a:pt x="982" y="1030"/>
                      <a:pt x="1060" y="1066"/>
                    </a:cubicBezTo>
                    <a:cubicBezTo>
                      <a:pt x="1103" y="1057"/>
                      <a:pt x="1237" y="1104"/>
                      <a:pt x="1280" y="1092"/>
                    </a:cubicBezTo>
                    <a:cubicBezTo>
                      <a:pt x="1287" y="1089"/>
                      <a:pt x="1314" y="1105"/>
                      <a:pt x="1321" y="1103"/>
                    </a:cubicBezTo>
                    <a:cubicBezTo>
                      <a:pt x="1331" y="1099"/>
                      <a:pt x="1356" y="1084"/>
                      <a:pt x="1367" y="1080"/>
                    </a:cubicBezTo>
                    <a:cubicBezTo>
                      <a:pt x="1388" y="1068"/>
                      <a:pt x="1437" y="1001"/>
                      <a:pt x="1459" y="989"/>
                    </a:cubicBezTo>
                    <a:cubicBezTo>
                      <a:pt x="1494" y="932"/>
                      <a:pt x="1586" y="744"/>
                      <a:pt x="1528" y="706"/>
                    </a:cubicBezTo>
                    <a:cubicBezTo>
                      <a:pt x="1524" y="700"/>
                      <a:pt x="1326" y="663"/>
                      <a:pt x="1321" y="659"/>
                    </a:cubicBezTo>
                    <a:cubicBezTo>
                      <a:pt x="1317" y="654"/>
                      <a:pt x="1242" y="629"/>
                      <a:pt x="1239" y="625"/>
                    </a:cubicBezTo>
                    <a:cubicBezTo>
                      <a:pt x="1218" y="599"/>
                      <a:pt x="1243" y="616"/>
                      <a:pt x="1234" y="582"/>
                    </a:cubicBezTo>
                    <a:cubicBezTo>
                      <a:pt x="1239" y="488"/>
                      <a:pt x="1439" y="688"/>
                      <a:pt x="1384" y="570"/>
                    </a:cubicBezTo>
                    <a:cubicBezTo>
                      <a:pt x="1329" y="452"/>
                      <a:pt x="1411" y="506"/>
                      <a:pt x="1447" y="546"/>
                    </a:cubicBezTo>
                    <a:cubicBezTo>
                      <a:pt x="1484" y="586"/>
                      <a:pt x="1563" y="428"/>
                      <a:pt x="1563" y="428"/>
                    </a:cubicBezTo>
                    <a:cubicBezTo>
                      <a:pt x="1561" y="412"/>
                      <a:pt x="1546" y="355"/>
                      <a:pt x="1542" y="339"/>
                    </a:cubicBezTo>
                    <a:cubicBezTo>
                      <a:pt x="1540" y="334"/>
                      <a:pt x="1525" y="242"/>
                      <a:pt x="1522" y="236"/>
                    </a:cubicBezTo>
                    <a:cubicBezTo>
                      <a:pt x="1493" y="178"/>
                      <a:pt x="1522" y="152"/>
                      <a:pt x="1456" y="134"/>
                    </a:cubicBezTo>
                    <a:cubicBezTo>
                      <a:pt x="1439" y="123"/>
                      <a:pt x="1392" y="102"/>
                      <a:pt x="1337" y="73"/>
                    </a:cubicBezTo>
                    <a:cubicBezTo>
                      <a:pt x="1282" y="45"/>
                      <a:pt x="1164" y="102"/>
                      <a:pt x="1102" y="96"/>
                    </a:cubicBezTo>
                    <a:cubicBezTo>
                      <a:pt x="1089" y="76"/>
                      <a:pt x="1092" y="73"/>
                      <a:pt x="967" y="4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30" name="Freeform 110"/>
              <p:cNvSpPr>
                <a:spLocks/>
              </p:cNvSpPr>
              <p:nvPr/>
            </p:nvSpPr>
            <p:spPr bwMode="auto">
              <a:xfrm>
                <a:off x="58" y="1403"/>
                <a:ext cx="741" cy="527"/>
              </a:xfrm>
              <a:custGeom>
                <a:avLst/>
                <a:gdLst>
                  <a:gd name="T0" fmla="*/ 437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2 w 1416"/>
                  <a:gd name="T7" fmla="*/ 69 h 994"/>
                  <a:gd name="T8" fmla="*/ 209 w 1416"/>
                  <a:gd name="T9" fmla="*/ 127 h 994"/>
                  <a:gd name="T10" fmla="*/ 263 w 1416"/>
                  <a:gd name="T11" fmla="*/ 143 h 994"/>
                  <a:gd name="T12" fmla="*/ 202 w 1416"/>
                  <a:gd name="T13" fmla="*/ 198 h 994"/>
                  <a:gd name="T14" fmla="*/ 66 w 1416"/>
                  <a:gd name="T15" fmla="*/ 277 h 994"/>
                  <a:gd name="T16" fmla="*/ 109 w 1416"/>
                  <a:gd name="T17" fmla="*/ 350 h 994"/>
                  <a:gd name="T18" fmla="*/ 87 w 1416"/>
                  <a:gd name="T19" fmla="*/ 421 h 994"/>
                  <a:gd name="T20" fmla="*/ 188 w 1416"/>
                  <a:gd name="T21" fmla="*/ 440 h 994"/>
                  <a:gd name="T22" fmla="*/ 195 w 1416"/>
                  <a:gd name="T23" fmla="*/ 444 h 994"/>
                  <a:gd name="T24" fmla="*/ 205 w 1416"/>
                  <a:gd name="T25" fmla="*/ 452 h 994"/>
                  <a:gd name="T26" fmla="*/ 243 w 1416"/>
                  <a:gd name="T27" fmla="*/ 472 h 994"/>
                  <a:gd name="T28" fmla="*/ 282 w 1416"/>
                  <a:gd name="T29" fmla="*/ 485 h 994"/>
                  <a:gd name="T30" fmla="*/ 316 w 1416"/>
                  <a:gd name="T31" fmla="*/ 491 h 994"/>
                  <a:gd name="T32" fmla="*/ 398 w 1416"/>
                  <a:gd name="T33" fmla="*/ 424 h 994"/>
                  <a:gd name="T34" fmla="*/ 479 w 1416"/>
                  <a:gd name="T35" fmla="*/ 479 h 994"/>
                  <a:gd name="T36" fmla="*/ 612 w 1416"/>
                  <a:gd name="T37" fmla="*/ 522 h 994"/>
                  <a:gd name="T38" fmla="*/ 621 w 1416"/>
                  <a:gd name="T39" fmla="*/ 517 h 994"/>
                  <a:gd name="T40" fmla="*/ 636 w 1416"/>
                  <a:gd name="T41" fmla="*/ 512 h 994"/>
                  <a:gd name="T42" fmla="*/ 665 w 1416"/>
                  <a:gd name="T43" fmla="*/ 494 h 994"/>
                  <a:gd name="T44" fmla="*/ 714 w 1416"/>
                  <a:gd name="T45" fmla="*/ 369 h 994"/>
                  <a:gd name="T46" fmla="*/ 585 w 1416"/>
                  <a:gd name="T47" fmla="*/ 332 h 994"/>
                  <a:gd name="T48" fmla="*/ 561 w 1416"/>
                  <a:gd name="T49" fmla="*/ 280 h 994"/>
                  <a:gd name="T50" fmla="*/ 552 w 1416"/>
                  <a:gd name="T51" fmla="*/ 238 h 994"/>
                  <a:gd name="T52" fmla="*/ 636 w 1416"/>
                  <a:gd name="T53" fmla="*/ 256 h 994"/>
                  <a:gd name="T54" fmla="*/ 671 w 1416"/>
                  <a:gd name="T55" fmla="*/ 229 h 994"/>
                  <a:gd name="T56" fmla="*/ 736 w 1416"/>
                  <a:gd name="T57" fmla="*/ 201 h 994"/>
                  <a:gd name="T58" fmla="*/ 700 w 1416"/>
                  <a:gd name="T59" fmla="*/ 152 h 994"/>
                  <a:gd name="T60" fmla="*/ 690 w 1416"/>
                  <a:gd name="T61" fmla="*/ 106 h 994"/>
                  <a:gd name="T62" fmla="*/ 660 w 1416"/>
                  <a:gd name="T63" fmla="*/ 60 h 994"/>
                  <a:gd name="T64" fmla="*/ 606 w 1416"/>
                  <a:gd name="T65" fmla="*/ 33 h 994"/>
                  <a:gd name="T66" fmla="*/ 500 w 1416"/>
                  <a:gd name="T67" fmla="*/ 54 h 994"/>
                  <a:gd name="T68" fmla="*/ 437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975" name="WordArt 111"/>
            <p:cNvSpPr>
              <a:spLocks noChangeArrowheads="1" noChangeShapeType="1" noTextEdit="1"/>
            </p:cNvSpPr>
            <p:nvPr/>
          </p:nvSpPr>
          <p:spPr bwMode="auto">
            <a:xfrm>
              <a:off x="939" y="1770"/>
              <a:ext cx="728" cy="16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Wineland</a:t>
              </a:r>
            </a:p>
          </p:txBody>
        </p:sp>
      </p:grpSp>
      <p:grpSp>
        <p:nvGrpSpPr>
          <p:cNvPr id="11" name="Group 112"/>
          <p:cNvGrpSpPr>
            <a:grpSpLocks/>
          </p:cNvGrpSpPr>
          <p:nvPr/>
        </p:nvGrpSpPr>
        <p:grpSpPr bwMode="auto">
          <a:xfrm>
            <a:off x="5089525" y="3671888"/>
            <a:ext cx="520700" cy="323850"/>
            <a:chOff x="929" y="2016"/>
            <a:chExt cx="734" cy="520"/>
          </a:xfrm>
        </p:grpSpPr>
        <p:grpSp>
          <p:nvGrpSpPr>
            <p:cNvPr id="11323" name="Group 113"/>
            <p:cNvGrpSpPr>
              <a:grpSpLocks/>
            </p:cNvGrpSpPr>
            <p:nvPr/>
          </p:nvGrpSpPr>
          <p:grpSpPr bwMode="auto">
            <a:xfrm>
              <a:off x="1043" y="2016"/>
              <a:ext cx="546" cy="313"/>
              <a:chOff x="0" y="2216"/>
              <a:chExt cx="831" cy="584"/>
            </a:xfrm>
          </p:grpSpPr>
          <p:sp>
            <p:nvSpPr>
              <p:cNvPr id="11325" name="Freeform 114"/>
              <p:cNvSpPr>
                <a:spLocks/>
              </p:cNvSpPr>
              <p:nvPr/>
            </p:nvSpPr>
            <p:spPr bwMode="auto">
              <a:xfrm>
                <a:off x="0" y="2216"/>
                <a:ext cx="831" cy="584"/>
              </a:xfrm>
              <a:custGeom>
                <a:avLst/>
                <a:gdLst>
                  <a:gd name="T0" fmla="*/ 324 w 1417"/>
                  <a:gd name="T1" fmla="*/ 24 h 1007"/>
                  <a:gd name="T2" fmla="*/ 407 w 1417"/>
                  <a:gd name="T3" fmla="*/ 20 h 1007"/>
                  <a:gd name="T4" fmla="*/ 490 w 1417"/>
                  <a:gd name="T5" fmla="*/ 9 h 1007"/>
                  <a:gd name="T6" fmla="*/ 559 w 1417"/>
                  <a:gd name="T7" fmla="*/ 82 h 1007"/>
                  <a:gd name="T8" fmla="*/ 586 w 1417"/>
                  <a:gd name="T9" fmla="*/ 156 h 1007"/>
                  <a:gd name="T10" fmla="*/ 552 w 1417"/>
                  <a:gd name="T11" fmla="*/ 175 h 1007"/>
                  <a:gd name="T12" fmla="*/ 613 w 1417"/>
                  <a:gd name="T13" fmla="*/ 211 h 1007"/>
                  <a:gd name="T14" fmla="*/ 755 w 1417"/>
                  <a:gd name="T15" fmla="*/ 313 h 1007"/>
                  <a:gd name="T16" fmla="*/ 701 w 1417"/>
                  <a:gd name="T17" fmla="*/ 412 h 1007"/>
                  <a:gd name="T18" fmla="*/ 734 w 1417"/>
                  <a:gd name="T19" fmla="*/ 463 h 1007"/>
                  <a:gd name="T20" fmla="*/ 640 w 1417"/>
                  <a:gd name="T21" fmla="*/ 503 h 1007"/>
                  <a:gd name="T22" fmla="*/ 592 w 1417"/>
                  <a:gd name="T23" fmla="*/ 500 h 1007"/>
                  <a:gd name="T24" fmla="*/ 577 w 1417"/>
                  <a:gd name="T25" fmla="*/ 513 h 1007"/>
                  <a:gd name="T26" fmla="*/ 558 w 1417"/>
                  <a:gd name="T27" fmla="*/ 519 h 1007"/>
                  <a:gd name="T28" fmla="*/ 507 w 1417"/>
                  <a:gd name="T29" fmla="*/ 544 h 1007"/>
                  <a:gd name="T30" fmla="*/ 468 w 1417"/>
                  <a:gd name="T31" fmla="*/ 554 h 1007"/>
                  <a:gd name="T32" fmla="*/ 369 w 1417"/>
                  <a:gd name="T33" fmla="*/ 498 h 1007"/>
                  <a:gd name="T34" fmla="*/ 276 w 1417"/>
                  <a:gd name="T35" fmla="*/ 563 h 1007"/>
                  <a:gd name="T36" fmla="*/ 155 w 1417"/>
                  <a:gd name="T37" fmla="*/ 576 h 1007"/>
                  <a:gd name="T38" fmla="*/ 132 w 1417"/>
                  <a:gd name="T39" fmla="*/ 583 h 1007"/>
                  <a:gd name="T40" fmla="*/ 109 w 1417"/>
                  <a:gd name="T41" fmla="*/ 567 h 1007"/>
                  <a:gd name="T42" fmla="*/ 66 w 1417"/>
                  <a:gd name="T43" fmla="*/ 522 h 1007"/>
                  <a:gd name="T44" fmla="*/ 30 w 1417"/>
                  <a:gd name="T45" fmla="*/ 373 h 1007"/>
                  <a:gd name="T46" fmla="*/ 139 w 1417"/>
                  <a:gd name="T47" fmla="*/ 348 h 1007"/>
                  <a:gd name="T48" fmla="*/ 182 w 1417"/>
                  <a:gd name="T49" fmla="*/ 330 h 1007"/>
                  <a:gd name="T50" fmla="*/ 184 w 1417"/>
                  <a:gd name="T51" fmla="*/ 307 h 1007"/>
                  <a:gd name="T52" fmla="*/ 106 w 1417"/>
                  <a:gd name="T53" fmla="*/ 301 h 1007"/>
                  <a:gd name="T54" fmla="*/ 73 w 1417"/>
                  <a:gd name="T55" fmla="*/ 288 h 1007"/>
                  <a:gd name="T56" fmla="*/ 12 w 1417"/>
                  <a:gd name="T57" fmla="*/ 226 h 1007"/>
                  <a:gd name="T58" fmla="*/ 23 w 1417"/>
                  <a:gd name="T59" fmla="*/ 179 h 1007"/>
                  <a:gd name="T60" fmla="*/ 33 w 1417"/>
                  <a:gd name="T61" fmla="*/ 125 h 1007"/>
                  <a:gd name="T62" fmla="*/ 68 w 1417"/>
                  <a:gd name="T63" fmla="*/ 71 h 1007"/>
                  <a:gd name="T64" fmla="*/ 130 w 1417"/>
                  <a:gd name="T65" fmla="*/ 38 h 1007"/>
                  <a:gd name="T66" fmla="*/ 253 w 1417"/>
                  <a:gd name="T67" fmla="*/ 50 h 1007"/>
                  <a:gd name="T68" fmla="*/ 324 w 1417"/>
                  <a:gd name="T69" fmla="*/ 24 h 10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7"/>
                  <a:gd name="T106" fmla="*/ 0 h 1007"/>
                  <a:gd name="T107" fmla="*/ 1417 w 1417"/>
                  <a:gd name="T108" fmla="*/ 1007 h 100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7" h="1007">
                    <a:moveTo>
                      <a:pt x="553" y="42"/>
                    </a:moveTo>
                    <a:cubicBezTo>
                      <a:pt x="611" y="24"/>
                      <a:pt x="647" y="40"/>
                      <a:pt x="694" y="35"/>
                    </a:cubicBezTo>
                    <a:cubicBezTo>
                      <a:pt x="742" y="31"/>
                      <a:pt x="792" y="0"/>
                      <a:pt x="835" y="16"/>
                    </a:cubicBezTo>
                    <a:cubicBezTo>
                      <a:pt x="854" y="36"/>
                      <a:pt x="940" y="117"/>
                      <a:pt x="953" y="141"/>
                    </a:cubicBezTo>
                    <a:cubicBezTo>
                      <a:pt x="966" y="165"/>
                      <a:pt x="1029" y="233"/>
                      <a:pt x="999" y="269"/>
                    </a:cubicBezTo>
                    <a:cubicBezTo>
                      <a:pt x="978" y="296"/>
                      <a:pt x="966" y="275"/>
                      <a:pt x="942" y="301"/>
                    </a:cubicBezTo>
                    <a:cubicBezTo>
                      <a:pt x="917" y="327"/>
                      <a:pt x="1034" y="332"/>
                      <a:pt x="1045" y="364"/>
                    </a:cubicBezTo>
                    <a:cubicBezTo>
                      <a:pt x="1047" y="424"/>
                      <a:pt x="1157" y="378"/>
                      <a:pt x="1287" y="540"/>
                    </a:cubicBezTo>
                    <a:cubicBezTo>
                      <a:pt x="1417" y="703"/>
                      <a:pt x="1186" y="684"/>
                      <a:pt x="1195" y="711"/>
                    </a:cubicBezTo>
                    <a:cubicBezTo>
                      <a:pt x="1203" y="736"/>
                      <a:pt x="1109" y="694"/>
                      <a:pt x="1251" y="799"/>
                    </a:cubicBezTo>
                    <a:cubicBezTo>
                      <a:pt x="1393" y="904"/>
                      <a:pt x="1096" y="844"/>
                      <a:pt x="1092" y="868"/>
                    </a:cubicBezTo>
                    <a:cubicBezTo>
                      <a:pt x="1087" y="865"/>
                      <a:pt x="1012" y="860"/>
                      <a:pt x="1009" y="863"/>
                    </a:cubicBezTo>
                    <a:cubicBezTo>
                      <a:pt x="1002" y="868"/>
                      <a:pt x="964" y="841"/>
                      <a:pt x="984" y="885"/>
                    </a:cubicBezTo>
                    <a:cubicBezTo>
                      <a:pt x="960" y="899"/>
                      <a:pt x="980" y="888"/>
                      <a:pt x="952" y="895"/>
                    </a:cubicBezTo>
                    <a:cubicBezTo>
                      <a:pt x="926" y="901"/>
                      <a:pt x="890" y="930"/>
                      <a:pt x="865" y="938"/>
                    </a:cubicBezTo>
                    <a:cubicBezTo>
                      <a:pt x="843" y="947"/>
                      <a:pt x="819" y="948"/>
                      <a:pt x="798" y="955"/>
                    </a:cubicBezTo>
                    <a:cubicBezTo>
                      <a:pt x="762" y="968"/>
                      <a:pt x="667" y="853"/>
                      <a:pt x="629" y="859"/>
                    </a:cubicBezTo>
                    <a:cubicBezTo>
                      <a:pt x="575" y="855"/>
                      <a:pt x="540" y="937"/>
                      <a:pt x="470" y="970"/>
                    </a:cubicBezTo>
                    <a:cubicBezTo>
                      <a:pt x="432" y="962"/>
                      <a:pt x="303" y="1004"/>
                      <a:pt x="265" y="993"/>
                    </a:cubicBezTo>
                    <a:cubicBezTo>
                      <a:pt x="259" y="990"/>
                      <a:pt x="231" y="1007"/>
                      <a:pt x="225" y="1005"/>
                    </a:cubicBezTo>
                    <a:cubicBezTo>
                      <a:pt x="216" y="1001"/>
                      <a:pt x="196" y="980"/>
                      <a:pt x="186" y="977"/>
                    </a:cubicBezTo>
                    <a:cubicBezTo>
                      <a:pt x="167" y="966"/>
                      <a:pt x="133" y="911"/>
                      <a:pt x="113" y="900"/>
                    </a:cubicBezTo>
                    <a:cubicBezTo>
                      <a:pt x="82" y="848"/>
                      <a:pt x="0" y="677"/>
                      <a:pt x="52" y="643"/>
                    </a:cubicBezTo>
                    <a:cubicBezTo>
                      <a:pt x="55" y="637"/>
                      <a:pt x="232" y="603"/>
                      <a:pt x="237" y="600"/>
                    </a:cubicBezTo>
                    <a:cubicBezTo>
                      <a:pt x="240" y="595"/>
                      <a:pt x="307" y="572"/>
                      <a:pt x="310" y="569"/>
                    </a:cubicBezTo>
                    <a:cubicBezTo>
                      <a:pt x="329" y="545"/>
                      <a:pt x="306" y="561"/>
                      <a:pt x="314" y="530"/>
                    </a:cubicBezTo>
                    <a:cubicBezTo>
                      <a:pt x="310" y="444"/>
                      <a:pt x="131" y="626"/>
                      <a:pt x="180" y="519"/>
                    </a:cubicBezTo>
                    <a:cubicBezTo>
                      <a:pt x="230" y="411"/>
                      <a:pt x="156" y="461"/>
                      <a:pt x="124" y="497"/>
                    </a:cubicBezTo>
                    <a:cubicBezTo>
                      <a:pt x="91" y="533"/>
                      <a:pt x="21" y="390"/>
                      <a:pt x="21" y="390"/>
                    </a:cubicBezTo>
                    <a:cubicBezTo>
                      <a:pt x="22" y="375"/>
                      <a:pt x="36" y="323"/>
                      <a:pt x="39" y="309"/>
                    </a:cubicBezTo>
                    <a:cubicBezTo>
                      <a:pt x="41" y="304"/>
                      <a:pt x="54" y="220"/>
                      <a:pt x="57" y="215"/>
                    </a:cubicBezTo>
                    <a:cubicBezTo>
                      <a:pt x="83" y="162"/>
                      <a:pt x="57" y="138"/>
                      <a:pt x="116" y="122"/>
                    </a:cubicBezTo>
                    <a:cubicBezTo>
                      <a:pt x="131" y="112"/>
                      <a:pt x="173" y="93"/>
                      <a:pt x="222" y="66"/>
                    </a:cubicBezTo>
                    <a:cubicBezTo>
                      <a:pt x="272" y="41"/>
                      <a:pt x="377" y="93"/>
                      <a:pt x="432" y="87"/>
                    </a:cubicBezTo>
                    <a:cubicBezTo>
                      <a:pt x="444" y="69"/>
                      <a:pt x="441" y="66"/>
                      <a:pt x="553" y="4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6699FF"/>
                  </a:gs>
                  <a:gs pos="100000">
                    <a:srgbClr val="86AFFF">
                      <a:alpha val="5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326" name="Freeform 115"/>
              <p:cNvSpPr>
                <a:spLocks/>
              </p:cNvSpPr>
              <p:nvPr/>
            </p:nvSpPr>
            <p:spPr bwMode="auto">
              <a:xfrm flipH="1">
                <a:off x="31" y="2239"/>
                <a:ext cx="742" cy="525"/>
              </a:xfrm>
              <a:custGeom>
                <a:avLst/>
                <a:gdLst>
                  <a:gd name="T0" fmla="*/ 438 w 1416"/>
                  <a:gd name="T1" fmla="*/ 21 h 994"/>
                  <a:gd name="T2" fmla="*/ 365 w 1416"/>
                  <a:gd name="T3" fmla="*/ 17 h 994"/>
                  <a:gd name="T4" fmla="*/ 293 w 1416"/>
                  <a:gd name="T5" fmla="*/ 8 h 994"/>
                  <a:gd name="T6" fmla="*/ 233 w 1416"/>
                  <a:gd name="T7" fmla="*/ 69 h 994"/>
                  <a:gd name="T8" fmla="*/ 210 w 1416"/>
                  <a:gd name="T9" fmla="*/ 127 h 994"/>
                  <a:gd name="T10" fmla="*/ 263 w 1416"/>
                  <a:gd name="T11" fmla="*/ 142 h 994"/>
                  <a:gd name="T12" fmla="*/ 202 w 1416"/>
                  <a:gd name="T13" fmla="*/ 197 h 994"/>
                  <a:gd name="T14" fmla="*/ 67 w 1416"/>
                  <a:gd name="T15" fmla="*/ 276 h 994"/>
                  <a:gd name="T16" fmla="*/ 109 w 1416"/>
                  <a:gd name="T17" fmla="*/ 349 h 994"/>
                  <a:gd name="T18" fmla="*/ 88 w 1416"/>
                  <a:gd name="T19" fmla="*/ 419 h 994"/>
                  <a:gd name="T20" fmla="*/ 188 w 1416"/>
                  <a:gd name="T21" fmla="*/ 438 h 994"/>
                  <a:gd name="T22" fmla="*/ 195 w 1416"/>
                  <a:gd name="T23" fmla="*/ 443 h 994"/>
                  <a:gd name="T24" fmla="*/ 205 w 1416"/>
                  <a:gd name="T25" fmla="*/ 451 h 994"/>
                  <a:gd name="T26" fmla="*/ 244 w 1416"/>
                  <a:gd name="T27" fmla="*/ 470 h 994"/>
                  <a:gd name="T28" fmla="*/ 282 w 1416"/>
                  <a:gd name="T29" fmla="*/ 483 h 994"/>
                  <a:gd name="T30" fmla="*/ 316 w 1416"/>
                  <a:gd name="T31" fmla="*/ 490 h 994"/>
                  <a:gd name="T32" fmla="*/ 399 w 1416"/>
                  <a:gd name="T33" fmla="*/ 422 h 994"/>
                  <a:gd name="T34" fmla="*/ 480 w 1416"/>
                  <a:gd name="T35" fmla="*/ 477 h 994"/>
                  <a:gd name="T36" fmla="*/ 613 w 1416"/>
                  <a:gd name="T37" fmla="*/ 520 h 994"/>
                  <a:gd name="T38" fmla="*/ 622 w 1416"/>
                  <a:gd name="T39" fmla="*/ 515 h 994"/>
                  <a:gd name="T40" fmla="*/ 637 w 1416"/>
                  <a:gd name="T41" fmla="*/ 510 h 994"/>
                  <a:gd name="T42" fmla="*/ 665 w 1416"/>
                  <a:gd name="T43" fmla="*/ 492 h 994"/>
                  <a:gd name="T44" fmla="*/ 715 w 1416"/>
                  <a:gd name="T45" fmla="*/ 368 h 994"/>
                  <a:gd name="T46" fmla="*/ 586 w 1416"/>
                  <a:gd name="T47" fmla="*/ 331 h 994"/>
                  <a:gd name="T48" fmla="*/ 562 w 1416"/>
                  <a:gd name="T49" fmla="*/ 279 h 994"/>
                  <a:gd name="T50" fmla="*/ 552 w 1416"/>
                  <a:gd name="T51" fmla="*/ 237 h 994"/>
                  <a:gd name="T52" fmla="*/ 637 w 1416"/>
                  <a:gd name="T53" fmla="*/ 255 h 994"/>
                  <a:gd name="T54" fmla="*/ 672 w 1416"/>
                  <a:gd name="T55" fmla="*/ 228 h 994"/>
                  <a:gd name="T56" fmla="*/ 737 w 1416"/>
                  <a:gd name="T57" fmla="*/ 200 h 994"/>
                  <a:gd name="T58" fmla="*/ 701 w 1416"/>
                  <a:gd name="T59" fmla="*/ 152 h 994"/>
                  <a:gd name="T60" fmla="*/ 691 w 1416"/>
                  <a:gd name="T61" fmla="*/ 106 h 994"/>
                  <a:gd name="T62" fmla="*/ 661 w 1416"/>
                  <a:gd name="T63" fmla="*/ 60 h 994"/>
                  <a:gd name="T64" fmla="*/ 607 w 1416"/>
                  <a:gd name="T65" fmla="*/ 33 h 994"/>
                  <a:gd name="T66" fmla="*/ 501 w 1416"/>
                  <a:gd name="T67" fmla="*/ 54 h 994"/>
                  <a:gd name="T68" fmla="*/ 438 w 1416"/>
                  <a:gd name="T69" fmla="*/ 21 h 99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416"/>
                  <a:gd name="T106" fmla="*/ 0 h 994"/>
                  <a:gd name="T107" fmla="*/ 1416 w 1416"/>
                  <a:gd name="T108" fmla="*/ 994 h 99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416" h="994">
                    <a:moveTo>
                      <a:pt x="835" y="39"/>
                    </a:moveTo>
                    <a:cubicBezTo>
                      <a:pt x="778" y="22"/>
                      <a:pt x="743" y="37"/>
                      <a:pt x="697" y="33"/>
                    </a:cubicBezTo>
                    <a:cubicBezTo>
                      <a:pt x="651" y="29"/>
                      <a:pt x="601" y="0"/>
                      <a:pt x="559" y="16"/>
                    </a:cubicBezTo>
                    <a:cubicBezTo>
                      <a:pt x="541" y="34"/>
                      <a:pt x="457" y="109"/>
                      <a:pt x="444" y="131"/>
                    </a:cubicBezTo>
                    <a:cubicBezTo>
                      <a:pt x="432" y="153"/>
                      <a:pt x="403" y="231"/>
                      <a:pt x="400" y="240"/>
                    </a:cubicBezTo>
                    <a:cubicBezTo>
                      <a:pt x="398" y="249"/>
                      <a:pt x="478" y="245"/>
                      <a:pt x="502" y="269"/>
                    </a:cubicBezTo>
                    <a:cubicBezTo>
                      <a:pt x="526" y="293"/>
                      <a:pt x="397" y="343"/>
                      <a:pt x="386" y="373"/>
                    </a:cubicBezTo>
                    <a:cubicBezTo>
                      <a:pt x="384" y="428"/>
                      <a:pt x="254" y="372"/>
                      <a:pt x="127" y="523"/>
                    </a:cubicBezTo>
                    <a:cubicBezTo>
                      <a:pt x="0" y="674"/>
                      <a:pt x="216" y="637"/>
                      <a:pt x="208" y="661"/>
                    </a:cubicBezTo>
                    <a:cubicBezTo>
                      <a:pt x="200" y="685"/>
                      <a:pt x="305" y="697"/>
                      <a:pt x="167" y="794"/>
                    </a:cubicBezTo>
                    <a:cubicBezTo>
                      <a:pt x="28" y="892"/>
                      <a:pt x="354" y="806"/>
                      <a:pt x="359" y="830"/>
                    </a:cubicBezTo>
                    <a:cubicBezTo>
                      <a:pt x="363" y="826"/>
                      <a:pt x="368" y="835"/>
                      <a:pt x="372" y="838"/>
                    </a:cubicBezTo>
                    <a:cubicBezTo>
                      <a:pt x="379" y="843"/>
                      <a:pt x="384" y="849"/>
                      <a:pt x="391" y="853"/>
                    </a:cubicBezTo>
                    <a:cubicBezTo>
                      <a:pt x="414" y="867"/>
                      <a:pt x="438" y="884"/>
                      <a:pt x="465" y="890"/>
                    </a:cubicBezTo>
                    <a:cubicBezTo>
                      <a:pt x="490" y="896"/>
                      <a:pt x="514" y="906"/>
                      <a:pt x="538" y="914"/>
                    </a:cubicBezTo>
                    <a:cubicBezTo>
                      <a:pt x="559" y="921"/>
                      <a:pt x="582" y="921"/>
                      <a:pt x="603" y="927"/>
                    </a:cubicBezTo>
                    <a:cubicBezTo>
                      <a:pt x="638" y="940"/>
                      <a:pt x="724" y="793"/>
                      <a:pt x="761" y="799"/>
                    </a:cubicBezTo>
                    <a:cubicBezTo>
                      <a:pt x="813" y="795"/>
                      <a:pt x="848" y="872"/>
                      <a:pt x="916" y="903"/>
                    </a:cubicBezTo>
                    <a:cubicBezTo>
                      <a:pt x="954" y="895"/>
                      <a:pt x="1132" y="994"/>
                      <a:pt x="1169" y="984"/>
                    </a:cubicBezTo>
                    <a:cubicBezTo>
                      <a:pt x="1175" y="981"/>
                      <a:pt x="1181" y="977"/>
                      <a:pt x="1187" y="975"/>
                    </a:cubicBezTo>
                    <a:cubicBezTo>
                      <a:pt x="1196" y="971"/>
                      <a:pt x="1206" y="969"/>
                      <a:pt x="1215" y="965"/>
                    </a:cubicBezTo>
                    <a:cubicBezTo>
                      <a:pt x="1234" y="956"/>
                      <a:pt x="1251" y="942"/>
                      <a:pt x="1270" y="932"/>
                    </a:cubicBezTo>
                    <a:cubicBezTo>
                      <a:pt x="1301" y="884"/>
                      <a:pt x="1416" y="728"/>
                      <a:pt x="1365" y="696"/>
                    </a:cubicBezTo>
                    <a:cubicBezTo>
                      <a:pt x="1362" y="691"/>
                      <a:pt x="1122" y="631"/>
                      <a:pt x="1118" y="627"/>
                    </a:cubicBezTo>
                    <a:cubicBezTo>
                      <a:pt x="1114" y="623"/>
                      <a:pt x="1075" y="533"/>
                      <a:pt x="1072" y="529"/>
                    </a:cubicBezTo>
                    <a:cubicBezTo>
                      <a:pt x="1054" y="507"/>
                      <a:pt x="1062" y="477"/>
                      <a:pt x="1054" y="448"/>
                    </a:cubicBezTo>
                    <a:cubicBezTo>
                      <a:pt x="1058" y="368"/>
                      <a:pt x="1264" y="583"/>
                      <a:pt x="1216" y="483"/>
                    </a:cubicBezTo>
                    <a:cubicBezTo>
                      <a:pt x="1168" y="383"/>
                      <a:pt x="1250" y="397"/>
                      <a:pt x="1282" y="431"/>
                    </a:cubicBezTo>
                    <a:cubicBezTo>
                      <a:pt x="1314" y="465"/>
                      <a:pt x="1406" y="379"/>
                      <a:pt x="1406" y="379"/>
                    </a:cubicBezTo>
                    <a:cubicBezTo>
                      <a:pt x="1405" y="365"/>
                      <a:pt x="1340" y="301"/>
                      <a:pt x="1337" y="287"/>
                    </a:cubicBezTo>
                    <a:cubicBezTo>
                      <a:pt x="1335" y="282"/>
                      <a:pt x="1322" y="205"/>
                      <a:pt x="1319" y="200"/>
                    </a:cubicBezTo>
                    <a:cubicBezTo>
                      <a:pt x="1294" y="150"/>
                      <a:pt x="1319" y="129"/>
                      <a:pt x="1262" y="114"/>
                    </a:cubicBezTo>
                    <a:cubicBezTo>
                      <a:pt x="1247" y="104"/>
                      <a:pt x="1206" y="86"/>
                      <a:pt x="1158" y="62"/>
                    </a:cubicBezTo>
                    <a:cubicBezTo>
                      <a:pt x="1110" y="38"/>
                      <a:pt x="1010" y="106"/>
                      <a:pt x="956" y="102"/>
                    </a:cubicBezTo>
                    <a:cubicBezTo>
                      <a:pt x="945" y="84"/>
                      <a:pt x="944" y="62"/>
                      <a:pt x="835" y="3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66"/>
                  </a:gs>
                  <a:gs pos="100000">
                    <a:srgbClr val="FFFFCC"/>
                  </a:gs>
                </a:gsLst>
                <a:lin ang="5400000" scaled="1"/>
              </a:gradFill>
              <a:ln w="9525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6980" name="WordArt 116"/>
            <p:cNvSpPr>
              <a:spLocks noChangeArrowheads="1" noChangeShapeType="1" noTextEdit="1"/>
            </p:cNvSpPr>
            <p:nvPr/>
          </p:nvSpPr>
          <p:spPr bwMode="auto">
            <a:xfrm>
              <a:off x="929" y="2359"/>
              <a:ext cx="734" cy="17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en-GB" sz="3600" kern="10">
                  <a:ln w="9525">
                    <a:noFill/>
                    <a:round/>
                    <a:headEnd/>
                    <a:tailEnd/>
                  </a:ln>
                  <a:latin typeface="Arial Black"/>
                </a:rPr>
                <a:t>Sarniedom</a:t>
              </a:r>
            </a:p>
          </p:txBody>
        </p:sp>
      </p:grpSp>
      <p:pic>
        <p:nvPicPr>
          <p:cNvPr id="36981" name="Picture 117" descr="wine_toast_pc_400_cl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857500"/>
            <a:ext cx="48895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982" name="Picture 118" descr="hungry_man_pc_400_cl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2833688"/>
            <a:ext cx="493712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983" name="WordArt 119"/>
          <p:cNvSpPr>
            <a:spLocks noChangeArrowheads="1" noChangeShapeType="1" noTextEdit="1"/>
          </p:cNvSpPr>
          <p:nvPr/>
        </p:nvSpPr>
        <p:spPr bwMode="auto">
          <a:xfrm>
            <a:off x="5019675" y="2443163"/>
            <a:ext cx="2832100" cy="30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GB" sz="36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Arial Black"/>
              </a:rPr>
              <a:t>After Specialisation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6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6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6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6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JcEhZcwAADsMAAA7DAcdvqGQAAEFlSURBVHhe7X0HWFZX1vVMZjLJpMeYaGJi7713&#10;sSsiVqwgiKCCgPTeO1gAUZCqICBIR1Cq9F4FERXsvUTF3hDWv85F801JZpwv+f6ZZOR5zvO+vO3e&#10;u9fea6+9z7n3/u53v6I/AH/g6NjU1PRtUVHRN7dvX+rC/z//FR3Cb2NXafR3buLmR3fu3Fn++PGj&#10;4ls3r944UV97+vKlCxevX7uedP785eltbW1/5ud+/9s44v/so/j99Vu35K9du5Zy7uz5+ua7dy8/&#10;e/b02YP793Hh/Hnk5+a9PNFw6mbry5cJBGWSAO8/+3B+5XtXUVo679KFy8cvX75y7NSpU+ubbzWP&#10;ePHihd7Lly3nrl46i6yMgyjIz8bF8yfbHty7mfr8eduQX/kh/+fu/uXzjXLH649VNxyvx5nTJ+/f&#10;uXOzmiyVU11RfqyyIv9xaXEG0tNSkJx8CFUVpag/WnyqrqZw3mvqunr16gdnzpz5KiMj46ugILsO&#10;AQHun969e/ZTvv/RW3r7F3AXtHPlwln5plOnqqsrS5GXm4LKijwcP16JupoClBZlIDMzFamphznS&#10;cfhwBkcaSkuKWk6fOp589kRt32t373a7d+/BnjOnz5fn5qRlFuTGl+RmxVTXVpcfu3XzTuaNG1cX&#10;/Qu79N/90adPn86+dfNGZU31URo8jeMQjhzJRE7OEWRnpSMjXYCRgYyMLKSnZ+Iwn6ekHMLR6gLU&#10;VR+pyEyLXXHnzj3vx48en2GUmNfX16tcv3a25sqFYyjMP4K6ugbU1tbVVlWVLyH473L88b/b4v/k&#10;6E8eP6l06mTjrbLSchwkHaWmZSKNRo+JTUJw4B442trCxsoe0dHxBCkXh9MykHo4GUX5qSgpyrhX&#10;XZF78cK5htK7t29bt7a2ON++fbPi6NHS70uK83Do0GFGVzZHJkqLs6/ea76WTDEw/y0gP2EBwe00&#10;mHJxUcm1goIiZGZlIyE+HtqbNDFs+HD07NET33TuhA4dOmP2zEUI9AtG1pEcHD6UjJLCdJxuPIH6&#10;Y7UoKsy+V1lRevR4ffW1hvoyZGenIy0jk1F1hABn4NDhVFRWlqGp6diD2mPlum8B+QkL3L59e/bp&#10;0+cKCUZLWnoWstLTYWVmiG+/6QR+5a/GH/7wJ8yasQAHDiQwUrKYW9Jw9vQpFBWXE6BDyM/LZ/7J&#10;wZHMNKTxdw4dEvmGzwlIGqlOUF5+fl5bZUVF1fHquoVvE/2PgNLY2KjaeOr0reLiUmRl5yEqLARz&#10;Jo8WFd/fASIA6ty5C2xsHJBFo5cVp6O+rhJ5eYVUXoKajjDHZCEiIgpWNnZYulgRKxctgYuDFRIS&#10;k6X3jxxJh4igmzcu1pO6FryNlL+xQF52kkpFaf71wsJCenoZtm1xR9cunX8UDAHI++++g+ULZREf&#10;s5/SNwe1R0uQm5vPKMiUBIGTwxZMnyqPb77phj/96X386d130aNrF6xXW4e4uBgUFmXj/PkTaL57&#10;69H5s6cM3wLyygL0zjmZmcXhO3cG1CcmJDwrKCiQJK26ujo++uijnwTkXYIiN3UcYiJDKY2zUVyU&#10;znyRKyVuLy8vjBgxGn94592/+37nTl/Bxdkex+rKr504URNw8kRNeEnJEbu3gNACxdUNM/fvjygL&#10;93ZqS967E6mHUpGdW4SYAwewaMF8vPenvzfo63wiqGziuOmICI8iGHlUY4eQk1uAQ8kpUFNahg/f&#10;/+OPgvnOO+9gMSMrMy36wYULjZUXL148ee3a1aN0DLn/alC2B/vM9PO0KQ602YAsHxMczYhiPjiC&#10;zCMFOBC5H/Jys0k1P27U16AMGTIFe/dGoaioGIdS0pCXX4CQPYEYO3LIT0aW+O6IgT0RFrwN9+7d&#10;bH304BGLzupHdAbj/0pA6Inz0rKyg+2N15/YZ7sOVaGOqIp0R26MPxXSYRxhhByIejNABg0chz17&#10;9kuACPV0JDsHTk4O+O677/4BIO+gV/fR2OkVhDt3buD2rZsI9fdq0Vy74njqoZS9/3W1ScAuT+P9&#10;u1wepvpa4VjCLtREe8JVbTZsNykiIS4OufnFLPYOM/muxccfffAPPX3q+DGIDN+P/MJiZAjllJUF&#10;e2sLfPft1//wex069IC1zVacPXuOuaQKcUHO8DJYCV8X09aDCTHVz1pa/jsKRrudnrN8nQyLsnYY&#10;oylxFzJCt8FIbREWDu+MzSumIzwsCBlHclFSXEKV5IZOX/60p3/04YdQX6uIwykpVFdFyMjKQW5O&#10;Hra5OaNn927/EJDuXb6Eu5MdC8kaFqCHYailDu15Q7DXaDH8rLSRkRBTw0iR/01TmE9w+MwgH7eS&#10;nED7llMxHsgMdoGOyiLMHdsX66Z0h/GK8fDe6oBDlK3FJaVSsp42bRZEEv7bwlD8P2ZoPwT4+TGR&#10;5yEsZC8CAgJYW2RjX2gEhgwe/ZOA/OGd32P2tEmIZJ1TXFKM2JhYLJGTQ89P/4DNcoMRbr4CAS4m&#10;Lb67vOx/s4AUlh6ZnRztX5qzxwUnY7yQ4msDbYKhMH0oNGf3hfnCgdCa0Qem6oqIjIpHVk4BJWwO&#10;trq7YkC/3n9n3E5f9oCZgQHnQ/KkfLNmyRyorVrExJ7CorIASqvX4oMPPvxRUD77tAcMDe1RUJiP&#10;dErkndu3Yv3CiZg0oAuG9ukD42Uy2Ge7BjucjMq3envI/uZAuf/s2byMxODyQ15GOBm1HXlh2wnG&#10;YijJT8IOYyUkbt2EYH15mMr2h/qUAXAzM2YdkinlhXRR4Dk6YIbMOHzdoSO++rIfZsyYB3NTC3Z5&#10;M5jEs2GutwHje3yOOcO6wcPRkvSVh/0R+zFv7iwWg3/4K1D+9O4HWLRoLWJj2ZBkFMYnJsJooxI0&#10;Z/aC1bIRkBnUC8N79oXjWjkke+q+jAnzqzpz/s683xQo8fv32B/cbdOSt10bR3ZawMFADSvmjIbB&#10;ktEINF6MAKOV2LpuFhxXjsLGiV2xUXYCgnx2IJttkIKCEqkFsjfIHw7WdrCz8cC+fVHIZv8q5VAK&#10;bM30sHhCfywZ/A0WDOyMRTIj4LFtK8EsIXXthdLKpRg+qC/69uqKiRPGQWOjDsLDI/m7BTjCKPR0&#10;d4LStCEwmNkDoTozuB8zITOkL2QGdMMujdlI8rFlFOaKfPLbaK1UVeXP3eNhVJLgvAnZnkZw1VsD&#10;Rdnx0JYbCs/1U7BVZTKM5w6C8fzBsFo6AkayA6E6qTfUFk6Hk60FIg/EICeviG2OUhqmiF5dIbVV&#10;DoSHQH/dSsiN7IWVo7rCUHYwNKf2w+z+X2OezFi4ubnQ4HlIST6IXV4epD4XBDLHiG5vUTEVWVYm&#10;du7YDuUFM6A+vT9clcbBT3s2QgzlGS0DMeDrrzGT0bJDWx45sX5tVxprtvwmoiQhNdkxaY/bk2If&#10;Y6Rt14Wl6lysnzEQZvKDYbpkFPTmDYPpvIEwXzBQAsVYbgg2TumLhUO7YvbIPli3chHcXRzg47ML&#10;u3Z5Y8cWJ1hs3ojlsydhet+vMb9fJ2wggOYLh8JWYTg0pvbBnAFfQ37SCFgabaYkDmXHNx2FpL+S&#10;0gqCm8sICYOloTZWzBiNpaN6wGLxCHhvkMG2tRPpIGPhuGQIlowagN6demL5xEEId1yHypzkyl99&#10;fVJZmTEnJWxHSRETeekee3iZKEN36VgYyQ+E1aJBMFo4EmYKY2G5aCgM5w6E3pxB0OfYTMDWTuiD&#10;uf07YSo9ftGkYVg4YzzmTBkF+bEDMZ/0tGRkZ6jP7A/rFVOwZc002C8fyTGEUTYUm+jxyuO7Q4UR&#10;ozRPBkqr1sKCOcfVQh86qiuhuHA25o3sjbkEc+04gik/BO6Ko+C+eiTsFAbDccVwGC8chskDemLg&#10;11/AdOkolCb6vnhw88KOX3WUhB0IcUkLdnlWHWiNBGcNmClOgeHi4bBXHANnpTFwV50IV+XxMKVB&#10;9CVABkJn+gBs5tg0dSCWjeyJ+UO6YNXYrlgzoRuWj/4GyhN6wG6VDLw3zcW29TLYqSvH53Ngx4Rs&#10;uZSAKAyDAWlPb84QOClNhe2aWdBcIgsdxYVQnDsO0/t3IRCdsWxEN6hP7gvdWcIJ2iPWYdlQOK4a&#10;CYdVo+C0cjg0Z/XDmO6fYf7wLoiyV3vZlBq8/VcLSAswKzYyoCRllymKdulhm6Y8dOSHwnzJUNiv&#10;GgO71WNht3wUo2OIRFUGzCObZwzAxsn9sGFyfz72xxrWJ2sn9IX2tH4wlh3Azw7md0fBQ2MWfPXk&#10;sUNrNpxUJsFw/jDozRoIkwX8LYKrNrkPtGcOxR4jBUTYq2CbgRK2WWrDSXsFtOYOgfqkXtCc0h+6&#10;jEQLft6G+2S1eAgcFIbChVHizOG2io6zbDgUxnTD6K6fw2jRmNaaA66FbW1PZ/8qQTlTX+GZs2/L&#10;84xtmxBvuxpWqydAm4BYkp8tefBGNIShyBn0TBM+Gs0bBF0m0400lABDncCoT+TzSf0JUD+C1R+2&#10;qxlV6lPgojwODipTYLJ8IjYwktQn9IIG844WqUqT4KlP6oONMgNhpzwdOw2XwkRdAZs3KMPbeBU8&#10;1CbBRG4QtKYOINADmLsGw5Y0Z0XHsBeArBwG5xXD4MpH15UjmeAHYGy3DlgypjsyA2xbHl2p3/mr&#10;BCRsh+XOTB+TtmIfA2zTWgTtBeRlAmG3fBisCYoZvd2cRjBiZWzI6NDl0GKEaMj0w3oCoDqxH/MA&#10;jUtwdKmgHFaNxbYNM+C6bgqcSXOWy8ZCbcpArJ/EmkFhDDzXysBlxUTmAQK2fBzWT+wDxYl96QgT&#10;YU6KU507BhYrJ2DL2rGwXiycYAiB4bY5jDnMFzJCSFkCkNfDmbSlz/2a3rcTplEo+OqubK2N2ub1&#10;qwTEQXW68xFvvedVYXbYprMEeguGwnrpYDjR+xwIipNECUMl/taePhCb6K3raXwBhMoEJmOCseYV&#10;IPpUXk5rxsOV9OSgOBb2jBRDRtSm6X0kqrNeMhbuSswrajLYrTEdXkItKU+Dt8ZiuFFWWy7oD4M5&#10;/aHHPGWjMAS23K7V0mGMDuYugm3AIWjLddUwRgudhpEiIsSJQzjNklHdMKbHF9CVG95aFGSW19bW&#10;PONXBcqTtrYpB3eZHzm8TaM1yX0DvMj5jgTCZXn7gTpz2PKgTWhU7WmkGdLUJpn+9PZ2EBQ5lFns&#10;reP/Yqzne6LOsFzMHERjOjD/eKhOpbdPepUzmHcYLabz2w1tTaPuZn45vFWbYmIdvNUJinx/WCwY&#10;BA+C6sxoM+C2jeYxMgiKNSPXhr8tHETQlx2H6yvaEo6jNWsAJvXoAIVx3ZAbbPP84fW63b8qQC5f&#10;v+tx9FDYs1TmD6cNsjBZNppV+HDJ86wpca3pjQaygyRFJYYmDa7FIRK6oKnVHKoifxAoKcEzj2hT&#10;wgrD2VOSOitPQITlckRYLIMpqVB5dA+sG9uHv9OP0dYPerMpAAjKrs2ySPPWQ7qnLoIoArzVJmOX&#10;5mx+fwq0Z/cjKASZ9GlDACxJWWL/XITjcIjoENHswqgxZY6T7d8ZsoO74ICrPi7XpO39jwKEBdL0&#10;Fy/qtIMDszevWXNYW0urRCc4OEcvOtqvi9jRyuqK3bWc/cv1Y5tkvRz0SVf2y3jAy0gBLOBM+L8u&#10;VZEmE6ugKu2pIkLao0FQ1evoEMldg6CsJ41pkdbsFEbCcdlImC4cAfOVU2C9ejJ/czSclo2DiexQ&#10;AtoHG/hZEXX67IsJ4eC8dg5CzFdjn8lSbGf+cVGZAHdGlvWSYbAgCNYEw5pRJaJC5A4RGSK5WzBi&#10;RL5zZoQYEjhZ5hBRE+02UGo9kx7k+x8DyLVLyVOzs+sqEhPK71hbHrmrpJR5R0kp/a6WVtC94OCI&#10;vW1P7/U+eDjarSg18mnmHgds05gDiyWDpUQqZKUNhylB0ZvdrqjUhIqa0g9qNKQSc4cAQ43AiNfV&#10;BV2J50zOhnL0WOYRq6XDsZnKZy1fXz22B6lmJML05sJ7HVswrD+0CPAmAiwiTzzXZp3hpDQeu3Xn&#10;w52AOLDw2640GltWj6KaGiopKicaXlCqoFIxRD4Rqs+UClBEpEj8C4Z8i2n9v4Gb2rzWir02/xmU&#10;lZVVOi3IP7LCQD8Rq1clY5lCIpYtS8b8+fswcqQe10j5vMg4UrDqYHSQU0li0MMYdy1K1dFskQyC&#10;CanKjkWbA6NESF1tKiotRoUwvogKxXHtQ4XACDAk6cv3VPiaMLA1+1y2rFtM6PUGTM7alLjqE3oz&#10;ugbAcflY7FxHz189QioKNaWIa/++3tzB2Eqq8tOfB3fmD2u2+V9Tkr2gJALgJnIaQRE1kogMUVwK&#10;mtLhPgpJLvLXipHdITfkO1gqzmg95KH/7wfkYmPuLC+vuEolJX9Mn+HPFngYZGXDOYIxYYINundf&#10;zLb2ZqhvclqXGWjjWBxk+0DQhBWVlSUjRBykoAcrHrCRqAOEB4u8wSgR+WIdhyojRICyls+1aNTX&#10;OWQzo0ljVn+qL9YXjCahrESE6TACRI2ynq+J2sJx+QhSDz16NiNkGgtKbmPD5N7YML0v9OcNgD5z&#10;i97sQbCg5LYmABav9knkDgGIJalL7J8ZqcyIQIhWTvu2BmHJ8K6YM/hb2Kye3prspvHvB2S3r2+s&#10;xkY/TJ7iSUACsGBBBAGIxuzZvhg6VANdu07B8OFLMWD0BuW8vTaOef5mDwNNV7FNMgEO9ERxwGb0&#10;QBMerKimRQ7ZSCrawHpBQ6rM22lLRISKkLt8vpEersPcocZIkqdB5IZ0g9IYFoAsBsX3jSkMTOcT&#10;XOaMTRyiuPNmpHiumwqbFROwQ302E7kcrJdNJyVNg6XcSG6rt0R5ptwPc+YRE9Kn1D14RV0iueux&#10;ghcOI2oQQV1CgMwf+i3G9PwSJovHtybZKP57Aak/GjddRdnktMxUO8ya5Y+VKxOxdGks5s0L4RSr&#10;OwYNUkSnTkPRt+8idO2uqVydGuxYHOH8cKeVBqxUuHhhxQhYUPWYC0lKr7SgAfTZCtFnp9dw/kip&#10;MNQSFTZBEO0ToZQ06P36s0ltBGQVFdSSET1IbX0YDfR6idL4WdEukRsofUcAZDZ/ABxWjkaw6UqE&#10;O6xDpJ0qkp01OTbhkIsm/Nnz2jyTDsCIEqAIgxtT9towT9gLyuJzPeYc0dwUEbpJZgDrF9ItX1/K&#10;FsqYnh2hJz+qNd5yxQ+ATJ485PPVKwyVZGR2KGprRyuWlJQrUvSM/z9N+rHRUXGKq12fjhpjhTlz&#10;ArmiMAOrVyeRtnZg9Gh9AiHHdbaD0KvXYj5uUG7MC3MsP+D20NdyHazXTKVaGU4vpZIhNTiyFhEA&#10;WbJPZKs4jmM8jTgcVqwRjGggc/lBNM4IOK+ZABsqKEFRy0f1hiL7WhrMF6J2MJbaLJTCNKrIRaKO&#10;EcDpsL2ynka0UZyBcKvVCLdRxD4O8eizeSEbmhMk4woqE1Ep8owAUgAhcoZ4XQw97of0Gf6u6JGJ&#10;KYE1bM/M55SA+dKJrUm2aySV1XissKeFkdm2ObN0rs2ZE3RVXf3QVX//sqv5+ScKa2uTxv3ioIgV&#10;4WVlRdONDD3Oystvw4SJzgQkgBESz2Qej5kzdzI6VLgGajw6fTUAAwYsQddeasqX63McG5J9H4aa&#10;LWNlzUbiyhGUmhOxXV2Gs3DTOaZh+8ap8Ng0kwl3EtwUh3OMYBt9FHMAq/nV49hAnEbPHcW6pBcW&#10;DO2GVaN7S5W8qOyFRN2mNEoSCIJOdAmMlI8YYaKvJZSVrcp0Rud0GLFdYrB8AjbOGETgmEvmiGTN&#10;nMTfkoBkJEq1EJ+LISJDUmr8PTFErjKmE6zl74ootVae25rqa+kjjL1RXV1WabX642HDFGkXf6xY&#10;cRhKSqkwMkqG3+69hWePB439RUERZxgFB4enyMnpPx02TBcTJzoyiQcxf0SSrvaQrrZg4MBl6Nxp&#10;CDp83pvvr8D0WZrKN7+/7ngyP/FhNDutW1QnsF0+ko+TaOSZ8NCcz9pgBmxWTYK72ky4rZkEm4VC&#10;FjPPsMYQ/SUDLsexpKrSZyQspbpRHNeL0cMky+bjBuYdg5mDWPWPghulqz2jTfShBCiajCY9Row9&#10;G5mmitOhOGUwjdgNy8b0gtLY3gSLUcbPCKO3G18keVKe9N12cAQIr8GRIojviYhZyebigmFd4a6x&#10;+MXRaI8dpKVv1q/X29Wt6yjmz6kYP96Mtgkha+zDjJl7sFknHKnJXNcKTP7FQElNTX3P2NitaurU&#10;jfR+FYwbZ/4DILNn+2HMGEP06jmTCw8G4PNPezNiVjNyNivff/zYoSY/5WGUqwa1/+T2Kp3ebLlk&#10;OHtaY7B+7khsnMZKfcZg5okh0vyH5KVM1qJLKwo7LZm+NGIvKHBGbzO924GTRGYUA+I9YSjtaSJ/&#10;iFYMuwCMJGM2C3VIY3qzhIKaJNrlzEl9oMrfUBzVi5HWlzK4vXP82vsFMKLDLA1Sk7boNvN9EW2v&#10;PyOK1o2kwYUEYxEjxNdA5fG14oQt9x8/W+i1w//On97tQocchSFD1jO/7sTChZGMljDIyUVw9X4m&#10;z42sSvpFT5ubN29d+siRKzB4sDKmTHHkhkKljcrLR2DUKD10+WYsvujQRwJk+XINGJpsUWppbfU6&#10;W5394oDrRrgwMsSkjzWlrxGnajeLZiJ7Q6K22EAZu4mGF/y/ma8Jo2yWDDSISqsPjdCeyDUJktZ0&#10;Jlt6s6gLhMQVXixEgD4BcFAYxYJzuNSf0iUlaRK0zWw8mvFzevwtNSGrCYaGMLagpFcGb0/c7TQl&#10;BIImnUIUon8JiKiHlKn8RKW+ivsS5+va+vzhXb+GU6eUt2/35crKHujYcSiZQpn1mD/WrEmB/IIo&#10;grKPtVowbG19S36RCBH5IzY2dtyIEfNqe/aUoQcoMRw9uNFwghFJUA4QIAd0/U4Gn3/WS9oxJydP&#10;sdpDg+GsfqUu72TyDoM2L1bIol1hQ5UlJqKkpEzeFy1vA9KQOHiRQIUxRT4wpOYXVKIwqifkmDtW&#10;jOkj9beUx/XBWnq5AMySSdiExZpoqaylsXQJqLXUixrO/DMGPpqzEG6yCDv4qC87hKqsr5R/BF0J&#10;IAUwGiJaXknr16+J6BCJXPTWpCgUiZ1gKXDmcma/r7CJoGXv23qax6eRk5OvZGrqgE8+7okvvxxE&#10;BlEglQdATS2T9tkvRci8efvopEFcsfJi7M8+Q4s/8CeeApYwd67yk86dhmPQwJVShMyfLyIkSsoj&#10;s2Z587y/OQSkJ/78/ncwNbVramg4tYg7/MW5o7n7c6J2wddciVO1rJAJiAkVlJiuNaRqEfWIKesG&#10;IT1FohZz6YLPxSzeGtKMLFsVohATiXQtC0axXktQjhqfC0ks6gM9RpU0w8i8os9IsFs0jB3gCQiz&#10;UUGi+yZ468ixn8U5dgIhJXEOIZk12Kg05DZN6BBie1LvixJbUJfIQxJgBEbIX+EAS4d3wzxW6Q6K&#10;M16WBJgFiOMLDz+wXlPTCJ+RGb7s2B89Sd2TJlmxNouU6jPhuNOm+UFHJ+7J6dOX4kU+/lmRwh94&#10;PykxqW7JYjVS0gD06b2YSdsGCgr7OWIJSBQB2YXevRbw/b5c3DyS78tbpaeXdBAbvnzh9IaMuL3n&#10;Q+3Y/qaaEnMYVuysira76BGJRCkAEQWZrSgYmQNEhKzlbN988vXcwd+Rs7sTnD6S6nk9kbSJ0bNm&#10;bPvElZCkOmyhiLygMZmfIaBWXOxgzAkp/UWTpE6waLWIOkXrlYoS3xOLIESUuTD32C4ZKc2JmPGz&#10;lktHSk6xiYBpEwypG81tLxnaBYu4T9Guemg+niUtdLCyMlmuoryezthXOv5vSN2DB68nCF5YvDiK&#10;NjqAyZO3Yf36vTxjOKu2ra3pvZ8FiPgBX2/vfJkp8yUv+O67GRg71ogbC5WKQkFZM2fu4E6osSjk&#10;ahA5Rb6n/MPi5AdtbV8WJez2T/bSfxFI+buFCxpEg1FEimhPiGpdtFNEi1tK+JSyGiwIhdafP7Q7&#10;VU0fqaclqnChdARY+kLiiuQrvFoyVnuBKFouwqON+L5opZtwSZEm2yW6bLcImhRRKH5HUJZoxwhV&#10;JRSbyD9WBMR0YfvMoDWVm4vyRNhSKIh+m4gYEV2rRnTFhmkDWgr3OYtzES04ZNLTDzmuXqVG2/SR&#10;FGbnTiOYR5QYJXaYO3cXliwJJ8WLRx+Ym+/PFQLpZwKS+p6VuWnBmNGzJC/4+pvRNP4aom5HpRVI&#10;QGIYIb4YO84EXbrIYMVyNZ5gGenGnf3w9YYfnSv3Op4eikgndXhwLlwUiGaMCtGqEG0LKwGEaHXT&#10;iGZsPiozac4f3I09q75SY0/UC+JR8LkoEDeSz0UhaMpkbSEMxkJQNBDXMI+oiale0p5oqYvmoYg6&#10;MT0sqNGMslpEk0jYAhBBkaIBuY65SZqkouQ2pOAQ0wKunCsRytCUc+2ibaM8urs0Xx/prI26nMS0&#10;2NjDNkePNtSFhcVfmTRxMcHoh46MECH9+/WbR+WpR1AcICPjwuFGW/mybgvL27z5F4gQa2vrglGj&#10;puLTj3vgs896UG9PIyiqmDjJll4QxAjxZtTo49suE9ntlYODg9dVMzN7I30dnUm5uckd214+Nvi+&#10;Lvtimod2m5+eHLZzilW0tg3ZfxJ5RESJMQ0mgBHz5quZuIU8NeJzCxpEeLKIBF1BOfRwHRpVFHaC&#10;20XiFa+LqNhIGlMSK1SopvSYWxxFO52/KfKVaI3YctrWjOAIuhL5aAO/qyElbkYeI0NEn4aIIFKV&#10;wSzmNsppXVKXyri+WMxc5qQ8Ayezo+5Hx6QUjx8r37hwoRrz6f/UXx079CMgg9Gnz1ypFJCR2cL3&#10;XSVAZGTc+dw9T1bW++dGSNt7W7fuKBgxfCw+/vBbvP9eB3z6yXfo1m0Ghg5bR8m7CcNHbGDbZD53&#10;ZhijZCxfk+P/E2+qq+ke3b0rYBWj5evbTVVh1dHbEGu9AsFac7BFaSy9VhR/9FoqKl0mZuHJapS/&#10;a9hOF0YX7W4xzy2MZc5IsGL0iGpZDGFkkVOEsQRI4n2h2AQoguJELSHaIKJNY0EwBMUJAWBCBxBU&#10;JxZQbGCkiOQt1JyIAkFly0f0xCrWKxupyIQqE6texP9CnYVZqly4dSLPTnb+WqevOg7i4u3P8d57&#10;XfHnP3/Jk1I7MakPwNdfCwZRJU15SdMRojwQz8ePN2f9ZkVANv98QHx99xRMlVnChD2TRh+D99//&#10;BJ989A2NP4pRMRrffD2KGnwgPvmklwTKJ5/0447yoDZawdsrxF5QV/P95nUXq7Pv5PmZYR8XVvvo&#10;zIU9F8kZMwKkvMC5DU0aWJWRsYk5ROJ8eqdIrmLNljCsmZC5fF30nMSj9D1pcQRVFilIUJvIL6JD&#10;K5SYJv8XS43EkCpx8T7BFUBLhaWo0l9V5EJRSTUNhzIjTCywEJGmSvoUhaXrqqkvsj31fOlcH2/a&#10;qLtx0UIlvPtuB4LyZ2lVvbBJh897MsdOIVXZSOpTqCw5uX2YzHwyZowRAXEjID87h7S9x0sfFaxe&#10;bUc6MsHwYRqkrW74/e9/J53z/fFHnfHBnzuzh9UPfXqNJ2jDCcZXkgQ0NHK4m5KarSa0Nw+k082r&#10;l52zY/wvhdhvaAs0XQHPDVOl+XHB7+ZM7EJxtTcIB0hRIBat2YnVISK3iA7sK2ksKnWh0EzJ9eYU&#10;BoJWRC0h1Q5ikZ2YgaRBN1ECi/a6MWW2WJ0iIk08SupOUlGvWiT0fqGkLJhD7BVHS91nFTqGEAkq&#10;I76DMekx3cek9XJ5grTQ+ty5i2t9fPbWd+vW//tx40ahR49uPJnojwTlU0n+C5EjxI4oCwSljx5t&#10;iGHDVDFlotEvQ1kHD6YWrF27nRNQDkTZjDlkEqnrY8kz3uH53x991JHKYuSVRfKr63r3HFjbq1fv&#10;VgWF5Y+9vDzsnzy58t3r5H6Fuv1o8ZF9aRHeiHDciODNnL1jH8qE63tNKIUN6d1iTl3UCmJSSCgu&#10;aapX1CyiWBQ1ByNCRI9QUe2ze8w7QnHR4wX1iUpbALOR8lfUDlKdQuOLSHq9GM+CVCnoTGxDRM0m&#10;0UYhIGacqxdRK6hTRIz6+J6Moj4UI9q4cTzn0Ys7jdLZuYKC09OLpltZ2ZnGJ+xvWKOsdPV3v3uH&#10;JwZ9QTusICC7pAgRoMjK7sWo0QYEZC7kZi/6+ZQldkBDwypHXt6ZysqFNYY9+vdfiK869mOEfAxx&#10;rZEpU2ZDVXWjnZGekczAvn0n79zpHRUXd8C9pCRaqkX+8u9p860NV09W3C3evxVRljy5kl1fW0aH&#10;kZjPeNXce11vmIqcISaxaEyRY4RhhdHFYgNBY2L+W1pGJFrmNL4O3xMTSyJxC4B0xf8Ko6ncOHvI&#10;KV0roeo4EWXB74rZQAGuUF1ipaMSG5fKzCna7KuJ1ZFaU3pyfqYf4rZswqVj+Q/anj/YiidXu/7l&#10;sTDyPyA4MxTXqLt07tyf7aPRzJ9arMx9sWpVgkRZotE4cqQOxo+bDy0t3Z8vexsbj/UcNky+ctw4&#10;U6ESOFzoBUvxdeeh7Fv1xKefcnX5Wi0EB8dNf72z3Mne3NnPfkxv873vWh/fcrtSlnC3aI8tomzW&#10;SBNGrlz4JujFcK5QTEzoryimvbUi6od2epGqZlEIvlJWwrhiylWL3i7435I5SSxY0JvDJiWVkg0X&#10;dttx/ZVYZS+KTwshs0lzYluiMBT9KwH0eq5UUWEnWKI+Pjfjqvd4riW7VpX4oK3l9lZRT/1U/WBg&#10;YCC7evUGFs3yzBWmjIwAzhVlEZAYJvSdFDjLISerxNMf4sRFCf73SV20TXg51sBFi/TvDRtmIAEi&#10;dLWIkE6dBqLjFwPY4R3MqnQVz9Vz1HvTi0+KlsPTSyXO5wpimmsObOMsnhpCDOThqTZFWm0ulpga&#10;CTVE5aM1Vago0S5vpyHB+0LqirpDrNUStGPEnKAmKncqLkFNNiIfEVSx3teM53zYSnPs7RFlzqgT&#10;pz2IOkX8rlBZYnGEG6eY9RlRmowMfc7FB3LJ0JniuGvPb53axv39UTDE8Z46dax/gK+3sY6WOe2i&#10;JK0rmDPHhxV6vNReGjPGGB2/HEHbyT9hUZj4s1onorjLy8k/uX79diYmSxaAfjT+NhY+BOTLgbxe&#10;VZ/2dsl3E6GpYXY8yH/fSnrRG12mta3t2pf3z5W73Kk62Hwyxg3JDqqIMF7CBWwz4LhmDGx4Wpv5&#10;khFM5iPYhBwuebAiF8Ip0+iimSjAELlGVNFi7kQoNPHeJkaQFGmCthgBIlLE/2K1oy07zaZcTmq6&#10;YABXmYzmxBarc4LppTYNe3k6g82iUTAlTcVYLUNjdijuXKoPEWLkxyIjMTHxs3379ip6bPfImC+7&#10;+viY0QpkjrUExEKi9qlTt9N5ndlsXE7lOYhnA085euBA/Pif1VwEqj7w3bWrcOlSCyZza4kPxezg&#10;wIGr8TXl7ZdfsDr9oj+na4djymQFqCgbnXZz260mLjr5Ju0B4GrHtpu1Lrfq0puv5oSjap8zDtit&#10;lSLFRXEktnLpp78eL1CmuxjOpB692UMlCaoytjvUmHDVRUterGSkwW1IXaIeWS+md8XqetKYUGVr&#10;OdO4bmJPCoGBnIkcAy+eS+KqOhneXLm412ABl5ROwHYu2vZdPxW+BOawkyrOZwU+a3tw4dijB7c2&#10;/Nhx0Kh/qK0tXenm7nxpwoQp6Mb+3eefD6PxVzJfaDIq9Dl02Rlfw9JgPMaNns0zhc3S38Qm//Az&#10;VVUBH9jb2RbNmqXJCDGnhNsj6WqRT3r0mMYaZITUKhD1iAjLXj2nwdHBq/HSuXNz33TjPLiOj+/f&#10;cG+7d+Hk7WMZTy8eCUexjzki9BbAX1sWXppz4ae7ANG2KthntAweypzoWjGWlDNKKujUxnNNFuc8&#10;rBZSqbHtocwzocR5IaKPZUo1ZSTHNVpz2puLog2f4qqJg5yfCTHlElSz5QhhkerLzsEBy1VoiHXH&#10;3arE+/cvH93JyJgjcuFPAPJuY2P1Zmsro5dCab77xy/Zfu9CyT+B7LGAYznHYjLHBKndNHeWAqL2&#10;7cv+WXQlduTq1eQPtri6FM6aqU7kjaUIWbw4jioimDJODd17TOZGx7AwHM46ZJAE0DoVvShGyOA3&#10;BeS1jBQGeHSNhmg+feLp6bKnF1KDkMY1wbuZ8Heo8/wOngm7g3XLPqOFSN+miURndQRoyXMKdwKT&#10;9BhOfnE1I2citTmBpTeLvTEC5Mb59gOWikiyXc8V89Ohu4wXJNBZhBR7ZUSYKmAv2ziZWzaiJMgC&#10;NQm+z1qun2hqe/q9B/fln0b4mYbSPuuUFrt3+eKzax9/3JHTDp/jow/F6dqDmF9H0B6cziali6bj&#10;jGmL4O/r+/MBaWu7/mFMdFSd3Lx1DEfVVxP4B5mwDmL6dA/JC7p3n8jJqTHc+EAsXKB6X3O94f/6&#10;MhRtD69/1dbWMrft0WWPlrunbj68UIkrBZEoCzLDbuYWZ544s0tzDsIsViGK1JbAkzCTHFQQ77gW&#10;EVxdsovRtFtzHiKZkCNNliGUdU4EF+kl8OT/YEMFrnyRgSOXk4YYLUDG9k3I89YF2znPb9dnNF48&#10;liuq8HlijvxNnUlzydCvVi6UCx05YoYkcP785448H/4DFsYf8nJSH7Fg/lKKEAmQXbt+CUDa/nz0&#10;aNWR5cvV8V3XuZgw3o5t5ChGSSzmy4cxSjagW/dJpKwxXHWymLNk9gElJdU/GuZvepDiczif+9nz&#10;lmYHGudMW+uDa49P5T26Wh6HpoxAlPpZIdZWnct7lBHJCah91koItVqFSFtlpLhsQCpzQCpPPcjb&#10;po90Vy3OGC5FiP58pDiroT5qC47H7kDKDqPHtfFeV7+vTKo/mcPOdMuNmT8l039qvwG7d86dK5fx&#10;2RWfM2umPSfuVNg++utLQYk6TQAyc/oSBO72O/KzKUvIunv37szV1NA+OmjgVHzXZR5B0KWSsOKj&#10;DpP5dFanPfk4BApLNZ/q6rr+r6Pjbw+86dqDLx8/a1nQ1vZSqeXx3a1tbY9OtT05e7OtMe/Rk9MV&#10;uHuyEI1Ze5Af6oy8YFtUhNjiFJuXDRFbUR1gh+P7t6AxNRBXi6JwrTASl3L34+m5qmcvb106WXt4&#10;v3vV4YDFjMbZBL3XSfanjt9r63DsBts7j9BZ5LV/tiCBgufdpIQ0EzfXWIwcZUtl5cQur7xUrf/+&#10;97+XhgBEUJb8fCXERseV/2xAXhvJxcF09rTxo+p6fNcHXb8dje7dpqAHI6N719F8HAOZybOf6mht&#10;2Bkc7NXvX4mEN/3sRd6O4llby6Ln14+te365fEtb652TrW2P7zy6evzW4/OVt9q+P33rUcORW2fS&#10;/G9dyE+4dae++Na9hpxbV2tTbl1syL/1rPnKnZcPrp96ePuqqClmcHQQRm95/ECBzwOfPn4c+vjB&#10;g5DHjx+GtAKhrW1t/s03Ly9LT0/vcJ8104+BI5RWXFyqup6u4/M+nC0Vi8zFeoOOHXtJYIgL5bz3&#10;3qdM9r2Ze1e9OHyYl0T9JS/WvHhK/zlrVssfnTF59O3u3w66vXDh2tv6+ja3t7j73HF1dty5ffvG&#10;jm9q4J/zOTGlzBpGtvn2mXXnaitVHt06qyYWU9y6UKueH71NvSQnWv3qrevqLx9cVb9UeUj9YFyI&#10;esPJJk1+Rpbf/bT2TO1Xj25fU3nxfVPC7ZNFN1ofXAbungPunAUeXgJa7wIPLuFGfV7D7Qv1/s9b&#10;n/s/fPhwNd/99G89vKwsaaCm6orAQb2HPunNKr1Pn4Xs+HZnO0k0GgVd9ZCmvfv1m1yfkHD4h+vR&#10;/5zj/6vvZuXGzTLYsEhjSJ/RG+3sPDempR3RuHLlojjYL37uRkTBJAyWkHXlizlzPDosWyZGUAcu&#10;zeSjXQc7O4MOQUHRvJh+zKchISHvC2DetDMg5SXRd3r+Uv3OuaPxZ8tSbz69UI5rpXG4UhKL5tpD&#10;uH/sMB6dzMTTU1l4eDwNz5pygftNwKNLuHe1saml5bn3vTs3FGH3u7+6FUb/3/3ua/mZc0JGjpLF&#10;V18NIyC9OP3QRZrI6yjA6DuFpYLqkZ9rn//v3z915srMmmMNnvb2OwMmTVbxGzZc1a9XHxWODX6T&#10;xin5rVmp5KepaeWno2O329HBYXdNTXnAo/v3je88ufNDN/knaoY/nj5957uq2hO2J2qP3jtdfBDV&#10;vGDaqdxI3G84gudn8vHsbBGeX6rAi6tH8fxyFV5cqcHLa7VouVxJkI7gxUXS/5OrxKam8cmpvOVE&#10;96+6EUF7o1auXKnCK59+KqktMSf06Se9OTXBJUzzlBASciD1X3Ge/+/Gf71BERWXeFeco5WJ0w4e&#10;PJwb6B8Ko01aWLFwOabKrCAFzMe338oyT03FiGFTOdGzBNOnraD8XgoH++2I3H+w+vDh3NE/dQBP&#10;CFZ9/ZlNewOSop0cXG8G+G5HjL8zalMCcL3iIJ6cysGzM4V4drECLTeO4+WtE3h5U4yG9ue3TuLl&#10;9WMSYI9OZKD1fAGaT5c21jedVXhNX+IYqqvL1LZs2f6ywxfdOC3xJT78oAdbS0MwbOg0bNLUPV5a&#10;WvTruGL2vXsPZ1+/edXxeGlyZXZcKKJ2bUWMjw1SQl0Q6e+GrfaWWLtGlX2gydT03fHHP3wted1H&#10;H/bCt99NZcdANX/BAruhPwbIgwcPOlaWVTo6OwfdW66gB9UVy7HdRR8pYZ6oS6b6KkvC45PZeHq2&#10;kJFRg1Zh/BsEQoAhhgDoNTDX6/H8fAmeNObg0dlSXDp9rOn+/fs/KEpS9hCefhC2bp3Wo08/7dIq&#10;+nsyU1Y/sDS3qffZ4fGff8lZEb4PnjyZerHpWPGVhiKcL03C92Lp66UiJtd64N4pcjf5u/kkzjeU&#10;ICE8CPrqBGbACHT4YiDnrYejb595nLtelz9ihMWPAlJcXDFix47gsgmT1rB6HgdzzXWI2mGEQ3tc&#10;UZMSjAsliXhwIhvPCcgzGrvlWl07IAKI12D88NiAF5eq8ZiAPGzIwt0T+ThfXxZa9ReL3traLn8b&#10;FRVltmzZugMGBlbH1dQcjI8dq/zPB0N485379yeea2woOp6fhJqD/rhYFIvHTKJPT+fjOZNt6812&#10;+mjjwEPqm0dncJsJ19fNBiOGy+Kjj/tSfosztdTzuRzpRwFRVbXuo6Cgkzl85GJ+bg6MN6ggmDN/&#10;CbvtURTni1P5Mfi+Lh1PxXbPFEigiDwitv/8AimM+UTKKeJ/Utqzs8WktwIpqq6VxLU1FR6sbDp7&#10;9u/qLjpbd0bMr+ciZ4JzywsyXUvSDrwoT/TDiaxwBkWGZJSnp/NomLK/9lDSRdv3jJj7jQyYfDib&#10;2ksrOzp1mshT6FRz+g62oND56z+xDS+viOHyCzZnDRk6C5PGjYbe+uVwN9PCvq2myAx1Q11GGC6U&#10;JuB2XSqeNOVJ235CcJ40cgiQzhWTzop/+P+JlPwL0XwsA1f5vSvVGThRcSRC1CP/tiT8S2y47GDg&#10;+KQgp/S0sK0vKpODcTY/GvdeAfKEESIBQhDaefzVuHkSrddIZZd58bG4QMjPkOOSzSkYMHBdroLC&#10;9hE0yp9yc8+/z6uRvivub8jqfs2JE00BS5ZsON/122GYNWksdAmIneFG+DkbIj5oCwoTg9BAZzhX&#10;nIDvj6ZScWXh0SnmFOEYNP4TARBH+/8cZwvwkJR1s+YwTucfQH3anrazpSniYma/7usw7nY22HJg&#10;l93LjHAPXgwsAE05B3Cj6hAevjLGs3OkDsrMF1eOEhiRWKl2+ChoQwBXm7YHJjqqXBc2jXMO6y9E&#10;RcT6HjtWaB4dHWfr47Pb3M/PP6igIPv7bF4mVk5uLTpxrdScSWOwYc1C6Gux62ulj9AddsgI90R1&#10;SpBY+IazhfG4VnkQdxgtApiHVF/tEZv/w6N47XbtYVwqT0I9gaxM8sP52jw8evRo/y/hqP+W36g/&#10;Wz9m9xbLNB+HzS0HA11QkRRAL91Pj4vB9aoU3DueKRlDUIiQmi8uVeLF5Wo+VvD1XFwuiUdF2l5Y&#10;W1iiV+8ZmDl5KZt2AYiNO4DAQD/s8PKmHHaAuZkB1qtvxOAh8pwSmICZU6ZAWWEuNqkowEZbEbtt&#10;eakoX14eNnon6g7vRcOR/YyUeFwnKDc5btem4l5DprQ/0qjPlF67VZmMK5TLbEiiPMEH+cmhOH7i&#10;WFlLy9O5ubm5fxRSWETrq8c3mjn9twDxqlJ+59jx49uyEkJeBm61QMROWxTG7ELt4T04nhmO0wWx&#10;uFiaiBvVh3CXkfDoxBGJOiRlw+fCIKdoiCOR22Gjr8MLIM/BgrmyNLwu9PVNYGykx2EAE2NDWFuZ&#10;QUdbhypsBs/ZGIyJY8Zgufw0rFu1AHrqK+FqqinlkrQgB5TE70ZdWihOZLeDcpkRcLUiCTerDuIG&#10;wRFDgHSNr12iVBaKsDHvAErjdiLK3x1x8XG8sWVOQ2pypEFNRbbxpQsXTJ49eWLS3Hxbwc7O7o9i&#10;CCp9BZJ4/P8PlGiiiZHLnSEY77AmkCHXatUfP5EV4rOlxdVKF4GedkgL3YrieB9UsC44SqM0kL6a&#10;8qJxrjCWRknG90ygN2rTcKUsEWdohKpEX8Tz8rLWuupQUVwOdd6QRVfXGKYmprC0EMOcwwz2dpbQ&#10;1zNkF3YZC7ThmDi0D1bMGoG1S2ZBT3UZ3HlluQieJn0wwAkZUT6oTmak0ilO5kShiTnlHB3jGqPh&#10;ZlWyFBU3qpMpAJJwqiie7ydK+1iR4ItgHoORsSnvQeLIi2wGIynhAC+0mcmbypTxZgIp5+1sbAxd&#10;XFwM9u0LN8zJSTO8cuW0keiL/aJNxn8UYlI/qgWzXvIunBUVJfoBu7brOVhaah1MOlhSV3cMUftZ&#10;iWsqwkJrDQKcDBC305qgbEF2pBcKY31QTmCqSSH1GcI4B6Rxigd/gmKm7PA+HArZBj97bejxqnBK&#10;qxWhs0mDAJhIYNjaWBEIW9jx7m3OTjY8aciSFb0e+vdbiskjh2LZjKFQWTobm9YqwEprFXbZaiPM&#10;xxUH+ZvFMTsYJSFspxCQgjg0StGaQDAYKZWMWo6LpMtGOkoTQWkkcOVxPtjnYQEbUwNYWlrAwlw4&#10;g3g0I2WawsbaCm6uLti2dSv8/QN41e0w3gsrEyUlxbfKyrKV/09BEUBcv355Rl1Nyfqy0uLqmupK&#10;xMcegPd2N7g62dM4JvTkzVinvBKqy+bBcuMy8rgmwrcYERQrHA52Rnb4VuREeqAgxhvlif5MuMGo&#10;StmDKoJUmuCHxKhABHi7w81YDRtXzIbSioUwMzXmSnt7WNEgdrbWrwCx4RWw+RqjZTUn1ubOVMSS&#10;+fOhtlIWhutXwFRjJSy118DL3gAxvk7ICnVFMY17LH0fmpjLztPwwvhXyxNx5yibjmw0Nh9La48S&#10;vn6JQIkIrjscjNQge+x2McUW963w9PDErp1efO4q7Y8ARDhIu5PYkEatJMC2bd2C+PjIW5UllepA&#10;7i9/70Qxv1BTU7M+KTG+LoHJ1d3VCQb6ejA00COVGMHExJBrtgyYbG2ho6GKFfOnY/MazoWTx4Od&#10;dBHtriPRUNKebUhlW0PUCEfCtiA3ygv50d44ErEdyUFuCN3pCE87PVhsUID6cjlorF/LE2BMYc0D&#10;t7ay/Kthb28PY0N9LF8wEyvkZaClqSpFkqeDCXY7m2DvTlek7CfQadGoKzyE09V5uNrAm4KdqUHz&#10;hTo8vFCLB3x8cu0kWr4/g+e3TrO3eIKvHcO9czW40ViBc0fzcTQ3FhmJ+3jr11Tet6SoNS0tsS08&#10;bC88tm+Bm7OzBMRfDgGKiKS9e4JRXJh3rrn5/Ge/aFJnZEy7dvXy8Yy0QxJlGOjrwoiGeJ1cRYI1&#10;IyDentulO3N6ulrzOu9TsY6Kx2rTSvhYcfWHuyHCPcwRvtsdMcEeNL4zUva4I5lUcijYFXH+Lgih&#10;TA1y1IGrvhI0lOSZmBVha2nSDoiVBVe62P3gjcIjXV2c+J4FFjEy5shMwLo1qyUHsbc2gycvuB8e&#10;ES7dVLKysgKnGk/iwsWLuHHjJpqbm3Hv/j0032uWnotxt/kuB1+/d08aN27eBBdb4+TJ47zNazYv&#10;+H+4jZ3nEzdvXgksLc3PKSzM422a9sPH20uKEjEEECJqxL6Kq2snJsTcKyxMczh//vz7vyggly9f&#10;PpjF+9Ha21m3g8CIaAfDQHoUw46Kp7Qon3ewuYnYqH2w0laG9calcNHjdd4tdeDFdsheAhLlaYbI&#10;HTYI97JGuI8Lwv22ItLLCnu3mcODn9lmrQNnI1XYWmyGvYUBnG1MpFsapYl74fKmL0lJCYiPi0ZM&#10;dCSTayySEhPg7e3NxL++bYH8kpcrlq1s1dTcDHNK5i2uBNh/F29WGct7H6airDQXNTUVOH7sKE42&#10;1KPxJG+E3HQC5882/jDONJ3EqRMNvCVfLaqqKnhfk1xkpCbRuLGICAvxF4Zta2lZcvbsWV6TPpQU&#10;tkViBQd7XqeeeU1Qqi8vaX4kLene2dMNVr8oEFQKM4uLq5UDAvxrBGcKw1uYm/BWqJb0BHN6gvmr&#10;R0vyuSNvb5qPa1fPIpqes8vJDCFbTBG6jcPLBhGe1qStzYjaaoAIAhC+00GKljAfN0R6mCLEzRB+&#10;LsYI2W6OMF833ktkD7hADb4+XmhqbLhLykx7/Php2M1b1yPOn2uMONPYEHH+TGPEg/vNETdv3Yzw&#10;9PAIkZWVO2BoYH3B0zMIW9y2Ycd2d9YvPvytMCTG7+edF2IYMcm8CWUuKsoqUFNVjrqj1a0NDfUv&#10;6uvrWuqOVrXV1pSjmhFVVlLES5Vn8CL+GcjNyUYF/8/LzgwVBr59/frY8rKSMiosREaEYm+wD8du&#10;hJHGDiUnoCQ/+/65phM2vygYUnPwTnNBXe0xePLuA3a2AgQmVd5eaLu7G0/Q8YKXJweT3G4fH94u&#10;IgLx0aGVJ+trTkaFh7Ua6GyAg60dQgP8kBLhi4xo3m9KGlyHdWAPMpMOIIs3H85PT0DRQV6vPT4U&#10;mXEhKExLlG4cGbpvDzk4ELwN6MO7d+96kjY7/zPlJ5p9N25cq64oK0FUZBj2BAUhOGgPggKDeV/d&#10;AHp4MOIoQtJJvbzbNGqqa17kFRaVpRxO901JSQtISIgPOZQSuT8tLX4/l5BGHjwYEZWcHBHFuyVE&#10;33/QHPn48eONr/eB2xr97Nmz6BP1FdHZWVFROdlxUTVVhQeab9+O5nu/bGS83ijvvmxZmJed6LPd&#10;Nc7Wxjx637593+/x8z3m7+0VFxIYcGD37qBof1//6NgD0THH6+sTr106N7WlpWUBbxS5V1dbPVZ7&#10;k/4pv92hjJgYeifvX1uWh+qaUhytqSFt1NHz63C1qRI3TpfhbNNx8Jx3lJdXkiYKcPBgzO2ao1X5&#10;4uDeZA0V7zrdvbn5+5Tjx2sQFOSLAFLVLvK7p4c3ncZLym++vLh/yN5gyvK9yMlM4bZKn6Qkxu6N&#10;DguTvXztstzTp809fnGv/r/8QRrGjGPum05TVlUdXdJ08nRUaUnloaSDCYkJSQmJmRkHEzMzU6TH&#10;nMyYxPys6MScrKjEwpxDiTWV1Ym8HSvXeN5P53ZsOb5+k+NhO+P9lJT4Vfv3h9V50vCicPxb5fP6&#10;f1sbawoTayZhayo3SziyuAwNDuR9qTKfH0yK3Z+cED7n6dNHstz2z1539ib7/pv8TEVF8eCCgpzC&#10;SN4L0cTYWFI8/xyQdmUk1Jojaxzx6GxvTVoLRHlFUWtBQXFSYmLKXNZd858/fz7oN2m4/6uDevz4&#10;9re8qbpvaUnZowD/wFcy1PonQfkxsP4HHDsJIFdXdy5aCEdOdnZbdVVJ6sN7F8Viu39pLfP/1fH+&#10;Kn6XxuoEtLhXVRQ1e2xzl6rln4qSf/S6rY3NDxEmgGGfCoH+OymDy1vvNt+XZO/bvzewgOgZXTp/&#10;bHHG4bg6H29P9pnMpVzxvwHlf75jLSlLUWfs3UMhkFOQyfzW9w125+1HuCb468aGBq+EuNinbqzg&#10;rVkn2UqFms2rJG4lPb7peF19i0LPytJSorDMzCze/vtc+Ftrv4EFROOzsfFiz7qaGv+s9ORnoXsD&#10;eEtvD7ZXnCUQRB+s3cj/HJT2Nkh73eVgZ4PtW1zh77db1DD3y8tzrd9gd95+5C8Ktm+fP3/q0dRU&#10;dzRsX2CRu6tLzU7vnff2R4Txrm2+LGJ3sPr3br/p2M4dbLuI7q03X+O1vvie325vFpJ+CNsXAt5m&#10;HL7ennf9dmwpZbFaXF5abiNOT3hr7X/RAmLWjkn+45iYmD9lZ2d3u3GNp2dfvlhfXJxVmZEeU5l6&#10;KL4yOTm1MiE+rjI6OrwyISGhMiUlVXo9Oyu+ks3DyovnzlVzHr3s3t275t7em9+rra398PUqxn9x&#10;d95+/G8t8Gr++9Pbt29/cvt22SdNTWI0fVJWVsaRKj1vH2Wf3BaDnyOg0hDffWvRtxZ4a4G3Fnhr&#10;gbcWeGuBtxb4hxb4f2fkV0tkgDqfAAAAAElFTkSuQmCC"/>
  <p:tag name="ISPRING_PRESENTER_PHOTO_1" val="png|iVBORw0KGgoAAAANSUhEUgAAAKoAAABQCAYAAACJf+79AAAAAXNSR0IArs4c6QAAAARnQU1BAACx&#10;jwv8YQUAAAAJcEhZcwAADsMAAA7DAcdvqGQAAEz6SURBVHhe7b0HVFXJtjV8AlnMOeeAWTGjCIKB&#10;qEhQRAVBQSWIoqKAgAhiIogkAxhQTIgJFbOoGFBREBMiGMCcs23fnt+sjfb19Xf7db/33f8fdwxk&#10;jBrncM4+tavWmmutuVbV3luGn38/JfAfLoFfvn69IRNj/PqP3362/6UMfvn6Kz7/8hXi9acc/704&#10;+sc3A/r89WueBNRffv3tZ/sfyuDL13/g05eveP/xI54/e4ZHD8vw+vVb/CIA/9sPMuX/4rOfMv6f&#10;y4Aqkf4+/fINqF/4yc/292TwC8388y+/4uXr13j+8hU+f/6IF8+foCD/Cq5fu4ZXb97gVwr3Cz3s&#10;+4+f8OHzF3wmqH/K9+/J90c5CYMXf4xY5R5VCPJn+2sZCCEKoL6k5yy8XYSCgnxcL8jDpYs5OHHi&#10;OLKyjqPw1g18+PQRn798wpOnD1FGT/vy9Rt6hV8lsP6U81/L+buMCMtyoH4mUAVoP4kw9rP9pQy+&#10;iBBOgT178Qrnz55HQtwKTHSZAIcx47BsWRSOHj2E/CsXcP9eCcoe3MeVK5dw5uwZXL9+Hc9fvMTn&#10;X6kkCv+nrP8e3oRT+B2o4v1HfvKz/fcy+MQ49InC+kiDLnv0BJs3pWLYEGNUqqQFdXVNDB0yFDu2&#10;bsKd2wXIvXQRa1Ynw9PdEzN9fLArPQ2lpfcE15KA+pF9/ZT3X2Pui+BQAp+f6FHF+w8E6s/25zL4&#10;RCF9ZNh+Qq94t7gYVy5dwvzgYDRq2BAymUxqzZo0QWx0JEru3MLmzVswYIAhtDQqoXmzpgiaNwfF&#10;d25COIVfJHn/9lPefwNzn78B9YMA6lcK7v2Xf/xsfyKDjxTQRyLs4aOHuHh8L84f2IYTh/bBm56y&#10;Rs1avwO1Xt36iFy2HAVXC+DvNxdVqlSVvlNRKmE90gpns7Pw8vljPH7yFG8+/iJ5559y/+9x90mA&#10;U+BTcFRh4e/oY3+2/1sG7xmiPxBQL5jh52YdwIYwT6wOmYqMtE1YuDQKLdq0/x2oHTp0wtr1qbiU&#10;m4/JkydDQ11N+k4uV8DExAJbN6di95Zk7FifgJKiQggdfKCX/in3P8eeoEjlQP0lT/aFb97Sx/5s&#10;/1UG7xia3jP0vHj1GtcvnMSuhFAEOxlj+ogeWLMkCDt27sckd280atwETVu0htMEF6xJjMO2zZvg&#10;O9cfLVu3kYBap15DzJgdgPVJSfBxHIHJlv2wd9MqvH33FpLs6cl/yv5f4+/DN6C+FUD9TGG9IVB/&#10;tn/KQADnPT3p68+fcTvvPPbEhWChmxVmjuyJacYtEDDGCMkJMVibug2z54XCy8cfQXN8MX2MCbxG&#10;D8W8ubPhMnkqDIwGw3GSO1Ymb0T8okC4GevAqmMNzJ1gg5xTWUysaAw8zxuS4J/y/79lICKa8Klv&#10;BFAF/3pFIvaz/VMGr0kg3zI2P37yCGd3rcNyj5HwNO0EH/MOmGvaFm79m8LNciBC5/khLjYW0WEh&#10;8He2gku/RrDvWh2etsZYGhqE+PhExMYlYv6cmZhlOxDzLNtiin5j2PRujRWhflzNui951dcsBfyU&#10;//+NQRFtRD716uPnPJkU3j788rN9lwGN9iXDzLM3H3DjYjbSI3wROLovPIe2hK+FDuZadIKbXnOM&#10;7FgPo/q1x3Q7IwSOHww/m17wNdeBp35DTB7YEsFudohdHISgaZPgqN8Bk/o2xGL7rgi164TRunUw&#10;ecQAHMvYjrdcgn3NROHFh68/dfAHHL5mZBM51PMPn/Jkb/nu2btfKnZ7z/kTKM8J0hf0bi/o5u4/&#10;eICT21cjfpoVfIfrYLZ5a8yx7IgZJp3gOqAdPWdTtnrwMm6GQJtOmGfTA3NH6MLfvAv8Lbpgnr0+&#10;/ByHwsu8G1z7NITHwOYIHdUNEeO6w9OgEUb3aoIVITNRfLcEr+ksnjJrq/B6+AMOX378FZ8I1Kfv&#10;CdRXVMrjt18qdHvy4Vc8I098/O4zHr4jYCiT4qJb2Jc4H4sd+2GORUvMZdieadIBUwx04Ni3Hcb1&#10;EhSgDeZZdeYxfRA0qg9mDOuKWSZdEO7QH8snD8FSZ30E23SBr5kOZpp2RKB1F0SM1cU88zYY36s+&#10;/Cda4/yZ03hJZ/H04294/KZi6+GPOBTO4z2B+ugtQ/9zQrbs9ecK2Upff0EZrfjRuy+4VfoMh04W&#10;If1AMXKuPeMafi52xsxFyOju8DVtgZnD2mHKwHZw7NMGY3oRaL3bYOrA9vAb0Q3B9r0xz7YP5ph3&#10;h7eRjuR1wx0HIm6qMSIn6CHYrhv8Cehgm84IZ39BIzrCRa8RvG0G4eDuNDx5/xlPSDfKxHgI1rI3&#10;FVMff8Th43df8YY5VOlrAvUJLfn+q08Vsj0g7ykjSC4X3sfaDdmY6rEHo8emYlHkbhw/kI60KC+C&#10;rDNmDGkOT8O2cO7bFmN6EqhsEwjYKfrt4DG4PTyHdIT3sM7kr90wh55z2mAdArgXPe1Aetc+kled&#10;b9sZIXZdEGRNr8tjnHo3xlTzftixKRkP37zDCyqkjBztPsd0/9XnCqmPP+KwjLJ4SVp09wWBWkZu&#10;VPLyY4VrxZxzKUseRc9eY8PWLLg4b4Z+/zVoozMHI+18sXHVcmxdOgXz7bsQWC3hQ3B5GHeEK0P/&#10;FMP28BjUHi7kquP6tcHEAW3gPrAtphm1lZKt8HH6iJlqiUiXofCnx/WhN/ajFw0YSRpg3hleRu0Y&#10;+ptgikU/pG1ajaLHL5B//y0uFj5G0fN3uE8PX0LnUfKi4unlRyzeZ3R5xupL0fOPebL7LOQVUSAV&#10;rd0hOb/3/iuOX7yB6T4buKkkCX16R6FeQ2sYDnHEhsQVSI/yRtg4XQQwZM+nZwy06wm/4Z0RYEXA&#10;WXaFU38mVb1aw9OoPT1pB3gZtqY3bY8F4wdhuacVQscb8/+OcBvQGl70stOGtIcXAT5Vvw2c+jSF&#10;75jB2LV1DdIzzyAgLAMhCw/gYNYtGs8bFL/+RJ2IVvF0833OJaRCj8nfbwuglrz7Fbeef6hQ7eaz&#10;9yh5+ytuPHmD+LV7YGG5GIaGSeihG4jqNfvAfKQz9u9Ox6GkIISN6Y5ZFqyf2vSmV+yBAMsu8LPs&#10;DHeG+3H92sKlvw4TKIKXAJ7NZMuHFGC2VS94W/bCRMMOcOYxrnpMvAbwlcnXFHphlz4t4KDbCAun&#10;jMK+9A2YFxKNLt09MEBvOYKCj+JwdiEKn79FEY2pounmx/kWkQKVkbvfevYhT1b05iuuP31fodq1&#10;px9Qwuz+3K0SzAxYxp1OczDEeBO6dw9Enbq94Ow+C+dzLyBrewzC7HuwtNQUHvSa04ey6G/SEZOY&#10;VNl0b8ESUyuJBngP6cAVq/bw4WuwTU8sGKMHr2Fd4NCjOZx4jLsBqQKPk17Zxuk2hF2X+lgR4I7j&#10;xw/C02ce6tYfgjatAmFnm44Vq87g8t0nKGI15tqTiqWbH7F4ixHl3gcIbObJbrHafPXJu4rVnn7E&#10;7ddfkXk2B44T3aHb3QVDh26mR1uBzp1HwW/RCuQ9KEPO8Z2ImsxaqGET8spWLFN1wnRy1TG9W8Ky&#10;UzM4MKFyZyh3H6SDScJbkqcGWOtisdMA+I3U5WetMbFfOTWYSa8714Le2bQzxnevD6d+rZAaF44T&#10;53Pg7DEXtWt3R8vmkzBkcDL8gg/h+JV7uMXwf5VArXD6+YbH688/opj1KcogT3adRbwrj95VqJb3&#10;5COuvfiMncdOwnqUPVo010evnvOh1y8C3bs5wcUrEBnn8pCffwnpkdMwb7hIlJphzvBOmEagjif4&#10;Jui1kRIqr8Ed+KojhfZJ/dvCi5QgYGRX0gQmTeSlbgz1U5mAiZKVr2V3LhCwetCDNdRRRkghDw5Z&#10;GodufQajWtXWaNt6DAwNojB12i6kH7+Fq6Rk+c8+VCjd/IjFq8KhvAMuPyJQr3IZ5tLDtxWrPfpA&#10;EHxC5vk8uLj5oEH9TqhFbtq8mQUa1O2DTp0MEbR0DXILS5B7dBviPYbBy6AhXPWbw9VQB+4E52yz&#10;juSqnbhixdWqYR3oNTtwxao93PR14D2UvJX7AsTn7gNZJRBlLFKDSQNbY3THWkyodJAaHYKU1B0w&#10;tRoLVdVKqFqlDXr2mAXjQYkY77Iea3dfxGV607xnH3GprILp5xserzz5gJtvgYtlb/NkV559Rk7p&#10;m4rVHr7DZSZUh3OLMTsgGc1bGEGpqIxmLdtA39ACw61dsGD5emTfeYbCe/dwMHkRwkbpwrlnbTj2&#10;bExP2Z7r/h0ZxvlKoPoN78LyVSe4k4dKnHVYR3pPJlVmohLAREq/LSb0bYlRnWvBSbcBEuZMRO7l&#10;S8i6UYa5i6Kg26sXWrcehkEGK2E6NAUOzlFI3n0MuY/f49KTTxVLNz9g8eKj9yh4/ZuYf54s9+kn&#10;nHvwukK1C/So5x68xKaMS5jikYI2DLnqarXRf5A+IpNTkH46D/tyb+Pk/TfIe/4FV/MuIHPFbCzl&#10;qpLngIYM500xdRABKLwlEytRdhLNkwD2YDnKe1gn0gRWAkZ0Ijdtj8n6reBIXjpVrzHifcbg7OnD&#10;uM6M/vKr37DvQj5mBS6GkZE/BhmmYPDgFXCZugDbTpxCLr3p+TIx1oqln+/zzaFDyX/1D5y5/zpP&#10;duHxJ2Tfe11h2ul7r3CRi/knCsuwOGYnrEfEoGMHT9Su1R29+hhhycpUnKU8cp//gtOlb5H98CPy&#10;Hr7CjcvZOLNhIdbNsECQVQd4k2sK/unUqwWcezdj2G8JN9ZR3QxaE8StCVAdBNt2wwJ64mCL9giz&#10;6oqUgAk4ezwDBfTml14DJ0ueYXXaTjg4zSBH9kbXLoHo02cqvOcuxMH8G7hIIzldgXTzRxyeK2Xk&#10;45Ld6buv8mTnHn3EybuvKkzLKnmJnOdfcfjaXcwNisVQowXo2yeCCZUdatdoB4uRLkg9fAEXn35B&#10;dtk7nLj7GqdK3zOheY3b3Khy9dh2HIybjWRvSyyx5yIAC/++TJRmko/OGNqOr1ydIj8NYkK1zFEP&#10;q71MsMXfHpkrQ5BzNgu5pS9x9slXnH/6FYcKSjAnJBw6On3IUbugerVe6Np1CIKWxOFE0WOce/IF&#10;WXdfVhjd/BGHpx9wte75r8gqfpEny2ZoOU7lVZh25wWyH3/G4VulWLA0HiZDfdBTdwGaNxmHWtU7&#10;wGwEV6Uyz+IsDfgULfp48UscLXmFE/ffI4d8sfDpa+6suo78Y9twOmUhjsT7YufiqUjxc8BaH2ts&#10;nGWHtEAn7AifgvToWdi3dimyDu7kRpebyCHws0o/4sjdtzgl5E4wLk7YDF1dSygUNSCXqaG9TjeE&#10;RCbhuBjno084Vvyi4ujmDzjMIvU6zzXU40XP82QnH3zAkTsvK1Q7RqAcp6faePAU3H0WYoC+K1el&#10;xmCE7RQsWrUF+wtKkfXgvQTQctm8wOHi1zh0lwnYvY84zXX5Kw+e4VZZKUoe3MbtgrPIPb4LZ/ek&#10;IGf/ZhRkH8CNqznIzbuMnCsscxWV4ObDZ7h67yFybt+XAHqUfZx6+AEbDlyCxfCZ0FSvL11j1apl&#10;BwRGJONoET2pAHXRiwqlmx+xeOzuG5xh9Dl6m0A9Rk9xkMKoOO0l50rwlbzBoaJnSD6QBd/waMxZ&#10;GIvVu7Nw4PojHCWQDxW/wsHbQi4v+f4NDvP4PXkPsHLPGYQmZ2DB2gOITD+F7Wdu4tzdpwTuc+QU&#10;leHcnUc4d5/h/e4LnLt+B9eu5eFJcT7ePCjA63tX8OROHm7evoGcO6U4zaQuPacEEz3CULNqcwJV&#10;DX30TLB80wEayVscuffu2xgqkn7+OdfDJa9x8vFXyoBAPXz3HfYXPq9w7cBtApCAzGQJalfebezJ&#10;L8Zh8tGjjDCZd15/k8cLHOD7wwTN8ZulOJyVhc3r1iJs/iKMcfRGT31bDDR3w7y4Xci48QJZT3/D&#10;gZJPWHXkBpau3ibtjCo5uwO/lpzi7t9c7lDPwz8e5eHTvQsou3UBl4vv4dDtZ1i8bgcMjazIT40w&#10;I2QFdube5Vje4wCNpCLq5vucM++Qcj38in0CqJlUwt5bzypmu00DJRAP3XuPQ/ffEWSvkUEvupeG&#10;myFkUijev2DSw83U57JwOzsd93L2IP9MJranJGHciFFoWKczDCynY/WxQpxiJr819xE8g1dirJ0D&#10;1izwQtnpjdz5e4Zb+PPx25NrfC0gaC/i482jKMrPZq32IXZcvYelKbsRtnI7Us/cwEGGvH00pL03&#10;K6hevuFxHw31aNkX6uBZnmxf8VvsokAqbLvxHLtvvZCaJIMbT6XXPYWvsOfOW+y8UoJ9h/bj6qEU&#10;fLh2gNfu5gO/PcXnjy9w/shuOAwfAz3jSVi29RR57Rus2n0aVnaTMURPD8t8J+Fq5lq8uX4YX4qz&#10;2c7h6/0L+PXBOby/egDFZ5hk8XaVR+69xb7id9hHD3KAnnTfnTfYTQPZdfN5xdWL0IGIeqWfqBMC&#10;dW/RW6Rff1bB2xPsuP4UO248w87Cl9hFkO7mbggB1G0nziBtXQxyd8bh7dVM/Pr4Im8tUyQu4sWH&#10;x1cQtzAIllbO8CXHTc3Yj+DwGG5uMUevTl0xfcJI7EgIxtX9SSg7l4YXuXvZxwG8K8jE0/NpuJ6Z&#10;jCP70pB2insK8kvpxZ9iz03RXtBQXiKdQE3nuCqqfnbdeokD9z9h53UCdfftt0jjNUIVtW3n3Ldf&#10;e4rt9Kw7hBe99Rw78+5jS04h1h3OwYqVKxEfNhOZaxbgxsH1eMDw/yKfYCs6gZtZqYgK8oa9rS0m&#10;T/VAWGgwb+fjyXLXIPTs2AkuIw0RFzQFxzdF4tbRjSg9m4ZnF3fiVe5uPL2QjoIDvMXPmgisiI9D&#10;4sZtSN6RgdU7D2L9wTNM0vKRTm+edu0J0q4/r5D6Sb9Jjn7vE+dPoO689Rrbrj6psG0L576VEUV4&#10;0/Qrd5F66DTiNxCAiauxJGo5/GZ4Yh43OCctmIr9BOuJ1EjkpMche0s0ksOnY8ZEG0yeMAZ+s32w&#10;MCQIM7ymwXSIGYbq68HTyRqrIwJx5kAq7l05hqfXecXpzWy8uX0Gr26ewu1Tu7B/UzxvBbQCiQlx&#10;WLo4HIHzArEwfBHWbhRLuRdoRGJ8LyqkfoSB7in5gC0FT/Nk22++Qmr+4wrZNol5FzylxT7Fzpxr&#10;WL89HQvDFsDHaypCeKvIhBURWBQwA/6uNlg+ZwI2R89B+sr52JW4ABuXzUH4TGfM8XTGkkVhWLcx&#10;FSmbt2FFQiJm+s7B5Cm83ipwHjanrOWK1DHcL76Op2V38fRRKR4+fMDbU95EXs4pnDh2CPtO8kYX&#10;B48iIX4Fgv1nI5yeef3GjdiRfRnCkDZdfVoh9bOF0W7nnffYdOVJnmzL9VdIufK4Qrb1nHcqrXZX&#10;wUNsO3AMMSui6dH8McffH7ErV2NXJsPwhvWIDAtEUlQI0lNisZfXOGVs4Xfr45CycjnWbViLbYd5&#10;E7WLhUi7cAupp/KwJuMYYnm/qdjYRN7Qdw22b9+Co8cO4/yFS8gpKET2TRb9r3NX1uWb2HupEHtu&#10;PEEGFxm2HTmJddvTsGHvQWzNLsDmK6XYmPcIKXkVUz+brpKW3X6PDbkEauq1V1h/+XGFbGs57xR6&#10;q20ERMrRC0hIP4D49INIzDiFlFP5SLt0BylZeUjel4UtB7Ow++Q57DuTg8xzOTh87hIO5lxFBndZ&#10;7bj2iIB/gfXXuCPrxmuJ427bewDRkRGYHxSE0JBgLFm8CMtXxCAheR2Sdh7AxpNXsCX3HjYRhBvy&#10;X2Bj/jNsufIA20k/thWwv2vsL+8p1l1+SN2IVvF0lCJkUvgeay8+ypNtLHiBtbkPK2RL5ryTWfdM&#10;vsTXS6VYS0BsyH+C9QXPsY5CSrryhI0A4auIOsK7bcp/iM1X6YGZgG0jODcRUGvznyKJQFp1hcAq&#10;eIkdBNvGHTuwIHAuZnh6wMebXHbGDDZvzJo9E/MWhCI8LgkxmzOQfOg8UnKKsZbnSBbAzH/O/rhi&#10;Js4txlZBdSMwuT7vCVJvvUXSxYd5snUE6hp+WFHbaoJ0lWiXn2DNlWdYk8etd3xdzf9X5RJ80udP&#10;+f9T/v8EK39o0v+XeAx/v/pSGVZdZOPxm+ihNx04iqhlSxDgO5OJ1kzM9fXBnFkz4OvjjTk+0+E3&#10;ayZCAgMQn7ASm4+eo0flGAjOlZcelY9H6rPi6kXgMZlATSFQVwqgJjHs8E2Fb4kXyvC9reR7qRF4&#10;P34u3idcePitiffl7bv8EinH+IuPsYZgTb1QhI0ZRxC/Jhkx0RGIiQhH5OIwJl6hiFi8ALHLFiI+&#10;ehkSk3nZyaFz9Obsh4aRyHP+1Ec5HoWzWHfjLWVKoK6i94jPKf2hlfG9aD9+VjHfx50vRdz5B5SF&#10;aH9PBrHny7CC8lt9+RGTgPtYfzIP67jxZe2uTKxMy0D89gys4d2qU5m8bT56FmuOX0bc6ds8j+i/&#10;DHGS7P//kP+/OsffPe/34x5I8ilv3+Xzd/v4a3kmMrokXX+N2JzSPFlC7jOsOFf6e4s59wAxZ0X7&#10;52c/fl8R3sdQHlIjYFZcfIQV9KIx58qkz/5q/jFU2HK2FTkPEXvhseRh6REkoAuFxn5TagL7TuB3&#10;CaQU8XnPEcv3y9n/csp+BXXwV+f5f/1e0rOYDw1LvIpzi8/+Tr/iOOn4C48QT/ojmiQjzvvv9vF3&#10;zhPH/lcVvBbjy5PFXnqGKAonmieO5qCFkJdTqMspaPF/lPj839loAP/W/v6dY/vWl5izmH+siDb5&#10;L7Hi8nNE5zxCtBj7j+MXcvuz+fDzqDNs5x4iMucxIi88QfRF0Z4iiu8jzj9GxIWnWJH3CokFb3iu&#10;F4g8z2PPiD6/6eP/g7lJsv82ZgG0FcJAOLeov63rBxJeIs4SmLnPkXjtLRKvEkx0eNEc/+9Y+jeM&#10;XYwvIf81orIJ1JhLFBo7jaJFLOf7BConkQlFHF+XX3pKIT/CMgov4sx9RHKAkZzk/6qxD6EE0UeE&#10;1N/3//+X/f1vx/EnvxPjWcY5LmWLEh6QYSfyyC0s2JaDpXu5pn/2nuRBIvh7SRZiDt/7+m/n8m2e&#10;33/DV3GuGBpC3Nm7WJB+Ht7xmQjafBarzt9DAjP9iLPimPJzlMvs3yOjCMpezDGK0SGWRhNDcEZm&#10;36PnJyCEvhk9lhEL4ph/dd7veovlcUmXaEwHL8Jn1X54xR9E+J58KfwLI4/8fa7/b2OPPv8IcXmv&#10;sUwANTb/FWIvP0NEdhnCT5Rg2ZFiLMu8gwX7byD82C16P1oQLWUJBbb0DLejZfP1f9iWZN+HaEuF&#10;oCicJRT8YvYhfSa1/3mf/+7fLDl9D4vYlolwz1AWlp6LCTNWYLiVD9w8IxC+KQvRYv5U8iIqdxlf&#10;hWFHC+VyXkv527+eS7kcxG/jmIRFpB2HvcssdOthxkuk52LdwRxsZNkrgiBeTIUvpZz+Xr9/T36L&#10;hR6EkdAQ407fQcDGk5ganYnATZcQeagYUacJYs5f6GkJ3/9RxovEZ2fKpHLc9jNXeKn5AnTiHtou&#10;PUdgWlA84o8VEOyPJbAvZVtMwJbr+O+N74/HSV778iuhlzxZVM4LRBCcM1adgGPYJjjMWY3R05Jg&#10;OTUODoGJCNl6CHHnihmqHlJB97HolFAoX/+qnRLHlh8XLn5DAS3miRdnP5Qmu4zWsuQslS4A8mOf&#10;337zX/r/oa8/Pe+/+t1fjfH79/ztwpMlWELhJtBow3fmY7hTGLrr9oUB74hiNmwQxrhyxWrdUY7/&#10;PhaLsZ+m56FhL826S2VwbmxiHuH/7TjuScdJUepAHqbOCYVB/w7Q61kJdjZ6CFqWiISsO4i69ALh&#10;2Y/ZL6+U/dbvd1n+/vqv5vbfyUmSsQAQI0XWDcyN3wIzh5noO8wLFuOXYKzPesxKPIrY0yWIYckt&#10;/PSDcr39cJ6F/GwpdRjP5C8sdh0G9huIBjXV0b93bd7IYzQCVqVLDm/Z+ScEqcBLKRb+pUz+gKUf&#10;5LeEOInKfclxlOTJnML3YcTkWBhZeWKgpTmMLAxhzAd4deszAu10TWA1fgoWrN+ByJOFFF4pQk/e&#10;QxhPHiZe/6z94fuFPPlS8rX5GTfgsyYbwZvOIOb4DVIOAoST/72ff9XvX53rr8bzN36/IOseFhKA&#10;8SyHRGXchLWTuLVPF7i5qiJprQr8AipjkHEXjJwSjvmZtxBDajRv8xk4+CRj/LzNCNx1WfK0Yi6h&#10;7Euaz5+cN5wKXEpjnRGTgcGmw+HgoInlsTLMnlMHlqOcMC36KML23kbApssI3XeTBl4q9Sf6lWT/&#10;V/P9s+85HuEoIjjPmfHpGGRmD90erWE5og2sbPpBf/AIDB87D8GJBxF7ikZLb/77+b6ddyH1v4Tz&#10;nJtyBPom41CvXk3Y2MmxYoUavLxbw87VB3OTTmL+9isI2kKZ0AEuEjL577Dyr8b7TXbhwhlcfMG5&#10;E6gdelqjQ5fOsBzOG4F510BgUGWELmyESZM7o51OU97upgnM7Bzhn3KwXGA88YKT9zH/xF2phRKE&#10;Yaf4WdZ9hJy4x3YXIeLktMQwcSy/C6eVLTlUgKmh62A+yg/jJwUiIGoNQnef5fElmM/fzufrgm+/&#10;W8A+pb6Osy+hIHEOehbRX4h0LD//vd2TxiO+l8bG46Xv6OlE32Isor8F3377+xjFcd+ODebrUnq5&#10;mGMlcPJey5um6cNrqgofFymeEi9DPl9dXTTQe/BoeK45i7jsYkwJWMzLnPXQtZc53MJWIezodYQR&#10;hGIs0hik85ODirH9MK6FBEvo0QcY45uC/vp9+VhKOe7dl2HlShV069kXA4aHwGn6Cji5L8KMZakI&#10;OZiPEDF+ylHMT8hifhbnJeb2owy+yUh8//3c0vykOVIGwhuSdoXuPAuT0byNUQPe5M1BiT17lEjf&#10;qYXA+fUxaswA2NHLBiZkIvIUdStkJvRMPcxnH2LskeSz7lFbUL9pTzRtIsOaZBlKSmRYEKqBPv37&#10;w9x2DuwnhsF1ehSWbjyEmNNFElC/9yF0IfAijfPbHCSZCRkJp0XcCJ1J2DrJSHXhucBGnszCrDqC&#10;AmXYskWGvXsVyDopw63bqjhxqjbsx2jzwbMyDqoDxi5YheDjdxB29hEFV4pgAiaYHZWfoIytFEGc&#10;TNBxAk8CNC2Sn4eeFWGkDLMT0jBqrB0szDrztjXdYTR4GBz9o+C/Lx/B/F70V64MXsbMPsX/QQRO&#10;MBUu/i/vr5ST4HecRNDxYn5fzPdUBMcjxhByio2TDqZgg/l9sARUARR6OxqL6D9IfCd+Jx1zF4E8&#10;xwKJQz3EpJAD6N3PDp5TtXH6lAyXL8upBBW8eyPH8igZdAcawj4gE/PWZMF5yghYD1dihEU1DHcc&#10;hymrDiHkzONy+XD+4tzCACTZ8NzivZBNKL1S8OH7GD1nM4yHGWBtkiq+fBHyV+GthRqiVr3eGGbS&#10;Bw72veAwcRzcl6dK8110/ikVzPmLOVAmoi9p/nwVegjl3IW8xRzn83vpc6nxvVA6w+jik3fgFroG&#10;zVrpoW0bVWzaWG6Ioj0ok3ODTRVY84EY1uMCmETmSjRBAEbILJDjX0TQJF59idkrtqNhk27o0F6G&#10;gwdl+OUXGaKjFbx3V200btABBgO6YJzDQPiHzMOKvWckrh0kHIzAC2Uhxlk+DyETGjTfh1G3Qk9C&#10;18JxCb0IIwvnvAOPF/NSlP1yFN2RSQCNiFRi61YFPn2S4cN7BebMlfHhszJUb8iHKyxOlkL/vEN3&#10;4J9xlVnpXWaHD+G76wY8U3MQsP8ahUTFcCCBx+7Be1M+3FafwSzyPb8deRg/fT7XvFtiXZIaNxdr&#10;oG7tKug3bBwCd2QjiiWaZRefs4/bcE/JgU/aJYSeuINwlnaCCbSZO65i0srTmJx0CvMPXpO4ZBDB&#10;4C8UT8v033MTExOyMWXtWcw7fEv6jT8nOl9YJ4+ZuzUfs1MuInA/vR458XwKIOBoCeYdLUYAjwtl&#10;OPNhqO05dC5MTRrjyCEZDh9SUGlV4eZWH/szNDA/RAZjGzO4hZ/E5KB03nFPF+k7ZFiVIIeReS9Y&#10;E3hLsp+R696H34FCBAtQnSzFzPRr8N6ci6BD5HUcT5AEpDIC8DAsbeywbLE2Hj+W8YnUCtStq4ma&#10;NbUwd64at/xp0FG0htXUIMzfexUhGYWYnHgWM7bmkbfSETCE+30zsrCTxZi+6QJcE89g9s7rBATP&#10;Q4B9n988vg9jPjCfN14bMmo27xzYEE6O9ITFMjx9qkDhLQ18/UUVz57LEB6ujgEG+pjgtwnhWQRQ&#10;DvmmSO5Y9RB0ZgmTLveg9WjUqDt02gnnJsPnz3IsXSrnTTQUaNhQBbNmKrghR5vPRBiE4NgdXKl7&#10;g+WsFy86dQuzd12Cx6YczEq/TqpUxkhIXe27DN9Np+CzLgfTNuZTVsUIJ+UJFpHk7BPqqIhP7vtM&#10;q6BixoxRQ7PmleE8QRP37ipw546cN5VV8E5zSjTW0cWM+FQs2XcdTqFpGDtvJZamHeTlwmdgN3s9&#10;BjjMx/jAOCzYky1led7rz8HIMQ4djWbD2CUUdt4xsBrlyM3BdVF0W4b582WopC1DSx0D+Mbuwkom&#10;J8sO3WK/qehhHYShrosQsD6TxW8Cam8erGasQSejWehqOhuTwzeQ3xZIoTqU3iv0wHWM99uA9vq8&#10;kcRwf0xesZNehGAVYZiexTvxMMzGRcDAKgSuYRsRxcxU8Cy/Y3cx51ARgXOfgrgPk+mb0bUv770f&#10;pcSVK3ICtBovX+7EG/v2501+G6BPX3WMm+aB1UfuwWP+TrhO7oC8y5RdpgwDDNvB3GkllqXlk3vu&#10;hePSvRIwgzPyYeGViEFjF8F3zUEa9z3ME+M68wTT47JgYOwAby9tPiJdhrQdcgJVg3SrMvZmqOMU&#10;HcfYMfVgaueJWZGbYe8Viy7G82DlvgZLduVKlZjQc6w6cNXMf8Mh9LeZB50BMzHKdyMNt4CGLIy1&#10;GH40Rv/jjDKc5/Q1h9Cl31g0aVQVq1fL8PKF8IRK2NvXxL6MhvSsWrhwQWChFgaYT8Gk2OM0/BIs&#10;OlKEkO0n4RK2HhZusehpMB2amh3Qrp0CO3fK8eGDHAsWyPmZKvr2rUQvq4YDB2Swtm2K0VOXIO5w&#10;KVbyiTNzV23HENdg6FoHwGbWRizZe41VpitwWRiPoaOnU0fUvctqzFx9CjHEUQijXBBl5XtUAJUn&#10;cXNT8CnI2lBTqwEvTy2cPy9HZKQ6+al4zHcT1G/RH6OmzsXEmeEYONQZPQeMgO3YiRjPm+AONB6J&#10;1h36QbfvIDjOCMT0qB2wcg1DL73BaNWuCxo174UWbQ14T6W+mObdHIuXVoO5hQa0tJSoWq0tvdFs&#10;OPEe+tYuC9Fb3wJtOvVGuy5GsLD3xMzoVEwMjIfe4OHoxOSmbaeBPLcj3ALiCLh8llMeMJSlQs/A&#10;Em3atEHLtt1hMHIKZm88KNUFAzaeYZLogc5deqBjpx4wNh0LP/a5LIvJCsOQz8EiLKDC/ffdRa8R&#10;S2Fi3gyXqKjiElVMmdoUbdoN4hOkraGu0ZN3MuEtzWeEcZ/oXYz3ToG5ZTucy5Yh+4wchoNbo4Ou&#10;F8Y4BcNkhBMM7WbAdeF6TJwXiW59BxN8vTDWYx4940WEX36J4MwiDHWIQfUaukzYVPDkiUxSbMuW&#10;WmjRojECAhpg5kxtDOQN2AYPG89btbugR+8B6Krbi/+Pw8QZiVi48ypWcbfV4h1nYGrrg3r12/G3&#10;rWBsPhYTw1Lgl1EAP0YTXyY0ficeYA4jiF3oFjqdwejfj4ZAalNUJIOZGZ+ALauOUXbdcae4E72j&#10;BvfQqkK3f2foDPLEULc4JtureKXtHLTpPBRtOvZGyw76UKq353irYHOqAm/fyrBokRzVq1dlEtoc&#10;YeGNMW26Ntrq1IKOrjls3aIx1j0RffSdUbN+RzTgTTaMLMbD3T+B3jkWBqZ2dJLt0LlrNwzjlb2O&#10;npGsShxHCA0k8OxTzD5MoJbcUdJzKhlytDF2rDYu5KjgKpOHWTPV0adfS+h00UOdRgPISbryTnN8&#10;dM2YdujNOy7XrlUPXTvVxkSXRhg1uiFatqiJZi16UKCjYGrB5y4FVsf8BTX5AIfaUFOtjBrV66Bt&#10;u+Zo27EF6jdsgEpaVXjOGpxMVzRvORDNm7eG/ajKCJjXAKZmLXi+tuja0xwGg0zgMKYBopbXRnCY&#10;Lrr26I5W7Y3gPCca0xbtwtDhLvxdDSxdogZn56pordMetlMWIm7XFbjOikF/3vV5mqcS85i5D+HN&#10;eAdbjof3GvJMhrXpDDECqEH77sHQdhnG2DeTEqjfflPhbSHrY1taT8xfaAyjoQY0OlOYjV5AY92I&#10;HgPdeUFffXpeGR49USENaIxqNbry1uatMXJkEwzn7dF76JmR7/aGtVVV2Fpr8T6og+EeyfJN1kM4&#10;BW9H9VoGaNJQA8lMRr5+lWE/gdqxoxY0NBqjVatmaNGqIVq17QKdDgN595S27LcS4uJrUa5dMMxi&#10;BJxnx2Lh+iOwclqIZs06YYSlnFcnKODh0QIjxk7CxOj9mHWwGDMFULNKMYtzHTw9ETUbd4WNtQw3&#10;b8iQk0MjG1QJKkqer7kh1iQNwq+/1sVlzmvwMC0o1JrS0fRAK0a+qtUp91ZVMXWqOqbPakZ5tEOd&#10;OnUQE6OKN29k9NByNGlcFZUrt6BO6TTaNUUV6rxKlVqciw6fNjOQ+m6PLp00mLRrwmd2OxgPMUK7&#10;9kOp+y68p0EVzPDRQuLqdnDzsIDFKF/4JBxg9HkM32NMpnLOqUjWMG+eGgoKFBKxFpzp6FE5jhyv&#10;hQ2bu5CzdGVSVQ2T3WTYt18Tk1y16eYVGKgv/lfH1u3a6NlTg963JhrUa8TkTBt378noKVTpHdRo&#10;aXLpLiA9elWHx7R6MDOvj1q1qkN/oAYfGV6J4K+M8eMUOHJE/KYSVq2qwvuFqkMprw7drrWQtEYF&#10;r15r4PGzRggOrUtg10KDxobQ6WRHI2uH/eTZn8mr92bIWfukV2plAWu7ULYRrGJokoPJcP++nBxZ&#10;QUPRgZl3NGaRR848eg9+9Ky++0pgzdrxGN57f2uqihQSAQ226nj1pi7OXWiJ+NUGMLdxQrU69mjS&#10;vCPCF6vj5StxnAoBXQWdOmvxWQAybEpVYumyqvRwNMI2mlhLIO7eLcN45zYYNTEKHoGH0LWPM1q3&#10;0uIVAMwFPgjDkCF1swxt26qTalWD8eCacPesy6dTN4GmVj0eq47ktTJ8+qyCG7eqICC4AYaZD6JT&#10;cEaN2obQN6iMw5TdO3q2XTtUYc1ntw7zSMSU9FuYQU8652QZ5tE7DfeKRp36bTHWgUClTA4fUqf8&#10;urPKMZZAtYId7zx442YdlD1UYowDQ7m6CoYN1WAkrA4r6+rwn6fkjeJkuH6jEhyd6jIi1MIcXy28&#10;fq2QqEvLlprQ0qyBYcNqY6pnPS5k1ELN6io0IhlBWA2OE2pgRawqHj5S4OIlLdiPrkwnVotOrDZc&#10;XdUlyvXilSY2b6lN59cN4zz55ETycP/jXJk6e0aJ69dleP5cLln2bXLIfftkOHlCjvfvVPD+QxWE&#10;LazNBzEQ7SvleE3rWbhQRuvQwLhxlVBaqiqdwNBQneFRm6FEDRn7VHhdkAYe8rvISDmJtwxKJb30&#10;LAXu3VNBVJQWSXclOLuocdKCE6ogI0OVnlzJ0KPArRty2NrIpHsxmZjIOSk5wSOnInhMgSrLKqr8&#10;rhoaNayFiGWa5NNqePZMnFfB+4wqeFPexqQtfHKJZ30cO65KkKqjuFiNl5kQDDp1McQ5ELP2XMPM&#10;4w/gdeguPPcXY2rCYUyY6gl312ZShi+y2YICGV69FGBkgvm5Fq8WbY+GjTqiVev62LpFnZ/L8ds/&#10;5Ni1S0mQKuDuIeM4yr1jo8ZK3rlaAznnVfGCffjPrYcuncfxMz79hLerjOA5HtIhvHwpZ0Ijkimh&#10;aBXKVZVcXonC20w6p6pxngrKgBUIerm3b+V49UqOy3lyev/K/K4+ZVsLS5aqMmyTQjxUwd50GWzt&#10;26L/hCVw3nId047cxSzOM+zwDSa0EWjcsB25rwx5eTLsSNPkOazhPmsVeht6oGWbZtiQUgnPnqph&#10;2jQFmjVVZZKkKlGhkydVmcuo4BFB9umTHImJqmjatAodTBV+porMQ3JSHFW0aqGGlPXUaZ4awVaJ&#10;0UADq1Yq8OC+CvmvoBxqnK8SgnImJsiYA8hZj1UhtpTS/B6WyXg/Wpa9VmtjnKs9FpDizDlWlicr&#10;vKWUvOgreof0dAX5qhz99FT43CVtrF+nxR8rcOyYAg5jlVi7jkB9LcPixQRqrcoYZV8LJXe1OGk5&#10;9PVVGYJUsGaNDGfPqWPt2jpYEVMXEydWkzLZKpWVLAyzlEFjiI1Von59Dbi7q0kAFOffkaYKr2na&#10;yDyogTev5Zg7R05wyzFhghw3b4qymRouXVSlt5dzl7wc2tpyjkmGCxeFJ66GyKg6mD69Brp1FQrU&#10;QJcuSuxmRnolT4OPIq9Hsl8XI6zU6DmawNZlHgIy8jD92ANM3l8ED4bIOZk3MDtmK6xsx6FbtyYs&#10;hqvC3FyF4FZF9mk5vrAE8/SpCqlJbXqK5szMa+P5MxWJn83meOrXV8GcOSo0djkOH5ZRieqMCjWQ&#10;laUtlW8C52lCTaU565fN+Xh0TSpXhu1pKggKUmMIVvLpKAo+6EKFwBNGS6N8J6N8ZFBXV/BCQQXn&#10;oZQ8YH6+Cl7Q40+eLCPPl2HqFBlyc1XIcatiWUQ1eHloQJ+3adcnUF23XocHk7/pjByhmVfh6L2Y&#10;iZQODZ3Av8SS2GYNuHmNgf+KgxjmvBRVavM5Bb4KlN5X0hmp0LDUCTIVST9PKffISFY/5ldGYaEq&#10;xytnFNXEkKGVadBq1A+jGWWm210NJ7NkdB5MpqxV0b69Fnakq0p9lJYqEBamheDgynRYahJP7tZd&#10;RjnR2JmUlZaqEIPqNG45Za7A+CkmmMa6tfcBLqE+JscqYZheysJzn75ycgphxSKJ4uO8J1dHWZkS&#10;Rw7LMWqUCovSSnpeUcKQoVq1ShhoWB0XL2uSz8lhbCzKOQJUrMk90MDqNTURGMjH1IxuS/7Wjtyl&#10;JieqYAiX0QOIUgyF5KbBUK+gV5ExeVEloKsQUJXIeeSckJzJnSomTVKll1fS26rhxnUVekgleZUW&#10;gaFFo2DIpwfOzubvQmtjgnNTtGzVHnJFAzhNUJE8VVmZJqKi68JzWkMYD22Ehg06wtDEFV5JmfQ2&#10;xRJQ3fYVwouJlX/GNcyI3oX+xq4MwW0kKlO5cnV6tKrYvacK/vGbOueqCSPj+ujVqw7Pq8bIIYPV&#10;SCWP1YSvrzproqRMDMMtmmvySSe1eGFfFXogBYEtIoScYVFGJQlFlkehDu0r0RGoUtly8mnhpTRY&#10;8lGR6Nf48QpUqqTOflUZ9VRw7qwqbjACnTypZHatgcaN1bGDIffrVwVOnNBG0PzqBGEt9O6ri4G2&#10;gXBNOgMPlhOnHWEGfeAaxk9bKnlUB3rUK6xYbNmsTqDaY/6qYxjpEYPKtZtjCoFfxLEtW6Yq0ZmY&#10;GHWJmpxh0qivr0UuWY3RRl2qMRsZaaBHD22ClsZ2UcxHjWDVwJFjIkrK+IQXVYKwEkO5mtTHgQNy&#10;8nBN3rS4Mo1TjZFSBj09euK2qtizW845K3GIxnjwkBIREaroM8gY4xftw7S9hXmy0lJN7NojI38s&#10;D7UyWRW2ZgydjZGwUgvP6PHCwmhdXQi+1Sx+09IFp61aVQ0deNLDR1SQd1WBseO1eE1QFYZYDbx/&#10;r4qbhSq86rISkte3gZ5+T1p/E/j7ETzMcAVg69TRhIuLphQGcnNl6D9AheDQRGioOo1BwVcFvU+5&#10;kp49E15XjmsMxS4uqlBRqUuv15QTr0ZvpeT3TABJCXbvqQN7h+5o2rIb5vrVYQgjdXlPkNPij5+s&#10;jBVxLTHQoC05Zi+Y8fbjnjsvYerBEkzaWwiX3TfgzRWjEIbKif6r0LWbAerWqUePVpfy4A1+LXuQ&#10;1zVhGFfFuPGqNBRtpKSo0wuwnMMVHoVSi55eA19YU8w6IfimKudcCQkJmnjzVknaI4OGJimAn6g7&#10;yrBxo3AKBEMnLSpNVcrAhw4VUUmTXkVVArO9vYoERpGwvHsnZ6Ijw8WLLFuNVYOqSj1WBRrTWLQl&#10;Y33MkHw1XxVp6ZUxxb01jM1sYe27BpNYMvM8znLcgZuw9YyiTHUYrmWSLHfuVMcUPmFwbngqTGz9&#10;UbVGA/hxfPe5Uubnr4YmTSuxfMU50fiEU6hRnTrvoEmgqtCzi/HS0Dpokyoyv7kmg6WlKuWmicxM&#10;FQmow4YJw9PGunXq+PiRdfoIGXWnRiPXJA1QQQ4rLIaGwuiEF1bgH6RRN2/KsWSJnAashUbNuOgx&#10;O4K11aw8WX5+VewVQO0hQCo8Q3UmP/Uxk+S3rEwF18hfDQcp6EFVsZ7cQ6yihDG71NZWJadSRQbD&#10;6+0iBWbOqk0P2YYLBvVx5Cgt7AL51BslOW0VLI1oxAHXhTszxvtUwPLlSnobTRadNelRlTiRJecE&#10;VaBdWZ2WrCbxoNAwVQwZpoFtW1UlBd27p4CXl5KemFbapi7cWMdct645EykNehPxvRwfP6vh6Ik6&#10;cJvSDp6eOti+tRb7LrfuV6+ZJL2qguUxldGuTWV062/NRYL9cM8sxsSMIjjvuYHJB1l6WpcH8ykL&#10;pDqpLysfhoa1oaI6hHx4FMHVngJXMnTJyFU1CCB6VIbwyVOU9P4a8OHxAqhiPG3bis/UWfgmvXkp&#10;5COnccoRR/ojgBoeLodCrsbSmZbkmcX4R1ormQFrUIZqkkwdHNQxiNHj1KlyenbtuoLPbGVZj3Lq&#10;1KEBfGe355gaY89edV6OzdD5QIGPn5T00JoEYwv0MXeHbXQWPI5x2XPvLehPiUKNhh3gOJaLPIXM&#10;Q7JUGHn6cM/BDCago0k7amPDehGFZMw/RBJcDlRRJ42MYnKlxdCuy3MdVUp0b8gQNS4jV2IEUJMM&#10;zc5OlfRFg8Dl8jMNwdxcjYZRmcaqLkVJUT9XKFQpUw0pL7lI2jZ6tJpUSXj0SC7RqIREwe3VUae2&#10;Npf1G8LBbSQmzF/BO05n10AeFWllRcEpeEAdbcyYrsmlQ6VE3EPYebVqMoZAZrSbZBJQg4KU9DRa&#10;6NxJE8cpoCdP5fAPqMNaaUdShMZUmBr8/TW5LFiVfEqDdVkVDlqL4NFgkqBADDlqrVqarN1p0iMp&#10;yeMU9JCqPIe6RN4fPVYwXGsz2aqJ06crSbxPeBVt7UoMPSID1mYfTZmlNuHqjRa8vZXkZ1U5+coM&#10;s+Smu7msadmagmwA7+mq5Fua5MBVKQh1KdsdZcUb5rbtjRH+GzCZIHXJuMN2C85776Df7APoYToa&#10;q1cxPJ2TkffWRbXqo+gdnXjJcyspSxcJYhNyUBEexdxn+Ah5sOzipSYlGqJiIgBXiR519So18no5&#10;PZWSfE0pLVt+IVBDQgTFqsrjqtMDqUsUYtw4JT2qOj21KuWkJO2pjtGj6tLLiCglIwdW4zi0WAfV&#10;oNOoQg/VnHprijFjKYPpavy/OilCFYn3L49Sgx7v2GLiuxOT95ViAlfv+njFoUbz3iyXabA8JSel&#10;YlLmUB+alfpS97owM62B69fkUqLVr58K9VFJ4qXv34uNJ3L+L4CqQUNQ8r6vMpiaqrF+rc1kUl2q&#10;8ogkt11bIWsViQKOtFYjngTYy4Eq6JyqqhoMDESGL+icOpO26ozQ1XgOAVw59PprcjGoKqOzOlI3&#10;qcBmTAdYTvDlbScPVsfduzKWpxRUrAbdruBd5UmTKJ+0bC48rSYaMtRt2qgiKWrRIjVmatVgY1MF&#10;twtFps5Q4adFC6zLGmsV1mCV5Kw16OKb0eMy4SLoPTyUBJQ6S0VK1usY+slRTYZpSvzzPAHRty8F&#10;o61OT0Me/EJBjlsNFhZNmQ3X4njokWaq0ktVZrapgfsP2Nd0DTRg5WCElSpLJZrQad+EltmM49aS&#10;hNCjR2WCoBLPq8odQrXZf3OuvtTG23dK+M6QsbzFzHhyHJx33cYEAnUCeapD2m3oum5nGDTBqSxW&#10;CpgQTJpUn+HKnPzZhOCoIyWd06eLZJLVi2jhpQUIVeg9WcVwZiJIhQgv3r5DFS4xVmECVL6WH75Q&#10;nbSjGss4WlKIW7NGi96mIROSevSYgu7wXBOV5NDqiItTcqMK5+xTl3JsTd5WXfJYtja8dTpD7a5d&#10;qkxiSbfGaVEPlUl3KANHLXq35pRTc0YpNRw7osRIW0OWqVLhnHYXzpyfaeBGNO9sBmPmFmfPKCQa&#10;N2uWOsdek+v0LEVuYH5Ao1q+XFR1BDXRIh40CSIFS4aioK9GR8G+6ZwEZuzsSA+aaBNQLB3SI7py&#10;8aIZDTg5SclKgRyO41nFqKFJvKjzXAoatoIGrUauqyJx3MJCTTqvhkwaG+EWjVF4ar3+lQhwbYmz&#10;H8xkxcO2L0w9IvJkKalVyeXEBgwFuZLIYuUSRxGZfcsW5BSsc9VvYIB+fQ3pyagoAli4ekfHarQU&#10;VgWoGEGU/fzkJP5cPLCTkRgrWD6pwRJNE6xbX5NeTMmlWTkmMmwV0YrTdyjQtBmzU31NWq8S+bTg&#10;wcZKWqySk5JJ3mN1khattRG9SB0KRclwIqcgVTlOFQqNyQrH1raNjOUU7jxapU0u14hJT2OGUC2p&#10;vCbGbmEhaqsMb851WA5ryipGDclbT3FhWYRJ1UCvlXDaXYhxe4owft8tjNpaiF6u6RjjYon8yxrS&#10;Wri1TT2u2nXhYkdzJjLCEwhvI/ZAKJGUrJTCYuA8wa8r0XC1JNpy86aSwmdkmqFFzs7aNOWTEF8J&#10;Q01akve3YITQpEzU6Rzqcr61mESUVw9EZKhfX538XEnuLkIljY0rVWFhtSSHkLJBwTu3EKQEQXy8&#10;DLXryBhqZaQKMoJbm16+KRcGGnGcLFPtpoFam2LErHQaYwmcuY/CKXYf+g52Qe8ezZjkVZJqwPsZ&#10;pseOU+eKIXOBF3Qa52UwGKhC56TNPISlyTA17vsQsleQrolcRYXJE+vdHJ+TkypDtCYSYtWkon9g&#10;oAp1psaxKKSqhoe7Ctf/NTkPNWk/QGKiwIgK9U6dk+PeuaNKvl2LSWQjRhWR3ygoUzWOTUXi+Z7e&#10;9bmkOgO2yzO5wz+xOj6R6AoOJEizGKgnyyL1KQQ11erorG+FkVPjYTdpPu/00VXilC/p8Q4d0mSH&#10;arQEuQR0b28ZFwFkDH+sD9IDZmSIAVamlaiRR8lY6mBosFdIdbLDrLm1bq0ikejcy0rcKZIzVAve&#10;K4h0+W6c5Qw12trVYGtbl+ATQmUtldWBxESWM1ppcNmvDqxHVmX9kOWUUjV6rCqkB1rkhzQIArFm&#10;DUFRuLzHWvCBA9oEvDb5rCrrnwRaDzW07W4Bu6U7MZ57P0ezMD52zy3Ybb0NvWkZsHEag+ysKvSe&#10;Chb2azHS1EFSkrrE3cLDVRjSaYQNarGkoi7x59BQUUrTIJir00tU4WeqOMeFlC1b5LjEzPY5a6ur&#10;V3EbXJ/2HFtvUq167FvJUKeO4ydIdahUkWxEcp9B6zbqLIGpSnRhyWJm/dpV6KnrMQmtLMlA1F7X&#10;rVNBVz5cTVRnLIer0NvKWWkRnqsqb0ukIS3HihzDwIyrdsuOM2KUYDwpzpTUMzBxDCAv7k7ZNKAX&#10;ryp5uqI7rDIQeHkEz4wZ1biGr8vErwe0KtXkgo2S+FBBWpqCHFYsqKiQjinpQanPMXJucNFAZISG&#10;lNQmJKhICz8rSXdEZJk1SynRtQCuCv72G3FAp1KlipxJIJPtm+X0YPBgda541Wf/TaS9BgLwImdy&#10;cqyMzv2tYMWsf2zaNe7wj2lKEi5KSiyysgY6dLAM2poqBF1j9BhkC4clKZiw/jJsA1IRGGqG/CuV&#10;pN1Vp04pOBBNLF6kzYRHDTYjRV1PS6qbFhepS1ytjFvHMik0c64nK+VKTHAil6F33MJVmMacdA9d&#10;TfajKS0YDB3K82qpYX6wJi2L4Xm2jJltVRjxmU0XLzaQuOcervD06snwodkR7TqOwlR3I9Ysq5Eq&#10;yMiFFZJnFlsW69ZhqatGXd5KpyFBoCkp4xq5l+DYpkNY4+TyrJnrArhtvYgxDP22268TrDdgl1YI&#10;4+BjMHHwwZqVrQgwJWkGSzFX1KWFEGFwev2bQ03dlNRCDxl7KkshO4ALCWKsA/TasYzTnB5TQ6IN&#10;ixayLOXL5GiLguMSIGxHRZoiOLAr1q9VQywTq4B53F63jskgo1hqKmuTvVjpmENvTq8Z4E/j16jJ&#10;KKVDztqAialcGoOZeSO07zScK3Rm5IlN6RW1uDKnysUJlupYm5w7WwEDw+7cQBIFx42XMXrnLdjv&#10;KoTTDl65wIpGj/6WsB3ZiVyyIZ0MC/g0kuzTMhqRGvoZGGL0pHDoD5sG7SqNuRqpJDbU6VHlpCrc&#10;6qirTSdVBee4UGQ4kPSgshYT3yrSwo/YW9u7lwY9qtChjMk1Kx0arAZNr00nwwUjFvir0Bn116uK&#10;s2dFmUvOPIeVjYbN6Em7UU+1pWqExxRSuS4Doe+SiLHbi2C/k+Wp4BADeiOGQxaQ27VVQEO1Juo1&#10;6o0BI93hGL2NYeMqbHcUwjbiCLwDPRjCGiGZgHah19LRqcanzbVkmK8H3W5cZ2/Ffatchoxb0Viy&#10;QCHUSS4sM9UVlYTWDMHNyT01MY6F+sqVtNCrR1MuCtSTQl2rVtw9VJvPG53UFgtDq8HIQI3PJ21F&#10;AA8iZ+qAuFguQgySoVadluhl5gOXBZsxLTAEs2d1QXSUgsVzGaJY/jAYUJWUozf3eo6lwk3ZPzPZ&#10;DWItmmUdBwVaNm2E/qyjuq7MZPJUCJvtN2GztQA2267BesctWK++DOsZq7lsaIqM3ZWlWqww4iTS&#10;DZNhNdGpvxP62qzmJhpPcq56Ur/WdhrMmvvRw4+mV+nKsSik1TtzkyYYPKg7M/CG9HxcDh5oBgPb&#10;IAyzG89HWTaFXt+alEETLmNWZ426PAJ0163CpKSKlLCZW2hRLj05bhPOvyXCFnCr4SBt9DAcBbuZ&#10;a2HvHYXhI4fDY3IzgkAV27ZxAzOTXxPjJjC19oZbIi8v2nUTI7de4zxvUI83MXrVEVh7BNN5mMNp&#10;nA4ilmojgaF6Inl+9+5dYeK0GL6bL2BccJK02WjYUCauTGRFfbVeXZ67e0saWlPMmc1l4/a1yKkb&#10;kTrUlPYZWJrLGforkfZUkkpRffsoaGjVMdKqLleaNEgVuGW0WmWpjyD24e1Zlfsj6qFFs46sCHXm&#10;HGtg5gyxiKAPY8doOCTlwGH/fYzcRo/qFeDPpKcDNx3U5jp2WwrTBqNmR8Mx6TjG7LiBkWk3MWIb&#10;l982XYH7kliMdzRCn+51CaraaEoh9h1sg+76JtwiNxg2jlO4s5t7Oq0t0U23OT0IJ9K8FVpzB81g&#10;e284ujuSN3bg5oXqaNSiGyzt7FkeGYJefD5o/QZN0M9oBEaOH8edO9yh06k79PnMp9EevtxJNQJt&#10;OzTlzpuW6Dt8KiasPAIP7s90S+BlNI5u9G5tyFeroUW7xujY1wz2MyIxf+1ueAQvQu+B/TmO2mjf&#10;sT53/4g+J8ONT+xzZTnKmnMbvvkaRm4ugNWWAgynQu0JVlfufXX2DCQA+MQ9Kn66J7PRXjW5E8oC&#10;VoFpcNlSiImR67h2rYch+rxmaEBHOHqFYs6SlXCcZEnwVeX5mvJyj3GUiS8Gmdig9xBLVhliMCHp&#10;NIb4rkUbw4kMbY4YYjYJI4YPhI1VdRbQa3IjS3cqqgcM9JugF++xajfFD5N8AjCIymveugE69hmK&#10;EQEb4ErQeaZmwzUgAkYmI3iVRnOG7Opo16kVDC2dMTUqA54ZjBbU4QhpftckPY5NK4BH0n44Tg9G&#10;/6E23PbXm3sPuqKPgSlGTmKUScqmAZfAntsjLZyn8/msPWDYvwH69WnCXWqGGGRph77Gg9CNt37v&#10;N8SKntcSfQZ05eJAY25gacb9F50wbHA7OrDG0OnYnrut+kKP3w8xasQVzxbcIWco7YbrPnAguuvR&#10;aw6zod6Ho3OPbujYtTV3WOljLPXnviFXinY2e+7CcnNBnmxq/AFeOjAfvYa4QW+cP8bw8oeJWy9g&#10;FCdoyclZbr7K1wLY0eO4cT/jJG51G2HuDBPyn5EeC6i4ZOiz7GE+J5H7HffCY1UmjKasQB9eNNbb&#10;0AW6I2dikH8ynNYc4fVAqRjvNJ07c0bD0n0e3KM3wX1uBKwsHGAxeiKcwldjZEgKuowOht6kMDjE&#10;pMMhfj+GeS5HT9Np6Dma+zGjdmMcNwfbiZDNzc6WIVthbDub2wrHoeNgLxjMTMKkLdyYe7gQY+OP&#10;QHd0KIUykVvJ3GE4cQnsovfBJb2ACrwFi9QCWKZeJVjLm7l4T2VOZpicuWIPkyN7dG5fD511WmCo&#10;qSMcAzdgLI+zy7gLt5QTfOzObFgaDeGa9DTM2XwCM7ef45WroTAfbIchI73hELoVk+IyYeWXDDM/&#10;esD1vM5q922Yrj6PAfMzYBmaiZm8dso3QMjUFINYThrv5YcpPsEs9k/FqOlLMGndMTjF7cGg8UHo&#10;YTYdJrOTYc+rRkdx/uN3XYdz8gkM9Y5DXzMv9DdyQT+bAJiGpMFp61XYk85Y/DA/CwFYLqtOSMuD&#10;W/IR6oz7fEeFobPdQpjN2oCJ3JjuRNlabuPiQGoupiSkw22aH+xGOMDFdTp8o5MwemEyOo6dj570&#10;vKPDeTFoWCIsJ87G4JGe6G/ng+Gus+Ay0ZMOyBtjp4dxv/Ii2EzwZEmM2zPpdKZFrIJFQDx0qON+&#10;rpFwjtwK68AYdLKcgm4mnrD0iueczkiRwIqOxGpnMcw2cfV/wvZr3L95ChPiDsB2zUlmvlQWJ8Mv&#10;2fJhziZeRRMCcl91mJuDd2LGyr2YvCkbowVY1l7EaE5sIhOSsWnXMWLVGWaYmXCLZWKSeAymtA4b&#10;nnQyQ8p0Cn1y1FY4rj2OSeRM09afghcHOzl+JyaQM1ptuAzj6OMYvjobdhzbCArabtUpjI09CFtu&#10;qDXfmAczAsyMn4vXEeTPzvSwrlz6tI05BMt1l2DJ8Q9nqLPkbnHzWIa/6L1w50VrDuvPS57Fkps1&#10;zDby9+L7b3OU5sn/TThve3I6r+2XYD13JXRMPNBn9FxM4j5bL26QsE67BRP+ftzmSzznTkwMXsUN&#10;LXvgTPDbbcmHK6838onaBveVh+C0PR9jKI9Rm3LZrjAEc9wEyzAhW3py+523MYMX8M0maOznxhPQ&#10;3PGUdBCzNhyHT/xeuK47KYVsK/LMUXGHJcOz53sLzsGUfYhX4S1HrDkHR8rbM34fxgkZpXAuqeKY&#10;cr39OEdTyk8A1j7tBkalXoZJ3ClYJJzBGBrgaDonC76aUDZCRs7bL3Otnf3Sec1ddxD++/k7Xq0w&#10;MOowzBOzRZKDMakX4JhIXbONXXkUE/g6LW4nZq3OhPeW83AhRiYsT4dHxBb4iXntzYc1r+IYFHNU&#10;GrcLAWm74RyMF++ETdR+TCDGBA2Txk0ZjUi/Q72wsmu29SbM6TGF4EzZTDZRkEJhf2jfPxMCMudE&#10;RSemfDUhWEQzFa/8rVC0aOL7348Rn3PyQnDmEsjKjzfl52Zs3z+T+uJxUj/f++M4xDm/j08o+cfx&#10;lY/n+7nE+Mu/H8ImjhXnEb8VYxbj/ePv/zhP6X+OU4zVJCUPQ9ZfwbAN/F/qR4yP/X6TjakAu2TQ&#10;Qrn5GMpmtlHI5pt8pDnwu28y+v5b6fficzEm0a+YM8ElyeibfL7LpHy85bIT8xB9fZ+D6Od7X2Js&#10;Qg7imB+//1fzk37347i+yea77H78jST77zqXwF8uAxPx/puOxGfl5/7nfMT4Jf0LPX+Tk3QMf1eu&#10;23K5/BM33zDxTcZCluIcFjvuCD3kyYZsuYFBVMhgCmqI9Erl/EkT3xnxOKOUq9Kr8Q/Hi++MN/zz&#10;98bS9+V9fu9XHC9+a8wmHf9Df+XHfz93/n8Zhxjb9/H9cWzl/Yjfij7/eb5/Hlf+2x/H+mfz+3Gs&#10;RmJuVMCQzdelZkzBSZ/9OB8qwJjA/D728rEI2ZTP8fs5xeff24/nluRJmRnREAZvvCadz5geT5yn&#10;XL7/VX7lcvjX+vkuhz+T07+S2499/avxleunXGdiPIM4VqHj8r7Kx1Leysf6/f3348VvRR/fZSJh&#10;5weMiH5+xwxlKfr8JwbyMFQYBbN+45TLebLBqddhRK/xs/2UwX8aBgTAh7C2bbg+N082aNM1GKy7&#10;/LP9lMF/HAYMGWmMWGEZuPZinmxgyjUMSL78s/2UwX8cBvTX5cMgtRB6yQTqgI03oLc272f7KYP/&#10;OAz0X18A/c1F0EvKvSrrv6UY/VJu/Gw/ZfAfhwG91NsYsP0Beq/MvS3rsepSfo/EC5d+tp8y+E/D&#10;gO6q3Nyeq/Ovclxb/w8qvXUjpueCRgAAAABJRU5ErkJggg==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SLIDE_COUNT" val="11"/>
  <p:tag name="ISPRING_ULTRA_SCORM_DURATION" val="3600"/>
  <p:tag name="ISPRING_ULTRA_SCORM_QUIZ_NUMBER" val="0"/>
  <p:tag name="GENSWF_OUTPUT_FILE_NAME" val="3_3_2"/>
  <p:tag name="ARTICULATE_PROJECT_OPEN" val="0"/>
  <p:tag name="ISPRING_SCORM_RATE_QUIZZES" val="0"/>
  <p:tag name="ISPRING_SCORM_PASSING_SCORE" val="100.00000000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Benefits of Specialisation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he Theory of Absolute Advantage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Absolute Advantage in Number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Ricardo’s Assumption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mparative Advantage in Number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mparative Advantage in Numbers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Specialisation"/>
  <p:tag name="GENSWF_ADVANCE_TIME" val="0.00"/>
  <p:tag name="ISPRING_SLIDE_INDENT_LEVEL" val="1"/>
  <p:tag name="ISPRING_PRESENTER_ID" val="{08CF8633-62A4-40AC-BBB5-78BFC8C708E2}"/>
  <p:tag name="ISPRING_CUSTOM_TIMING_USED" val="0"/>
  <p:tag name="ISPRING_AUDIO_BITRATE" val="0"/>
</p:tagLst>
</file>

<file path=ppt/theme/theme1.xml><?xml version="1.0" encoding="utf-8"?>
<a:theme xmlns:a="http://schemas.openxmlformats.org/drawingml/2006/main" name="4_Blank Presentation">
  <a:themeElements>
    <a:clrScheme name="4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4_Blank Presentation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5814</TotalTime>
  <Words>677</Words>
  <Application>Microsoft Office PowerPoint</Application>
  <PresentationFormat>On-screen Show (4:3)</PresentationFormat>
  <Paragraphs>175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4_Blank Presentation</vt:lpstr>
      <vt:lpstr>Starter</vt:lpstr>
      <vt:lpstr>The Theory of Absolute Advantage</vt:lpstr>
      <vt:lpstr>Absolute Advantage in Numbers</vt:lpstr>
      <vt:lpstr>Comparative Advantage</vt:lpstr>
      <vt:lpstr>Ricardo’s Assumptions</vt:lpstr>
      <vt:lpstr>Comparative Advantage in Numbers</vt:lpstr>
      <vt:lpstr>Comparative Advantage in Numbers</vt:lpstr>
      <vt:lpstr>Comparative Advantage in Numbers</vt:lpstr>
      <vt:lpstr>Specialisation</vt:lpstr>
      <vt:lpstr>The Benefits of Specialisation</vt:lpstr>
    </vt:vector>
  </TitlesOfParts>
  <Company>Business Studies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3.3.2: Comparative Advantage and Specialisation</dc:title>
  <dc:creator>A Murray</dc:creator>
  <cp:lastModifiedBy>Stephen Gouldthorpe</cp:lastModifiedBy>
  <cp:revision>438</cp:revision>
  <dcterms:created xsi:type="dcterms:W3CDTF">2006-09-10T14:17:41Z</dcterms:created>
  <dcterms:modified xsi:type="dcterms:W3CDTF">2012-07-02T11:08:43Z</dcterms:modified>
</cp:coreProperties>
</file>