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9"/>
  </p:notesMasterIdLst>
  <p:sldIdLst>
    <p:sldId id="256" r:id="rId4"/>
    <p:sldId id="258" r:id="rId5"/>
    <p:sldId id="259" r:id="rId6"/>
    <p:sldId id="316" r:id="rId7"/>
    <p:sldId id="265" r:id="rId8"/>
    <p:sldId id="260" r:id="rId9"/>
    <p:sldId id="280" r:id="rId10"/>
    <p:sldId id="328" r:id="rId11"/>
    <p:sldId id="289" r:id="rId12"/>
    <p:sldId id="284" r:id="rId13"/>
    <p:sldId id="290" r:id="rId14"/>
    <p:sldId id="329" r:id="rId15"/>
    <p:sldId id="285" r:id="rId16"/>
    <p:sldId id="291" r:id="rId17"/>
    <p:sldId id="331" r:id="rId18"/>
    <p:sldId id="286" r:id="rId19"/>
    <p:sldId id="300" r:id="rId20"/>
    <p:sldId id="330" r:id="rId21"/>
    <p:sldId id="287" r:id="rId22"/>
    <p:sldId id="301" r:id="rId23"/>
    <p:sldId id="335" r:id="rId24"/>
    <p:sldId id="288" r:id="rId25"/>
    <p:sldId id="302" r:id="rId26"/>
    <p:sldId id="332" r:id="rId27"/>
    <p:sldId id="333" r:id="rId28"/>
    <p:sldId id="334" r:id="rId29"/>
    <p:sldId id="336" r:id="rId30"/>
    <p:sldId id="268" r:id="rId31"/>
    <p:sldId id="292" r:id="rId32"/>
    <p:sldId id="309" r:id="rId33"/>
    <p:sldId id="338" r:id="rId34"/>
    <p:sldId id="303" r:id="rId35"/>
    <p:sldId id="304" r:id="rId36"/>
    <p:sldId id="340" r:id="rId37"/>
    <p:sldId id="305" r:id="rId38"/>
    <p:sldId id="339" r:id="rId39"/>
    <p:sldId id="311" r:id="rId40"/>
    <p:sldId id="317" r:id="rId41"/>
    <p:sldId id="310" r:id="rId42"/>
    <p:sldId id="307" r:id="rId43"/>
    <p:sldId id="337" r:id="rId44"/>
    <p:sldId id="269" r:id="rId45"/>
    <p:sldId id="297" r:id="rId46"/>
    <p:sldId id="341" r:id="rId47"/>
    <p:sldId id="323" r:id="rId48"/>
    <p:sldId id="342" r:id="rId49"/>
    <p:sldId id="312" r:id="rId50"/>
    <p:sldId id="299" r:id="rId51"/>
    <p:sldId id="318" r:id="rId52"/>
    <p:sldId id="319" r:id="rId53"/>
    <p:sldId id="320" r:id="rId54"/>
    <p:sldId id="324" r:id="rId55"/>
    <p:sldId id="325" r:id="rId56"/>
    <p:sldId id="343" r:id="rId57"/>
    <p:sldId id="26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73" autoAdjust="0"/>
  </p:normalViewPr>
  <p:slideViewPr>
    <p:cSldViewPr snapToGrid="0">
      <p:cViewPr varScale="1">
        <p:scale>
          <a:sx n="64" d="100"/>
          <a:sy n="64" d="100"/>
        </p:scale>
        <p:origin x="108" y="72"/>
      </p:cViewPr>
      <p:guideLst/>
    </p:cSldViewPr>
  </p:slideViewPr>
  <p:outlineViewPr>
    <p:cViewPr>
      <p:scale>
        <a:sx n="33" d="100"/>
        <a:sy n="33" d="100"/>
      </p:scale>
      <p:origin x="0" y="-706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26/03/2021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Product A: £60</a:t>
            </a:r>
          </a:p>
          <a:p>
            <a:r>
              <a:rPr lang="en-GB" dirty="0"/>
              <a:t>Product B: £225</a:t>
            </a:r>
          </a:p>
          <a:p>
            <a:r>
              <a:rPr lang="en-GB" dirty="0"/>
              <a:t>Product C: £49.50</a:t>
            </a:r>
          </a:p>
          <a:p>
            <a:r>
              <a:rPr lang="en-GB" dirty="0"/>
              <a:t>Product D: £62.55</a:t>
            </a:r>
          </a:p>
        </p:txBody>
      </p:sp>
      <p:sp>
        <p:nvSpPr>
          <p:cNvPr id="4" name="Slide Number Placeholder 3"/>
          <p:cNvSpPr>
            <a:spLocks noGrp="1"/>
          </p:cNvSpPr>
          <p:nvPr>
            <p:ph type="sldNum" sz="quarter" idx="10"/>
          </p:nvPr>
        </p:nvSpPr>
        <p:spPr/>
        <p:txBody>
          <a:bodyPr/>
          <a:lstStyle/>
          <a:p>
            <a:fld id="{9113E492-2BE1-47F6-A827-2A173C8BE478}" type="slidenum">
              <a:rPr lang="en-GB" smtClean="0"/>
              <a:t>3</a:t>
            </a:fld>
            <a:endParaRPr lang="en-GB"/>
          </a:p>
        </p:txBody>
      </p:sp>
    </p:spTree>
    <p:extLst>
      <p:ext uri="{BB962C8B-B14F-4D97-AF65-F5344CB8AC3E}">
        <p14:creationId xmlns:p14="http://schemas.microsoft.com/office/powerpoint/2010/main" val="663566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http://www.wpp.com/wpp/marketing/reportsstudies/whatpriceastrongbrand/</a:t>
            </a:r>
          </a:p>
        </p:txBody>
      </p:sp>
      <p:sp>
        <p:nvSpPr>
          <p:cNvPr id="4" name="Slide Number Placeholder 3"/>
          <p:cNvSpPr>
            <a:spLocks noGrp="1"/>
          </p:cNvSpPr>
          <p:nvPr>
            <p:ph type="sldNum" sz="quarter" idx="10"/>
          </p:nvPr>
        </p:nvSpPr>
        <p:spPr/>
        <p:txBody>
          <a:bodyPr/>
          <a:lstStyle/>
          <a:p>
            <a:fld id="{9113E492-2BE1-47F6-A827-2A173C8BE478}" type="slidenum">
              <a:rPr lang="en-GB" smtClean="0"/>
              <a:t>35</a:t>
            </a:fld>
            <a:endParaRPr lang="en-GB"/>
          </a:p>
        </p:txBody>
      </p:sp>
    </p:spTree>
    <p:extLst>
      <p:ext uri="{BB962C8B-B14F-4D97-AF65-F5344CB8AC3E}">
        <p14:creationId xmlns:p14="http://schemas.microsoft.com/office/powerpoint/2010/main" val="80807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05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47</a:t>
            </a:fld>
            <a:endParaRPr lang="en-GB"/>
          </a:p>
        </p:txBody>
      </p:sp>
    </p:spTree>
    <p:extLst>
      <p:ext uri="{BB962C8B-B14F-4D97-AF65-F5344CB8AC3E}">
        <p14:creationId xmlns:p14="http://schemas.microsoft.com/office/powerpoint/2010/main" val="137058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suitable</a:t>
            </a:r>
            <a:r>
              <a:rPr lang="en-GB" baseline="0" dirty="0"/>
              <a:t> A2 question for this topic so I have borrowed an Edexcel sample AS question for practice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20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55</a:t>
            </a:fld>
            <a:endParaRPr lang="en-GB"/>
          </a:p>
        </p:txBody>
      </p:sp>
    </p:spTree>
    <p:extLst>
      <p:ext uri="{BB962C8B-B14F-4D97-AF65-F5344CB8AC3E}">
        <p14:creationId xmlns:p14="http://schemas.microsoft.com/office/powerpoint/2010/main" val="1644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5</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Suggested</a:t>
            </a:r>
            <a:r>
              <a:rPr lang="en-GB" baseline="0" dirty="0"/>
              <a:t> answer – look at competitors and price below when launching to encourage consumers to try the product then raise it later on once customer loyalty has been established.</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6</a:t>
            </a:fld>
            <a:endParaRPr lang="en-GB"/>
          </a:p>
        </p:txBody>
      </p:sp>
    </p:spTree>
    <p:extLst>
      <p:ext uri="{BB962C8B-B14F-4D97-AF65-F5344CB8AC3E}">
        <p14:creationId xmlns:p14="http://schemas.microsoft.com/office/powerpoint/2010/main" val="385053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£450</a:t>
            </a:r>
            <a:r>
              <a:rPr lang="en-GB" baseline="0" dirty="0"/>
              <a:t> – according to Xbox the official magazine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8246A-BB09-4D31-9730-847488452A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59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8246A-BB09-4D31-9730-847488452A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12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8246A-BB09-4D31-9730-847488452A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06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C0832-41AE-4272-B2B1-68AA2DEC7A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73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76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Fans will pay whatever the price</a:t>
            </a:r>
            <a:r>
              <a:rPr lang="en-GB" baseline="0" dirty="0"/>
              <a:t> is for the tickets, so a small increase in price will not affect demand</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32</a:t>
            </a:fld>
            <a:endParaRPr lang="en-GB"/>
          </a:p>
        </p:txBody>
      </p:sp>
    </p:spTree>
    <p:extLst>
      <p:ext uri="{BB962C8B-B14F-4D97-AF65-F5344CB8AC3E}">
        <p14:creationId xmlns:p14="http://schemas.microsoft.com/office/powerpoint/2010/main" val="315914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309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304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35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40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9862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8512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1207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310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6812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7270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307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8366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7658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2967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175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6711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1654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993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5017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7379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72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094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26/03/2021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26/03/2021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26/03/2021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26/03/2021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3/26/2021</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3205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5142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gp-Voq6MQ"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youtu.be/cnXapYkboRQ"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t9OtAbXR9PM" TargetMode="External"/><Relationship Id="rId2" Type="http://schemas.openxmlformats.org/officeDocument/2006/relationships/hyperlink" Target="https://youtu.be/_QPok_HeL2w"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marketingweek.com/2015/10/13/coke-life-one-year-on-sales-success-or-marketing-gimmick/"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hyperlink" Target="https://www.independent.co.uk/news/murdoch-guilty-in-times-price-war-1094999.html" TargetMode="External"/><Relationship Id="rId2" Type="http://schemas.openxmlformats.org/officeDocument/2006/relationships/hyperlink" Target="https://youtu.be/a-Me7j5c0a8"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buildyour.jaguar.com/jag2/r/model/_/en_gb/e-pace_/3hgg2?_ga=2.124308618.1607973950.1534664321-1201772931.1534664321"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hyperlink" Target="https://www.carwow.co.uk/news/jaguar-e-pace-suv-price-specs-release-date-335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XduHK6XRxSo"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tutor2u.net/business/reference/pricing-decisions-revision-quiz"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BuCpNMtliH4"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youtu.be/etr7ldjlNb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hyperlink" Target="https://youtu.be/nbVaTapB_Y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youtu.be/NsS2Y8VRs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moneysavingexpert.com/shopping/cheap-online-shopping-shopbots" TargetMode="Externa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hyperlink" Target="https://youtu.be/ASYzHI1hajw" TargetMode="External"/><Relationship Id="rId2" Type="http://schemas.openxmlformats.org/officeDocument/2006/relationships/hyperlink" Target="https://youtu.be/qWptB4GMs8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confused.com/campaign/car-insurance/motor-insurance?dsid=43700021213559253&amp;gclid=Cj0KCQjwkZfLBRCzARIsAH3wMKophULSOpDS3wwCJRzdKsVBwKUYOe4zY6YPqlJwblcstV8-JENMincaAvTmEALw_wcB&amp;gclsrc=aw.ds&amp;dclid=CIC_jJqwhNUCFWmmUQodcbIL2w" TargetMode="External"/><Relationship Id="rId3" Type="http://schemas.openxmlformats.org/officeDocument/2006/relationships/hyperlink" Target="http://www.moneysupermarket.com/mortgages/" TargetMode="External"/><Relationship Id="rId7" Type="http://schemas.openxmlformats.org/officeDocument/2006/relationships/image" Target="../media/image42.png"/><Relationship Id="rId2" Type="http://schemas.openxmlformats.org/officeDocument/2006/relationships/hyperlink" Target="https://www.gocompare.com/?media=A147134&amp;PST=1&amp;device=c&amp;gclid=Cj0KCQjwquTbBRCSARIsADzW88wpOveEa8jrIabY-DD1kR5MnpJSambn7UvUnJYFGVJEdOxXNlB24gAaAio2EALw_wcB&amp;gclsrc=aw.ds&amp;dclid=COX7q5DN-NwCFY6NGwodGwIM4A" TargetMode="External"/><Relationship Id="rId1" Type="http://schemas.openxmlformats.org/officeDocument/2006/relationships/slideLayout" Target="../slideLayouts/slideLayout2.xml"/><Relationship Id="rId6" Type="http://schemas.openxmlformats.org/officeDocument/2006/relationships/hyperlink" Target="http://www.moneysupermarket.com/Default.aspx?p=0&amp;source=GOO-0X0000026B3CB4E55A&amp;mckv=sDvQXEjck|dc_pcrid_183399988317_mtype_e_kword_price%20comparison%20websites_2764ri918980&amp;uuid=53AB79D1-AEDD-42D4-BF13-31CB376255DD&amp;Device=c&amp;engine=google&amp;CType=BUSGEN_Generic&amp;gclid=Cj0KCQjwkZfLBRCzARIsAH3wMKrW-FUUlJuOQjGdnXfKi_vYXCyvdDAn5gnpbE__NI1FVcXqMrmqZSYaAqx-EALw_wcB" TargetMode="External"/><Relationship Id="rId5" Type="http://schemas.openxmlformats.org/officeDocument/2006/relationships/hyperlink" Target="https://uk.camelcamelcamel.com/" TargetMode="External"/><Relationship Id="rId4" Type="http://schemas.openxmlformats.org/officeDocument/2006/relationships/hyperlink" Target="http://www.bbc.co.uk/news/business-30912626" TargetMode="External"/><Relationship Id="rId9"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hyperlink" Target="https://youtu.be/6Hthl4RrI0M" TargetMode="External"/><Relationship Id="rId2" Type="http://schemas.openxmlformats.org/officeDocument/2006/relationships/hyperlink" Target="https://youtu.be/Dn4CFhqYN2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youtube.com/watch?v=TgJ6c0vq3L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onveniencestore.co.uk/products/hellmanns-healthy-and-sustainable-ketchups-launch-with-9m-spend/550978.artic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6PPq9h7bcUU"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25000" lnSpcReduction="20000"/>
          </a:bodyPr>
          <a:lstStyle/>
          <a:p>
            <a:r>
              <a:rPr lang="en-GB" sz="11000" b="1" dirty="0">
                <a:solidFill>
                  <a:srgbClr val="0070C0"/>
                </a:solidFill>
              </a:rPr>
              <a:t>Edexcel A2 Business</a:t>
            </a:r>
          </a:p>
          <a:p>
            <a:endParaRPr lang="en-GB" sz="4000" dirty="0"/>
          </a:p>
          <a:p>
            <a:endParaRPr lang="en-GB" sz="4000" dirty="0"/>
          </a:p>
          <a:p>
            <a:r>
              <a:rPr lang="en-GB" sz="9800" dirty="0"/>
              <a:t>1.3.3 Pricing Strategies</a:t>
            </a:r>
          </a:p>
          <a:p>
            <a:endParaRPr lang="en-GB" sz="4000" dirty="0"/>
          </a:p>
          <a:p>
            <a:endParaRPr lang="en-GB" sz="4000" dirty="0"/>
          </a:p>
          <a:p>
            <a:r>
              <a:rPr lang="en-GB" sz="11200" dirty="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#2 Skimming pricing</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A skimming price strategy is used when launching a new product </a:t>
            </a:r>
          </a:p>
          <a:p>
            <a:r>
              <a:rPr lang="en-GB" dirty="0"/>
              <a:t>The price is set high to start, this will create high profits and may be used to pay back high Research and Development (R&amp;D) costs</a:t>
            </a:r>
          </a:p>
          <a:p>
            <a:r>
              <a:rPr lang="en-GB" dirty="0"/>
              <a:t>Usually used in technological or very innovative products which have few competitors</a:t>
            </a:r>
          </a:p>
          <a:p>
            <a:r>
              <a:rPr lang="en-GB" dirty="0"/>
              <a:t>As competitors eventually enter the market the price is then reduced</a:t>
            </a:r>
          </a:p>
        </p:txBody>
      </p:sp>
      <p:sp>
        <p:nvSpPr>
          <p:cNvPr id="7" name="Content Placeholder 6"/>
          <p:cNvSpPr>
            <a:spLocks noGrp="1"/>
          </p:cNvSpPr>
          <p:nvPr>
            <p:ph sz="half" idx="2"/>
          </p:nvPr>
        </p:nvSpPr>
        <p:spPr/>
        <p:txBody>
          <a:bodyPr>
            <a:normAutofit fontScale="92500" lnSpcReduction="10000"/>
          </a:bodyPr>
          <a:lstStyle/>
          <a:p>
            <a:endParaRPr lang="en-GB"/>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4572" y="1801251"/>
            <a:ext cx="4428545" cy="2759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1577" y="4756648"/>
            <a:ext cx="4428545" cy="1059779"/>
          </a:xfrm>
          <a:prstGeom prst="rect">
            <a:avLst/>
          </a:prstGeom>
        </p:spPr>
      </p:pic>
      <p:sp>
        <p:nvSpPr>
          <p:cNvPr id="6" name="TextBox 5"/>
          <p:cNvSpPr txBox="1"/>
          <p:nvPr/>
        </p:nvSpPr>
        <p:spPr>
          <a:xfrm>
            <a:off x="6096000" y="6117813"/>
            <a:ext cx="5661230" cy="369332"/>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a:solidFill>
                  <a:schemeClr val="tx1"/>
                </a:solidFill>
                <a:latin typeface="Arial Black" panose="020B0A04020102020204" pitchFamily="34" charset="0"/>
              </a:rPr>
              <a:t>How much do you think this console costs?</a:t>
            </a:r>
          </a:p>
        </p:txBody>
      </p:sp>
      <p:sp>
        <p:nvSpPr>
          <p:cNvPr id="9" name="TextBox 8">
            <a:extLst>
              <a:ext uri="{FF2B5EF4-FFF2-40B4-BE49-F238E27FC236}">
                <a16:creationId xmlns:a16="http://schemas.microsoft.com/office/drawing/2014/main" id="{814E7D0D-CFAA-4C1A-AC4D-8BDA5812C308}"/>
              </a:ext>
            </a:extLst>
          </p:cNvPr>
          <p:cNvSpPr txBox="1"/>
          <p:nvPr/>
        </p:nvSpPr>
        <p:spPr>
          <a:xfrm>
            <a:off x="474785" y="6302479"/>
            <a:ext cx="6094324" cy="369332"/>
          </a:xfrm>
          <a:prstGeom prst="rect">
            <a:avLst/>
          </a:prstGeom>
          <a:noFill/>
        </p:spPr>
        <p:txBody>
          <a:bodyPr wrap="square">
            <a:spAutoFit/>
          </a:bodyPr>
          <a:lstStyle/>
          <a:p>
            <a:r>
              <a:rPr lang="en-GB" dirty="0"/>
              <a:t>https://youtu.be/g98eOPnQlkk</a:t>
            </a:r>
          </a:p>
        </p:txBody>
      </p:sp>
    </p:spTree>
    <p:extLst>
      <p:ext uri="{BB962C8B-B14F-4D97-AF65-F5344CB8AC3E}">
        <p14:creationId xmlns:p14="http://schemas.microsoft.com/office/powerpoint/2010/main" val="94478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#2 Skimming benefits and drawbacks</a:t>
            </a:r>
          </a:p>
        </p:txBody>
      </p:sp>
      <p:pic>
        <p:nvPicPr>
          <p:cNvPr id="1026"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482" y="1567985"/>
            <a:ext cx="6490552" cy="3245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5593" y="3190623"/>
            <a:ext cx="6490552" cy="32452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2101" y="1884658"/>
            <a:ext cx="5077522" cy="2308324"/>
          </a:xfrm>
          <a:prstGeom prst="rect">
            <a:avLst/>
          </a:prstGeom>
          <a:noFill/>
        </p:spPr>
        <p:txBody>
          <a:bodyPr wrap="square" rtlCol="0">
            <a:spAutoFit/>
          </a:bodyPr>
          <a:lstStyle/>
          <a:p>
            <a:r>
              <a:rPr lang="en-GB" dirty="0">
                <a:latin typeface="Arial Black" panose="020B0A04020102020204" pitchFamily="34" charset="0"/>
              </a:rPr>
              <a:t>A high starting price can establish an upmarket image </a:t>
            </a:r>
          </a:p>
          <a:p>
            <a:endParaRPr lang="en-GB" dirty="0">
              <a:latin typeface="Arial Black" panose="020B0A04020102020204" pitchFamily="34" charset="0"/>
            </a:endParaRPr>
          </a:p>
          <a:p>
            <a:r>
              <a:rPr lang="en-GB" dirty="0">
                <a:latin typeface="Arial Black" panose="020B0A04020102020204" pitchFamily="34" charset="0"/>
              </a:rPr>
              <a:t>For innovative products it can be a great way to harvest high profits from early buyers who want the latest gadget / item / product and are prepared to pay a premium</a:t>
            </a:r>
          </a:p>
        </p:txBody>
      </p:sp>
      <p:sp>
        <p:nvSpPr>
          <p:cNvPr id="8" name="TextBox 7"/>
          <p:cNvSpPr txBox="1"/>
          <p:nvPr/>
        </p:nvSpPr>
        <p:spPr>
          <a:xfrm>
            <a:off x="6501162" y="3797598"/>
            <a:ext cx="4716966" cy="2308324"/>
          </a:xfrm>
          <a:prstGeom prst="rect">
            <a:avLst/>
          </a:prstGeom>
          <a:noFill/>
        </p:spPr>
        <p:txBody>
          <a:bodyPr wrap="square" rtlCol="0">
            <a:spAutoFit/>
          </a:bodyPr>
          <a:lstStyle/>
          <a:p>
            <a:r>
              <a:rPr lang="en-GB" dirty="0">
                <a:latin typeface="Arial Black" panose="020B0A04020102020204" pitchFamily="34" charset="0"/>
              </a:rPr>
              <a:t>Cheaper imitations of the product may appear on the market too soon and take sales away from the product</a:t>
            </a:r>
          </a:p>
          <a:p>
            <a:endParaRPr lang="en-GB" dirty="0">
              <a:latin typeface="Arial Black" panose="020B0A04020102020204" pitchFamily="34" charset="0"/>
            </a:endParaRPr>
          </a:p>
          <a:p>
            <a:r>
              <a:rPr lang="en-GB" dirty="0">
                <a:latin typeface="Arial Black" panose="020B0A04020102020204" pitchFamily="34" charset="0"/>
              </a:rPr>
              <a:t>Risky strategy as customers may be put off from buying due to the high price</a:t>
            </a:r>
          </a:p>
        </p:txBody>
      </p:sp>
      <p:pic>
        <p:nvPicPr>
          <p:cNvPr id="9" name="Picture 8"/>
          <p:cNvPicPr>
            <a:picLocks noChangeAspect="1"/>
          </p:cNvPicPr>
          <p:nvPr/>
        </p:nvPicPr>
        <p:blipFill>
          <a:blip r:embed="rId3"/>
          <a:stretch>
            <a:fillRect/>
          </a:stretch>
        </p:blipFill>
        <p:spPr>
          <a:xfrm>
            <a:off x="7300331" y="2287120"/>
            <a:ext cx="4572000" cy="1143000"/>
          </a:xfrm>
          <a:prstGeom prst="rect">
            <a:avLst/>
          </a:prstGeom>
        </p:spPr>
      </p:pic>
      <p:pic>
        <p:nvPicPr>
          <p:cNvPr id="1028" name="Picture 4" descr="Image result for benefit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7495" y="4377647"/>
            <a:ext cx="4383085" cy="124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5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4E2E-74C9-4E8D-8B53-01C856E6BCBC}"/>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l"/>
            <a:br>
              <a:rPr lang="en-GB" dirty="0">
                <a:solidFill>
                  <a:schemeClr val="bg1"/>
                </a:solidFill>
                <a:latin typeface="+mn-lt"/>
                <a:ea typeface="+mn-ea"/>
                <a:cs typeface="+mn-cs"/>
              </a:rPr>
            </a:br>
            <a:r>
              <a:rPr lang="en-GB" dirty="0">
                <a:solidFill>
                  <a:schemeClr val="bg1"/>
                </a:solidFill>
                <a:latin typeface="+mn-lt"/>
                <a:ea typeface="+mn-ea"/>
                <a:cs typeface="+mn-cs"/>
              </a:rPr>
              <a:t>Price skimming </a:t>
            </a:r>
            <a:br>
              <a:rPr lang="en-GB" dirty="0">
                <a:solidFill>
                  <a:schemeClr val="bg1"/>
                </a:solidFill>
                <a:latin typeface="+mn-lt"/>
                <a:ea typeface="+mn-ea"/>
                <a:cs typeface="+mn-cs"/>
              </a:rPr>
            </a:br>
            <a:endParaRPr lang="en-GB"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7F5423FF-7D2E-4491-8DA1-E8DB3A39BF1D}"/>
              </a:ext>
            </a:extLst>
          </p:cNvPr>
          <p:cNvSpPr>
            <a:spLocks noGrp="1"/>
          </p:cNvSpPr>
          <p:nvPr>
            <p:ph idx="1"/>
          </p:nvPr>
        </p:nvSpPr>
        <p:spPr/>
        <p:txBody>
          <a:bodyPr/>
          <a:lstStyle/>
          <a:p>
            <a:pPr algn="l"/>
            <a:r>
              <a:rPr lang="en-GB" b="0" i="0" dirty="0">
                <a:solidFill>
                  <a:srgbClr val="000000"/>
                </a:solidFill>
                <a:effectLst/>
                <a:highlight>
                  <a:srgbClr val="FFFF00"/>
                </a:highlight>
                <a:latin typeface="Open Sans" panose="020B0606030504020204" pitchFamily="34" charset="0"/>
              </a:rPr>
              <a:t>Assess the benefits to Apple of using price skimming for it's new iPhone 12 range?</a:t>
            </a:r>
          </a:p>
          <a:p>
            <a:endParaRPr lang="en-GB" dirty="0"/>
          </a:p>
          <a:p>
            <a:endParaRPr lang="en-GB" dirty="0"/>
          </a:p>
        </p:txBody>
      </p:sp>
      <p:pic>
        <p:nvPicPr>
          <p:cNvPr id="1026" name="Picture 2" descr="Picture">
            <a:hlinkClick r:id="rId2"/>
            <a:extLst>
              <a:ext uri="{FF2B5EF4-FFF2-40B4-BE49-F238E27FC236}">
                <a16:creationId xmlns:a16="http://schemas.microsoft.com/office/drawing/2014/main" id="{B1944A72-4CDB-48DB-9185-3828C1A43D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939" y="2783393"/>
            <a:ext cx="5260871" cy="295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1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#3 Competitive pricing</a:t>
            </a:r>
          </a:p>
        </p:txBody>
      </p:sp>
      <p:sp>
        <p:nvSpPr>
          <p:cNvPr id="3" name="Content Placeholder 2"/>
          <p:cNvSpPr>
            <a:spLocks noGrp="1"/>
          </p:cNvSpPr>
          <p:nvPr>
            <p:ph sz="half" idx="1"/>
          </p:nvPr>
        </p:nvSpPr>
        <p:spPr>
          <a:xfrm>
            <a:off x="609600" y="1600201"/>
            <a:ext cx="5478966" cy="4525963"/>
          </a:xfrm>
        </p:spPr>
        <p:style>
          <a:lnRef idx="2">
            <a:schemeClr val="dk1"/>
          </a:lnRef>
          <a:fillRef idx="1">
            <a:schemeClr val="lt1"/>
          </a:fillRef>
          <a:effectRef idx="0">
            <a:schemeClr val="dk1"/>
          </a:effectRef>
          <a:fontRef idx="minor">
            <a:schemeClr val="dk1"/>
          </a:fontRef>
        </p:style>
        <p:txBody>
          <a:bodyPr>
            <a:normAutofit/>
          </a:bodyPr>
          <a:lstStyle/>
          <a:p>
            <a:r>
              <a:rPr lang="en-GB" dirty="0"/>
              <a:t>Some products or services are priced in line with competitors</a:t>
            </a:r>
          </a:p>
          <a:p>
            <a:r>
              <a:rPr lang="en-GB" dirty="0"/>
              <a:t>This means that customers will have to judge a product or service on “non-price” methods such as; quality of service or speed</a:t>
            </a:r>
          </a:p>
          <a:p>
            <a:r>
              <a:rPr lang="en-GB" dirty="0"/>
              <a:t>Strategy usually used where products in a market are all very similar</a:t>
            </a:r>
          </a:p>
          <a:p>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29636">
            <a:off x="6412299" y="1600201"/>
            <a:ext cx="3475105" cy="260752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63648">
            <a:off x="7501054" y="3474032"/>
            <a:ext cx="3978198" cy="2652132"/>
          </a:xfrm>
          <a:prstGeom prst="rect">
            <a:avLst/>
          </a:prstGeom>
        </p:spPr>
      </p:pic>
    </p:spTree>
    <p:extLst>
      <p:ext uri="{BB962C8B-B14F-4D97-AF65-F5344CB8AC3E}">
        <p14:creationId xmlns:p14="http://schemas.microsoft.com/office/powerpoint/2010/main" val="386101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#3 Competitive benefits and drawbacks</a:t>
            </a:r>
          </a:p>
        </p:txBody>
      </p:sp>
      <p:pic>
        <p:nvPicPr>
          <p:cNvPr id="1026"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482" y="1567985"/>
            <a:ext cx="6490552" cy="3245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5593" y="3190623"/>
            <a:ext cx="6490552" cy="32452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4043" y="2197145"/>
            <a:ext cx="5077522" cy="1200329"/>
          </a:xfrm>
          <a:prstGeom prst="rect">
            <a:avLst/>
          </a:prstGeom>
          <a:noFill/>
        </p:spPr>
        <p:txBody>
          <a:bodyPr wrap="square" rtlCol="0">
            <a:spAutoFit/>
          </a:bodyPr>
          <a:lstStyle/>
          <a:p>
            <a:r>
              <a:rPr lang="en-GB" dirty="0">
                <a:latin typeface="Arial Black" panose="020B0A04020102020204" pitchFamily="34" charset="0"/>
              </a:rPr>
              <a:t>Useful in a market where one brand is dominant, the other brands would need to discount and offer lower prices encourage customers to buy</a:t>
            </a:r>
          </a:p>
        </p:txBody>
      </p:sp>
      <p:pic>
        <p:nvPicPr>
          <p:cNvPr id="9" name="Picture 8"/>
          <p:cNvPicPr>
            <a:picLocks noChangeAspect="1"/>
          </p:cNvPicPr>
          <p:nvPr/>
        </p:nvPicPr>
        <p:blipFill>
          <a:blip r:embed="rId3"/>
          <a:stretch>
            <a:fillRect/>
          </a:stretch>
        </p:blipFill>
        <p:spPr>
          <a:xfrm>
            <a:off x="7300331" y="2287120"/>
            <a:ext cx="4572000" cy="1143000"/>
          </a:xfrm>
          <a:prstGeom prst="rect">
            <a:avLst/>
          </a:prstGeom>
        </p:spPr>
      </p:pic>
      <p:pic>
        <p:nvPicPr>
          <p:cNvPr id="1028" name="Picture 4" descr="Image result for benefit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7495" y="4377647"/>
            <a:ext cx="4383085" cy="1246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56195" y="3942909"/>
            <a:ext cx="4861933" cy="1477328"/>
          </a:xfrm>
          <a:prstGeom prst="rect">
            <a:avLst/>
          </a:prstGeom>
          <a:noFill/>
        </p:spPr>
        <p:txBody>
          <a:bodyPr wrap="square" rtlCol="0">
            <a:spAutoFit/>
          </a:bodyPr>
          <a:lstStyle/>
          <a:p>
            <a:r>
              <a:rPr lang="en-GB" dirty="0">
                <a:latin typeface="Arial Black" panose="020B0A04020102020204" pitchFamily="34" charset="0"/>
              </a:rPr>
              <a:t>Pricing at the competitive  rate may not cover all the costs of some smaller businesses which can’t get the same economies of scale as the larger ones</a:t>
            </a:r>
          </a:p>
        </p:txBody>
      </p:sp>
    </p:spTree>
    <p:extLst>
      <p:ext uri="{BB962C8B-B14F-4D97-AF65-F5344CB8AC3E}">
        <p14:creationId xmlns:p14="http://schemas.microsoft.com/office/powerpoint/2010/main" val="115569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1138-7EE6-41B0-BF88-A36203C83D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AF2E221-CB78-4B74-95C5-D45A03BACC59}"/>
              </a:ext>
            </a:extLst>
          </p:cNvPr>
          <p:cNvSpPr>
            <a:spLocks noGrp="1"/>
          </p:cNvSpPr>
          <p:nvPr>
            <p:ph idx="1"/>
          </p:nvPr>
        </p:nvSpPr>
        <p:spPr/>
        <p:txBody>
          <a:bodyPr/>
          <a:lstStyle/>
          <a:p>
            <a:pPr marL="0" indent="0">
              <a:buNone/>
            </a:pPr>
            <a:r>
              <a:rPr lang="en-GB" b="0" i="0" dirty="0">
                <a:solidFill>
                  <a:srgbClr val="000000"/>
                </a:solidFill>
                <a:effectLst/>
                <a:highlight>
                  <a:srgbClr val="FFFF00"/>
                </a:highlight>
                <a:latin typeface="Open Sans" panose="020B0606030504020204" pitchFamily="34" charset="0"/>
              </a:rPr>
              <a:t>Assess the benefits to supermarkets of using competitive pricing? </a:t>
            </a:r>
            <a:br>
              <a:rPr lang="en-GB" dirty="0">
                <a:highlight>
                  <a:srgbClr val="FFFF00"/>
                </a:highlight>
              </a:rPr>
            </a:br>
            <a:br>
              <a:rPr lang="en-GB" dirty="0">
                <a:highlight>
                  <a:srgbClr val="FFFF00"/>
                </a:highlight>
              </a:rPr>
            </a:br>
            <a:r>
              <a:rPr lang="en-GB" b="0" i="0" dirty="0">
                <a:solidFill>
                  <a:srgbClr val="000000"/>
                </a:solidFill>
                <a:effectLst/>
                <a:highlight>
                  <a:srgbClr val="FFFF00"/>
                </a:highlight>
                <a:latin typeface="Open Sans" panose="020B0606030504020204" pitchFamily="34" charset="0"/>
              </a:rPr>
              <a:t>What other examples of competitive pricing can you think of? </a:t>
            </a:r>
          </a:p>
          <a:p>
            <a:pPr marL="0" indent="0">
              <a:buNone/>
            </a:pPr>
            <a:r>
              <a:rPr lang="en-GB" dirty="0">
                <a:hlinkClick r:id="rId2"/>
              </a:rPr>
              <a:t>https://youtu.be/_QPok_HeL2w</a:t>
            </a:r>
            <a:endParaRPr lang="en-GB" dirty="0">
              <a:solidFill>
                <a:srgbClr val="000000"/>
              </a:solidFill>
              <a:latin typeface="Open Sans" panose="020B0606030504020204" pitchFamily="34" charset="0"/>
            </a:endParaRPr>
          </a:p>
          <a:p>
            <a:pPr marL="0" indent="0">
              <a:buNone/>
            </a:pPr>
            <a:r>
              <a:rPr lang="en-GB" b="0" i="0" u="none" strike="noStrike" dirty="0">
                <a:solidFill>
                  <a:srgbClr val="FFFFFF"/>
                </a:solidFill>
                <a:effectLst/>
                <a:latin typeface="YouTube Noto"/>
                <a:hlinkClick r:id="rId3"/>
              </a:rPr>
              <a:t>https://youtu.be/t9OtAbXR9PM</a:t>
            </a:r>
            <a:endParaRPr lang="en-GB" b="0" i="0" u="none" strike="noStrike" dirty="0">
              <a:solidFill>
                <a:srgbClr val="FFFFFF"/>
              </a:solidFill>
              <a:effectLst/>
              <a:latin typeface="YouTube Noto"/>
            </a:endParaRPr>
          </a:p>
          <a:p>
            <a:pPr marL="0" indent="0">
              <a:buNone/>
            </a:pPr>
            <a:endParaRPr lang="en-GB" dirty="0">
              <a:highlight>
                <a:srgbClr val="FFFF00"/>
              </a:highlight>
            </a:endParaRPr>
          </a:p>
        </p:txBody>
      </p:sp>
      <p:sp>
        <p:nvSpPr>
          <p:cNvPr id="4" name="Title 1">
            <a:extLst>
              <a:ext uri="{FF2B5EF4-FFF2-40B4-BE49-F238E27FC236}">
                <a16:creationId xmlns:a16="http://schemas.microsoft.com/office/drawing/2014/main" id="{F9249324-D1A8-411A-9FBD-90503BFCC4A2}"/>
              </a:ext>
            </a:extLst>
          </p:cNvPr>
          <p:cNvSpPr txBox="1">
            <a:spLocks/>
          </p:cNvSpPr>
          <p:nvPr/>
        </p:nvSpPr>
        <p:spPr>
          <a:xfrm>
            <a:off x="609600" y="274638"/>
            <a:ext cx="10972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a:solidFill>
                  <a:schemeClr val="bg1"/>
                </a:solidFill>
              </a:rPr>
              <a:t>#3 Competitive pricing</a:t>
            </a:r>
            <a:endParaRPr lang="en-GB" dirty="0">
              <a:solidFill>
                <a:schemeClr val="bg1"/>
              </a:solidFill>
            </a:endParaRPr>
          </a:p>
        </p:txBody>
      </p:sp>
    </p:spTree>
    <p:extLst>
      <p:ext uri="{BB962C8B-B14F-4D97-AF65-F5344CB8AC3E}">
        <p14:creationId xmlns:p14="http://schemas.microsoft.com/office/powerpoint/2010/main" val="185009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#4 Penetration pricing</a:t>
            </a:r>
          </a:p>
        </p:txBody>
      </p:sp>
      <p:sp>
        <p:nvSpPr>
          <p:cNvPr id="3" name="Content Placeholder 2"/>
          <p:cNvSpPr>
            <a:spLocks noGrp="1"/>
          </p:cNvSpPr>
          <p:nvPr>
            <p:ph sz="half" idx="1"/>
          </p:nvPr>
        </p:nvSpPr>
        <p:spPr>
          <a:xfrm>
            <a:off x="609599" y="1600200"/>
            <a:ext cx="7721601" cy="4637112"/>
          </a:xfrm>
        </p:spPr>
        <p:style>
          <a:lnRef idx="2">
            <a:schemeClr val="dk1"/>
          </a:lnRef>
          <a:fillRef idx="1">
            <a:schemeClr val="lt1"/>
          </a:fillRef>
          <a:effectRef idx="0">
            <a:schemeClr val="dk1"/>
          </a:effectRef>
          <a:fontRef idx="minor">
            <a:schemeClr val="dk1"/>
          </a:fontRef>
        </p:style>
        <p:txBody>
          <a:bodyPr>
            <a:normAutofit/>
          </a:bodyPr>
          <a:lstStyle/>
          <a:p>
            <a:r>
              <a:rPr lang="en-GB" dirty="0"/>
              <a:t>This means setting prices really </a:t>
            </a:r>
            <a:r>
              <a:rPr lang="en-GB" b="1" dirty="0"/>
              <a:t>low</a:t>
            </a:r>
            <a:r>
              <a:rPr lang="en-GB" dirty="0"/>
              <a:t> on a new product to encourage sales and to persuade customers to try the product. Then when they like the product and have to keep buying it the business raises the price</a:t>
            </a:r>
          </a:p>
          <a:p>
            <a:r>
              <a:rPr lang="en-GB" dirty="0"/>
              <a:t>Low prices should gain the business more market share (market penetration) </a:t>
            </a:r>
          </a:p>
          <a:p>
            <a:r>
              <a:rPr lang="en-GB" dirty="0"/>
              <a:t>Mass market – repeat purchases e.g. tea bags, biscuits which are called Fast Moving Consumer Goods (</a:t>
            </a:r>
            <a:r>
              <a:rPr lang="en-GB" dirty="0" err="1"/>
              <a:t>FMCG</a:t>
            </a:r>
            <a:r>
              <a:rPr lang="en-GB" dirty="0"/>
              <a:t>).</a:t>
            </a:r>
          </a:p>
          <a:p>
            <a:endParaRPr lang="en-GB" dirty="0"/>
          </a:p>
          <a:p>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987594">
            <a:off x="8487833" y="1005164"/>
            <a:ext cx="3480895" cy="3228169"/>
          </a:xfrm>
          <a:prstGeom prst="rect">
            <a:avLst/>
          </a:prstGeom>
        </p:spPr>
      </p:pic>
      <p:sp>
        <p:nvSpPr>
          <p:cNvPr id="6" name="TextBox 5"/>
          <p:cNvSpPr txBox="1"/>
          <p:nvPr/>
        </p:nvSpPr>
        <p:spPr>
          <a:xfrm>
            <a:off x="8839200" y="4809066"/>
            <a:ext cx="2997200" cy="1200329"/>
          </a:xfrm>
          <a:prstGeom prst="rect">
            <a:avLst/>
          </a:prstGeom>
          <a:solidFill>
            <a:srgbClr val="C00000"/>
          </a:solidFill>
        </p:spPr>
        <p:txBody>
          <a:bodyPr wrap="square" rtlCol="0">
            <a:spAutoFit/>
          </a:bodyPr>
          <a:lstStyle/>
          <a:p>
            <a:r>
              <a:rPr lang="en-GB" dirty="0">
                <a:solidFill>
                  <a:schemeClr val="bg1"/>
                </a:solidFill>
                <a:latin typeface="Arial Black" panose="020B0A04020102020204" pitchFamily="34" charset="0"/>
              </a:rPr>
              <a:t>New product on the market, prices will start at £1.99 and may rise later on</a:t>
            </a:r>
          </a:p>
        </p:txBody>
      </p:sp>
    </p:spTree>
    <p:extLst>
      <p:ext uri="{BB962C8B-B14F-4D97-AF65-F5344CB8AC3E}">
        <p14:creationId xmlns:p14="http://schemas.microsoft.com/office/powerpoint/2010/main" val="124833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#4 Penetration benefits and drawbacks</a:t>
            </a:r>
          </a:p>
        </p:txBody>
      </p:sp>
      <p:pic>
        <p:nvPicPr>
          <p:cNvPr id="1026"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482" y="1567985"/>
            <a:ext cx="6490552" cy="3245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5593" y="3190623"/>
            <a:ext cx="6490552" cy="3245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7300331" y="2287120"/>
            <a:ext cx="4572000" cy="1143000"/>
          </a:xfrm>
          <a:prstGeom prst="rect">
            <a:avLst/>
          </a:prstGeom>
        </p:spPr>
      </p:pic>
      <p:pic>
        <p:nvPicPr>
          <p:cNvPr id="1028" name="Picture 4" descr="Image result for benefit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7495" y="4377647"/>
            <a:ext cx="4383085" cy="1246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5200" y="2658532"/>
            <a:ext cx="4550393" cy="923330"/>
          </a:xfrm>
          <a:prstGeom prst="rect">
            <a:avLst/>
          </a:prstGeom>
          <a:noFill/>
        </p:spPr>
        <p:txBody>
          <a:bodyPr wrap="square" rtlCol="0">
            <a:spAutoFit/>
          </a:bodyPr>
          <a:lstStyle/>
          <a:p>
            <a:r>
              <a:rPr lang="en-GB" dirty="0">
                <a:latin typeface="Arial Black" panose="020B0A04020102020204" pitchFamily="34" charset="0"/>
              </a:rPr>
              <a:t>Works best with new products being launched to encourage consumers to try the product</a:t>
            </a:r>
          </a:p>
        </p:txBody>
      </p:sp>
      <p:sp>
        <p:nvSpPr>
          <p:cNvPr id="5" name="TextBox 4"/>
          <p:cNvSpPr txBox="1"/>
          <p:nvPr/>
        </p:nvSpPr>
        <p:spPr>
          <a:xfrm>
            <a:off x="6231468" y="4227299"/>
            <a:ext cx="5031960" cy="1477328"/>
          </a:xfrm>
          <a:prstGeom prst="rect">
            <a:avLst/>
          </a:prstGeom>
          <a:noFill/>
        </p:spPr>
        <p:txBody>
          <a:bodyPr wrap="square" rtlCol="0">
            <a:spAutoFit/>
          </a:bodyPr>
          <a:lstStyle/>
          <a:p>
            <a:r>
              <a:rPr lang="en-GB" dirty="0">
                <a:latin typeface="Arial Black" panose="020B0A04020102020204" pitchFamily="34" charset="0"/>
              </a:rPr>
              <a:t>Consumers may have bought anyway, even without the low start price</a:t>
            </a:r>
          </a:p>
          <a:p>
            <a:endParaRPr lang="en-GB" dirty="0">
              <a:latin typeface="Arial Black" panose="020B0A04020102020204" pitchFamily="34" charset="0"/>
            </a:endParaRPr>
          </a:p>
          <a:p>
            <a:r>
              <a:rPr lang="en-GB" dirty="0">
                <a:latin typeface="Arial Black" panose="020B0A04020102020204" pitchFamily="34" charset="0"/>
              </a:rPr>
              <a:t>Expensive as it eats into profits by reducing sales revenue</a:t>
            </a:r>
          </a:p>
        </p:txBody>
      </p:sp>
    </p:spTree>
    <p:extLst>
      <p:ext uri="{BB962C8B-B14F-4D97-AF65-F5344CB8AC3E}">
        <p14:creationId xmlns:p14="http://schemas.microsoft.com/office/powerpoint/2010/main" val="247442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9074-4DA6-4D67-B413-04DD8CE07DA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B1D0120-A6FF-4010-A0F7-FE0D97913538}"/>
              </a:ext>
            </a:extLst>
          </p:cNvPr>
          <p:cNvSpPr>
            <a:spLocks noGrp="1"/>
          </p:cNvSpPr>
          <p:nvPr>
            <p:ph idx="1"/>
          </p:nvPr>
        </p:nvSpPr>
        <p:spPr/>
        <p:txBody>
          <a:bodyPr/>
          <a:lstStyle/>
          <a:p>
            <a:r>
              <a:rPr lang="en-GB" b="0" i="0" dirty="0">
                <a:solidFill>
                  <a:srgbClr val="000000"/>
                </a:solidFill>
                <a:effectLst/>
                <a:highlight>
                  <a:srgbClr val="FFFF00"/>
                </a:highlight>
                <a:latin typeface="Open Sans" panose="020B0606030504020204" pitchFamily="34" charset="0"/>
              </a:rPr>
              <a:t>Assess the impact of coca cola using penetration pricing for a new product such as coke life? </a:t>
            </a:r>
            <a:endParaRPr lang="en-GB" dirty="0">
              <a:highlight>
                <a:srgbClr val="FFFF00"/>
              </a:highlight>
            </a:endParaRPr>
          </a:p>
        </p:txBody>
      </p:sp>
      <p:sp>
        <p:nvSpPr>
          <p:cNvPr id="4" name="Title 1">
            <a:extLst>
              <a:ext uri="{FF2B5EF4-FFF2-40B4-BE49-F238E27FC236}">
                <a16:creationId xmlns:a16="http://schemas.microsoft.com/office/drawing/2014/main" id="{095777AD-DE21-49AC-8619-657C9318F5E8}"/>
              </a:ext>
            </a:extLst>
          </p:cNvPr>
          <p:cNvSpPr txBox="1">
            <a:spLocks/>
          </p:cNvSpPr>
          <p:nvPr/>
        </p:nvSpPr>
        <p:spPr>
          <a:xfrm>
            <a:off x="609600" y="255467"/>
            <a:ext cx="10972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dirty="0">
                <a:solidFill>
                  <a:schemeClr val="bg1"/>
                </a:solidFill>
              </a:rPr>
              <a:t>#4 Penetration pricing</a:t>
            </a:r>
          </a:p>
        </p:txBody>
      </p:sp>
      <p:pic>
        <p:nvPicPr>
          <p:cNvPr id="2050" name="Picture 2" descr="Picture">
            <a:hlinkClick r:id="rId2"/>
            <a:extLst>
              <a:ext uri="{FF2B5EF4-FFF2-40B4-BE49-F238E27FC236}">
                <a16:creationId xmlns:a16="http://schemas.microsoft.com/office/drawing/2014/main" id="{4FC5925E-3B4C-4CE8-98BC-3C71C1AFA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753" y="2699833"/>
            <a:ext cx="60388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13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#5 Predatory Pricing</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dirty="0"/>
              <a:t>In oligopolies (markets with just a few large businesses e.g. budget airlines) existing businesses may hold off the threat of a new entrant to the market by lowering their prices so that any competitor cannot make a profit.</a:t>
            </a:r>
          </a:p>
          <a:p>
            <a:r>
              <a:rPr lang="en-GB" dirty="0"/>
              <a:t>This is when aggressive price cutting is used to deter competitors or push them out of the market</a:t>
            </a:r>
          </a:p>
          <a:p>
            <a:r>
              <a:rPr lang="en-GB" dirty="0"/>
              <a:t>Depends on the strength of the brand, will consumers switch or stay loyal?</a:t>
            </a:r>
          </a:p>
          <a:p>
            <a:r>
              <a:rPr lang="en-GB" dirty="0"/>
              <a:t>Depends on the financial strength of the firm can they afford to cut prices?</a:t>
            </a:r>
          </a:p>
          <a:p>
            <a:endParaRPr lang="en-GB"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97600" y="2422936"/>
            <a:ext cx="5384800" cy="2880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728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GB" sz="7200" dirty="0"/>
              <a:t>1.3.3 Pricing Strategies</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0" indent="0">
              <a:buNone/>
            </a:pPr>
            <a:r>
              <a:rPr lang="en-GB" dirty="0"/>
              <a:t>a) Types of pricing strategy:</a:t>
            </a:r>
          </a:p>
          <a:p>
            <a:pPr marL="914400" lvl="1" indent="-457200">
              <a:buFont typeface="+mj-lt"/>
              <a:buAutoNum type="arabicPeriod"/>
            </a:pPr>
            <a:r>
              <a:rPr lang="en-GB" dirty="0"/>
              <a:t>cost plus (calculating mark-up on unit cost)</a:t>
            </a:r>
          </a:p>
          <a:p>
            <a:pPr marL="914400" lvl="1" indent="-457200">
              <a:buFont typeface="+mj-lt"/>
              <a:buAutoNum type="arabicPeriod"/>
            </a:pPr>
            <a:r>
              <a:rPr lang="en-GB" dirty="0"/>
              <a:t>price skimming</a:t>
            </a:r>
          </a:p>
          <a:p>
            <a:pPr marL="914400" lvl="1" indent="-457200">
              <a:buFont typeface="+mj-lt"/>
              <a:buAutoNum type="arabicPeriod"/>
            </a:pPr>
            <a:r>
              <a:rPr lang="en-GB" dirty="0"/>
              <a:t>penetration</a:t>
            </a:r>
          </a:p>
          <a:p>
            <a:pPr marL="914400" lvl="1" indent="-457200">
              <a:buFont typeface="+mj-lt"/>
              <a:buAutoNum type="arabicPeriod"/>
            </a:pPr>
            <a:r>
              <a:rPr lang="en-GB" dirty="0"/>
              <a:t>predatory</a:t>
            </a:r>
          </a:p>
          <a:p>
            <a:pPr marL="914400" lvl="1" indent="-457200">
              <a:buFont typeface="+mj-lt"/>
              <a:buAutoNum type="arabicPeriod"/>
            </a:pPr>
            <a:r>
              <a:rPr lang="en-GB" dirty="0"/>
              <a:t>competitive</a:t>
            </a:r>
          </a:p>
          <a:p>
            <a:pPr marL="914400" lvl="1" indent="-457200">
              <a:buFont typeface="+mj-lt"/>
              <a:buAutoNum type="arabicPeriod"/>
            </a:pPr>
            <a:r>
              <a:rPr lang="en-GB" dirty="0"/>
              <a:t>psychological</a:t>
            </a:r>
          </a:p>
          <a:p>
            <a:pPr marL="0" indent="0">
              <a:buNone/>
            </a:pPr>
            <a:r>
              <a:rPr lang="en-GB" dirty="0"/>
              <a:t>b) Factors that determine the most appropriate pricing strategy for a particular situation:</a:t>
            </a:r>
          </a:p>
          <a:p>
            <a:pPr lvl="1"/>
            <a:r>
              <a:rPr lang="en-GB" dirty="0"/>
              <a:t>number of USPs/amount of differentiation</a:t>
            </a:r>
          </a:p>
          <a:p>
            <a:pPr lvl="1"/>
            <a:r>
              <a:rPr lang="en-GB" dirty="0"/>
              <a:t>price elasticity of demand</a:t>
            </a:r>
          </a:p>
          <a:p>
            <a:pPr lvl="1"/>
            <a:r>
              <a:rPr lang="en-GB" dirty="0"/>
              <a:t>level of competition in the business environment</a:t>
            </a:r>
          </a:p>
          <a:p>
            <a:pPr lvl="1"/>
            <a:r>
              <a:rPr lang="en-GB" dirty="0"/>
              <a:t>strength of brand</a:t>
            </a:r>
          </a:p>
          <a:p>
            <a:pPr lvl="1"/>
            <a:r>
              <a:rPr lang="en-GB" dirty="0"/>
              <a:t>stage in the product life cycle</a:t>
            </a:r>
          </a:p>
          <a:p>
            <a:pPr lvl="1"/>
            <a:r>
              <a:rPr lang="en-GB" dirty="0"/>
              <a:t>costs and the need to make a profit</a:t>
            </a:r>
          </a:p>
          <a:p>
            <a:pPr marL="0" indent="0">
              <a:buNone/>
            </a:pPr>
            <a:r>
              <a:rPr lang="en-GB" dirty="0"/>
              <a:t>c) Changes in pricing to reflect social trends:</a:t>
            </a:r>
          </a:p>
          <a:p>
            <a:pPr lvl="1"/>
            <a:r>
              <a:rPr lang="en-GB" dirty="0"/>
              <a:t>online sales</a:t>
            </a:r>
          </a:p>
          <a:p>
            <a:pPr lvl="1"/>
            <a:r>
              <a:rPr lang="en-GB" dirty="0"/>
              <a:t>price comparison sites</a:t>
            </a:r>
          </a:p>
        </p:txBody>
      </p:sp>
    </p:spTree>
    <p:extLst>
      <p:ext uri="{BB962C8B-B14F-4D97-AF65-F5344CB8AC3E}">
        <p14:creationId xmlns:p14="http://schemas.microsoft.com/office/powerpoint/2010/main" val="189927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#5 Predatory pricing benefits and drawbacks</a:t>
            </a:r>
          </a:p>
        </p:txBody>
      </p:sp>
      <p:pic>
        <p:nvPicPr>
          <p:cNvPr id="1026"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482" y="1567985"/>
            <a:ext cx="6490552" cy="3245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5593" y="3190623"/>
            <a:ext cx="6490552" cy="3245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7300331" y="2287120"/>
            <a:ext cx="4572000" cy="1143000"/>
          </a:xfrm>
          <a:prstGeom prst="rect">
            <a:avLst/>
          </a:prstGeom>
        </p:spPr>
      </p:pic>
      <p:pic>
        <p:nvPicPr>
          <p:cNvPr id="1028" name="Picture 4" descr="Image result for benefit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7495" y="4377647"/>
            <a:ext cx="4383085" cy="1246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5001" y="2095653"/>
            <a:ext cx="4383085" cy="1754326"/>
          </a:xfrm>
          <a:prstGeom prst="rect">
            <a:avLst/>
          </a:prstGeom>
          <a:noFill/>
        </p:spPr>
        <p:txBody>
          <a:bodyPr wrap="square" rtlCol="0">
            <a:spAutoFit/>
          </a:bodyPr>
          <a:lstStyle/>
          <a:p>
            <a:r>
              <a:rPr lang="en-GB" dirty="0">
                <a:latin typeface="Arial Black" panose="020B0A04020102020204" pitchFamily="34" charset="0"/>
              </a:rPr>
              <a:t>The intention with predatory pricing is to drive competitors out of the market place or set a barrier to entry to discourage new entrants to the market</a:t>
            </a:r>
          </a:p>
          <a:p>
            <a:endParaRPr lang="en-GB" dirty="0"/>
          </a:p>
        </p:txBody>
      </p:sp>
      <p:sp>
        <p:nvSpPr>
          <p:cNvPr id="4" name="TextBox 3"/>
          <p:cNvSpPr txBox="1"/>
          <p:nvPr/>
        </p:nvSpPr>
        <p:spPr>
          <a:xfrm>
            <a:off x="6568002" y="4055985"/>
            <a:ext cx="4385733" cy="1477328"/>
          </a:xfrm>
          <a:prstGeom prst="rect">
            <a:avLst/>
          </a:prstGeom>
          <a:noFill/>
        </p:spPr>
        <p:txBody>
          <a:bodyPr wrap="square" rtlCol="0">
            <a:spAutoFit/>
          </a:bodyPr>
          <a:lstStyle/>
          <a:p>
            <a:r>
              <a:rPr lang="en-GB" dirty="0">
                <a:latin typeface="Arial Black" panose="020B0A04020102020204" pitchFamily="34" charset="0"/>
              </a:rPr>
              <a:t>Depends on the price elasticity of the product, if it is low then a lower price won’t make much difference to customer demand</a:t>
            </a:r>
          </a:p>
          <a:p>
            <a:endParaRPr lang="en-GB" dirty="0"/>
          </a:p>
        </p:txBody>
      </p:sp>
    </p:spTree>
    <p:extLst>
      <p:ext uri="{BB962C8B-B14F-4D97-AF65-F5344CB8AC3E}">
        <p14:creationId xmlns:p14="http://schemas.microsoft.com/office/powerpoint/2010/main" val="9632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0FC1-21F9-4B02-B896-5661E0D844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474021-9208-4896-90C1-A16E8534D497}"/>
              </a:ext>
            </a:extLst>
          </p:cNvPr>
          <p:cNvSpPr>
            <a:spLocks noGrp="1"/>
          </p:cNvSpPr>
          <p:nvPr>
            <p:ph idx="1"/>
          </p:nvPr>
        </p:nvSpPr>
        <p:spPr/>
        <p:txBody>
          <a:bodyPr>
            <a:normAutofit lnSpcReduction="10000"/>
          </a:bodyPr>
          <a:lstStyle/>
          <a:p>
            <a:r>
              <a:rPr lang="en-GB" dirty="0">
                <a:hlinkClick r:id="rId2"/>
              </a:rPr>
              <a:t>https://youtu.be/a-Me7j5c0a8</a:t>
            </a:r>
            <a:endParaRPr lang="en-GB" dirty="0"/>
          </a:p>
          <a:p>
            <a:pPr marL="0" indent="0">
              <a:buNone/>
            </a:pPr>
            <a:r>
              <a:rPr lang="en-GB" dirty="0"/>
              <a:t>Dumping occurs when governments subsidise domestic producers.  This allows them to achieve economies of scale.  It can often lead to retaliatory action.</a:t>
            </a:r>
          </a:p>
          <a:p>
            <a:r>
              <a:rPr lang="en-GB" dirty="0">
                <a:hlinkClick r:id="rId3"/>
              </a:rPr>
              <a:t>Murdoch guilty in `Times' price war | The Independent | The Independent</a:t>
            </a:r>
            <a:endParaRPr lang="en-GB" dirty="0"/>
          </a:p>
          <a:p>
            <a:pPr marL="514350" indent="-514350">
              <a:buFont typeface="+mj-lt"/>
              <a:buAutoNum type="arabicPeriod"/>
            </a:pPr>
            <a:r>
              <a:rPr lang="en-GB" dirty="0">
                <a:highlight>
                  <a:srgbClr val="FFFF00"/>
                </a:highlight>
              </a:rPr>
              <a:t>What motivated the actions of Murdoch.</a:t>
            </a:r>
          </a:p>
          <a:p>
            <a:pPr marL="514350" indent="-514350">
              <a:buFont typeface="+mj-lt"/>
              <a:buAutoNum type="arabicPeriod"/>
            </a:pPr>
            <a:r>
              <a:rPr lang="en-GB" dirty="0">
                <a:highlight>
                  <a:srgbClr val="FFFF00"/>
                </a:highlight>
              </a:rPr>
              <a:t>Why is predatory pricing illegal?  Do you agree with this?  Justify your answer.</a:t>
            </a:r>
          </a:p>
        </p:txBody>
      </p:sp>
      <p:sp>
        <p:nvSpPr>
          <p:cNvPr id="4" name="Title 1">
            <a:extLst>
              <a:ext uri="{FF2B5EF4-FFF2-40B4-BE49-F238E27FC236}">
                <a16:creationId xmlns:a16="http://schemas.microsoft.com/office/drawing/2014/main" id="{397EA558-C70C-48E5-A16D-07AD66200431}"/>
              </a:ext>
            </a:extLst>
          </p:cNvPr>
          <p:cNvSpPr txBox="1">
            <a:spLocks/>
          </p:cNvSpPr>
          <p:nvPr/>
        </p:nvSpPr>
        <p:spPr>
          <a:xfrm>
            <a:off x="609600" y="272944"/>
            <a:ext cx="10972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a:solidFill>
                  <a:schemeClr val="bg1"/>
                </a:solidFill>
              </a:rPr>
              <a:t>#5 Predatory Pricing</a:t>
            </a:r>
            <a:endParaRPr lang="en-GB" dirty="0">
              <a:solidFill>
                <a:schemeClr val="bg1"/>
              </a:solidFill>
            </a:endParaRPr>
          </a:p>
        </p:txBody>
      </p:sp>
    </p:spTree>
    <p:extLst>
      <p:ext uri="{BB962C8B-B14F-4D97-AF65-F5344CB8AC3E}">
        <p14:creationId xmlns:p14="http://schemas.microsoft.com/office/powerpoint/2010/main" val="2351080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GB" dirty="0">
                <a:solidFill>
                  <a:schemeClr val="bg1"/>
                </a:solidFill>
              </a:rPr>
              <a:t>#6 Psychological pricing</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47500" lnSpcReduction="20000"/>
          </a:bodyPr>
          <a:lstStyle/>
          <a:p>
            <a:r>
              <a:rPr lang="en-GB" sz="5800" dirty="0"/>
              <a:t>This means pricing a product at £1.99 rather than £2.00 to appear cheaper</a:t>
            </a:r>
          </a:p>
          <a:p>
            <a:r>
              <a:rPr lang="en-GB" sz="5800" dirty="0"/>
              <a:t>Some businesses consider pricing carefully as it is often an indicator of quality</a:t>
            </a:r>
          </a:p>
          <a:p>
            <a:r>
              <a:rPr lang="en-GB" sz="5800" dirty="0"/>
              <a:t>High value or status items like luxury cars avoid pricing just below but instead may price higher to match their customers’ expectations</a:t>
            </a:r>
          </a:p>
          <a:p>
            <a:r>
              <a:rPr lang="en-GB" sz="5800" dirty="0"/>
              <a:t>Build your own e-pace here: </a:t>
            </a:r>
            <a:r>
              <a:rPr lang="en-GB" sz="5800" dirty="0">
                <a:hlinkClick r:id="rId3"/>
              </a:rPr>
              <a:t>LINK</a:t>
            </a:r>
            <a:endParaRPr lang="en-GB" sz="5800" dirty="0"/>
          </a:p>
          <a:p>
            <a:endParaRPr lang="en-GB" dirty="0"/>
          </a:p>
        </p:txBody>
      </p:sp>
      <p:sp>
        <p:nvSpPr>
          <p:cNvPr id="5" name="Content Placeholder 4"/>
          <p:cNvSpPr>
            <a:spLocks noGrp="1"/>
          </p:cNvSpPr>
          <p:nvPr>
            <p:ph sz="half" idx="2"/>
          </p:nvPr>
        </p:nvSpPr>
        <p:spPr/>
        <p:txBody>
          <a:bodyPr/>
          <a:lstStyle/>
          <a:p>
            <a:endParaRPr lang="en-GB"/>
          </a:p>
        </p:txBody>
      </p:sp>
      <p:pic>
        <p:nvPicPr>
          <p:cNvPr id="2050" name="Picture 2" descr="Image result for jaguar e pace">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0" y="1607592"/>
            <a:ext cx="5449358" cy="3608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4982599"/>
            <a:ext cx="5449358" cy="147732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solidFill>
                  <a:schemeClr val="tx1"/>
                </a:solidFill>
                <a:latin typeface="Arial Rounded MT Bold" panose="020F0704030504030204" pitchFamily="34" charset="0"/>
              </a:rPr>
              <a:t>New Jaguar E-Pace The E-Pace is priced around £28,000 for entry-level models. Range-topping models could set you back around £40,000 while any high-performance version could cost more than £60,000</a:t>
            </a:r>
          </a:p>
        </p:txBody>
      </p:sp>
    </p:spTree>
    <p:extLst>
      <p:ext uri="{BB962C8B-B14F-4D97-AF65-F5344CB8AC3E}">
        <p14:creationId xmlns:p14="http://schemas.microsoft.com/office/powerpoint/2010/main" val="428074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#6 Psychological benefits and drawbacks</a:t>
            </a:r>
          </a:p>
        </p:txBody>
      </p:sp>
      <p:pic>
        <p:nvPicPr>
          <p:cNvPr id="1026"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482" y="1567985"/>
            <a:ext cx="6490552" cy="3245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5593" y="3190623"/>
            <a:ext cx="6490552" cy="3245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7300331" y="2287120"/>
            <a:ext cx="4572000" cy="1143000"/>
          </a:xfrm>
          <a:prstGeom prst="rect">
            <a:avLst/>
          </a:prstGeom>
        </p:spPr>
      </p:pic>
      <p:pic>
        <p:nvPicPr>
          <p:cNvPr id="1028" name="Picture 4" descr="Image result for benefit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7495" y="4377647"/>
            <a:ext cx="4383085" cy="1246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1049867" y="2421467"/>
            <a:ext cx="4148666" cy="1200329"/>
          </a:xfrm>
          <a:prstGeom prst="rect">
            <a:avLst/>
          </a:prstGeom>
          <a:noFill/>
        </p:spPr>
        <p:txBody>
          <a:bodyPr wrap="square" rtlCol="0">
            <a:spAutoFit/>
          </a:bodyPr>
          <a:lstStyle/>
          <a:p>
            <a:r>
              <a:rPr lang="en-GB" dirty="0">
                <a:latin typeface="Arial Black" panose="020B0A04020102020204" pitchFamily="34" charset="0"/>
              </a:rPr>
              <a:t>Ideal for products which want to project a premium image – the price might be part of the appeal</a:t>
            </a:r>
          </a:p>
        </p:txBody>
      </p:sp>
      <p:sp>
        <p:nvSpPr>
          <p:cNvPr id="4" name="TextBox 3"/>
          <p:cNvSpPr txBox="1"/>
          <p:nvPr/>
        </p:nvSpPr>
        <p:spPr>
          <a:xfrm>
            <a:off x="5992238" y="3969086"/>
            <a:ext cx="5428034" cy="1200329"/>
          </a:xfrm>
          <a:prstGeom prst="rect">
            <a:avLst/>
          </a:prstGeom>
          <a:noFill/>
        </p:spPr>
        <p:txBody>
          <a:bodyPr wrap="square" rtlCol="0">
            <a:spAutoFit/>
          </a:bodyPr>
          <a:lstStyle/>
          <a:p>
            <a:r>
              <a:rPr lang="en-GB" dirty="0">
                <a:latin typeface="Arial Black" panose="020B0A04020102020204" pitchFamily="34" charset="0"/>
              </a:rPr>
              <a:t>Psychological pricing strategy can be high risk, if comparable products are available for a lower price consumers could be tempted away</a:t>
            </a:r>
          </a:p>
        </p:txBody>
      </p:sp>
    </p:spTree>
    <p:extLst>
      <p:ext uri="{BB962C8B-B14F-4D97-AF65-F5344CB8AC3E}">
        <p14:creationId xmlns:p14="http://schemas.microsoft.com/office/powerpoint/2010/main" val="138252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C2A7-686E-4E0F-AC06-409AF7917131}"/>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l"/>
            <a:r>
              <a:rPr lang="en-GB" dirty="0">
                <a:solidFill>
                  <a:schemeClr val="bg1"/>
                </a:solidFill>
                <a:latin typeface="+mn-lt"/>
                <a:ea typeface="+mn-ea"/>
                <a:cs typeface="+mn-cs"/>
              </a:rPr>
              <a:t>#Loss Leader</a:t>
            </a:r>
          </a:p>
        </p:txBody>
      </p:sp>
      <p:sp>
        <p:nvSpPr>
          <p:cNvPr id="3" name="Content Placeholder 2">
            <a:extLst>
              <a:ext uri="{FF2B5EF4-FFF2-40B4-BE49-F238E27FC236}">
                <a16:creationId xmlns:a16="http://schemas.microsoft.com/office/drawing/2014/main" id="{E25E9BB8-E544-44A3-9F8C-C7C2B2E6B1C4}"/>
              </a:ext>
            </a:extLst>
          </p:cNvPr>
          <p:cNvSpPr>
            <a:spLocks noGrp="1"/>
          </p:cNvSpPr>
          <p:nvPr>
            <p:ph idx="1"/>
          </p:nvPr>
        </p:nvSpPr>
        <p:spPr/>
        <p:txBody>
          <a:bodyPr/>
          <a:lstStyle/>
          <a:p>
            <a:r>
              <a:rPr lang="en-GB" sz="2800" dirty="0">
                <a:solidFill>
                  <a:schemeClr val="dk1"/>
                </a:solidFill>
              </a:rPr>
              <a:t>The use of loss leaders is a method of sales promotion. A loss leader is a product priced below cost-price in order to attract consumers into a shop or online store. The purpose of making a product a loss leader is to encourage customers to make further purchases of profitable goods while they are in the shop. </a:t>
            </a:r>
          </a:p>
          <a:p>
            <a:endParaRPr lang="en-GB" sz="2800" dirty="0">
              <a:solidFill>
                <a:schemeClr val="dk1"/>
              </a:solidFill>
            </a:endParaRPr>
          </a:p>
        </p:txBody>
      </p:sp>
    </p:spTree>
    <p:extLst>
      <p:ext uri="{BB962C8B-B14F-4D97-AF65-F5344CB8AC3E}">
        <p14:creationId xmlns:p14="http://schemas.microsoft.com/office/powerpoint/2010/main" val="982317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EA44-FF24-4A80-BAC3-3288242D131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187F406-7F87-427B-A4CE-5B5B4BFB2D3B}"/>
              </a:ext>
            </a:extLst>
          </p:cNvPr>
          <p:cNvSpPr>
            <a:spLocks noGrp="1"/>
          </p:cNvSpPr>
          <p:nvPr>
            <p:ph idx="1"/>
          </p:nvPr>
        </p:nvSpPr>
        <p:spPr/>
        <p:txBody>
          <a:bodyPr>
            <a:normAutofit lnSpcReduction="10000"/>
          </a:bodyPr>
          <a:lstStyle/>
          <a:p>
            <a:r>
              <a:rPr lang="en-GB" sz="2800" dirty="0">
                <a:solidFill>
                  <a:schemeClr val="dk1"/>
                </a:solidFill>
              </a:rPr>
              <a:t>If a business undercuts its competitors on price, new customers may be attracted and existing customers may become more loyal. So, using a loss leader can help drive customer loyalty.</a:t>
            </a:r>
          </a:p>
          <a:p>
            <a:r>
              <a:rPr lang="en-GB" sz="2800" dirty="0">
                <a:solidFill>
                  <a:schemeClr val="dk1"/>
                </a:solidFill>
              </a:rPr>
              <a:t>One risk of using a loss leader is that customers may take the opportunity to "bulk-buy". If the price discount is sufficiently deep, then it makes sense for customers to buy as much as they can (assuming the product is not perishable).</a:t>
            </a:r>
          </a:p>
          <a:p>
            <a:r>
              <a:rPr lang="en-GB" sz="2800" dirty="0">
                <a:solidFill>
                  <a:schemeClr val="dk1"/>
                </a:solidFill>
              </a:rPr>
              <a:t>Using a loss leader is essentially a short-term pricing tactic for any one product. Customers will soon get used to the tactic, so it makes sense to change the loss leader or its merchandising every so often.</a:t>
            </a:r>
          </a:p>
          <a:p>
            <a:endParaRPr lang="en-GB" dirty="0"/>
          </a:p>
        </p:txBody>
      </p:sp>
      <p:sp>
        <p:nvSpPr>
          <p:cNvPr id="4" name="Title 1">
            <a:extLst>
              <a:ext uri="{FF2B5EF4-FFF2-40B4-BE49-F238E27FC236}">
                <a16:creationId xmlns:a16="http://schemas.microsoft.com/office/drawing/2014/main" id="{564FA581-783F-445F-9DE0-5FC872383C9A}"/>
              </a:ext>
            </a:extLst>
          </p:cNvPr>
          <p:cNvSpPr txBox="1">
            <a:spLocks/>
          </p:cNvSpPr>
          <p:nvPr/>
        </p:nvSpPr>
        <p:spPr>
          <a:xfrm>
            <a:off x="609600" y="274638"/>
            <a:ext cx="10972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dirty="0">
                <a:solidFill>
                  <a:schemeClr val="bg1"/>
                </a:solidFill>
              </a:rPr>
              <a:t>#Loss Leader – does it work?</a:t>
            </a:r>
          </a:p>
        </p:txBody>
      </p:sp>
    </p:spTree>
    <p:extLst>
      <p:ext uri="{BB962C8B-B14F-4D97-AF65-F5344CB8AC3E}">
        <p14:creationId xmlns:p14="http://schemas.microsoft.com/office/powerpoint/2010/main" val="78694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EF99-3828-462E-B7CF-BB34BF13A3F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B992164-D6A0-46E4-9EF9-AF5B5D336621}"/>
              </a:ext>
            </a:extLst>
          </p:cNvPr>
          <p:cNvSpPr>
            <a:spLocks noGrp="1"/>
          </p:cNvSpPr>
          <p:nvPr>
            <p:ph idx="1"/>
          </p:nvPr>
        </p:nvSpPr>
        <p:spPr/>
        <p:txBody>
          <a:bodyPr/>
          <a:lstStyle/>
          <a:p>
            <a:pPr marL="514350" indent="-514350">
              <a:buFont typeface="+mj-lt"/>
              <a:buAutoNum type="arabicPeriod"/>
            </a:pPr>
            <a:r>
              <a:rPr lang="en-GB" b="0" i="0" dirty="0">
                <a:effectLst/>
                <a:highlight>
                  <a:srgbClr val="FFFF00"/>
                </a:highlight>
                <a:latin typeface="Open Sans" panose="020B0606030504020204" pitchFamily="34" charset="0"/>
              </a:rPr>
              <a:t>Assess the importance of loss leader pricing to a business such as Walmart?</a:t>
            </a:r>
            <a:endParaRPr lang="en-GB" b="0" i="0" u="none" strike="noStrike" dirty="0">
              <a:effectLst/>
              <a:highlight>
                <a:srgbClr val="FFFF00"/>
              </a:highlight>
              <a:latin typeface="YouTube Noto"/>
              <a:hlinkClick r:id="rId2">
                <a:extLst>
                  <a:ext uri="{A12FA001-AC4F-418D-AE19-62706E023703}">
                    <ahyp:hlinkClr xmlns:ahyp="http://schemas.microsoft.com/office/drawing/2018/hyperlinkcolor" val="tx"/>
                  </a:ext>
                </a:extLst>
              </a:hlinkClick>
            </a:endParaRPr>
          </a:p>
          <a:p>
            <a:endParaRPr lang="en-GB" dirty="0">
              <a:solidFill>
                <a:srgbClr val="0000FF"/>
              </a:solidFill>
              <a:latin typeface="YouTube Noto"/>
              <a:hlinkClick r:id="rId2">
                <a:extLst>
                  <a:ext uri="{A12FA001-AC4F-418D-AE19-62706E023703}">
                    <ahyp:hlinkClr xmlns:ahyp="http://schemas.microsoft.com/office/drawing/2018/hyperlinkcolor" val="tx"/>
                  </a:ext>
                </a:extLst>
              </a:hlinkClick>
            </a:endParaRPr>
          </a:p>
          <a:p>
            <a:r>
              <a:rPr lang="en-GB" b="0" i="0" u="none" strike="noStrike" dirty="0">
                <a:solidFill>
                  <a:srgbClr val="0000FF"/>
                </a:solidFill>
                <a:effectLst/>
                <a:latin typeface="YouTube Noto"/>
                <a:hlinkClick r:id="rId2">
                  <a:extLst>
                    <a:ext uri="{A12FA001-AC4F-418D-AE19-62706E023703}">
                      <ahyp:hlinkClr xmlns:ahyp="http://schemas.microsoft.com/office/drawing/2018/hyperlinkcolor" val="tx"/>
                    </a:ext>
                  </a:extLst>
                </a:hlinkClick>
              </a:rPr>
              <a:t>https://youtu.be/XduHK6XRxSo</a:t>
            </a:r>
            <a:endParaRPr lang="en-GB" dirty="0"/>
          </a:p>
        </p:txBody>
      </p:sp>
      <p:sp>
        <p:nvSpPr>
          <p:cNvPr id="4" name="Title 1">
            <a:extLst>
              <a:ext uri="{FF2B5EF4-FFF2-40B4-BE49-F238E27FC236}">
                <a16:creationId xmlns:a16="http://schemas.microsoft.com/office/drawing/2014/main" id="{88769B6E-1EC6-4282-A837-12DD68EC9A78}"/>
              </a:ext>
            </a:extLst>
          </p:cNvPr>
          <p:cNvSpPr txBox="1">
            <a:spLocks/>
          </p:cNvSpPr>
          <p:nvPr/>
        </p:nvSpPr>
        <p:spPr>
          <a:xfrm>
            <a:off x="609600" y="274638"/>
            <a:ext cx="10972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a:solidFill>
                  <a:schemeClr val="bg1"/>
                </a:solidFill>
              </a:rPr>
              <a:t>#Loss Leader</a:t>
            </a:r>
            <a:endParaRPr lang="en-GB" dirty="0">
              <a:solidFill>
                <a:schemeClr val="bg1"/>
              </a:solidFill>
            </a:endParaRPr>
          </a:p>
        </p:txBody>
      </p:sp>
    </p:spTree>
    <p:extLst>
      <p:ext uri="{BB962C8B-B14F-4D97-AF65-F5344CB8AC3E}">
        <p14:creationId xmlns:p14="http://schemas.microsoft.com/office/powerpoint/2010/main" val="2342048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5155-10AE-46E6-9AD0-4A2EE3531690}"/>
              </a:ext>
            </a:extLst>
          </p:cNvPr>
          <p:cNvSpPr>
            <a:spLocks noGrp="1"/>
          </p:cNvSpPr>
          <p:nvPr>
            <p:ph type="title"/>
          </p:nvPr>
        </p:nvSpPr>
        <p:spPr/>
        <p:txBody>
          <a:bodyPr/>
          <a:lstStyle/>
          <a:p>
            <a:r>
              <a:rPr lang="en-GB" dirty="0"/>
              <a:t>Pricing Strategies - Quiz</a:t>
            </a:r>
          </a:p>
        </p:txBody>
      </p:sp>
      <p:sp>
        <p:nvSpPr>
          <p:cNvPr id="3" name="Content Placeholder 2">
            <a:extLst>
              <a:ext uri="{FF2B5EF4-FFF2-40B4-BE49-F238E27FC236}">
                <a16:creationId xmlns:a16="http://schemas.microsoft.com/office/drawing/2014/main" id="{2C5DE168-46B9-4BF8-841A-11357626EC66}"/>
              </a:ext>
            </a:extLst>
          </p:cNvPr>
          <p:cNvSpPr>
            <a:spLocks noGrp="1"/>
          </p:cNvSpPr>
          <p:nvPr>
            <p:ph idx="1"/>
          </p:nvPr>
        </p:nvSpPr>
        <p:spPr/>
        <p:txBody>
          <a:bodyPr/>
          <a:lstStyle/>
          <a:p>
            <a:pPr marL="0" indent="0">
              <a:buNone/>
            </a:pPr>
            <a:r>
              <a:rPr lang="en-GB" dirty="0">
                <a:hlinkClick r:id="rId2"/>
              </a:rPr>
              <a:t>Pricing Decisions | tutor2u</a:t>
            </a:r>
            <a:endParaRPr lang="en-GB" dirty="0"/>
          </a:p>
          <a:p>
            <a:endParaRPr lang="en-GB" dirty="0"/>
          </a:p>
        </p:txBody>
      </p:sp>
    </p:spTree>
    <p:extLst>
      <p:ext uri="{BB962C8B-B14F-4D97-AF65-F5344CB8AC3E}">
        <p14:creationId xmlns:p14="http://schemas.microsoft.com/office/powerpoint/2010/main" val="2464547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8200" y="2749525"/>
            <a:ext cx="10515600" cy="1102948"/>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r>
              <a:rPr lang="en-GB" sz="6600" b="1" dirty="0">
                <a:solidFill>
                  <a:srgbClr val="0070C0"/>
                </a:solidFill>
              </a:rPr>
              <a:t>Factors that determine the most appropriate pricing strategy for a particular situation</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2608290"/>
          </a:xfrm>
          <a:prstGeom prst="rect">
            <a:avLst/>
          </a:prstGeom>
        </p:spPr>
      </p:pic>
      <p:sp>
        <p:nvSpPr>
          <p:cNvPr id="2" name="Rectangle 1">
            <a:extLst>
              <a:ext uri="{FF2B5EF4-FFF2-40B4-BE49-F238E27FC236}">
                <a16:creationId xmlns:a16="http://schemas.microsoft.com/office/drawing/2014/main" id="{BF38E048-4B08-47E8-83C8-6B0B54E4B43A}"/>
              </a:ext>
            </a:extLst>
          </p:cNvPr>
          <p:cNvSpPr/>
          <p:nvPr/>
        </p:nvSpPr>
        <p:spPr>
          <a:xfrm>
            <a:off x="838200" y="3993709"/>
            <a:ext cx="10515600" cy="2586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GB" sz="2400" dirty="0"/>
              <a:t>number of USPs/amount of differentiation</a:t>
            </a:r>
          </a:p>
          <a:p>
            <a:pPr marL="742950" lvl="1" indent="-285750">
              <a:buFont typeface="Arial" panose="020B0604020202020204" pitchFamily="34" charset="0"/>
              <a:buChar char="•"/>
            </a:pPr>
            <a:r>
              <a:rPr lang="en-GB" sz="2400" dirty="0"/>
              <a:t>price elasticity of demand</a:t>
            </a:r>
          </a:p>
          <a:p>
            <a:pPr marL="742950" lvl="1" indent="-285750">
              <a:buFont typeface="Arial" panose="020B0604020202020204" pitchFamily="34" charset="0"/>
              <a:buChar char="•"/>
            </a:pPr>
            <a:r>
              <a:rPr lang="en-GB" sz="2400" dirty="0"/>
              <a:t>level of competition in the business environment</a:t>
            </a:r>
          </a:p>
          <a:p>
            <a:pPr marL="742950" lvl="1" indent="-285750">
              <a:buFont typeface="Arial" panose="020B0604020202020204" pitchFamily="34" charset="0"/>
              <a:buChar char="•"/>
            </a:pPr>
            <a:r>
              <a:rPr lang="en-GB" sz="2400" dirty="0"/>
              <a:t>strength of brand</a:t>
            </a:r>
          </a:p>
          <a:p>
            <a:pPr marL="742950" lvl="1" indent="-285750">
              <a:buFont typeface="Arial" panose="020B0604020202020204" pitchFamily="34" charset="0"/>
              <a:buChar char="•"/>
            </a:pPr>
            <a:r>
              <a:rPr lang="en-GB" sz="2400" dirty="0"/>
              <a:t>stage in the product life cycle</a:t>
            </a:r>
          </a:p>
          <a:p>
            <a:pPr marL="742950" lvl="1" indent="-285750">
              <a:buFont typeface="Arial" panose="020B0604020202020204" pitchFamily="34" charset="0"/>
              <a:buChar char="•"/>
            </a:pPr>
            <a:r>
              <a:rPr lang="en-GB" sz="2400" dirty="0"/>
              <a:t>costs and the need to make a profit</a:t>
            </a:r>
          </a:p>
        </p:txBody>
      </p:sp>
    </p:spTree>
    <p:extLst>
      <p:ext uri="{BB962C8B-B14F-4D97-AF65-F5344CB8AC3E}">
        <p14:creationId xmlns:p14="http://schemas.microsoft.com/office/powerpoint/2010/main" val="2629523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solidFill>
                  <a:schemeClr val="bg1"/>
                </a:solidFill>
              </a:rPr>
              <a:t>Factors that determine a pricing strategy</a:t>
            </a:r>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GB" dirty="0"/>
              <a:t>There are lots of factors which may help a business to determine the pricing strategy that it should use, these are the six that the exam board would like you to be able to discuss and apply to case studies – get ready to make some notes on these on the next few slides. </a:t>
            </a:r>
          </a:p>
          <a:p>
            <a:pPr marL="514350" indent="-514350">
              <a:buFont typeface="+mj-lt"/>
              <a:buAutoNum type="arabicPeriod"/>
            </a:pPr>
            <a:endParaRPr lang="en-GB" dirty="0"/>
          </a:p>
          <a:p>
            <a:pPr marL="514350" indent="-514350">
              <a:buFont typeface="+mj-lt"/>
              <a:buAutoNum type="arabicPeriod"/>
            </a:pPr>
            <a:r>
              <a:rPr lang="en-GB" dirty="0"/>
              <a:t>number of USPs/amount of differentiation</a:t>
            </a:r>
          </a:p>
          <a:p>
            <a:pPr marL="514350" indent="-514350">
              <a:buFont typeface="+mj-lt"/>
              <a:buAutoNum type="arabicPeriod"/>
            </a:pPr>
            <a:r>
              <a:rPr lang="en-GB" dirty="0"/>
              <a:t>price elasticity of demand</a:t>
            </a:r>
          </a:p>
          <a:p>
            <a:pPr marL="514350" indent="-514350">
              <a:buFont typeface="+mj-lt"/>
              <a:buAutoNum type="arabicPeriod"/>
            </a:pPr>
            <a:r>
              <a:rPr lang="en-GB" dirty="0"/>
              <a:t>level of competition in the business environment</a:t>
            </a:r>
          </a:p>
          <a:p>
            <a:pPr marL="514350" indent="-514350">
              <a:buFont typeface="+mj-lt"/>
              <a:buAutoNum type="arabicPeriod"/>
            </a:pPr>
            <a:r>
              <a:rPr lang="en-GB" dirty="0"/>
              <a:t>strength of brand</a:t>
            </a:r>
          </a:p>
          <a:p>
            <a:pPr marL="514350" indent="-514350">
              <a:buFont typeface="+mj-lt"/>
              <a:buAutoNum type="arabicPeriod"/>
            </a:pPr>
            <a:r>
              <a:rPr lang="en-GB" dirty="0"/>
              <a:t>stage in the product life cycle</a:t>
            </a:r>
          </a:p>
          <a:p>
            <a:pPr marL="514350" indent="-514350">
              <a:buFont typeface="+mj-lt"/>
              <a:buAutoNum type="arabicPeriod"/>
            </a:pPr>
            <a:r>
              <a:rPr lang="en-GB" dirty="0"/>
              <a:t>costs and the need to make a profit</a:t>
            </a:r>
          </a:p>
        </p:txBody>
      </p:sp>
    </p:spTree>
    <p:extLst>
      <p:ext uri="{BB962C8B-B14F-4D97-AF65-F5344CB8AC3E}">
        <p14:creationId xmlns:p14="http://schemas.microsoft.com/office/powerpoint/2010/main" val="188004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892"/>
            <a:ext cx="10515600" cy="1325563"/>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a:t>
            </a:r>
          </a:p>
        </p:txBody>
      </p:sp>
      <p:sp>
        <p:nvSpPr>
          <p:cNvPr id="3" name="Content Placeholder 2"/>
          <p:cNvSpPr>
            <a:spLocks noGrp="1"/>
          </p:cNvSpPr>
          <p:nvPr>
            <p:ph idx="1"/>
          </p:nvPr>
        </p:nvSpPr>
        <p:spPr>
          <a:xfrm>
            <a:off x="2722033" y="547685"/>
            <a:ext cx="7628467" cy="561975"/>
          </a:xfrm>
        </p:spPr>
        <p:style>
          <a:lnRef idx="2">
            <a:schemeClr val="accent1"/>
          </a:lnRef>
          <a:fillRef idx="1">
            <a:schemeClr val="lt1"/>
          </a:fillRef>
          <a:effectRef idx="0">
            <a:schemeClr val="accent1"/>
          </a:effectRef>
          <a:fontRef idx="minor">
            <a:schemeClr val="dk1"/>
          </a:fontRef>
        </p:style>
        <p:txBody>
          <a:bodyPr/>
          <a:lstStyle/>
          <a:p>
            <a:r>
              <a:rPr lang="en-GB" dirty="0"/>
              <a:t>How much would you charge for these products?</a:t>
            </a:r>
          </a:p>
          <a:p>
            <a:endParaRPr lang="en-GB" dirty="0"/>
          </a:p>
        </p:txBody>
      </p:sp>
      <p:pic>
        <p:nvPicPr>
          <p:cNvPr id="1026" name="Picture 2" descr="http://debenhams.scene7.com/is/image/Debenhams/304066561505?$V7PdpLar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42" y="2372403"/>
            <a:ext cx="4179358" cy="4179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erated butt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40429" y="6392332"/>
            <a:ext cx="1314450" cy="381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30372" y="3094366"/>
            <a:ext cx="2678642" cy="2678642"/>
          </a:xfrm>
          <a:prstGeom prst="rect">
            <a:avLst/>
          </a:prstGeom>
        </p:spPr>
      </p:pic>
      <p:pic>
        <p:nvPicPr>
          <p:cNvPr id="1030" name="Picture 6" descr="Generated butt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82029" y="6417731"/>
            <a:ext cx="1295400" cy="381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3230" y="1927882"/>
            <a:ext cx="2678642" cy="1200329"/>
          </a:xfrm>
          <a:prstGeom prst="rect">
            <a:avLst/>
          </a:prstGeom>
          <a:noFill/>
        </p:spPr>
        <p:txBody>
          <a:bodyPr wrap="square" rtlCol="0">
            <a:spAutoFit/>
          </a:bodyPr>
          <a:lstStyle/>
          <a:p>
            <a:r>
              <a:rPr lang="en-GB" i="1" dirty="0" err="1"/>
              <a:t>Sennheiser</a:t>
            </a:r>
            <a:r>
              <a:rPr lang="en-GB" i="1" dirty="0"/>
              <a:t> Black 'Urbanite XL' over ear wireless </a:t>
            </a:r>
            <a:r>
              <a:rPr lang="en-GB" i="1" dirty="0" err="1"/>
              <a:t>bluetooth</a:t>
            </a:r>
            <a:r>
              <a:rPr lang="en-GB" i="1" dirty="0"/>
              <a:t> headphones </a:t>
            </a:r>
          </a:p>
          <a:p>
            <a:endParaRPr lang="en-GB" dirty="0"/>
          </a:p>
        </p:txBody>
      </p:sp>
      <p:sp>
        <p:nvSpPr>
          <p:cNvPr id="6" name="TextBox 5"/>
          <p:cNvSpPr txBox="1"/>
          <p:nvPr/>
        </p:nvSpPr>
        <p:spPr>
          <a:xfrm>
            <a:off x="1026583" y="1491453"/>
            <a:ext cx="2531533" cy="1477328"/>
          </a:xfrm>
          <a:prstGeom prst="rect">
            <a:avLst/>
          </a:prstGeom>
          <a:noFill/>
        </p:spPr>
        <p:txBody>
          <a:bodyPr wrap="square" rtlCol="0">
            <a:spAutoFit/>
          </a:bodyPr>
          <a:lstStyle/>
          <a:p>
            <a:r>
              <a:rPr lang="en-GB" i="1" dirty="0"/>
              <a:t>Butterfly Home by Matthew Williamson Pink flamingo table lamp</a:t>
            </a:r>
          </a:p>
          <a:p>
            <a:endParaRPr lang="en-GB" dirty="0"/>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25695" y="2968781"/>
            <a:ext cx="2794580" cy="2794580"/>
          </a:xfrm>
          <a:prstGeom prst="rect">
            <a:avLst/>
          </a:prstGeom>
        </p:spPr>
      </p:pic>
      <p:pic>
        <p:nvPicPr>
          <p:cNvPr id="1032" name="Picture 8" descr="Generated button"/>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75285" y="6361261"/>
            <a:ext cx="12954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5342" y="1707560"/>
            <a:ext cx="1862667" cy="1477328"/>
          </a:xfrm>
          <a:prstGeom prst="rect">
            <a:avLst/>
          </a:prstGeom>
          <a:noFill/>
        </p:spPr>
        <p:txBody>
          <a:bodyPr wrap="square" rtlCol="0">
            <a:spAutoFit/>
          </a:bodyPr>
          <a:lstStyle/>
          <a:p>
            <a:r>
              <a:rPr lang="fr-FR" i="1" dirty="0"/>
              <a:t>Marc Jacobs 'Daisy </a:t>
            </a:r>
            <a:r>
              <a:rPr lang="fr-FR" i="1" dirty="0" err="1"/>
              <a:t>Kiss</a:t>
            </a:r>
            <a:r>
              <a:rPr lang="fr-FR" i="1" dirty="0"/>
              <a:t>' eau de toilette 50ml</a:t>
            </a:r>
          </a:p>
          <a:p>
            <a:endParaRPr lang="en-GB" dirty="0"/>
          </a:p>
        </p:txBody>
      </p:sp>
      <p:pic>
        <p:nvPicPr>
          <p:cNvPr id="1034" name="Picture 10" descr="Generated button"/>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114030" y="6305822"/>
            <a:ext cx="1239770" cy="4364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ebenhams.scene7.com/is/image/Debenhams/123455000299?wid=1250&amp;hei=1250&amp;qlt=9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445137" y="3128211"/>
            <a:ext cx="2447445" cy="29724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93745" y="1873248"/>
            <a:ext cx="1688655" cy="923330"/>
          </a:xfrm>
          <a:prstGeom prst="rect">
            <a:avLst/>
          </a:prstGeom>
          <a:noFill/>
        </p:spPr>
        <p:txBody>
          <a:bodyPr wrap="square" rtlCol="0">
            <a:spAutoFit/>
          </a:bodyPr>
          <a:lstStyle/>
          <a:p>
            <a:r>
              <a:rPr lang="fr-FR" i="1" dirty="0"/>
              <a:t>DIOR 'Sauvage' eau de toilette</a:t>
            </a:r>
          </a:p>
          <a:p>
            <a:endParaRPr lang="en-GB" dirty="0"/>
          </a:p>
        </p:txBody>
      </p:sp>
    </p:spTree>
    <p:extLst>
      <p:ext uri="{BB962C8B-B14F-4D97-AF65-F5344CB8AC3E}">
        <p14:creationId xmlns:p14="http://schemas.microsoft.com/office/powerpoint/2010/main" val="409830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p:spPr>
        <p:style>
          <a:lnRef idx="2">
            <a:schemeClr val="accent6">
              <a:shade val="50000"/>
            </a:schemeClr>
          </a:lnRef>
          <a:fillRef idx="1">
            <a:schemeClr val="accent6"/>
          </a:fillRef>
          <a:effectRef idx="0">
            <a:schemeClr val="accent6"/>
          </a:effectRef>
          <a:fontRef idx="minor">
            <a:schemeClr val="lt1"/>
          </a:fontRef>
        </p:style>
        <p:txBody>
          <a:bodyPr/>
          <a:lstStyle/>
          <a:p>
            <a:pPr rtl="0" eaLnBrk="1" latinLnBrk="0" hangingPunct="1"/>
            <a:br>
              <a:rPr lang="en-GB" dirty="0">
                <a:solidFill>
                  <a:schemeClr val="bg1"/>
                </a:solidFill>
                <a:ea typeface="+mn-ea"/>
                <a:cs typeface="+mn-cs"/>
              </a:rPr>
            </a:br>
            <a:r>
              <a:rPr lang="en-GB" dirty="0">
                <a:solidFill>
                  <a:schemeClr val="bg1"/>
                </a:solidFill>
                <a:ea typeface="+mn-ea"/>
                <a:cs typeface="+mn-cs"/>
              </a:rPr>
              <a:t>#1N</a:t>
            </a:r>
            <a:r>
              <a:rPr lang="en-GB" kern="1200" dirty="0">
                <a:solidFill>
                  <a:schemeClr val="bg1"/>
                </a:solidFill>
                <a:effectLst/>
                <a:ea typeface="+mn-ea"/>
                <a:cs typeface="+mn-cs"/>
              </a:rPr>
              <a:t>umber of USPs/amount of differentiation</a:t>
            </a:r>
            <a:endParaRPr lang="en-GB" dirty="0">
              <a:solidFill>
                <a:schemeClr val="bg1"/>
              </a:solidFill>
              <a:effectLst/>
            </a:endParaRPr>
          </a:p>
          <a:p>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pPr marL="457200" lvl="1" indent="-457200">
              <a:spcBef>
                <a:spcPts val="1000"/>
              </a:spcBef>
              <a:buFont typeface="Wingdings" panose="05000000000000000000" pitchFamily="2" charset="2"/>
              <a:buChar char="q"/>
            </a:pPr>
            <a:r>
              <a:rPr lang="en-GB" sz="2800" dirty="0"/>
              <a:t>A USP is a unique selling point – it is the unique details or features of the product that differentiates it from its rivals</a:t>
            </a:r>
          </a:p>
          <a:p>
            <a:pPr marL="457200" lvl="1" indent="-457200">
              <a:spcBef>
                <a:spcPts val="1000"/>
              </a:spcBef>
              <a:buFont typeface="Wingdings" panose="05000000000000000000" pitchFamily="2" charset="2"/>
              <a:buChar char="q"/>
            </a:pPr>
            <a:r>
              <a:rPr lang="en-GB" sz="2800" dirty="0"/>
              <a:t>For example: In a chocolate bar it may be the % of cocoa, or extra ingredients</a:t>
            </a:r>
          </a:p>
          <a:p>
            <a:pPr marL="457200" lvl="1" indent="-457200">
              <a:spcBef>
                <a:spcPts val="1000"/>
              </a:spcBef>
              <a:buFont typeface="Wingdings" panose="05000000000000000000" pitchFamily="2" charset="2"/>
              <a:buChar char="q"/>
            </a:pPr>
            <a:r>
              <a:rPr lang="en-GB" sz="2800" dirty="0"/>
              <a:t>In a washing machine it may be how quiet it is, or the load capacity or its eco settings</a:t>
            </a:r>
          </a:p>
          <a:p>
            <a:pPr marL="0" indent="0">
              <a:buNone/>
            </a:pPr>
            <a:endParaRPr lang="en-GB" dirty="0"/>
          </a:p>
          <a:p>
            <a:pPr marL="0" indent="0">
              <a:buNone/>
            </a:pPr>
            <a:endParaRPr lang="en-GB" dirty="0"/>
          </a:p>
        </p:txBody>
      </p:sp>
      <p:pic>
        <p:nvPicPr>
          <p:cNvPr id="3074" name="Picture 2" descr="Image result for crumbles cadbury"/>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0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7B6F08-7BF5-4C28-8D9A-89AD294F78D3}"/>
              </a:ext>
            </a:extLst>
          </p:cNvPr>
          <p:cNvSpPr>
            <a:spLocks noGrp="1"/>
          </p:cNvSpPr>
          <p:nvPr>
            <p:ph type="title"/>
          </p:nvPr>
        </p:nvSpPr>
        <p:spPr/>
        <p:txBody>
          <a:bodyPr/>
          <a:lstStyle/>
          <a:p>
            <a:endParaRPr lang="en-GB" dirty="0"/>
          </a:p>
        </p:txBody>
      </p:sp>
      <p:sp>
        <p:nvSpPr>
          <p:cNvPr id="6" name="Content Placeholder 5">
            <a:extLst>
              <a:ext uri="{FF2B5EF4-FFF2-40B4-BE49-F238E27FC236}">
                <a16:creationId xmlns:a16="http://schemas.microsoft.com/office/drawing/2014/main" id="{A8563BC4-C549-4173-B7ED-96E6F3CD9388}"/>
              </a:ext>
            </a:extLst>
          </p:cNvPr>
          <p:cNvSpPr>
            <a:spLocks noGrp="1"/>
          </p:cNvSpPr>
          <p:nvPr>
            <p:ph idx="1"/>
          </p:nvPr>
        </p:nvSpPr>
        <p:spPr/>
        <p:txBody>
          <a:bodyPr/>
          <a:lstStyle/>
          <a:p>
            <a:r>
              <a:rPr lang="en-GB" b="0" i="0" dirty="0">
                <a:solidFill>
                  <a:srgbClr val="000000"/>
                </a:solidFill>
                <a:effectLst/>
                <a:highlight>
                  <a:srgbClr val="FFFF00"/>
                </a:highlight>
                <a:latin typeface="Open Sans" panose="020B0606030504020204" pitchFamily="34" charset="0"/>
              </a:rPr>
              <a:t>USP/Differentiation: Assess the importance of differentiation in the pricing strategies of luxury hotels  </a:t>
            </a:r>
          </a:p>
          <a:p>
            <a:endParaRPr lang="en-GB" dirty="0">
              <a:solidFill>
                <a:srgbClr val="000000"/>
              </a:solidFill>
              <a:latin typeface="Open Sans" panose="020B0606030504020204" pitchFamily="34" charset="0"/>
            </a:endParaRPr>
          </a:p>
          <a:p>
            <a:r>
              <a:rPr lang="en-GB" dirty="0"/>
              <a:t>https://youtu.be/Viwfx0DtjHE</a:t>
            </a:r>
          </a:p>
        </p:txBody>
      </p:sp>
      <p:sp>
        <p:nvSpPr>
          <p:cNvPr id="7" name="Title 1">
            <a:extLst>
              <a:ext uri="{FF2B5EF4-FFF2-40B4-BE49-F238E27FC236}">
                <a16:creationId xmlns:a16="http://schemas.microsoft.com/office/drawing/2014/main" id="{B7FCACB5-1D92-4712-929B-DD4BA6192380}"/>
              </a:ext>
            </a:extLst>
          </p:cNvPr>
          <p:cNvSpPr txBox="1">
            <a:spLocks/>
          </p:cNvSpPr>
          <p:nvPr/>
        </p:nvSpPr>
        <p:spPr>
          <a:xfrm>
            <a:off x="838200" y="365125"/>
            <a:ext cx="10515600" cy="1325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en-GB">
                <a:solidFill>
                  <a:schemeClr val="bg1"/>
                </a:solidFill>
              </a:rPr>
            </a:br>
            <a:r>
              <a:rPr lang="en-GB">
                <a:solidFill>
                  <a:schemeClr val="bg1"/>
                </a:solidFill>
              </a:rPr>
              <a:t>#1Number of USPs/amount of differentiation</a:t>
            </a:r>
          </a:p>
          <a:p>
            <a:endParaRPr lang="en-GB" dirty="0"/>
          </a:p>
        </p:txBody>
      </p:sp>
    </p:spTree>
    <p:extLst>
      <p:ext uri="{BB962C8B-B14F-4D97-AF65-F5344CB8AC3E}">
        <p14:creationId xmlns:p14="http://schemas.microsoft.com/office/powerpoint/2010/main" val="484386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pPr marL="0" marR="0" indent="0" algn="l" defTabSz="914400" rtl="0" eaLnBrk="1" fontAlgn="auto" latinLnBrk="0" hangingPunct="1">
              <a:lnSpc>
                <a:spcPct val="90000"/>
              </a:lnSpc>
              <a:spcBef>
                <a:spcPct val="0"/>
              </a:spcBef>
              <a:spcAft>
                <a:spcPts val="0"/>
              </a:spcAft>
              <a:buClrTx/>
              <a:buSzTx/>
              <a:buFontTx/>
              <a:buNone/>
              <a:tabLst/>
              <a:defRPr/>
            </a:pPr>
            <a:br>
              <a:rPr lang="en-GB" dirty="0">
                <a:solidFill>
                  <a:schemeClr val="bg1"/>
                </a:solidFill>
              </a:rPr>
            </a:br>
            <a:r>
              <a:rPr lang="en-GB" dirty="0">
                <a:solidFill>
                  <a:schemeClr val="bg1"/>
                </a:solidFill>
              </a:rPr>
              <a:t>#2P</a:t>
            </a:r>
            <a:r>
              <a:rPr lang="en-GB" sz="4400" kern="1200" dirty="0">
                <a:solidFill>
                  <a:schemeClr val="bg1"/>
                </a:solidFill>
                <a:effectLst/>
              </a:rPr>
              <a:t>rice elasticity of demand</a:t>
            </a:r>
            <a:endParaRPr lang="en-GB" sz="4400" dirty="0">
              <a:solidFill>
                <a:schemeClr val="bg1"/>
              </a:solidFill>
              <a:effectLst/>
            </a:endParaRPr>
          </a:p>
          <a:p>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latin typeface="Arial Black" panose="020B0A04020102020204" pitchFamily="34" charset="0"/>
              </a:rPr>
              <a:t>Elastic demand</a:t>
            </a:r>
          </a:p>
          <a:p>
            <a:endParaRPr lang="en-GB" dirty="0"/>
          </a:p>
          <a:p>
            <a:r>
              <a:rPr lang="en-GB" dirty="0"/>
              <a:t>Homogenous products which have lots of substitutes will have to price close to competitors</a:t>
            </a:r>
          </a:p>
          <a:p>
            <a:r>
              <a:rPr lang="en-GB" dirty="0"/>
              <a:t>Too high and consumers will switch to alternatives</a:t>
            </a:r>
          </a:p>
          <a:p>
            <a:r>
              <a:rPr lang="en-GB" dirty="0"/>
              <a:t>Too low and consumers may perceive the product as inferior to comparable </a:t>
            </a:r>
          </a:p>
          <a:p>
            <a:endParaRPr lang="en-GB" dirty="0"/>
          </a:p>
        </p:txBody>
      </p:sp>
      <p:sp>
        <p:nvSpPr>
          <p:cNvPr id="4" name="Content Placeholder 3"/>
          <p:cNvSpPr>
            <a:spLocks noGrp="1"/>
          </p:cNvSpPr>
          <p:nvPr>
            <p:ph sz="half" idx="2"/>
          </p:nvPr>
        </p:nvSpPr>
        <p:spPr/>
        <p:txBody>
          <a:bodyPr>
            <a:normAutofit lnSpcReduction="10000"/>
          </a:bodyPr>
          <a:lstStyle/>
          <a:p>
            <a:r>
              <a:rPr lang="en-GB" dirty="0">
                <a:latin typeface="Arial Black" panose="020B0A04020102020204" pitchFamily="34" charset="0"/>
              </a:rPr>
              <a:t>Inelastic demand </a:t>
            </a:r>
          </a:p>
          <a:p>
            <a:endParaRPr lang="en-GB" dirty="0"/>
          </a:p>
          <a:p>
            <a:r>
              <a:rPr lang="en-GB" dirty="0"/>
              <a:t>Unique products which have few alternatives will be able to command premium prices as consumers will be unable to switch and therefore willing to pay the price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0264" y="4732943"/>
            <a:ext cx="2585936" cy="1885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096000" y="4980419"/>
            <a:ext cx="2438400" cy="1200329"/>
          </a:xfrm>
          <a:prstGeom prst="rect">
            <a:avLst/>
          </a:prstGeom>
          <a:solidFill>
            <a:srgbClr val="FFFF00"/>
          </a:solidFill>
        </p:spPr>
        <p:txBody>
          <a:bodyPr wrap="square" rtlCol="0">
            <a:spAutoFit/>
          </a:bodyPr>
          <a:lstStyle/>
          <a:p>
            <a:r>
              <a:rPr lang="en-GB" dirty="0">
                <a:latin typeface="Arial Rounded MT Bold" panose="020F0704030504030204" pitchFamily="34" charset="0"/>
              </a:rPr>
              <a:t>Why might Spice Girls concert tickets have inelastic demand?</a:t>
            </a:r>
          </a:p>
        </p:txBody>
      </p:sp>
    </p:spTree>
    <p:extLst>
      <p:ext uri="{BB962C8B-B14F-4D97-AF65-F5344CB8AC3E}">
        <p14:creationId xmlns:p14="http://schemas.microsoft.com/office/powerpoint/2010/main" val="4201075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marL="0" marR="0" indent="0" algn="l" defTabSz="914400" rtl="0" eaLnBrk="1" fontAlgn="auto" latinLnBrk="0" hangingPunct="1">
              <a:lnSpc>
                <a:spcPct val="90000"/>
              </a:lnSpc>
              <a:spcBef>
                <a:spcPct val="0"/>
              </a:spcBef>
              <a:spcAft>
                <a:spcPts val="0"/>
              </a:spcAft>
              <a:buClrTx/>
              <a:buSzTx/>
              <a:buFontTx/>
              <a:buNone/>
              <a:tabLst/>
              <a:defRPr/>
            </a:pPr>
            <a:br>
              <a:rPr lang="en-GB" sz="4400" kern="1200" dirty="0">
                <a:solidFill>
                  <a:schemeClr val="bg1"/>
                </a:solidFill>
                <a:effectLst/>
              </a:rPr>
            </a:br>
            <a:r>
              <a:rPr lang="en-GB" sz="4400" kern="1200" dirty="0">
                <a:solidFill>
                  <a:schemeClr val="bg1"/>
                </a:solidFill>
                <a:effectLst/>
              </a:rPr>
              <a:t>#3 Level of competition in the business environment</a:t>
            </a:r>
            <a:endParaRPr lang="en-GB" sz="4400" dirty="0">
              <a:solidFill>
                <a:schemeClr val="bg1"/>
              </a:solidFill>
              <a:effectLst/>
            </a:endParaRPr>
          </a:p>
          <a:p>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GB" dirty="0"/>
              <a:t>No business works in isolation so a change in the price of one business may result in the change of all the others</a:t>
            </a:r>
          </a:p>
          <a:p>
            <a:r>
              <a:rPr lang="en-GB" dirty="0"/>
              <a:t>The availability of substitute products will affect business pricing decisions</a:t>
            </a:r>
          </a:p>
          <a:p>
            <a:r>
              <a:rPr lang="en-GB" dirty="0"/>
              <a:t>If a business wants to establish and maintain loyal customers it will need to match or have similar prices to its competitors</a:t>
            </a:r>
          </a:p>
          <a:p>
            <a:r>
              <a:rPr lang="en-GB" dirty="0"/>
              <a:t>Some stores offer a price match e.g. John Lewis “never knowingly undersold”</a:t>
            </a:r>
          </a:p>
          <a:p>
            <a:endParaRPr lang="en-GB" dirty="0"/>
          </a:p>
        </p:txBody>
      </p:sp>
      <p:pic>
        <p:nvPicPr>
          <p:cNvPr id="5" name="Content Placeholder 4">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989094"/>
            <a:ext cx="5181600" cy="40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360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20E506-14ED-4C64-977C-1D05D40C72BA}"/>
              </a:ext>
            </a:extLst>
          </p:cNvPr>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id="{8AB6BE1D-1230-4B20-B614-0F32BFE8970A}"/>
              </a:ext>
            </a:extLst>
          </p:cNvPr>
          <p:cNvSpPr>
            <a:spLocks noGrp="1"/>
          </p:cNvSpPr>
          <p:nvPr>
            <p:ph idx="1"/>
          </p:nvPr>
        </p:nvSpPr>
        <p:spPr/>
        <p:txBody>
          <a:bodyPr/>
          <a:lstStyle/>
          <a:p>
            <a:pPr marL="514350" indent="-514350">
              <a:buFont typeface="+mj-lt"/>
              <a:buAutoNum type="arabicPeriod"/>
            </a:pPr>
            <a:r>
              <a:rPr lang="en-GB" b="0" i="0" dirty="0">
                <a:solidFill>
                  <a:srgbClr val="000000"/>
                </a:solidFill>
                <a:effectLst/>
                <a:highlight>
                  <a:srgbClr val="FFFF00"/>
                </a:highlight>
                <a:latin typeface="Open Sans" panose="020B0606030504020204" pitchFamily="34" charset="0"/>
              </a:rPr>
              <a:t>Level of competition: How would the level of competition in the super market industry effect the pricing strategy of businesses in this industry? </a:t>
            </a:r>
          </a:p>
          <a:p>
            <a:pPr marL="514350" indent="-514350">
              <a:buFont typeface="+mj-lt"/>
              <a:buAutoNum type="arabicPeriod"/>
            </a:pPr>
            <a:endParaRPr lang="en-GB" dirty="0">
              <a:solidFill>
                <a:srgbClr val="000000"/>
              </a:solidFill>
              <a:highlight>
                <a:srgbClr val="FFFF00"/>
              </a:highlight>
              <a:latin typeface="Open Sans" panose="020B0606030504020204" pitchFamily="34" charset="0"/>
            </a:endParaRPr>
          </a:p>
          <a:p>
            <a:pPr marL="0" indent="0">
              <a:buNone/>
            </a:pPr>
            <a:r>
              <a:rPr lang="en-GB" b="0" i="0" u="none" strike="noStrike" dirty="0">
                <a:solidFill>
                  <a:srgbClr val="FFFFFF"/>
                </a:solidFill>
                <a:effectLst/>
                <a:latin typeface="YouTube Noto"/>
                <a:hlinkClick r:id="rId2"/>
              </a:rPr>
              <a:t>https://youtu.be/etr7ldjlNb0</a:t>
            </a:r>
            <a:endParaRPr lang="en-GB" dirty="0">
              <a:highlight>
                <a:srgbClr val="FFFF00"/>
              </a:highlight>
            </a:endParaRPr>
          </a:p>
        </p:txBody>
      </p:sp>
      <p:sp>
        <p:nvSpPr>
          <p:cNvPr id="5" name="Title 1">
            <a:extLst>
              <a:ext uri="{FF2B5EF4-FFF2-40B4-BE49-F238E27FC236}">
                <a16:creationId xmlns:a16="http://schemas.microsoft.com/office/drawing/2014/main" id="{275667CB-83E7-4269-A2B6-380D2498AEA7}"/>
              </a:ext>
            </a:extLst>
          </p:cNvPr>
          <p:cNvSpPr txBox="1">
            <a:spLocks/>
          </p:cNvSpPr>
          <p:nvPr/>
        </p:nvSpPr>
        <p:spPr>
          <a:xfrm>
            <a:off x="838200" y="365124"/>
            <a:ext cx="10515600" cy="1325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en-GB">
                <a:solidFill>
                  <a:schemeClr val="bg1"/>
                </a:solidFill>
              </a:rPr>
            </a:br>
            <a:r>
              <a:rPr lang="en-GB">
                <a:solidFill>
                  <a:schemeClr val="bg1"/>
                </a:solidFill>
              </a:rPr>
              <a:t>#3 Level of competition in the business environment</a:t>
            </a:r>
          </a:p>
          <a:p>
            <a:endParaRPr lang="en-GB" dirty="0"/>
          </a:p>
        </p:txBody>
      </p:sp>
    </p:spTree>
    <p:extLst>
      <p:ext uri="{BB962C8B-B14F-4D97-AF65-F5344CB8AC3E}">
        <p14:creationId xmlns:p14="http://schemas.microsoft.com/office/powerpoint/2010/main" val="1429953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pPr marL="0" marR="0" indent="0" algn="l" defTabSz="914400" rtl="0" eaLnBrk="1" fontAlgn="auto" latinLnBrk="0" hangingPunct="1">
              <a:lnSpc>
                <a:spcPct val="90000"/>
              </a:lnSpc>
              <a:spcBef>
                <a:spcPct val="0"/>
              </a:spcBef>
              <a:spcAft>
                <a:spcPts val="0"/>
              </a:spcAft>
              <a:buClrTx/>
              <a:buSzTx/>
              <a:buFontTx/>
              <a:buNone/>
              <a:tabLst/>
              <a:defRPr/>
            </a:pPr>
            <a:br>
              <a:rPr lang="en-GB" dirty="0">
                <a:solidFill>
                  <a:schemeClr val="bg1"/>
                </a:solidFill>
              </a:rPr>
            </a:br>
            <a:r>
              <a:rPr lang="en-GB" dirty="0">
                <a:solidFill>
                  <a:schemeClr val="bg1"/>
                </a:solidFill>
              </a:rPr>
              <a:t>#4 S</a:t>
            </a:r>
            <a:r>
              <a:rPr lang="en-GB" sz="4400" kern="1200" dirty="0">
                <a:solidFill>
                  <a:schemeClr val="bg1"/>
                </a:solidFill>
                <a:effectLst/>
              </a:rPr>
              <a:t>trength of brand</a:t>
            </a:r>
            <a:endParaRPr lang="en-GB" sz="4400" dirty="0">
              <a:solidFill>
                <a:schemeClr val="bg1"/>
              </a:solidFill>
              <a:effectLst/>
            </a:endParaRPr>
          </a:p>
          <a:p>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A brand helps to define a business in the eyes of a consumer</a:t>
            </a:r>
          </a:p>
          <a:p>
            <a:r>
              <a:rPr lang="en-GB" dirty="0"/>
              <a:t>A strong brand can charge higher prices because consumers will pay the higher price for the strong brands</a:t>
            </a:r>
          </a:p>
          <a:p>
            <a:r>
              <a:rPr lang="en-GB" dirty="0"/>
              <a:t>In 84%* of sales brand is the largest influence on price</a:t>
            </a:r>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3"/>
          <a:stretch>
            <a:fillRect/>
          </a:stretch>
        </p:blipFill>
        <p:spPr>
          <a:xfrm>
            <a:off x="6221095" y="1825625"/>
            <a:ext cx="3143250" cy="42672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2770" y="1825625"/>
            <a:ext cx="2652659" cy="19431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l="31259" t="2417" r="31257" b="-2417"/>
          <a:stretch/>
        </p:blipFill>
        <p:spPr>
          <a:xfrm>
            <a:off x="10048240" y="3495675"/>
            <a:ext cx="1645920" cy="3362325"/>
          </a:xfrm>
          <a:prstGeom prst="rect">
            <a:avLst/>
          </a:prstGeom>
        </p:spPr>
      </p:pic>
    </p:spTree>
    <p:extLst>
      <p:ext uri="{BB962C8B-B14F-4D97-AF65-F5344CB8AC3E}">
        <p14:creationId xmlns:p14="http://schemas.microsoft.com/office/powerpoint/2010/main" val="3488740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13657D-A005-404D-9EA2-EF7AAF4F1D09}"/>
              </a:ext>
            </a:extLst>
          </p:cNvPr>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id="{9EE34BCE-12A4-4FE4-B335-66F25518DBF6}"/>
              </a:ext>
            </a:extLst>
          </p:cNvPr>
          <p:cNvSpPr>
            <a:spLocks noGrp="1"/>
          </p:cNvSpPr>
          <p:nvPr>
            <p:ph idx="1"/>
          </p:nvPr>
        </p:nvSpPr>
        <p:spPr/>
        <p:txBody>
          <a:bodyPr/>
          <a:lstStyle/>
          <a:p>
            <a:pPr marL="0" indent="0">
              <a:buNone/>
            </a:pPr>
            <a:r>
              <a:rPr lang="en-GB" b="0" i="0" dirty="0">
                <a:solidFill>
                  <a:srgbClr val="000000"/>
                </a:solidFill>
                <a:effectLst/>
                <a:highlight>
                  <a:srgbClr val="FFFF00"/>
                </a:highlight>
                <a:latin typeface="Open Sans" panose="020B0606030504020204" pitchFamily="34" charset="0"/>
              </a:rPr>
              <a:t>Strength of brand: Assess the importance of a strong brand to Apple's pricing strategy? </a:t>
            </a:r>
          </a:p>
          <a:p>
            <a:pPr marL="0" indent="0">
              <a:buNone/>
            </a:pPr>
            <a:endParaRPr lang="en-GB" dirty="0">
              <a:solidFill>
                <a:srgbClr val="000000"/>
              </a:solidFill>
              <a:highlight>
                <a:srgbClr val="FFFF00"/>
              </a:highlight>
              <a:latin typeface="Open Sans" panose="020B0606030504020204" pitchFamily="34" charset="0"/>
            </a:endParaRPr>
          </a:p>
          <a:p>
            <a:pPr marL="0" indent="0">
              <a:buNone/>
            </a:pPr>
            <a:r>
              <a:rPr lang="en-GB" dirty="0">
                <a:hlinkClick r:id="rId2"/>
              </a:rPr>
              <a:t>https://youtu.be/nbVaTapB_YI</a:t>
            </a:r>
            <a:endParaRPr lang="en-GB" dirty="0"/>
          </a:p>
          <a:p>
            <a:pPr marL="0" indent="0">
              <a:buNone/>
            </a:pPr>
            <a:endParaRPr lang="en-GB" dirty="0">
              <a:highlight>
                <a:srgbClr val="FFFF00"/>
              </a:highlight>
            </a:endParaRPr>
          </a:p>
        </p:txBody>
      </p:sp>
      <p:sp>
        <p:nvSpPr>
          <p:cNvPr id="5" name="Title 1">
            <a:extLst>
              <a:ext uri="{FF2B5EF4-FFF2-40B4-BE49-F238E27FC236}">
                <a16:creationId xmlns:a16="http://schemas.microsoft.com/office/drawing/2014/main" id="{AAE53076-79B7-4534-BCD9-F50DBD54457E}"/>
              </a:ext>
            </a:extLst>
          </p:cNvPr>
          <p:cNvSpPr txBox="1">
            <a:spLocks/>
          </p:cNvSpPr>
          <p:nvPr/>
        </p:nvSpPr>
        <p:spPr>
          <a:xfrm>
            <a:off x="838200" y="365125"/>
            <a:ext cx="10515600" cy="1325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en-GB" dirty="0">
                <a:solidFill>
                  <a:schemeClr val="bg1"/>
                </a:solidFill>
              </a:rPr>
            </a:br>
            <a:r>
              <a:rPr lang="en-GB" dirty="0">
                <a:solidFill>
                  <a:schemeClr val="bg1"/>
                </a:solidFill>
              </a:rPr>
              <a:t>#4 Strength of brand</a:t>
            </a:r>
          </a:p>
          <a:p>
            <a:endParaRPr lang="en-GB" dirty="0"/>
          </a:p>
        </p:txBody>
      </p:sp>
    </p:spTree>
    <p:extLst>
      <p:ext uri="{BB962C8B-B14F-4D97-AF65-F5344CB8AC3E}">
        <p14:creationId xmlns:p14="http://schemas.microsoft.com/office/powerpoint/2010/main" val="1804085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2691366" y="0"/>
            <a:ext cx="6843967" cy="7163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#5 Stage in the product life cycle</a:t>
            </a:r>
          </a:p>
          <a:p>
            <a:endParaRPr lang="en-GB" dirty="0"/>
          </a:p>
        </p:txBody>
      </p:sp>
      <p:grpSp>
        <p:nvGrpSpPr>
          <p:cNvPr id="3" name="Group 2"/>
          <p:cNvGrpSpPr/>
          <p:nvPr/>
        </p:nvGrpSpPr>
        <p:grpSpPr>
          <a:xfrm>
            <a:off x="123949" y="1382448"/>
            <a:ext cx="11157261" cy="5148022"/>
            <a:chOff x="123949" y="1382448"/>
            <a:chExt cx="11157261" cy="5148022"/>
          </a:xfrm>
        </p:grpSpPr>
        <p:grpSp>
          <p:nvGrpSpPr>
            <p:cNvPr id="18" name="Group 17"/>
            <p:cNvGrpSpPr/>
            <p:nvPr/>
          </p:nvGrpSpPr>
          <p:grpSpPr>
            <a:xfrm>
              <a:off x="605342" y="1382448"/>
              <a:ext cx="10247242" cy="5148022"/>
              <a:chOff x="99237" y="759416"/>
              <a:chExt cx="10247242" cy="5148022"/>
            </a:xfrm>
          </p:grpSpPr>
          <p:cxnSp>
            <p:nvCxnSpPr>
              <p:cNvPr id="6" name="Straight Connector 5"/>
              <p:cNvCxnSpPr/>
              <p:nvPr/>
            </p:nvCxnSpPr>
            <p:spPr>
              <a:xfrm flipH="1">
                <a:off x="1053885" y="759417"/>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053885" y="5873858"/>
                <a:ext cx="8960603" cy="2583"/>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185261" y="1277765"/>
                <a:ext cx="8032244" cy="4565096"/>
              </a:xfrm>
              <a:custGeom>
                <a:avLst/>
                <a:gdLst>
                  <a:gd name="connsiteX0" fmla="*/ 0 w 8032244"/>
                  <a:gd name="connsiteY0" fmla="*/ 4565096 h 4565096"/>
                  <a:gd name="connsiteX1" fmla="*/ 2324746 w 8032244"/>
                  <a:gd name="connsiteY1" fmla="*/ 1775401 h 4565096"/>
                  <a:gd name="connsiteX2" fmla="*/ 3688597 w 8032244"/>
                  <a:gd name="connsiteY2" fmla="*/ 39591 h 4565096"/>
                  <a:gd name="connsiteX3" fmla="*/ 6121831 w 8032244"/>
                  <a:gd name="connsiteY3" fmla="*/ 3449218 h 4565096"/>
                  <a:gd name="connsiteX4" fmla="*/ 7795647 w 8032244"/>
                  <a:gd name="connsiteY4" fmla="*/ 4317123 h 4565096"/>
                  <a:gd name="connsiteX5" fmla="*/ 7981627 w 8032244"/>
                  <a:gd name="connsiteY5" fmla="*/ 4286127 h 456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244" h="4565096">
                    <a:moveTo>
                      <a:pt x="0" y="4565096"/>
                    </a:moveTo>
                    <a:lnTo>
                      <a:pt x="2324746" y="1775401"/>
                    </a:lnTo>
                    <a:cubicBezTo>
                      <a:pt x="2939512" y="1021150"/>
                      <a:pt x="3055750" y="-239378"/>
                      <a:pt x="3688597" y="39591"/>
                    </a:cubicBezTo>
                    <a:cubicBezTo>
                      <a:pt x="4321444" y="318560"/>
                      <a:pt x="5437323" y="2736296"/>
                      <a:pt x="6121831" y="3449218"/>
                    </a:cubicBezTo>
                    <a:cubicBezTo>
                      <a:pt x="6806339" y="4162140"/>
                      <a:pt x="7485681" y="4177638"/>
                      <a:pt x="7795647" y="4317123"/>
                    </a:cubicBezTo>
                    <a:cubicBezTo>
                      <a:pt x="8105613" y="4456608"/>
                      <a:pt x="8043620" y="4371367"/>
                      <a:pt x="7981627" y="4286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H="1">
                <a:off x="2185261" y="759416"/>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717011" y="759416"/>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04512" y="759416"/>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811008" y="792997"/>
                <a:ext cx="30996" cy="5114441"/>
              </a:xfrm>
              <a:prstGeom prst="line">
                <a:avLst/>
              </a:prstGeom>
            </p:spPr>
            <p:style>
              <a:lnRef idx="1">
                <a:schemeClr val="accent1"/>
              </a:lnRef>
              <a:fillRef idx="0">
                <a:schemeClr val="accent1"/>
              </a:fillRef>
              <a:effectRef idx="0">
                <a:schemeClr val="accent1"/>
              </a:effectRef>
              <a:fontRef idx="minor">
                <a:schemeClr val="tx1"/>
              </a:fontRef>
            </p:style>
          </p:cxnSp>
          <p:pic>
            <p:nvPicPr>
              <p:cNvPr id="4100" name="Picture 4" descr="Generated button"/>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05956" y="1522250"/>
                <a:ext cx="10953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enerated butto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75605" y="1522249"/>
                <a:ext cx="1038225" cy="3810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enerated button"/>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3777" y="1522249"/>
                <a:ext cx="1657350" cy="4309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enerated button"/>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04864" y="1522249"/>
                <a:ext cx="1219200" cy="43091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enerated button"/>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07705" y="1572160"/>
                <a:ext cx="1076325" cy="38100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022452" y="2251411"/>
                <a:ext cx="4324027" cy="17203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GB" dirty="0">
                  <a:latin typeface="Arial Black" panose="020B0A04020102020204" pitchFamily="34" charset="0"/>
                </a:endParaRPr>
              </a:p>
            </p:txBody>
          </p:sp>
          <p:sp>
            <p:nvSpPr>
              <p:cNvPr id="23" name="Rounded Rectangle 22"/>
              <p:cNvSpPr/>
              <p:nvPr/>
            </p:nvSpPr>
            <p:spPr>
              <a:xfrm>
                <a:off x="99237" y="2174648"/>
                <a:ext cx="3549893" cy="17388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GB" dirty="0">
                  <a:latin typeface="Arial Black" panose="020B0A04020102020204" pitchFamily="34" charset="0"/>
                </a:endParaRPr>
              </a:p>
            </p:txBody>
          </p:sp>
          <p:sp>
            <p:nvSpPr>
              <p:cNvPr id="17" name="Rounded Rectangle 16"/>
              <p:cNvSpPr/>
              <p:nvPr/>
            </p:nvSpPr>
            <p:spPr>
              <a:xfrm>
                <a:off x="3658313" y="4355024"/>
                <a:ext cx="4262034" cy="14878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latin typeface="Arial Black" panose="020B0A04020102020204" pitchFamily="34" charset="0"/>
                </a:endParaRPr>
              </a:p>
            </p:txBody>
          </p:sp>
        </p:grpSp>
        <p:pic>
          <p:nvPicPr>
            <p:cNvPr id="2" name="Picture 1"/>
            <p:cNvPicPr>
              <a:picLocks noChangeAspect="1"/>
            </p:cNvPicPr>
            <p:nvPr/>
          </p:nvPicPr>
          <p:blipFill>
            <a:blip r:embed="rId7">
              <a:duotone>
                <a:schemeClr val="accent3">
                  <a:shade val="45000"/>
                  <a:satMod val="135000"/>
                </a:schemeClr>
                <a:prstClr val="white"/>
              </a:duotone>
            </a:blip>
            <a:stretch>
              <a:fillRect/>
            </a:stretch>
          </p:blipFill>
          <p:spPr>
            <a:xfrm rot="16200000">
              <a:off x="-499939" y="3482705"/>
              <a:ext cx="1628775" cy="381000"/>
            </a:xfrm>
            <a:prstGeom prst="rect">
              <a:avLst/>
            </a:prstGeom>
          </p:spPr>
        </p:pic>
        <p:pic>
          <p:nvPicPr>
            <p:cNvPr id="1026" name="Picture 2" descr="Generated button"/>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423960" y="6100390"/>
              <a:ext cx="857250" cy="381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0787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05342" y="1382448"/>
            <a:ext cx="10247242" cy="5148022"/>
            <a:chOff x="99237" y="759416"/>
            <a:chExt cx="10247242" cy="5148022"/>
          </a:xfrm>
        </p:grpSpPr>
        <p:cxnSp>
          <p:nvCxnSpPr>
            <p:cNvPr id="6" name="Straight Connector 5"/>
            <p:cNvCxnSpPr/>
            <p:nvPr/>
          </p:nvCxnSpPr>
          <p:spPr>
            <a:xfrm flipH="1">
              <a:off x="1053885" y="759417"/>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053885" y="5873858"/>
              <a:ext cx="8960603" cy="2583"/>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185261" y="1277765"/>
              <a:ext cx="8032244" cy="4565096"/>
            </a:xfrm>
            <a:custGeom>
              <a:avLst/>
              <a:gdLst>
                <a:gd name="connsiteX0" fmla="*/ 0 w 8032244"/>
                <a:gd name="connsiteY0" fmla="*/ 4565096 h 4565096"/>
                <a:gd name="connsiteX1" fmla="*/ 2324746 w 8032244"/>
                <a:gd name="connsiteY1" fmla="*/ 1775401 h 4565096"/>
                <a:gd name="connsiteX2" fmla="*/ 3688597 w 8032244"/>
                <a:gd name="connsiteY2" fmla="*/ 39591 h 4565096"/>
                <a:gd name="connsiteX3" fmla="*/ 6121831 w 8032244"/>
                <a:gd name="connsiteY3" fmla="*/ 3449218 h 4565096"/>
                <a:gd name="connsiteX4" fmla="*/ 7795647 w 8032244"/>
                <a:gd name="connsiteY4" fmla="*/ 4317123 h 4565096"/>
                <a:gd name="connsiteX5" fmla="*/ 7981627 w 8032244"/>
                <a:gd name="connsiteY5" fmla="*/ 4286127 h 456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244" h="4565096">
                  <a:moveTo>
                    <a:pt x="0" y="4565096"/>
                  </a:moveTo>
                  <a:lnTo>
                    <a:pt x="2324746" y="1775401"/>
                  </a:lnTo>
                  <a:cubicBezTo>
                    <a:pt x="2939512" y="1021150"/>
                    <a:pt x="3055750" y="-239378"/>
                    <a:pt x="3688597" y="39591"/>
                  </a:cubicBezTo>
                  <a:cubicBezTo>
                    <a:pt x="4321444" y="318560"/>
                    <a:pt x="5437323" y="2736296"/>
                    <a:pt x="6121831" y="3449218"/>
                  </a:cubicBezTo>
                  <a:cubicBezTo>
                    <a:pt x="6806339" y="4162140"/>
                    <a:pt x="7485681" y="4177638"/>
                    <a:pt x="7795647" y="4317123"/>
                  </a:cubicBezTo>
                  <a:cubicBezTo>
                    <a:pt x="8105613" y="4456608"/>
                    <a:pt x="8043620" y="4371367"/>
                    <a:pt x="7981627" y="4286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H="1">
              <a:off x="2185261" y="759416"/>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717011" y="759416"/>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04512" y="759416"/>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811008" y="792997"/>
              <a:ext cx="30996" cy="5114441"/>
            </a:xfrm>
            <a:prstGeom prst="line">
              <a:avLst/>
            </a:prstGeom>
          </p:spPr>
          <p:style>
            <a:lnRef idx="1">
              <a:schemeClr val="accent1"/>
            </a:lnRef>
            <a:fillRef idx="0">
              <a:schemeClr val="accent1"/>
            </a:fillRef>
            <a:effectRef idx="0">
              <a:schemeClr val="accent1"/>
            </a:effectRef>
            <a:fontRef idx="minor">
              <a:schemeClr val="tx1"/>
            </a:fontRef>
          </p:style>
        </p:cxnSp>
        <p:pic>
          <p:nvPicPr>
            <p:cNvPr id="4100" name="Picture 4" descr="Generated butt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5956" y="1522250"/>
              <a:ext cx="10953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enerated butt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75605" y="1522249"/>
              <a:ext cx="1038225" cy="3810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enerated butt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777" y="1522249"/>
              <a:ext cx="1657350" cy="4309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enerated butt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04864" y="1522249"/>
              <a:ext cx="1219200" cy="43091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enerated butt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07705" y="1572160"/>
              <a:ext cx="1076325" cy="38100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022452" y="2251411"/>
              <a:ext cx="4324027" cy="17203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GB" dirty="0">
                <a:latin typeface="Arial Black" panose="020B0A04020102020204" pitchFamily="34" charset="0"/>
              </a:endParaRPr>
            </a:p>
          </p:txBody>
        </p:sp>
        <p:sp>
          <p:nvSpPr>
            <p:cNvPr id="23" name="Rounded Rectangle 22"/>
            <p:cNvSpPr/>
            <p:nvPr/>
          </p:nvSpPr>
          <p:spPr>
            <a:xfrm>
              <a:off x="99237" y="2174648"/>
              <a:ext cx="3549893" cy="17388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GB" dirty="0">
                <a:latin typeface="Arial Black" panose="020B0A04020102020204" pitchFamily="34" charset="0"/>
              </a:endParaRPr>
            </a:p>
          </p:txBody>
        </p:sp>
        <p:sp>
          <p:nvSpPr>
            <p:cNvPr id="17" name="Rounded Rectangle 16"/>
            <p:cNvSpPr/>
            <p:nvPr/>
          </p:nvSpPr>
          <p:spPr>
            <a:xfrm>
              <a:off x="3658313" y="4355024"/>
              <a:ext cx="4262034" cy="14878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latin typeface="Arial Black" panose="020B0A04020102020204" pitchFamily="34" charset="0"/>
              </a:endParaRPr>
            </a:p>
          </p:txBody>
        </p:sp>
      </p:grpSp>
      <p:sp>
        <p:nvSpPr>
          <p:cNvPr id="28" name="Title 1"/>
          <p:cNvSpPr txBox="1">
            <a:spLocks/>
          </p:cNvSpPr>
          <p:nvPr/>
        </p:nvSpPr>
        <p:spPr>
          <a:xfrm>
            <a:off x="2487232" y="10906"/>
            <a:ext cx="7191214" cy="6786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#5 Stage in the product life cycle</a:t>
            </a:r>
          </a:p>
          <a:p>
            <a:endParaRPr lang="en-GB" dirty="0"/>
          </a:p>
        </p:txBody>
      </p:sp>
      <p:pic>
        <p:nvPicPr>
          <p:cNvPr id="2" name="Picture 1"/>
          <p:cNvPicPr>
            <a:picLocks noChangeAspect="1"/>
          </p:cNvPicPr>
          <p:nvPr/>
        </p:nvPicPr>
        <p:blipFill>
          <a:blip r:embed="rId7"/>
          <a:stretch>
            <a:fillRect/>
          </a:stretch>
        </p:blipFill>
        <p:spPr>
          <a:xfrm rot="16200000">
            <a:off x="-499939" y="3482705"/>
            <a:ext cx="1628775" cy="381000"/>
          </a:xfrm>
          <a:prstGeom prst="rect">
            <a:avLst/>
          </a:prstGeom>
        </p:spPr>
      </p:pic>
      <p:pic>
        <p:nvPicPr>
          <p:cNvPr id="1026" name="Picture 2" descr="Generated button"/>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423960" y="6100390"/>
            <a:ext cx="85725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40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93582" y="1372288"/>
            <a:ext cx="10247242" cy="5148022"/>
            <a:chOff x="99237" y="759416"/>
            <a:chExt cx="10247242" cy="5148022"/>
          </a:xfrm>
        </p:grpSpPr>
        <p:cxnSp>
          <p:nvCxnSpPr>
            <p:cNvPr id="6" name="Straight Connector 5"/>
            <p:cNvCxnSpPr/>
            <p:nvPr/>
          </p:nvCxnSpPr>
          <p:spPr>
            <a:xfrm flipH="1">
              <a:off x="1053885" y="759417"/>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053885" y="5873858"/>
              <a:ext cx="8960603" cy="2583"/>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185261" y="1277765"/>
              <a:ext cx="8032244" cy="4565096"/>
            </a:xfrm>
            <a:custGeom>
              <a:avLst/>
              <a:gdLst>
                <a:gd name="connsiteX0" fmla="*/ 0 w 8032244"/>
                <a:gd name="connsiteY0" fmla="*/ 4565096 h 4565096"/>
                <a:gd name="connsiteX1" fmla="*/ 2324746 w 8032244"/>
                <a:gd name="connsiteY1" fmla="*/ 1775401 h 4565096"/>
                <a:gd name="connsiteX2" fmla="*/ 3688597 w 8032244"/>
                <a:gd name="connsiteY2" fmla="*/ 39591 h 4565096"/>
                <a:gd name="connsiteX3" fmla="*/ 6121831 w 8032244"/>
                <a:gd name="connsiteY3" fmla="*/ 3449218 h 4565096"/>
                <a:gd name="connsiteX4" fmla="*/ 7795647 w 8032244"/>
                <a:gd name="connsiteY4" fmla="*/ 4317123 h 4565096"/>
                <a:gd name="connsiteX5" fmla="*/ 7981627 w 8032244"/>
                <a:gd name="connsiteY5" fmla="*/ 4286127 h 456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244" h="4565096">
                  <a:moveTo>
                    <a:pt x="0" y="4565096"/>
                  </a:moveTo>
                  <a:lnTo>
                    <a:pt x="2324746" y="1775401"/>
                  </a:lnTo>
                  <a:cubicBezTo>
                    <a:pt x="2939512" y="1021150"/>
                    <a:pt x="3055750" y="-239378"/>
                    <a:pt x="3688597" y="39591"/>
                  </a:cubicBezTo>
                  <a:cubicBezTo>
                    <a:pt x="4321444" y="318560"/>
                    <a:pt x="5437323" y="2736296"/>
                    <a:pt x="6121831" y="3449218"/>
                  </a:cubicBezTo>
                  <a:cubicBezTo>
                    <a:pt x="6806339" y="4162140"/>
                    <a:pt x="7485681" y="4177638"/>
                    <a:pt x="7795647" y="4317123"/>
                  </a:cubicBezTo>
                  <a:cubicBezTo>
                    <a:pt x="8105613" y="4456608"/>
                    <a:pt x="8043620" y="4371367"/>
                    <a:pt x="7981627" y="42861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H="1">
              <a:off x="2185261" y="759416"/>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717011" y="759416"/>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04512" y="759416"/>
              <a:ext cx="30996" cy="5114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811008" y="792997"/>
              <a:ext cx="30996" cy="5114441"/>
            </a:xfrm>
            <a:prstGeom prst="line">
              <a:avLst/>
            </a:prstGeom>
          </p:spPr>
          <p:style>
            <a:lnRef idx="1">
              <a:schemeClr val="accent1"/>
            </a:lnRef>
            <a:fillRef idx="0">
              <a:schemeClr val="accent1"/>
            </a:fillRef>
            <a:effectRef idx="0">
              <a:schemeClr val="accent1"/>
            </a:effectRef>
            <a:fontRef idx="minor">
              <a:schemeClr val="tx1"/>
            </a:fontRef>
          </p:style>
        </p:cxnSp>
        <p:pic>
          <p:nvPicPr>
            <p:cNvPr id="4100" name="Picture 4" descr="Generated butt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5956" y="1522250"/>
              <a:ext cx="10953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enerated butt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75605" y="1522249"/>
              <a:ext cx="1038225" cy="3810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enerated butt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777" y="1522249"/>
              <a:ext cx="1657350" cy="4309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enerated butt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04864" y="1522249"/>
              <a:ext cx="1219200" cy="43091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enerated butt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07705" y="1572160"/>
              <a:ext cx="1076325" cy="38100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022452" y="2251411"/>
              <a:ext cx="4324027" cy="17203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latin typeface="Arial Black" panose="020B0A04020102020204" pitchFamily="34" charset="0"/>
                </a:rPr>
                <a:t>Products in the maturity or decline phase may be priced lower to clear stocks before a new product is introduced. </a:t>
              </a:r>
            </a:p>
          </p:txBody>
        </p:sp>
        <p:sp>
          <p:nvSpPr>
            <p:cNvPr id="23" name="Rounded Rectangle 22"/>
            <p:cNvSpPr/>
            <p:nvPr/>
          </p:nvSpPr>
          <p:spPr>
            <a:xfrm>
              <a:off x="99237" y="2174648"/>
              <a:ext cx="3549893" cy="17388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dirty="0">
                  <a:latin typeface="Arial Black" panose="020B0A04020102020204" pitchFamily="34" charset="0"/>
                </a:rPr>
                <a:t>Products in the launch phase may use skimming if the if the product is unique and the business wants to claw back the R&amp;D costs</a:t>
              </a:r>
            </a:p>
          </p:txBody>
        </p:sp>
        <p:sp>
          <p:nvSpPr>
            <p:cNvPr id="17" name="Rounded Rectangle 16"/>
            <p:cNvSpPr/>
            <p:nvPr/>
          </p:nvSpPr>
          <p:spPr>
            <a:xfrm>
              <a:off x="3658313" y="4355024"/>
              <a:ext cx="4262034" cy="14878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latin typeface="Arial Black" panose="020B0A04020102020204" pitchFamily="34" charset="0"/>
                </a:rPr>
                <a:t>Products in growth or maturity phase may decide to price closer to competitors – after new imitations enter the market place</a:t>
              </a:r>
            </a:p>
          </p:txBody>
        </p:sp>
      </p:grpSp>
      <p:pic>
        <p:nvPicPr>
          <p:cNvPr id="19" name="Picture 18"/>
          <p:cNvPicPr>
            <a:picLocks noChangeAspect="1"/>
          </p:cNvPicPr>
          <p:nvPr/>
        </p:nvPicPr>
        <p:blipFill>
          <a:blip r:embed="rId7"/>
          <a:stretch>
            <a:fillRect/>
          </a:stretch>
        </p:blipFill>
        <p:spPr>
          <a:xfrm rot="16200000">
            <a:off x="-597765" y="3411408"/>
            <a:ext cx="1628775" cy="381000"/>
          </a:xfrm>
          <a:prstGeom prst="rect">
            <a:avLst/>
          </a:prstGeom>
        </p:spPr>
      </p:pic>
      <p:pic>
        <p:nvPicPr>
          <p:cNvPr id="2" name="Picture 1"/>
          <p:cNvPicPr>
            <a:picLocks noChangeAspect="1"/>
          </p:cNvPicPr>
          <p:nvPr/>
        </p:nvPicPr>
        <p:blipFill>
          <a:blip r:embed="rId8"/>
          <a:stretch>
            <a:fillRect/>
          </a:stretch>
        </p:blipFill>
        <p:spPr>
          <a:xfrm>
            <a:off x="10209200" y="6139310"/>
            <a:ext cx="857250" cy="381000"/>
          </a:xfrm>
          <a:prstGeom prst="rect">
            <a:avLst/>
          </a:prstGeom>
        </p:spPr>
      </p:pic>
      <p:sp>
        <p:nvSpPr>
          <p:cNvPr id="21" name="Title 1"/>
          <p:cNvSpPr txBox="1">
            <a:spLocks/>
          </p:cNvSpPr>
          <p:nvPr/>
        </p:nvSpPr>
        <p:spPr>
          <a:xfrm>
            <a:off x="2691366" y="0"/>
            <a:ext cx="6843967" cy="7163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#5 Stage in the product life cycle</a:t>
            </a:r>
          </a:p>
          <a:p>
            <a:endParaRPr lang="en-GB" dirty="0"/>
          </a:p>
        </p:txBody>
      </p:sp>
    </p:spTree>
    <p:extLst>
      <p:ext uri="{BB962C8B-B14F-4D97-AF65-F5344CB8AC3E}">
        <p14:creationId xmlns:p14="http://schemas.microsoft.com/office/powerpoint/2010/main" val="384588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solidFill>
                  <a:schemeClr val="tx1"/>
                </a:solidFill>
              </a:rPr>
              <a:t>Definition: Pricing</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a:t>The process of pricing is the choice of pricing strategy that a business makes when setting prices for their products or services</a:t>
            </a:r>
          </a:p>
        </p:txBody>
      </p:sp>
    </p:spTree>
    <p:extLst>
      <p:ext uri="{BB962C8B-B14F-4D97-AF65-F5344CB8AC3E}">
        <p14:creationId xmlns:p14="http://schemas.microsoft.com/office/powerpoint/2010/main" val="2496083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pPr marL="0" marR="0" indent="0" algn="l" defTabSz="914400" rtl="0" eaLnBrk="1" fontAlgn="auto" latinLnBrk="0" hangingPunct="1">
              <a:lnSpc>
                <a:spcPct val="90000"/>
              </a:lnSpc>
              <a:spcBef>
                <a:spcPct val="0"/>
              </a:spcBef>
              <a:spcAft>
                <a:spcPts val="0"/>
              </a:spcAft>
              <a:buClrTx/>
              <a:buSzTx/>
              <a:buFontTx/>
              <a:buNone/>
              <a:tabLst/>
              <a:defRPr/>
            </a:pPr>
            <a:br>
              <a:rPr lang="en-GB" dirty="0">
                <a:solidFill>
                  <a:schemeClr val="bg1"/>
                </a:solidFill>
              </a:rPr>
            </a:br>
            <a:r>
              <a:rPr lang="en-GB" dirty="0">
                <a:solidFill>
                  <a:schemeClr val="bg1"/>
                </a:solidFill>
              </a:rPr>
              <a:t>#6 C</a:t>
            </a:r>
            <a:r>
              <a:rPr lang="en-GB" sz="4400" kern="1200" dirty="0">
                <a:solidFill>
                  <a:schemeClr val="bg1"/>
                </a:solidFill>
                <a:effectLst/>
              </a:rPr>
              <a:t>osts and the need to make a profit</a:t>
            </a:r>
            <a:endParaRPr lang="en-GB" sz="4400" dirty="0">
              <a:solidFill>
                <a:schemeClr val="bg1"/>
              </a:solidFill>
              <a:effectLst/>
            </a:endParaRPr>
          </a:p>
          <a:p>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The costs of a product all need to be taken into account when its price is decided:</a:t>
            </a:r>
          </a:p>
          <a:p>
            <a:pPr lvl="1"/>
            <a:r>
              <a:rPr lang="en-GB" dirty="0"/>
              <a:t>Raw materials</a:t>
            </a:r>
          </a:p>
          <a:p>
            <a:pPr lvl="1"/>
            <a:r>
              <a:rPr lang="en-GB" dirty="0"/>
              <a:t>Promotion and advertising</a:t>
            </a:r>
          </a:p>
          <a:p>
            <a:pPr lvl="1"/>
            <a:r>
              <a:rPr lang="en-GB" dirty="0"/>
              <a:t>Product development and design</a:t>
            </a:r>
          </a:p>
          <a:p>
            <a:r>
              <a:rPr lang="en-GB" dirty="0"/>
              <a:t>A business will want to break-even and make a profit, break-even is the point where total costs equal total revenue</a:t>
            </a:r>
          </a:p>
          <a:p>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055019"/>
            <a:ext cx="5181600" cy="389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2383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2425-A7F9-497F-90DB-BC4A5E36095F}"/>
              </a:ext>
            </a:extLst>
          </p:cNvPr>
          <p:cNvSpPr>
            <a:spLocks noGrp="1"/>
          </p:cNvSpPr>
          <p:nvPr>
            <p:ph type="title"/>
          </p:nvPr>
        </p:nvSpPr>
        <p:spPr/>
        <p:txBody>
          <a:bodyPr>
            <a:noAutofit/>
          </a:bodyPr>
          <a:lstStyle/>
          <a:p>
            <a:br>
              <a:rPr lang="en-GB" sz="3200" dirty="0">
                <a:solidFill>
                  <a:srgbClr val="000000"/>
                </a:solidFill>
                <a:latin typeface="Open Sans" panose="020B0606030504020204" pitchFamily="34" charset="0"/>
              </a:rPr>
            </a:br>
            <a:endParaRPr lang="en-GB" sz="3200" dirty="0">
              <a:highlight>
                <a:srgbClr val="FFFF00"/>
              </a:highlight>
            </a:endParaRPr>
          </a:p>
        </p:txBody>
      </p:sp>
      <p:sp>
        <p:nvSpPr>
          <p:cNvPr id="5" name="Content Placeholder 4">
            <a:extLst>
              <a:ext uri="{FF2B5EF4-FFF2-40B4-BE49-F238E27FC236}">
                <a16:creationId xmlns:a16="http://schemas.microsoft.com/office/drawing/2014/main" id="{8FEEC01E-C6D1-419C-9BF4-B13A95FFD668}"/>
              </a:ext>
            </a:extLst>
          </p:cNvPr>
          <p:cNvSpPr>
            <a:spLocks noGrp="1"/>
          </p:cNvSpPr>
          <p:nvPr>
            <p:ph idx="1"/>
          </p:nvPr>
        </p:nvSpPr>
        <p:spPr/>
        <p:txBody>
          <a:bodyPr/>
          <a:lstStyle/>
          <a:p>
            <a:r>
              <a:rPr lang="en-GB" dirty="0">
                <a:hlinkClick r:id="rId2"/>
              </a:rPr>
              <a:t>https://youtu.be/NsS2Y8VRsrg</a:t>
            </a:r>
            <a:endParaRPr lang="en-GB" dirty="0"/>
          </a:p>
          <a:p>
            <a:endParaRPr lang="en-GB" dirty="0"/>
          </a:p>
          <a:p>
            <a:pPr marL="0" indent="0">
              <a:buNone/>
            </a:pPr>
            <a:r>
              <a:rPr lang="en-GB" sz="2800" dirty="0">
                <a:solidFill>
                  <a:srgbClr val="000000"/>
                </a:solidFill>
                <a:highlight>
                  <a:srgbClr val="FFFF00"/>
                </a:highlight>
                <a:latin typeface="Open Sans" panose="020B0606030504020204" pitchFamily="34" charset="0"/>
              </a:rPr>
              <a:t>Costs: How would costs effect the pricing strategy of a company like Ferrari? </a:t>
            </a:r>
            <a:br>
              <a:rPr lang="en-GB" sz="2800" dirty="0"/>
            </a:br>
            <a:endParaRPr lang="en-GB" dirty="0"/>
          </a:p>
        </p:txBody>
      </p:sp>
      <p:sp>
        <p:nvSpPr>
          <p:cNvPr id="8" name="Title 1">
            <a:extLst>
              <a:ext uri="{FF2B5EF4-FFF2-40B4-BE49-F238E27FC236}">
                <a16:creationId xmlns:a16="http://schemas.microsoft.com/office/drawing/2014/main" id="{76C15C0A-2EF2-47F7-B881-48DFBEF9B4F5}"/>
              </a:ext>
            </a:extLst>
          </p:cNvPr>
          <p:cNvSpPr txBox="1">
            <a:spLocks/>
          </p:cNvSpPr>
          <p:nvPr/>
        </p:nvSpPr>
        <p:spPr>
          <a:xfrm>
            <a:off x="838200" y="230188"/>
            <a:ext cx="10515600" cy="1325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br>
              <a:rPr lang="en-GB" dirty="0">
                <a:solidFill>
                  <a:schemeClr val="bg1"/>
                </a:solidFill>
              </a:rPr>
            </a:br>
            <a:r>
              <a:rPr lang="en-GB" dirty="0">
                <a:solidFill>
                  <a:schemeClr val="bg1"/>
                </a:solidFill>
              </a:rPr>
              <a:t>#6 Costs and the need to make a profit</a:t>
            </a:r>
          </a:p>
          <a:p>
            <a:endParaRPr lang="en-GB" dirty="0"/>
          </a:p>
        </p:txBody>
      </p:sp>
    </p:spTree>
    <p:extLst>
      <p:ext uri="{BB962C8B-B14F-4D97-AF65-F5344CB8AC3E}">
        <p14:creationId xmlns:p14="http://schemas.microsoft.com/office/powerpoint/2010/main" val="165599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8200" y="2678906"/>
            <a:ext cx="10515600" cy="1500187"/>
          </a:xfrm>
        </p:spPr>
        <p:style>
          <a:lnRef idx="2">
            <a:schemeClr val="accent5"/>
          </a:lnRef>
          <a:fillRef idx="1">
            <a:schemeClr val="lt1"/>
          </a:fillRef>
          <a:effectRef idx="0">
            <a:schemeClr val="accent5"/>
          </a:effectRef>
          <a:fontRef idx="minor">
            <a:schemeClr val="dk1"/>
          </a:fontRef>
        </p:style>
        <p:txBody>
          <a:bodyPr>
            <a:noAutofit/>
          </a:bodyPr>
          <a:lstStyle/>
          <a:p>
            <a:r>
              <a:rPr lang="en-GB" sz="5400" b="1" dirty="0">
                <a:solidFill>
                  <a:srgbClr val="0070C0"/>
                </a:solidFill>
              </a:rPr>
              <a:t>Changes in pricing to reflect social trends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2268538"/>
          </a:xfrm>
          <a:prstGeom prst="rect">
            <a:avLst/>
          </a:prstGeom>
        </p:spPr>
      </p:pic>
      <p:sp>
        <p:nvSpPr>
          <p:cNvPr id="2" name="Rectangle 1">
            <a:extLst>
              <a:ext uri="{FF2B5EF4-FFF2-40B4-BE49-F238E27FC236}">
                <a16:creationId xmlns:a16="http://schemas.microsoft.com/office/drawing/2014/main" id="{755187EE-DFED-4471-BC07-47E3F74C1A76}"/>
              </a:ext>
            </a:extLst>
          </p:cNvPr>
          <p:cNvSpPr/>
          <p:nvPr/>
        </p:nvSpPr>
        <p:spPr>
          <a:xfrm>
            <a:off x="839449" y="4422098"/>
            <a:ext cx="10523095" cy="2083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GB" sz="3200" dirty="0"/>
              <a:t>online sales</a:t>
            </a:r>
          </a:p>
          <a:p>
            <a:pPr marL="742950" lvl="1" indent="-285750">
              <a:buFont typeface="Arial" panose="020B0604020202020204" pitchFamily="34" charset="0"/>
              <a:buChar char="•"/>
            </a:pPr>
            <a:r>
              <a:rPr lang="en-GB" sz="3200" dirty="0"/>
              <a:t>price comparison sites</a:t>
            </a:r>
          </a:p>
          <a:p>
            <a:pPr algn="ctr"/>
            <a:endParaRPr lang="en-GB" dirty="0"/>
          </a:p>
        </p:txBody>
      </p:sp>
    </p:spTree>
    <p:extLst>
      <p:ext uri="{BB962C8B-B14F-4D97-AF65-F5344CB8AC3E}">
        <p14:creationId xmlns:p14="http://schemas.microsoft.com/office/powerpoint/2010/main" val="2863717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a:t>Online sales</a:t>
            </a:r>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Autofit/>
          </a:bodyPr>
          <a:lstStyle/>
          <a:p>
            <a:r>
              <a:rPr lang="en-GB" sz="2500" dirty="0"/>
              <a:t>Websites can offer low prices than the bricks and mortar shops because they don’t have the overheads, rent and costs of running a store.</a:t>
            </a:r>
          </a:p>
          <a:p>
            <a:r>
              <a:rPr lang="en-GB" sz="2500" dirty="0"/>
              <a:t>Many customers look at the goods in a store and then buy online at a cheaper price</a:t>
            </a:r>
          </a:p>
          <a:p>
            <a:r>
              <a:rPr lang="en-GB" sz="2500" dirty="0"/>
              <a:t>This means many online retailers need to have dynamic pricing which is constantly checking and updating based on competitors prices</a:t>
            </a:r>
          </a:p>
        </p:txBody>
      </p:sp>
      <p:sp>
        <p:nvSpPr>
          <p:cNvPr id="6" name="Content Placeholder 5"/>
          <p:cNvSpPr>
            <a:spLocks noGrp="1"/>
          </p:cNvSpPr>
          <p:nvPr>
            <p:ph sz="half" idx="2"/>
          </p:nvPr>
        </p:nvSpPr>
        <p:spPr/>
        <p:txBody>
          <a:bodyPr>
            <a:normAutofit/>
          </a:bodyPr>
          <a:lstStyle/>
          <a:p>
            <a:r>
              <a:rPr lang="en-GB" dirty="0">
                <a:hlinkClick r:id="rId2"/>
              </a:rPr>
              <a:t>40 tips to slash the cost of online shopping</a:t>
            </a:r>
            <a:endParaRPr lang="en-GB" dirty="0"/>
          </a:p>
          <a:p>
            <a:endParaRPr lang="en-GB" dirty="0"/>
          </a:p>
          <a:p>
            <a:endParaRPr lang="en-GB"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05368"/>
            <a:ext cx="5590223" cy="1276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6482238" y="3036094"/>
            <a:ext cx="5152467" cy="3374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6531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0954-6914-4414-8F0F-80D520B487F8}"/>
              </a:ext>
            </a:extLst>
          </p:cNvPr>
          <p:cNvSpPr>
            <a:spLocks noGrp="1"/>
          </p:cNvSpPr>
          <p:nvPr>
            <p:ph type="title"/>
          </p:nvPr>
        </p:nvSpPr>
        <p:spPr/>
        <p:txBody>
          <a:bodyPr/>
          <a:lstStyle/>
          <a:p>
            <a:r>
              <a:rPr lang="en-GB" dirty="0">
                <a:highlight>
                  <a:srgbClr val="FFFF00"/>
                </a:highlight>
              </a:rPr>
              <a:t>How has online shopping impacted pricing strategies? </a:t>
            </a:r>
          </a:p>
        </p:txBody>
      </p:sp>
      <p:sp>
        <p:nvSpPr>
          <p:cNvPr id="5" name="Content Placeholder 4">
            <a:extLst>
              <a:ext uri="{FF2B5EF4-FFF2-40B4-BE49-F238E27FC236}">
                <a16:creationId xmlns:a16="http://schemas.microsoft.com/office/drawing/2014/main" id="{F24DF3AE-470E-4181-8D49-8DCE90C7D7FE}"/>
              </a:ext>
            </a:extLst>
          </p:cNvPr>
          <p:cNvSpPr>
            <a:spLocks noGrp="1"/>
          </p:cNvSpPr>
          <p:nvPr>
            <p:ph idx="1"/>
          </p:nvPr>
        </p:nvSpPr>
        <p:spPr/>
        <p:txBody>
          <a:bodyPr/>
          <a:lstStyle/>
          <a:p>
            <a:endParaRPr lang="en-GB" dirty="0"/>
          </a:p>
          <a:p>
            <a:r>
              <a:rPr lang="en-GB" dirty="0">
                <a:hlinkClick r:id="rId2"/>
              </a:rPr>
              <a:t>https://youtu.be/qWptB4GMs8g</a:t>
            </a:r>
            <a:endParaRPr lang="en-GB" dirty="0"/>
          </a:p>
          <a:p>
            <a:r>
              <a:rPr lang="en-GB" dirty="0">
                <a:hlinkClick r:id="rId3"/>
              </a:rPr>
              <a:t>https://youtu.be/ASYzHI1hajw</a:t>
            </a:r>
            <a:endParaRPr lang="en-GB" dirty="0"/>
          </a:p>
          <a:p>
            <a:endParaRPr lang="en-GB" dirty="0"/>
          </a:p>
        </p:txBody>
      </p:sp>
    </p:spTree>
    <p:extLst>
      <p:ext uri="{BB962C8B-B14F-4D97-AF65-F5344CB8AC3E}">
        <p14:creationId xmlns:p14="http://schemas.microsoft.com/office/powerpoint/2010/main" val="330013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a:t>Changes in prices to reflect social trends</a:t>
            </a:r>
          </a:p>
        </p:txBody>
      </p:sp>
      <p:sp>
        <p:nvSpPr>
          <p:cNvPr id="3" name="Content Placeholder 2"/>
          <p:cNvSpPr>
            <a:spLocks noGrp="1"/>
          </p:cNvSpPr>
          <p:nvPr>
            <p:ph idx="1"/>
          </p:nvPr>
        </p:nvSpPr>
        <p:spPr>
          <a:xfrm>
            <a:off x="838200" y="1783080"/>
            <a:ext cx="7285383" cy="4853136"/>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buNone/>
            </a:pPr>
            <a:r>
              <a:rPr lang="en-GB" b="1" dirty="0"/>
              <a:t>Price comparison sites</a:t>
            </a:r>
          </a:p>
          <a:p>
            <a:r>
              <a:rPr lang="en-GB" dirty="0"/>
              <a:t>Customers are now able to shop around and using these sites compare prices of insurance, where previously they would have had to phone a few companies to get quotes, this was time consuming and an expensive phone bill</a:t>
            </a:r>
          </a:p>
          <a:p>
            <a:r>
              <a:rPr lang="en-GB" dirty="0"/>
              <a:t>They work by heavily advertising and the companies pay to be featured in a list</a:t>
            </a:r>
          </a:p>
          <a:p>
            <a:pPr lvl="1"/>
            <a:r>
              <a:rPr lang="en-GB" dirty="0">
                <a:hlinkClick r:id="rId2"/>
              </a:rPr>
              <a:t>Go compare</a:t>
            </a:r>
            <a:endParaRPr lang="en-GB" dirty="0"/>
          </a:p>
          <a:p>
            <a:pPr lvl="1"/>
            <a:r>
              <a:rPr lang="en-GB" dirty="0">
                <a:hlinkClick r:id="rId3"/>
              </a:rPr>
              <a:t>Money supermarket</a:t>
            </a:r>
            <a:endParaRPr lang="en-GB" dirty="0"/>
          </a:p>
          <a:p>
            <a:pPr lvl="1"/>
            <a:r>
              <a:rPr lang="en-GB" dirty="0">
                <a:hlinkClick r:id="rId4"/>
              </a:rPr>
              <a:t>Article on BBC on problems with price comparison sites</a:t>
            </a:r>
            <a:endParaRPr lang="en-GB" dirty="0"/>
          </a:p>
          <a:p>
            <a:pPr lvl="1"/>
            <a:r>
              <a:rPr lang="en-GB" dirty="0">
                <a:hlinkClick r:id="rId5"/>
              </a:rPr>
              <a:t>https://uk.camelcamelcamel.com/</a:t>
            </a:r>
            <a:endParaRPr lang="en-GB" dirty="0"/>
          </a:p>
          <a:p>
            <a:pPr lvl="1"/>
            <a:endParaRPr lang="en-GB" dirty="0"/>
          </a:p>
          <a:p>
            <a:endParaRPr lang="en-GB" dirty="0"/>
          </a:p>
        </p:txBody>
      </p:sp>
      <p:pic>
        <p:nvPicPr>
          <p:cNvPr id="2" name="Picture 1">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96742" y="1783080"/>
            <a:ext cx="2757058" cy="2217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96742" y="4209648"/>
            <a:ext cx="2671277" cy="2132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8687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BDFF-FF25-420E-9B7E-F2ECB1111A8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47DE220-19C4-4C5F-9264-5F2397193CA1}"/>
              </a:ext>
            </a:extLst>
          </p:cNvPr>
          <p:cNvSpPr>
            <a:spLocks noGrp="1"/>
          </p:cNvSpPr>
          <p:nvPr>
            <p:ph idx="1"/>
          </p:nvPr>
        </p:nvSpPr>
        <p:spPr/>
        <p:txBody>
          <a:bodyPr/>
          <a:lstStyle/>
          <a:p>
            <a:pPr marL="0" indent="0">
              <a:buNone/>
            </a:pPr>
            <a:r>
              <a:rPr lang="en-GB" dirty="0">
                <a:highlight>
                  <a:srgbClr val="FFFF00"/>
                </a:highlight>
              </a:rPr>
              <a:t>How have price comparison websites impacted pricing strategies? </a:t>
            </a:r>
          </a:p>
          <a:p>
            <a:endParaRPr lang="en-GB" dirty="0"/>
          </a:p>
          <a:p>
            <a:pPr marL="0" indent="0">
              <a:buNone/>
            </a:pPr>
            <a:r>
              <a:rPr lang="en-GB" dirty="0">
                <a:hlinkClick r:id="rId2"/>
              </a:rPr>
              <a:t>https://youtu.be/Dn4CFhqYN28</a:t>
            </a:r>
            <a:endParaRPr lang="en-GB" dirty="0"/>
          </a:p>
          <a:p>
            <a:pPr marL="0" indent="0">
              <a:buNone/>
            </a:pPr>
            <a:r>
              <a:rPr lang="en-GB" dirty="0">
                <a:hlinkClick r:id="rId3"/>
              </a:rPr>
              <a:t>https://youtu.be/6Hthl4RrI0M</a:t>
            </a:r>
            <a:endParaRPr lang="en-GB" dirty="0"/>
          </a:p>
          <a:p>
            <a:pPr marL="0" indent="0">
              <a:buNone/>
            </a:pPr>
            <a:endParaRPr lang="en-GB" dirty="0"/>
          </a:p>
          <a:p>
            <a:pPr marL="0" indent="0">
              <a:buNone/>
            </a:pPr>
            <a:endParaRPr lang="en-GB" dirty="0"/>
          </a:p>
        </p:txBody>
      </p:sp>
      <p:sp>
        <p:nvSpPr>
          <p:cNvPr id="4" name="Title 4">
            <a:extLst>
              <a:ext uri="{FF2B5EF4-FFF2-40B4-BE49-F238E27FC236}">
                <a16:creationId xmlns:a16="http://schemas.microsoft.com/office/drawing/2014/main" id="{CE504A76-EC4D-4A30-9C05-00863D7D1ADA}"/>
              </a:ext>
            </a:extLst>
          </p:cNvPr>
          <p:cNvSpPr txBox="1">
            <a:spLocks/>
          </p:cNvSpPr>
          <p:nvPr/>
        </p:nvSpPr>
        <p:spPr>
          <a:xfrm>
            <a:off x="838200" y="365124"/>
            <a:ext cx="10515600" cy="1325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a:t>Changes in prices to reflect social trends</a:t>
            </a:r>
            <a:endParaRPr lang="en-GB" dirty="0"/>
          </a:p>
        </p:txBody>
      </p:sp>
    </p:spTree>
    <p:extLst>
      <p:ext uri="{BB962C8B-B14F-4D97-AF65-F5344CB8AC3E}">
        <p14:creationId xmlns:p14="http://schemas.microsoft.com/office/powerpoint/2010/main" val="2976726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Suggested activity - discussion</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a:latin typeface="Arial Rounded MT Bold" panose="020F0704030504030204" pitchFamily="34" charset="0"/>
              </a:rPr>
              <a:t>What kinds of products or services might be found cheaper online than in a shop?</a:t>
            </a:r>
          </a:p>
          <a:p>
            <a:endParaRPr lang="en-GB" dirty="0">
              <a:latin typeface="Arial Rounded MT Bold" panose="020F0704030504030204" pitchFamily="34" charset="0"/>
            </a:endParaRPr>
          </a:p>
          <a:p>
            <a:r>
              <a:rPr lang="en-GB" dirty="0">
                <a:latin typeface="Arial Rounded MT Bold" panose="020F0704030504030204" pitchFamily="34" charset="0"/>
              </a:rPr>
              <a:t>Can you make a </a:t>
            </a:r>
            <a:r>
              <a:rPr lang="en-GB" dirty="0" err="1">
                <a:latin typeface="Arial Rounded MT Bold" panose="020F0704030504030204" pitchFamily="34" charset="0"/>
              </a:rPr>
              <a:t>mindmap</a:t>
            </a:r>
            <a:r>
              <a:rPr lang="en-GB" dirty="0">
                <a:latin typeface="Arial Rounded MT Bold" panose="020F0704030504030204" pitchFamily="34" charset="0"/>
              </a:rPr>
              <a:t>, diagram or doodle to display this information?</a:t>
            </a:r>
          </a:p>
          <a:p>
            <a:endParaRPr lang="en-GB" dirty="0"/>
          </a:p>
        </p:txBody>
      </p:sp>
    </p:spTree>
    <p:extLst>
      <p:ext uri="{BB962C8B-B14F-4D97-AF65-F5344CB8AC3E}">
        <p14:creationId xmlns:p14="http://schemas.microsoft.com/office/powerpoint/2010/main" val="311562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bg1"/>
                </a:solidFill>
              </a:rPr>
              <a:t>Revision Video </a:t>
            </a:r>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5521" y="1556793"/>
            <a:ext cx="837247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122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Black" panose="020B0A04020102020204" pitchFamily="34" charset="0"/>
              </a:rPr>
              <a:t>Sample Edexcel A2 questions</a:t>
            </a:r>
          </a:p>
        </p:txBody>
      </p:sp>
      <p:pic>
        <p:nvPicPr>
          <p:cNvPr id="1032" name="Picture 8" descr="https://static.pexels.com/photos/8769/pen-writing-notes-studying.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2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Types of pricing strategy</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1 – from 2017 paper</a:t>
            </a:r>
          </a:p>
        </p:txBody>
      </p:sp>
      <p:pic>
        <p:nvPicPr>
          <p:cNvPr id="4" name="Content Placeholder 3"/>
          <p:cNvPicPr>
            <a:picLocks noGrp="1" noChangeAspect="1"/>
          </p:cNvPicPr>
          <p:nvPr>
            <p:ph idx="1"/>
          </p:nvPr>
        </p:nvPicPr>
        <p:blipFill>
          <a:blip r:embed="rId2"/>
          <a:stretch>
            <a:fillRect/>
          </a:stretch>
        </p:blipFill>
        <p:spPr>
          <a:xfrm>
            <a:off x="853440" y="1422456"/>
            <a:ext cx="10322559" cy="524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0161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1</a:t>
            </a:r>
          </a:p>
        </p:txBody>
      </p:sp>
      <p:sp>
        <p:nvSpPr>
          <p:cNvPr id="5" name="Hexagon 4"/>
          <p:cNvSpPr/>
          <p:nvPr/>
        </p:nvSpPr>
        <p:spPr>
          <a:xfrm>
            <a:off x="193766" y="4295295"/>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2</a:t>
            </a:r>
          </a:p>
        </p:txBody>
      </p:sp>
      <p:sp>
        <p:nvSpPr>
          <p:cNvPr id="6" name="Hexagon 5"/>
          <p:cNvSpPr/>
          <p:nvPr/>
        </p:nvSpPr>
        <p:spPr>
          <a:xfrm>
            <a:off x="3219995" y="4295295"/>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Hexagon 6"/>
          <p:cNvSpPr/>
          <p:nvPr/>
        </p:nvSpPr>
        <p:spPr>
          <a:xfrm>
            <a:off x="6148252" y="4320123"/>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838200" y="2151889"/>
            <a:ext cx="10515600" cy="1453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076509" y="4320122"/>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panose="020F0502020204030204"/>
                <a:ea typeface="+mn-ea"/>
                <a:cs typeface="+mn-cs"/>
              </a:rPr>
              <a:t>Evaluation</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725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2</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68877" y="1297864"/>
            <a:ext cx="9396919" cy="5325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4900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2</a:t>
            </a:r>
          </a:p>
        </p:txBody>
      </p:sp>
      <p:sp>
        <p:nvSpPr>
          <p:cNvPr id="5" name="Hexagon 4"/>
          <p:cNvSpPr/>
          <p:nvPr/>
        </p:nvSpPr>
        <p:spPr>
          <a:xfrm>
            <a:off x="193766" y="4295295"/>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1</a:t>
            </a:r>
          </a:p>
        </p:txBody>
      </p:sp>
      <p:sp>
        <p:nvSpPr>
          <p:cNvPr id="6" name="Hexagon 5"/>
          <p:cNvSpPr/>
          <p:nvPr/>
        </p:nvSpPr>
        <p:spPr>
          <a:xfrm>
            <a:off x="3219995" y="4295295"/>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Hexagon 6"/>
          <p:cNvSpPr/>
          <p:nvPr/>
        </p:nvSpPr>
        <p:spPr>
          <a:xfrm>
            <a:off x="6148252" y="4320123"/>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1</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Content Placeholder 8"/>
          <p:cNvPicPr>
            <a:picLocks noGrp="1" noChangeAspect="1"/>
          </p:cNvPicPr>
          <p:nvPr>
            <p:ph idx="1"/>
          </p:nvPr>
        </p:nvPicPr>
        <p:blipFill>
          <a:blip r:embed="rId2"/>
          <a:stretch>
            <a:fillRect/>
          </a:stretch>
        </p:blipFill>
        <p:spPr>
          <a:xfrm>
            <a:off x="758757" y="2325198"/>
            <a:ext cx="10595043" cy="1095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572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71AE-FB94-461A-8A09-184BE3EBD34B}"/>
              </a:ext>
            </a:extLst>
          </p:cNvPr>
          <p:cNvSpPr>
            <a:spLocks noGrp="1"/>
          </p:cNvSpPr>
          <p:nvPr>
            <p:ph type="title"/>
          </p:nvPr>
        </p:nvSpPr>
        <p:spPr>
          <a:xfrm>
            <a:off x="629587" y="128483"/>
            <a:ext cx="10724213" cy="1325563"/>
          </a:xfrm>
        </p:spPr>
        <p:txBody>
          <a:bodyPr/>
          <a:lstStyle/>
          <a:p>
            <a:r>
              <a:rPr lang="en-GB" dirty="0"/>
              <a:t>Review Questions</a:t>
            </a:r>
          </a:p>
        </p:txBody>
      </p:sp>
      <p:sp>
        <p:nvSpPr>
          <p:cNvPr id="3" name="Content Placeholder 2">
            <a:extLst>
              <a:ext uri="{FF2B5EF4-FFF2-40B4-BE49-F238E27FC236}">
                <a16:creationId xmlns:a16="http://schemas.microsoft.com/office/drawing/2014/main" id="{06D1B679-FFEB-477C-AD97-D311C1B8DB38}"/>
              </a:ext>
            </a:extLst>
          </p:cNvPr>
          <p:cNvSpPr>
            <a:spLocks noGrp="1"/>
          </p:cNvSpPr>
          <p:nvPr>
            <p:ph idx="1"/>
          </p:nvPr>
        </p:nvSpPr>
        <p:spPr>
          <a:xfrm>
            <a:off x="524656" y="1184224"/>
            <a:ext cx="10829144" cy="5112661"/>
          </a:xfrm>
        </p:spPr>
        <p:txBody>
          <a:bodyPr>
            <a:normAutofit fontScale="62500" lnSpcReduction="20000"/>
          </a:bodyPr>
          <a:lstStyle/>
          <a:p>
            <a:pPr marL="0" indent="0">
              <a:spcBef>
                <a:spcPts val="600"/>
              </a:spcBef>
              <a:spcAft>
                <a:spcPts val="600"/>
              </a:spcAft>
              <a:buNone/>
            </a:pPr>
            <a:r>
              <a:rPr lang="en-GB" sz="3600" dirty="0"/>
              <a:t>1 Explain why price is fundamental to a firm's revenues. </a:t>
            </a:r>
            <a:r>
              <a:rPr lang="en-GB" sz="3600" b="1" dirty="0"/>
              <a:t>(3)</a:t>
            </a:r>
          </a:p>
          <a:p>
            <a:pPr marL="0" indent="0">
              <a:spcBef>
                <a:spcPts val="600"/>
              </a:spcBef>
              <a:spcAft>
                <a:spcPts val="600"/>
              </a:spcAft>
              <a:buNone/>
            </a:pPr>
            <a:r>
              <a:rPr lang="en-GB" sz="3600" dirty="0"/>
              <a:t>3 Explain how the actions of Nike could affect the footwear prices set by Adidas. </a:t>
            </a:r>
            <a:r>
              <a:rPr lang="en-GB" sz="3600" b="1" dirty="0"/>
              <a:t>(3)</a:t>
            </a:r>
          </a:p>
          <a:p>
            <a:pPr marL="0" indent="0">
              <a:spcBef>
                <a:spcPts val="600"/>
              </a:spcBef>
              <a:spcAft>
                <a:spcPts val="600"/>
              </a:spcAft>
              <a:buNone/>
            </a:pPr>
            <a:r>
              <a:rPr lang="en-GB" sz="3600" dirty="0"/>
              <a:t>5 Explain the difference between pricing strategy and pricing tactics. </a:t>
            </a:r>
            <a:r>
              <a:rPr lang="en-GB" sz="3600" b="1" dirty="0"/>
              <a:t>(2)</a:t>
            </a:r>
          </a:p>
          <a:p>
            <a:pPr marL="0" indent="0">
              <a:spcBef>
                <a:spcPts val="600"/>
              </a:spcBef>
              <a:spcAft>
                <a:spcPts val="600"/>
              </a:spcAft>
              <a:buNone/>
            </a:pPr>
            <a:r>
              <a:rPr lang="en-GB" sz="3600" dirty="0"/>
              <a:t>6 For each of the following, decide whether the pricing strategy should be skimming or penetration. Briefly explain your reasoning.</a:t>
            </a:r>
          </a:p>
          <a:p>
            <a:pPr marL="0" indent="0">
              <a:spcBef>
                <a:spcPts val="600"/>
              </a:spcBef>
              <a:spcAft>
                <a:spcPts val="600"/>
              </a:spcAft>
              <a:buNone/>
            </a:pPr>
            <a:r>
              <a:rPr lang="en-GB" sz="3600" dirty="0"/>
              <a:t>a) Richard Branson's Virgin group launches the world's first space tourism service (you are launched in a rocket, spend time weightless in space, watch the world go round, then come back to earth). </a:t>
            </a:r>
            <a:r>
              <a:rPr lang="en-GB" sz="3600" b="1" dirty="0"/>
              <a:t>(4)</a:t>
            </a:r>
          </a:p>
          <a:p>
            <a:pPr marL="0" indent="0">
              <a:spcBef>
                <a:spcPts val="600"/>
              </a:spcBef>
              <a:spcAft>
                <a:spcPts val="600"/>
              </a:spcAft>
              <a:buNone/>
            </a:pPr>
            <a:r>
              <a:rPr lang="en-GB" sz="3600" dirty="0"/>
              <a:t>b) Kellogg's launches a new range of sliced breads for families who are in a hurry. </a:t>
            </a:r>
            <a:r>
              <a:rPr lang="en-GB" sz="3600" b="1" dirty="0"/>
              <a:t>(4)</a:t>
            </a:r>
          </a:p>
          <a:p>
            <a:pPr marL="0" indent="0">
              <a:spcBef>
                <a:spcPts val="600"/>
              </a:spcBef>
              <a:spcAft>
                <a:spcPts val="600"/>
              </a:spcAft>
              <a:buNone/>
            </a:pPr>
            <a:r>
              <a:rPr lang="en-GB" sz="3600" dirty="0"/>
              <a:t>c) The first robotic washing machine is launched. It washes, dries and irons the clothes - and places them in neat piles. </a:t>
            </a:r>
            <a:r>
              <a:rPr lang="en-GB" sz="3600" b="1" dirty="0"/>
              <a:t>(4</a:t>
            </a:r>
            <a:r>
              <a:rPr lang="en-GB" sz="3600" dirty="0"/>
              <a:t>)</a:t>
            </a:r>
          </a:p>
          <a:p>
            <a:pPr marL="0" indent="0">
              <a:spcBef>
                <a:spcPts val="600"/>
              </a:spcBef>
              <a:spcAft>
                <a:spcPts val="600"/>
              </a:spcAft>
              <a:buNone/>
            </a:pPr>
            <a:r>
              <a:rPr lang="en-GB" sz="3600" dirty="0"/>
              <a:t>7 Is a price-elastic product likely to be priced competitively or on a cost-plus basis? Explain your reasoning. </a:t>
            </a:r>
            <a:r>
              <a:rPr lang="en-GB" sz="3600" b="1" dirty="0"/>
              <a:t>(3)</a:t>
            </a:r>
          </a:p>
          <a:p>
            <a:pPr marL="0" indent="0">
              <a:spcBef>
                <a:spcPts val="600"/>
              </a:spcBef>
              <a:spcAft>
                <a:spcPts val="600"/>
              </a:spcAft>
              <a:buNone/>
            </a:pPr>
            <a:r>
              <a:rPr lang="en-GB" sz="3600" dirty="0"/>
              <a:t>8 Outline two circumstances in which a business may decide to use predatory pricing. </a:t>
            </a:r>
            <a:r>
              <a:rPr lang="en-GB" sz="3600" b="1" dirty="0"/>
              <a:t>(4)</a:t>
            </a:r>
          </a:p>
          <a:p>
            <a:pPr>
              <a:spcBef>
                <a:spcPts val="600"/>
              </a:spcBef>
              <a:spcAft>
                <a:spcPts val="600"/>
              </a:spcAft>
            </a:pPr>
            <a:endParaRPr lang="en-GB" dirty="0"/>
          </a:p>
        </p:txBody>
      </p:sp>
    </p:spTree>
    <p:extLst>
      <p:ext uri="{BB962C8B-B14F-4D97-AF65-F5344CB8AC3E}">
        <p14:creationId xmlns:p14="http://schemas.microsoft.com/office/powerpoint/2010/main" val="980419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Cost-plus; </a:t>
            </a:r>
            <a:r>
              <a:rPr lang="en-GB" dirty="0"/>
              <a:t>To set the price of a product or service by calculating the cost then adding a set amount or % to it</a:t>
            </a:r>
          </a:p>
          <a:p>
            <a:r>
              <a:rPr lang="en-GB" b="1" dirty="0"/>
              <a:t>Competitive pricing; </a:t>
            </a:r>
            <a:r>
              <a:rPr lang="en-GB" dirty="0"/>
              <a:t>To charge a similar amount for goods as are charged elsewhere</a:t>
            </a:r>
          </a:p>
          <a:p>
            <a:r>
              <a:rPr lang="en-GB" b="1" dirty="0"/>
              <a:t>Mark-up; </a:t>
            </a:r>
            <a:r>
              <a:rPr lang="en-GB" dirty="0"/>
              <a:t>The amount above cost added to a product before it is placed for sale</a:t>
            </a:r>
          </a:p>
          <a:p>
            <a:r>
              <a:rPr lang="en-GB" b="1" dirty="0"/>
              <a:t>Homogenous</a:t>
            </a:r>
            <a:r>
              <a:rPr lang="en-GB" dirty="0"/>
              <a:t>; Products which are all the same or alike</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Pricing strategy introduction</a:t>
            </a:r>
          </a:p>
        </p:txBody>
      </p:sp>
      <p:sp>
        <p:nvSpPr>
          <p:cNvPr id="3" name="Content Placeholder 2"/>
          <p:cNvSpPr>
            <a:spLocks noGrp="1"/>
          </p:cNvSpPr>
          <p:nvPr>
            <p:ph idx="1"/>
          </p:nvPr>
        </p:nvSpPr>
        <p:spPr>
          <a:xfrm>
            <a:off x="838200" y="1825625"/>
            <a:ext cx="6223000" cy="4351338"/>
          </a:xfrm>
        </p:spPr>
        <p:style>
          <a:lnRef idx="2">
            <a:schemeClr val="dk1"/>
          </a:lnRef>
          <a:fillRef idx="1">
            <a:schemeClr val="lt1"/>
          </a:fillRef>
          <a:effectRef idx="0">
            <a:schemeClr val="dk1"/>
          </a:effectRef>
          <a:fontRef idx="minor">
            <a:schemeClr val="dk1"/>
          </a:fontRef>
        </p:style>
        <p:txBody>
          <a:bodyPr>
            <a:normAutofit fontScale="92500"/>
          </a:bodyPr>
          <a:lstStyle/>
          <a:p>
            <a:r>
              <a:rPr lang="en-GB" dirty="0"/>
              <a:t>Once a product has been developed, a price will then needed to be decided upon</a:t>
            </a:r>
          </a:p>
          <a:p>
            <a:r>
              <a:rPr lang="en-GB" dirty="0"/>
              <a:t>A strategy is the medium to long term plan of the business and the pricing will need to fit with the business objectives</a:t>
            </a:r>
          </a:p>
          <a:p>
            <a:r>
              <a:rPr lang="en-GB" dirty="0"/>
              <a:t>The pricing strategy will depend on many factors;</a:t>
            </a:r>
          </a:p>
          <a:p>
            <a:pPr lvl="1"/>
            <a:r>
              <a:rPr lang="en-GB" dirty="0"/>
              <a:t>The product or service itself</a:t>
            </a:r>
          </a:p>
          <a:p>
            <a:pPr lvl="1"/>
            <a:r>
              <a:rPr lang="en-GB" dirty="0"/>
              <a:t>Competitors in the market e.g. Heinz ketchup</a:t>
            </a:r>
          </a:p>
          <a:p>
            <a:pPr lvl="1"/>
            <a:r>
              <a:rPr lang="en-GB" dirty="0"/>
              <a:t>The aims and objectives of the business</a:t>
            </a:r>
          </a:p>
          <a:p>
            <a:pPr lvl="1"/>
            <a:endParaRPr lang="en-GB" dirty="0"/>
          </a:p>
          <a:p>
            <a:endParaRPr lang="en-GB" dirty="0"/>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1200" y="1825625"/>
            <a:ext cx="4849341" cy="3727895"/>
          </a:xfrm>
          <a:prstGeom prst="rect">
            <a:avLst/>
          </a:prstGeom>
        </p:spPr>
      </p:pic>
      <p:sp>
        <p:nvSpPr>
          <p:cNvPr id="5" name="TextBox 4"/>
          <p:cNvSpPr txBox="1"/>
          <p:nvPr/>
        </p:nvSpPr>
        <p:spPr>
          <a:xfrm>
            <a:off x="7616757" y="5924145"/>
            <a:ext cx="3737043" cy="646331"/>
          </a:xfrm>
          <a:prstGeom prst="rect">
            <a:avLst/>
          </a:prstGeom>
          <a:solidFill>
            <a:srgbClr val="FFFF00"/>
          </a:solidFill>
        </p:spPr>
        <p:txBody>
          <a:bodyPr wrap="square" rtlCol="0">
            <a:spAutoFit/>
          </a:bodyPr>
          <a:lstStyle/>
          <a:p>
            <a:r>
              <a:rPr lang="en-GB" dirty="0">
                <a:latin typeface="Arial Rounded MT Bold" panose="020F0704030504030204" pitchFamily="34" charset="0"/>
              </a:rPr>
              <a:t>How would you price Hellman’s Ketchup?</a:t>
            </a:r>
          </a:p>
        </p:txBody>
      </p:sp>
    </p:spTree>
    <p:extLst>
      <p:ext uri="{BB962C8B-B14F-4D97-AF65-F5344CB8AC3E}">
        <p14:creationId xmlns:p14="http://schemas.microsoft.com/office/powerpoint/2010/main" val="212933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Types of pricing strategy</a:t>
            </a:r>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457200" lvl="1" indent="0">
              <a:buNone/>
            </a:pPr>
            <a:r>
              <a:rPr lang="en-GB" sz="2600" dirty="0"/>
              <a:t>There are lots of different types of pricing strategies, these are the six that your exam board would like you to know.  Get ready to make some notes about these on the next few slides.</a:t>
            </a:r>
          </a:p>
          <a:p>
            <a:pPr marL="914400" lvl="1" indent="-457200">
              <a:buFont typeface="+mj-lt"/>
              <a:buAutoNum type="arabicPeriod"/>
            </a:pPr>
            <a:endParaRPr lang="en-GB" sz="2600" dirty="0"/>
          </a:p>
          <a:p>
            <a:pPr marL="914400" lvl="1" indent="-457200">
              <a:buFont typeface="+mj-lt"/>
              <a:buAutoNum type="arabicPeriod"/>
            </a:pPr>
            <a:r>
              <a:rPr lang="en-GB" sz="2600" dirty="0"/>
              <a:t>cost plus</a:t>
            </a:r>
          </a:p>
          <a:p>
            <a:pPr marL="914400" lvl="1" indent="-457200">
              <a:buFont typeface="+mj-lt"/>
              <a:buAutoNum type="arabicPeriod"/>
            </a:pPr>
            <a:r>
              <a:rPr lang="en-GB" sz="2600" dirty="0"/>
              <a:t>price skimming</a:t>
            </a:r>
          </a:p>
          <a:p>
            <a:pPr marL="914400" lvl="1" indent="-457200">
              <a:buFont typeface="+mj-lt"/>
              <a:buAutoNum type="arabicPeriod"/>
            </a:pPr>
            <a:r>
              <a:rPr lang="en-GB" sz="2600" dirty="0"/>
              <a:t>penetration</a:t>
            </a:r>
          </a:p>
          <a:p>
            <a:pPr marL="914400" lvl="1" indent="-457200">
              <a:buFont typeface="+mj-lt"/>
              <a:buAutoNum type="arabicPeriod"/>
            </a:pPr>
            <a:r>
              <a:rPr lang="en-GB" sz="2600" dirty="0"/>
              <a:t>predatory</a:t>
            </a:r>
          </a:p>
          <a:p>
            <a:pPr marL="914400" lvl="1" indent="-457200">
              <a:buFont typeface="+mj-lt"/>
              <a:buAutoNum type="arabicPeriod"/>
            </a:pPr>
            <a:r>
              <a:rPr lang="en-GB" sz="2600" dirty="0"/>
              <a:t>competitive</a:t>
            </a:r>
          </a:p>
          <a:p>
            <a:pPr marL="914400" lvl="1" indent="-457200">
              <a:buFont typeface="+mj-lt"/>
              <a:buAutoNum type="arabicPeriod"/>
            </a:pPr>
            <a:r>
              <a:rPr lang="en-GB" sz="2600" dirty="0"/>
              <a:t>psychological</a:t>
            </a:r>
          </a:p>
          <a:p>
            <a:endParaRPr lang="en-GB" dirty="0"/>
          </a:p>
        </p:txBody>
      </p:sp>
    </p:spTree>
    <p:extLst>
      <p:ext uri="{BB962C8B-B14F-4D97-AF65-F5344CB8AC3E}">
        <p14:creationId xmlns:p14="http://schemas.microsoft.com/office/powerpoint/2010/main" val="229213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#1 Cost plus pricing</a:t>
            </a:r>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A cost-plus pricing strategy seeks to set a price for a product or service which covers the costs AND provides a good profit margin for the business</a:t>
            </a:r>
          </a:p>
          <a:p>
            <a:r>
              <a:rPr lang="en-GB" dirty="0"/>
              <a:t>Cost-plus is the most logical approach to pricing because it achieves the business objective of maximising profits</a:t>
            </a:r>
          </a:p>
          <a:p>
            <a:r>
              <a:rPr lang="en-GB" dirty="0"/>
              <a:t>Many Young Enterprise teams work out their projected profits by using cost-plus pricing</a:t>
            </a:r>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25830"/>
            <a:ext cx="5181600" cy="3350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289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solidFill>
                  <a:schemeClr val="bg1"/>
                </a:solidFill>
              </a:rPr>
              <a:t>#1 Cost-plus benefits and drawbacks</a:t>
            </a:r>
          </a:p>
        </p:txBody>
      </p:sp>
      <p:pic>
        <p:nvPicPr>
          <p:cNvPr id="1026"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831" y="1697646"/>
            <a:ext cx="6490552" cy="3245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commons/thumb/a/ad/Flowchart_Terminal.svg/1024px-Flowchart_Termina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5593" y="3190623"/>
            <a:ext cx="6490552" cy="32452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2292403"/>
            <a:ext cx="5623014" cy="1477328"/>
          </a:xfrm>
          <a:prstGeom prst="rect">
            <a:avLst/>
          </a:prstGeom>
          <a:noFill/>
        </p:spPr>
        <p:txBody>
          <a:bodyPr wrap="none" rtlCol="0">
            <a:spAutoFit/>
          </a:bodyPr>
          <a:lstStyle/>
          <a:p>
            <a:r>
              <a:rPr lang="en-GB" dirty="0">
                <a:latin typeface="Arial Black" panose="020B0A04020102020204" pitchFamily="34" charset="0"/>
              </a:rPr>
              <a:t>Protects the profit margins of the business</a:t>
            </a:r>
          </a:p>
          <a:p>
            <a:endParaRPr lang="en-GB" dirty="0">
              <a:latin typeface="Arial Black" panose="020B0A04020102020204" pitchFamily="34" charset="0"/>
            </a:endParaRPr>
          </a:p>
          <a:p>
            <a:r>
              <a:rPr lang="en-GB" dirty="0">
                <a:latin typeface="Arial Black" panose="020B0A04020102020204" pitchFamily="34" charset="0"/>
              </a:rPr>
              <a:t>Easiest method of pricing to apply</a:t>
            </a:r>
          </a:p>
          <a:p>
            <a:endParaRPr lang="en-GB" dirty="0">
              <a:latin typeface="Arial Black" panose="020B0A04020102020204" pitchFamily="34" charset="0"/>
            </a:endParaRPr>
          </a:p>
          <a:p>
            <a:r>
              <a:rPr lang="en-GB" dirty="0">
                <a:latin typeface="Arial Black" panose="020B0A04020102020204" pitchFamily="34" charset="0"/>
              </a:rPr>
              <a:t>Easy to estimate profit levels</a:t>
            </a:r>
          </a:p>
        </p:txBody>
      </p:sp>
      <p:sp>
        <p:nvSpPr>
          <p:cNvPr id="8" name="TextBox 7"/>
          <p:cNvSpPr txBox="1"/>
          <p:nvPr/>
        </p:nvSpPr>
        <p:spPr>
          <a:xfrm>
            <a:off x="6501162" y="3797598"/>
            <a:ext cx="4716966" cy="1200329"/>
          </a:xfrm>
          <a:prstGeom prst="rect">
            <a:avLst/>
          </a:prstGeom>
          <a:noFill/>
        </p:spPr>
        <p:txBody>
          <a:bodyPr wrap="square" rtlCol="0">
            <a:spAutoFit/>
          </a:bodyPr>
          <a:lstStyle/>
          <a:p>
            <a:r>
              <a:rPr lang="en-GB" dirty="0">
                <a:latin typeface="Arial Black" panose="020B0A04020102020204" pitchFamily="34" charset="0"/>
              </a:rPr>
              <a:t>This method of pricing does not take into account the prices of the competition</a:t>
            </a:r>
          </a:p>
          <a:p>
            <a:endParaRPr lang="en-GB" dirty="0">
              <a:latin typeface="Arial Black" panose="020B0A04020102020204" pitchFamily="34" charset="0"/>
            </a:endParaRPr>
          </a:p>
        </p:txBody>
      </p:sp>
      <p:pic>
        <p:nvPicPr>
          <p:cNvPr id="9" name="Picture 8"/>
          <p:cNvPicPr>
            <a:picLocks noChangeAspect="1"/>
          </p:cNvPicPr>
          <p:nvPr/>
        </p:nvPicPr>
        <p:blipFill>
          <a:blip r:embed="rId3"/>
          <a:stretch>
            <a:fillRect/>
          </a:stretch>
        </p:blipFill>
        <p:spPr>
          <a:xfrm>
            <a:off x="7300331" y="2287120"/>
            <a:ext cx="4572000" cy="1143000"/>
          </a:xfrm>
          <a:prstGeom prst="rect">
            <a:avLst/>
          </a:prstGeom>
        </p:spPr>
      </p:pic>
      <p:pic>
        <p:nvPicPr>
          <p:cNvPr id="1028" name="Picture 4" descr="Image result for benefit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7495" y="4377647"/>
            <a:ext cx="4383085" cy="124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277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2928</Words>
  <Application>Microsoft Office PowerPoint</Application>
  <PresentationFormat>Widescreen</PresentationFormat>
  <Paragraphs>287</Paragraphs>
  <Slides>55</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Arial</vt:lpstr>
      <vt:lpstr>Arial Black</vt:lpstr>
      <vt:lpstr>Arial Rounded MT Bold</vt:lpstr>
      <vt:lpstr>Calibri</vt:lpstr>
      <vt:lpstr>Calibri Light</vt:lpstr>
      <vt:lpstr>Open Sans</vt:lpstr>
      <vt:lpstr>Wingdings</vt:lpstr>
      <vt:lpstr>YouTube Noto</vt:lpstr>
      <vt:lpstr>Office Theme</vt:lpstr>
      <vt:lpstr>1_Office Theme</vt:lpstr>
      <vt:lpstr>2_Office Theme</vt:lpstr>
      <vt:lpstr>PowerPoint Presentation</vt:lpstr>
      <vt:lpstr>1.3.3 Pricing Strategies</vt:lpstr>
      <vt:lpstr>Starter</vt:lpstr>
      <vt:lpstr>Definition: Pricing</vt:lpstr>
      <vt:lpstr>PowerPoint Presentation</vt:lpstr>
      <vt:lpstr>Pricing strategy introduction</vt:lpstr>
      <vt:lpstr>Types of pricing strategy</vt:lpstr>
      <vt:lpstr>#1 Cost plus pricing</vt:lpstr>
      <vt:lpstr>#1 Cost-plus benefits and drawbacks</vt:lpstr>
      <vt:lpstr>#2 Skimming pricing</vt:lpstr>
      <vt:lpstr>#2 Skimming benefits and drawbacks</vt:lpstr>
      <vt:lpstr> Price skimming  </vt:lpstr>
      <vt:lpstr>#3 Competitive pricing</vt:lpstr>
      <vt:lpstr>#3 Competitive benefits and drawbacks</vt:lpstr>
      <vt:lpstr>PowerPoint Presentation</vt:lpstr>
      <vt:lpstr>#4 Penetration pricing</vt:lpstr>
      <vt:lpstr>#4 Penetration benefits and drawbacks</vt:lpstr>
      <vt:lpstr>PowerPoint Presentation</vt:lpstr>
      <vt:lpstr>#5 Predatory Pricing</vt:lpstr>
      <vt:lpstr>#5 Predatory pricing benefits and drawbacks</vt:lpstr>
      <vt:lpstr>PowerPoint Presentation</vt:lpstr>
      <vt:lpstr>#6 Psychological pricing</vt:lpstr>
      <vt:lpstr>#6 Psychological benefits and drawbacks</vt:lpstr>
      <vt:lpstr>#Loss Leader</vt:lpstr>
      <vt:lpstr>PowerPoint Presentation</vt:lpstr>
      <vt:lpstr>PowerPoint Presentation</vt:lpstr>
      <vt:lpstr>Pricing Strategies - Quiz</vt:lpstr>
      <vt:lpstr>PowerPoint Presentation</vt:lpstr>
      <vt:lpstr>Factors that determine a pricing strategy</vt:lpstr>
      <vt:lpstr> #1Number of USPs/amount of differentiation </vt:lpstr>
      <vt:lpstr>PowerPoint Presentation</vt:lpstr>
      <vt:lpstr> #2Price elasticity of demand </vt:lpstr>
      <vt:lpstr> #3 Level of competition in the business environment </vt:lpstr>
      <vt:lpstr>PowerPoint Presentation</vt:lpstr>
      <vt:lpstr> #4 Strength of brand </vt:lpstr>
      <vt:lpstr>PowerPoint Presentation</vt:lpstr>
      <vt:lpstr>PowerPoint Presentation</vt:lpstr>
      <vt:lpstr>PowerPoint Presentation</vt:lpstr>
      <vt:lpstr>PowerPoint Presentation</vt:lpstr>
      <vt:lpstr> #6 Costs and the need to make a profit </vt:lpstr>
      <vt:lpstr> </vt:lpstr>
      <vt:lpstr>PowerPoint Presentation</vt:lpstr>
      <vt:lpstr>Online sales</vt:lpstr>
      <vt:lpstr>How has online shopping impacted pricing strategies? </vt:lpstr>
      <vt:lpstr>Changes in prices to reflect social trends</vt:lpstr>
      <vt:lpstr>PowerPoint Presentation</vt:lpstr>
      <vt:lpstr>Suggested activity - discussion</vt:lpstr>
      <vt:lpstr>Revision Video </vt:lpstr>
      <vt:lpstr>Sample Edexcel A2 questions</vt:lpstr>
      <vt:lpstr>Case study for question 1 – from 2017 paper</vt:lpstr>
      <vt:lpstr>Sample question 1</vt:lpstr>
      <vt:lpstr>Case study for question 2</vt:lpstr>
      <vt:lpstr>Sample question 2</vt:lpstr>
      <vt:lpstr>Review Questions</vt:lpstr>
      <vt:lpstr>Glossary</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 Gouldthorpe</cp:lastModifiedBy>
  <cp:revision>149</cp:revision>
  <dcterms:created xsi:type="dcterms:W3CDTF">2017-05-29T18:04:54Z</dcterms:created>
  <dcterms:modified xsi:type="dcterms:W3CDTF">2021-03-26T09:44:09Z</dcterms:modified>
</cp:coreProperties>
</file>