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</p:sldMasterIdLst>
  <p:notesMasterIdLst>
    <p:notesMasterId r:id="rId44"/>
  </p:notesMasterIdLst>
  <p:sldIdLst>
    <p:sldId id="256" r:id="rId3"/>
    <p:sldId id="266" r:id="rId4"/>
    <p:sldId id="295" r:id="rId5"/>
    <p:sldId id="258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  <p:sldId id="286" r:id="rId30"/>
    <p:sldId id="287" r:id="rId31"/>
    <p:sldId id="288" r:id="rId32"/>
    <p:sldId id="289" r:id="rId33"/>
    <p:sldId id="290" r:id="rId34"/>
    <p:sldId id="291" r:id="rId35"/>
    <p:sldId id="296" r:id="rId36"/>
    <p:sldId id="297" r:id="rId37"/>
    <p:sldId id="300" r:id="rId38"/>
    <p:sldId id="301" r:id="rId39"/>
    <p:sldId id="303" r:id="rId40"/>
    <p:sldId id="304" r:id="rId41"/>
    <p:sldId id="307" r:id="rId42"/>
    <p:sldId id="355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064" autoAdjust="0"/>
  </p:normalViewPr>
  <p:slideViewPr>
    <p:cSldViewPr snapToGrid="0">
      <p:cViewPr varScale="1">
        <p:scale>
          <a:sx n="61" d="100"/>
          <a:sy n="61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-1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Blank om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D5FAB-D7BE-40F8-851B-A74B5A93AEA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565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took me ages to do – so I hope its correct – print a few out for the starter or get them to come up to the</a:t>
            </a:r>
            <a:r>
              <a:rPr lang="en-GB" baseline="0" dirty="0"/>
              <a:t> board and fill in.   Take as long as you need to with this activity as they need to learn these ratios.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777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 Taken from : http://articles.bplans.co.uk/growing-a-business/business-ratios/284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293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718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673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296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354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731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40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129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1430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76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03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9869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100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2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28/05/2021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5/28/2021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05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line-stopwatch.com/timer/5minut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32500" lnSpcReduction="20000"/>
          </a:bodyPr>
          <a:lstStyle/>
          <a:p>
            <a:r>
              <a:rPr lang="en-GB" sz="11000" b="1" dirty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/>
          </a:p>
          <a:p>
            <a:endParaRPr lang="en-GB" sz="4000" dirty="0"/>
          </a:p>
          <a:p>
            <a:r>
              <a:rPr lang="en-GB" sz="9800" dirty="0"/>
              <a:t>3.5.2 Ratio Analysis</a:t>
            </a:r>
          </a:p>
          <a:p>
            <a:endParaRPr lang="en-GB" sz="4000" dirty="0"/>
          </a:p>
          <a:p>
            <a:endParaRPr lang="en-GB" sz="4000" dirty="0"/>
          </a:p>
          <a:p>
            <a:r>
              <a:rPr lang="en-GB" sz="11200" dirty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117496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GB" dirty="0"/>
              <a:t>Current Ratio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This is also known as the working capital ratio</a:t>
            </a:r>
          </a:p>
          <a:p>
            <a:r>
              <a:rPr lang="en-GB" dirty="0"/>
              <a:t>The ideal is around 1.5:1 and 2:1</a:t>
            </a:r>
          </a:p>
          <a:p>
            <a:r>
              <a:rPr lang="en-GB" dirty="0"/>
              <a:t>Below 1.5:1 the business might not have enough working capital to cover all their bills</a:t>
            </a:r>
          </a:p>
          <a:p>
            <a:r>
              <a:rPr lang="en-GB" dirty="0"/>
              <a:t>They may be over borrowing or over trading and will have cash flow problems</a:t>
            </a:r>
          </a:p>
          <a:p>
            <a:r>
              <a:rPr lang="en-GB" dirty="0"/>
              <a:t>Above 2:1 and the money in the business is tied up and not being used efficiently </a:t>
            </a:r>
          </a:p>
        </p:txBody>
      </p:sp>
    </p:spTree>
    <p:extLst>
      <p:ext uri="{BB962C8B-B14F-4D97-AF65-F5344CB8AC3E}">
        <p14:creationId xmlns:p14="http://schemas.microsoft.com/office/powerpoint/2010/main" val="135587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206954" y="1597704"/>
            <a:ext cx="9778093" cy="5045565"/>
            <a:chOff x="204" y="1117"/>
            <a:chExt cx="5029" cy="2595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4" y="1117"/>
              <a:ext cx="5029" cy="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117"/>
              <a:ext cx="5033" cy="25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dirty="0">
                <a:solidFill>
                  <a:prstClr val="black"/>
                </a:solidFill>
                <a:latin typeface="Calibri"/>
              </a:rPr>
              <a:t>Current Ratio – calculate from this data </a:t>
            </a:r>
          </a:p>
        </p:txBody>
      </p:sp>
    </p:spTree>
    <p:extLst>
      <p:ext uri="{BB962C8B-B14F-4D97-AF65-F5344CB8AC3E}">
        <p14:creationId xmlns:p14="http://schemas.microsoft.com/office/powerpoint/2010/main" val="4047998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741714" y="1967068"/>
          <a:ext cx="8382000" cy="38241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9321"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2009</a:t>
                      </a:r>
                      <a:endParaRPr lang="en-GB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2010</a:t>
                      </a:r>
                      <a:endParaRPr lang="en-GB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603">
                <a:tc>
                  <a:txBody>
                    <a:bodyPr/>
                    <a:lstStyle/>
                    <a:p>
                      <a:r>
                        <a:rPr lang="en-GB" sz="2000" dirty="0"/>
                        <a:t>Current</a:t>
                      </a:r>
                      <a:r>
                        <a:rPr lang="en-GB" sz="2000" baseline="0" dirty="0"/>
                        <a:t> Assets</a:t>
                      </a:r>
                      <a:endParaRPr lang="en-GB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u="none" strike="noStrike" kern="1200" baseline="0" dirty="0"/>
                        <a:t>11 298 929</a:t>
                      </a:r>
                      <a:endParaRPr lang="en-GB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u="none" strike="noStrike" kern="1200" baseline="0" dirty="0"/>
                        <a:t>13 073 604</a:t>
                      </a:r>
                      <a:endParaRPr lang="en-GB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603">
                <a:tc>
                  <a:txBody>
                    <a:bodyPr/>
                    <a:lstStyle/>
                    <a:p>
                      <a:r>
                        <a:rPr lang="en-GB" sz="2000" dirty="0"/>
                        <a:t>Current Liabilities</a:t>
                      </a:r>
                      <a:endParaRPr lang="en-GB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u="none" strike="noStrike" kern="1200" baseline="0" dirty="0"/>
                        <a:t>10 589 293</a:t>
                      </a:r>
                      <a:endParaRPr lang="en-GB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u="none" strike="noStrike" kern="1200" baseline="0" dirty="0"/>
                        <a:t>10 686 214</a:t>
                      </a:r>
                      <a:endParaRPr lang="en-GB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603">
                <a:tc>
                  <a:txBody>
                    <a:bodyPr/>
                    <a:lstStyle/>
                    <a:p>
                      <a:r>
                        <a:rPr lang="en-GB" sz="2000" dirty="0"/>
                        <a:t>Current</a:t>
                      </a:r>
                      <a:r>
                        <a:rPr lang="en-GB" sz="2000" baseline="0" dirty="0"/>
                        <a:t> Ratio</a:t>
                      </a:r>
                      <a:endParaRPr lang="en-GB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1.06:1</a:t>
                      </a:r>
                      <a:endParaRPr lang="en-GB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000" dirty="0"/>
                        <a:t>1.22:1</a:t>
                      </a:r>
                      <a:endParaRPr lang="en-GB" sz="20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480652" y="4719976"/>
            <a:ext cx="2214062" cy="10712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Move shape to reveal answer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40520" y="4719976"/>
            <a:ext cx="1874918" cy="107122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Move shape to reveal answer</a:t>
            </a:r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696459" y="267381"/>
            <a:ext cx="10515600" cy="132556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prstClr val="black"/>
                </a:solidFill>
                <a:latin typeface="Calibri"/>
              </a:rPr>
              <a:t>Current Ratio answer</a:t>
            </a:r>
          </a:p>
        </p:txBody>
      </p:sp>
    </p:spTree>
    <p:extLst>
      <p:ext uri="{BB962C8B-B14F-4D97-AF65-F5344CB8AC3E}">
        <p14:creationId xmlns:p14="http://schemas.microsoft.com/office/powerpoint/2010/main" val="141629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759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l"/>
            <a:r>
              <a:rPr lang="en-GB" dirty="0"/>
              <a:t>Acid test ratio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822371"/>
            <a:ext cx="10515600" cy="135459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Inventory is also known as stock and will be found on the  </a:t>
            </a:r>
            <a:r>
              <a:rPr lang="en-GB" b="1" u="sng" dirty="0">
                <a:solidFill>
                  <a:srgbClr val="00B0F0"/>
                </a:solidFill>
              </a:rPr>
              <a:t>statement of financial position </a:t>
            </a:r>
            <a:r>
              <a:rPr lang="en-GB" dirty="0"/>
              <a:t>(balance sheet)</a:t>
            </a:r>
          </a:p>
          <a:p>
            <a:r>
              <a:rPr lang="en-GB" dirty="0"/>
              <a:t>This is also expressed as a ratio to 1 e.g. 4:1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1705" y="1715634"/>
            <a:ext cx="5494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Assets - Inventory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985" y="2637036"/>
            <a:ext cx="3926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Liabilities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5711" y="2238854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579119" y="4254138"/>
            <a:ext cx="143473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243021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GB" dirty="0"/>
              <a:t>Acid test ratio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The acid test ratio is also known as the quick ratio and is the most commonly used ratio to judge the financial health of a business</a:t>
            </a:r>
          </a:p>
          <a:p>
            <a:r>
              <a:rPr lang="en-GB" dirty="0"/>
              <a:t>Stock is excluded because it may perish or be obsolete or not worth the stated value</a:t>
            </a:r>
          </a:p>
          <a:p>
            <a:r>
              <a:rPr lang="en-GB" dirty="0"/>
              <a:t>A result of less than 1:1 means that the current assets do not meet their current liabilities and they will struggle to pay their bills</a:t>
            </a:r>
          </a:p>
        </p:txBody>
      </p:sp>
    </p:spTree>
    <p:extLst>
      <p:ext uri="{BB962C8B-B14F-4D97-AF65-F5344CB8AC3E}">
        <p14:creationId xmlns:p14="http://schemas.microsoft.com/office/powerpoint/2010/main" val="156982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GB" dirty="0"/>
              <a:t>Acid test ratio – calculate from this data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1402896" y="1842408"/>
            <a:ext cx="9386208" cy="4843350"/>
            <a:chOff x="204" y="1117"/>
            <a:chExt cx="5029" cy="2595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4" y="1117"/>
              <a:ext cx="5029" cy="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117"/>
              <a:ext cx="5033" cy="25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6757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4657" y="161722"/>
            <a:ext cx="10515600" cy="1325563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GB" dirty="0"/>
              <a:t>Acid test ratio answer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390969" y="1644447"/>
          <a:ext cx="7322976" cy="417328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09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09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34657"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2009</a:t>
                      </a:r>
                      <a:endParaRPr lang="en-GB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2010</a:t>
                      </a:r>
                      <a:endParaRPr lang="en-GB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4657">
                <a:tc>
                  <a:txBody>
                    <a:bodyPr/>
                    <a:lstStyle/>
                    <a:p>
                      <a:r>
                        <a:rPr lang="en-GB" dirty="0"/>
                        <a:t>Current</a:t>
                      </a:r>
                      <a:r>
                        <a:rPr lang="en-GB" baseline="0" dirty="0"/>
                        <a:t> Assets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none" strike="noStrike" kern="1200" baseline="0" dirty="0"/>
                        <a:t>11 298 929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none" strike="noStrike" kern="1200" baseline="0" dirty="0"/>
                        <a:t>13 073 604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4657">
                <a:tc>
                  <a:txBody>
                    <a:bodyPr/>
                    <a:lstStyle/>
                    <a:p>
                      <a:r>
                        <a:rPr lang="en-GB" dirty="0"/>
                        <a:t>Current Liabilities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none" strike="noStrike" kern="1200" baseline="0" dirty="0"/>
                        <a:t>10 589 293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none" strike="noStrike" kern="1200" baseline="0" dirty="0"/>
                        <a:t>10 686 214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657">
                <a:tc>
                  <a:txBody>
                    <a:bodyPr/>
                    <a:lstStyle/>
                    <a:p>
                      <a:r>
                        <a:rPr lang="en-GB" dirty="0"/>
                        <a:t>Stock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none" strike="noStrike" kern="1200" baseline="0" dirty="0"/>
                        <a:t>1 459 394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none" strike="noStrike" kern="1200" baseline="0" dirty="0"/>
                        <a:t>1 422 373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4657">
                <a:tc>
                  <a:txBody>
                    <a:bodyPr/>
                    <a:lstStyle/>
                    <a:p>
                      <a:r>
                        <a:rPr lang="en-GB" dirty="0"/>
                        <a:t>Acid test </a:t>
                      </a:r>
                      <a:r>
                        <a:rPr lang="en-GB" baseline="0" dirty="0"/>
                        <a:t>Ratio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0.92:1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1.09:1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805872" y="4789899"/>
            <a:ext cx="1965042" cy="1131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 shape to reveal answer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20775" y="4789899"/>
            <a:ext cx="1965042" cy="1131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Move shape to reveal answer</a:t>
            </a:r>
          </a:p>
        </p:txBody>
      </p:sp>
    </p:spTree>
    <p:extLst>
      <p:ext uri="{BB962C8B-B14F-4D97-AF65-F5344CB8AC3E}">
        <p14:creationId xmlns:p14="http://schemas.microsoft.com/office/powerpoint/2010/main" val="64057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515" y="0"/>
            <a:ext cx="10972800" cy="11430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Gearing ratio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5" y="4528457"/>
            <a:ext cx="10972800" cy="2076678"/>
          </a:xfrm>
        </p:spPr>
        <p:txBody>
          <a:bodyPr>
            <a:normAutofit/>
          </a:bodyPr>
          <a:lstStyle/>
          <a:p>
            <a:r>
              <a:rPr lang="en-GB" dirty="0"/>
              <a:t>Non-current liabilities are also known as long-term liabilities and are found  with capital employed on the  </a:t>
            </a:r>
            <a:r>
              <a:rPr lang="en-GB" b="1" u="sng" dirty="0">
                <a:solidFill>
                  <a:srgbClr val="00B0F0"/>
                </a:solidFill>
              </a:rPr>
              <a:t>statement of financial position </a:t>
            </a:r>
            <a:r>
              <a:rPr lang="en-GB" dirty="0"/>
              <a:t>(balance sheet) </a:t>
            </a:r>
          </a:p>
          <a:p>
            <a:r>
              <a:rPr lang="en-GB" dirty="0"/>
              <a:t>The answer should be expressed as a percentage 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7568" y="1556793"/>
            <a:ext cx="53403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Non-current Liabilities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95601" y="2579593"/>
            <a:ext cx="3826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Capital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Employed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8088" y="2187734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39617" y="2238854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__________________________________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522515" y="4159125"/>
            <a:ext cx="143473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3549371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Gearing ratio explained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The gearing ratio looks at the long-term finance of the business and where it comes from</a:t>
            </a:r>
          </a:p>
          <a:p>
            <a:r>
              <a:rPr lang="en-GB" dirty="0"/>
              <a:t>A result of over 50% means the business is highly geared, most of the money comes from loans, this is very risky for a potential investor</a:t>
            </a:r>
          </a:p>
          <a:p>
            <a:r>
              <a:rPr lang="en-GB" dirty="0"/>
              <a:t>A result of less than 50% means the business is low geared and most of the money comes from the owners, a better risk for an investment</a:t>
            </a:r>
          </a:p>
        </p:txBody>
      </p:sp>
    </p:spTree>
    <p:extLst>
      <p:ext uri="{BB962C8B-B14F-4D97-AF65-F5344CB8AC3E}">
        <p14:creationId xmlns:p14="http://schemas.microsoft.com/office/powerpoint/2010/main" val="29213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GB" sz="3600" dirty="0"/>
              <a:t>Gearing ratio – calculate from this data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1185182" y="1577295"/>
            <a:ext cx="9821636" cy="5068034"/>
            <a:chOff x="204" y="1117"/>
            <a:chExt cx="5029" cy="2595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4" y="1117"/>
              <a:ext cx="5029" cy="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117"/>
              <a:ext cx="5033" cy="25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14782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Worksheet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67109"/>
            <a:ext cx="10515600" cy="366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53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487" y="0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Gearing ratio answer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323120" y="1700808"/>
          <a:ext cx="7332507" cy="39488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44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4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87219">
                <a:tc>
                  <a:txBody>
                    <a:bodyPr/>
                    <a:lstStyle/>
                    <a:p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2009</a:t>
                      </a:r>
                      <a:endParaRPr lang="en-GB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2010</a:t>
                      </a:r>
                      <a:endParaRPr lang="en-GB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7219">
                <a:tc>
                  <a:txBody>
                    <a:bodyPr/>
                    <a:lstStyle/>
                    <a:p>
                      <a:r>
                        <a:rPr lang="en-GB" dirty="0"/>
                        <a:t>Long Term Liabilities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none" strike="noStrike" kern="1200" baseline="0" dirty="0"/>
                        <a:t>7 872 007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none" strike="noStrike" kern="1200" baseline="0" dirty="0"/>
                        <a:t>8 732 630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7219">
                <a:tc>
                  <a:txBody>
                    <a:bodyPr/>
                    <a:lstStyle/>
                    <a:p>
                      <a:r>
                        <a:rPr lang="en-GB" dirty="0"/>
                        <a:t>Capital Employed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none" strike="noStrike" kern="1200" baseline="0" dirty="0"/>
                        <a:t>18 472 744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none" strike="noStrike" kern="1200" baseline="0" dirty="0"/>
                        <a:t>19 663 073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219">
                <a:tc>
                  <a:txBody>
                    <a:bodyPr/>
                    <a:lstStyle/>
                    <a:p>
                      <a:r>
                        <a:rPr lang="en-GB" dirty="0"/>
                        <a:t>Gearing</a:t>
                      </a:r>
                      <a:r>
                        <a:rPr lang="en-GB" baseline="0" dirty="0"/>
                        <a:t> Ratio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42.66%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44.4%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871186" y="4659270"/>
            <a:ext cx="1965042" cy="1131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Move shape to reveal answer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263406" y="4615471"/>
            <a:ext cx="1965042" cy="1131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Move shape to reveal answer</a:t>
            </a:r>
          </a:p>
        </p:txBody>
      </p:sp>
    </p:spTree>
    <p:extLst>
      <p:ext uri="{BB962C8B-B14F-4D97-AF65-F5344CB8AC3E}">
        <p14:creationId xmlns:p14="http://schemas.microsoft.com/office/powerpoint/2010/main" val="35163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3241"/>
            <a:ext cx="109728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ROCE ratio formula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4359966"/>
            <a:ext cx="10972800" cy="201657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ROCE means return on capital employed</a:t>
            </a:r>
          </a:p>
          <a:p>
            <a:r>
              <a:rPr lang="en-GB" dirty="0"/>
              <a:t>Operating profit figure comes from the </a:t>
            </a:r>
            <a:r>
              <a:rPr lang="en-GB" b="1" u="sng" dirty="0">
                <a:solidFill>
                  <a:srgbClr val="FF0000"/>
                </a:solidFill>
              </a:rPr>
              <a:t>statement of comprehensive income </a:t>
            </a:r>
            <a:r>
              <a:rPr lang="en-GB" dirty="0"/>
              <a:t>(profit and loss) </a:t>
            </a:r>
          </a:p>
          <a:p>
            <a:r>
              <a:rPr lang="en-GB" dirty="0"/>
              <a:t>Capital employed figure comes from the </a:t>
            </a:r>
            <a:r>
              <a:rPr lang="en-GB" b="1" u="sng" dirty="0">
                <a:solidFill>
                  <a:srgbClr val="00B0F0"/>
                </a:solidFill>
              </a:rPr>
              <a:t>statement of financial position </a:t>
            </a:r>
            <a:r>
              <a:rPr lang="en-GB" dirty="0"/>
              <a:t>(balance sheet) it can be found by adding </a:t>
            </a:r>
            <a:r>
              <a:rPr lang="en-GB" b="1" dirty="0"/>
              <a:t>non-current liabilities </a:t>
            </a:r>
            <a:r>
              <a:rPr lang="en-GB" dirty="0"/>
              <a:t>and </a:t>
            </a:r>
            <a:r>
              <a:rPr lang="en-GB" b="1" dirty="0"/>
              <a:t>total equity</a:t>
            </a:r>
            <a:r>
              <a:rPr lang="en-GB" dirty="0"/>
              <a:t> figures together</a:t>
            </a:r>
          </a:p>
          <a:p>
            <a:r>
              <a:rPr lang="en-GB" dirty="0"/>
              <a:t>X100 means the answer must be expressed as a percentage with a % sign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71664" y="1556793"/>
            <a:ext cx="381642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Operating Profit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13755" y="2610403"/>
            <a:ext cx="3826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Capital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Employed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187734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9617" y="2238854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__________________________________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09600" y="3690113"/>
            <a:ext cx="143473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3187577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609600" y="219982"/>
            <a:ext cx="109728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prstClr val="black"/>
                </a:solidFill>
                <a:latin typeface="Calibri"/>
              </a:rPr>
              <a:t>ROCE ratio explained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dirty="0"/>
              <a:t>Return on Capital employed is a measure of the profitability of the business</a:t>
            </a:r>
          </a:p>
          <a:p>
            <a:r>
              <a:rPr lang="en-GB" dirty="0"/>
              <a:t>If you were considering investing in a business you might calculate the ROCE % and then compare this against a bank savings plan (less risky) of 5%</a:t>
            </a:r>
          </a:p>
          <a:p>
            <a:r>
              <a:rPr lang="en-GB" dirty="0"/>
              <a:t>The higher the ROCE figure the better</a:t>
            </a:r>
          </a:p>
          <a:p>
            <a:r>
              <a:rPr lang="en-GB" dirty="0"/>
              <a:t>Demonstrates how hard the business made the money invested work </a:t>
            </a:r>
          </a:p>
        </p:txBody>
      </p:sp>
    </p:spTree>
    <p:extLst>
      <p:ext uri="{BB962C8B-B14F-4D97-AF65-F5344CB8AC3E}">
        <p14:creationId xmlns:p14="http://schemas.microsoft.com/office/powerpoint/2010/main" val="102060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 bwMode="auto">
          <a:xfrm>
            <a:off x="1196068" y="1555523"/>
            <a:ext cx="9799864" cy="5056799"/>
            <a:chOff x="204" y="1117"/>
            <a:chExt cx="5029" cy="2595"/>
          </a:xfrm>
        </p:grpSpPr>
        <p:sp>
          <p:nvSpPr>
            <p:cNvPr id="7" name="AutoShape 4"/>
            <p:cNvSpPr>
              <a:spLocks noChangeAspect="1" noChangeArrowheads="1" noTextEdit="1"/>
            </p:cNvSpPr>
            <p:nvPr/>
          </p:nvSpPr>
          <p:spPr bwMode="auto">
            <a:xfrm>
              <a:off x="204" y="1117"/>
              <a:ext cx="5029" cy="2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117"/>
              <a:ext cx="5033" cy="259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dirty="0">
                <a:solidFill>
                  <a:prstClr val="black"/>
                </a:solidFill>
                <a:latin typeface="Calibri"/>
              </a:rPr>
              <a:t>ROCE ratio – calculate from this data</a:t>
            </a:r>
          </a:p>
        </p:txBody>
      </p:sp>
    </p:spTree>
    <p:extLst>
      <p:ext uri="{BB962C8B-B14F-4D97-AF65-F5344CB8AC3E}">
        <p14:creationId xmlns:p14="http://schemas.microsoft.com/office/powerpoint/2010/main" val="7188805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423593" y="1916831"/>
          <a:ext cx="7569492" cy="344440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231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3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3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8277">
                <a:tc>
                  <a:txBody>
                    <a:bodyPr/>
                    <a:lstStyle/>
                    <a:p>
                      <a:endParaRPr lang="en-GB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2009</a:t>
                      </a:r>
                      <a:endParaRPr lang="en-GB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/>
                        <a:t>2010</a:t>
                      </a:r>
                      <a:endParaRPr lang="en-GB" sz="32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578">
                <a:tc>
                  <a:txBody>
                    <a:bodyPr/>
                    <a:lstStyle/>
                    <a:p>
                      <a:r>
                        <a:rPr lang="en-GB" dirty="0"/>
                        <a:t>Operating Profit</a:t>
                      </a:r>
                      <a:r>
                        <a:rPr lang="en-GB" baseline="0" dirty="0"/>
                        <a:t> or loss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none" strike="noStrike" kern="1200" baseline="0" dirty="0"/>
                        <a:t>(461 011)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none" strike="noStrike" kern="1200" baseline="0" dirty="0"/>
                        <a:t>147 516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8277">
                <a:tc>
                  <a:txBody>
                    <a:bodyPr/>
                    <a:lstStyle/>
                    <a:p>
                      <a:r>
                        <a:rPr lang="en-GB" dirty="0"/>
                        <a:t>Capital Employed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none" strike="noStrike" kern="1200" baseline="0" dirty="0"/>
                        <a:t>18 472 744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u="none" strike="noStrike" kern="1200" baseline="0" dirty="0"/>
                        <a:t>19 663 073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8277">
                <a:tc>
                  <a:txBody>
                    <a:bodyPr/>
                    <a:lstStyle/>
                    <a:p>
                      <a:r>
                        <a:rPr lang="en-GB" dirty="0"/>
                        <a:t>ROCE ratio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-2.5%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0.75%</a:t>
                      </a:r>
                      <a:endParaRPr lang="en-GB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xfrm>
            <a:off x="622950" y="12212"/>
            <a:ext cx="10972800" cy="1143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>
                <a:solidFill>
                  <a:prstClr val="black"/>
                </a:solidFill>
                <a:latin typeface="Calibri"/>
              </a:rPr>
              <a:t>ROCE ratio answer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26829" y="4583070"/>
            <a:ext cx="1965042" cy="1131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Move shape to reveal answer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559957" y="4583070"/>
            <a:ext cx="1965042" cy="1131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Move shape to reveal answer</a:t>
            </a:r>
          </a:p>
        </p:txBody>
      </p:sp>
    </p:spTree>
    <p:extLst>
      <p:ext uri="{BB962C8B-B14F-4D97-AF65-F5344CB8AC3E}">
        <p14:creationId xmlns:p14="http://schemas.microsoft.com/office/powerpoint/2010/main" val="235106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Ratio limitations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26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Ratio limitations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n-GB" dirty="0"/>
              <a:t>The balance sheet is just a snapshot of the business on one day, if the ratios are based on this figure, then it’s a ratio of just one day in the business and as markets are dynamic figures could change</a:t>
            </a:r>
          </a:p>
          <a:p>
            <a:r>
              <a:rPr lang="en-GB" dirty="0"/>
              <a:t>The ratios are only as good as the information provided in the balance sheet and the profit and loss</a:t>
            </a:r>
          </a:p>
          <a:p>
            <a:r>
              <a:rPr lang="en-GB" dirty="0"/>
              <a:t>The ratios need comparison like a pair of shoes you need two to be comfortable. For example 45% on its own means nothing but a rise from 45% to 87% means something</a:t>
            </a:r>
          </a:p>
          <a:p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74094"/>
            <a:ext cx="51816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520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Ratio limitations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/>
              <a:t>Ratios must be seen in an industry context.  In some supermarkets the current ratio is very low as the stock is sold so fast , so a low current ratio or acid ratio would not be a worry</a:t>
            </a:r>
          </a:p>
          <a:p>
            <a:r>
              <a:rPr lang="en-GB" dirty="0"/>
              <a:t>Keep in context – were poor ratios in a time of world recession e.g. 2008?</a:t>
            </a:r>
          </a:p>
          <a:p>
            <a:r>
              <a:rPr lang="en-GB" dirty="0"/>
              <a:t>During a recession, for example, it may be useful to compare the business performance with a competitor</a:t>
            </a:r>
          </a:p>
          <a:p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2220119"/>
            <a:ext cx="51816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432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228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Case study for question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538" y="1325217"/>
            <a:ext cx="6759616" cy="5142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2780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GB" dirty="0"/>
              <a:t>Calculators will be needed for this topic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496" y="1825625"/>
            <a:ext cx="6527007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4808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Sample question 1</a:t>
            </a:r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1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534" y="2277476"/>
            <a:ext cx="10243309" cy="1479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99" y="4760259"/>
            <a:ext cx="4427951" cy="145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882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/>
              <a:t>Answer sample question </a:t>
            </a:r>
            <a:r>
              <a:rPr lang="en-GB" dirty="0"/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731" y="1609724"/>
            <a:ext cx="6746165" cy="4936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09219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154" y="772396"/>
            <a:ext cx="2506081" cy="5247861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Case study for question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688" y="179821"/>
            <a:ext cx="5251269" cy="6433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37221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Sample question 2</a:t>
            </a:r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4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</a:t>
            </a:r>
            <a:r>
              <a:rPr lang="en-GB" sz="3200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728" y="2193407"/>
            <a:ext cx="11100814" cy="1755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Hexagon 9"/>
          <p:cNvSpPr/>
          <p:nvPr/>
        </p:nvSpPr>
        <p:spPr>
          <a:xfrm>
            <a:off x="6049640" y="4771145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999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-1"/>
            <a:ext cx="2775857" cy="5998029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/>
              <a:t>Case study for question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24" y="123814"/>
            <a:ext cx="5755123" cy="6523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79538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Sample question 3</a:t>
            </a:r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Knowledge 2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Application 2</a:t>
            </a:r>
            <a:endParaRPr lang="en-GB" sz="2800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29656"/>
            <a:ext cx="10515600" cy="1127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4760259"/>
            <a:ext cx="4229250" cy="139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1641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Case study for question 4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72" y="1455510"/>
            <a:ext cx="10678820" cy="4906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038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Sample question 4</a:t>
            </a:r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Knowledge 2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Application 2</a:t>
            </a:r>
            <a:endParaRPr lang="en-GB" sz="2800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60628"/>
            <a:ext cx="10515600" cy="1265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328" y="4895850"/>
            <a:ext cx="4247269" cy="13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338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Case study for question 5 and question 6</a:t>
            </a:r>
          </a:p>
        </p:txBody>
      </p:sp>
      <p:grpSp>
        <p:nvGrpSpPr>
          <p:cNvPr id="4" name="Group 5"/>
          <p:cNvGrpSpPr>
            <a:grpSpLocks noChangeAspect="1"/>
          </p:cNvGrpSpPr>
          <p:nvPr/>
        </p:nvGrpSpPr>
        <p:grpSpPr bwMode="auto">
          <a:xfrm>
            <a:off x="817848" y="1273627"/>
            <a:ext cx="10556304" cy="5145663"/>
            <a:chOff x="-825" y="355"/>
            <a:chExt cx="7410" cy="3612"/>
          </a:xfrm>
        </p:grpSpPr>
        <p:sp>
          <p:nvSpPr>
            <p:cNvPr id="5" name="AutoShape 4"/>
            <p:cNvSpPr>
              <a:spLocks noChangeAspect="1" noChangeArrowheads="1" noTextEdit="1"/>
            </p:cNvSpPr>
            <p:nvPr/>
          </p:nvSpPr>
          <p:spPr bwMode="auto">
            <a:xfrm>
              <a:off x="-825" y="355"/>
              <a:ext cx="7410" cy="3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5" y="355"/>
              <a:ext cx="7416" cy="36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9730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Sample question 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1005" y="2390469"/>
            <a:ext cx="10662262" cy="1092960"/>
          </a:xfrm>
          <a:prstGeom prst="rect">
            <a:avLst/>
          </a:prstGeom>
        </p:spPr>
      </p:pic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Knowledge 2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Application 2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9640" y="4749373"/>
            <a:ext cx="5468586" cy="15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8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From Edexcel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8147"/>
            <a:ext cx="10515600" cy="43513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/>
              <a:t>a) Calculate:</a:t>
            </a:r>
          </a:p>
          <a:p>
            <a:pPr lvl="1"/>
            <a:r>
              <a:rPr lang="en-GB" sz="3600" dirty="0"/>
              <a:t>Gearing ratio</a:t>
            </a:r>
          </a:p>
          <a:p>
            <a:pPr lvl="1"/>
            <a:r>
              <a:rPr lang="en-GB" sz="3600" dirty="0"/>
              <a:t>Return on capital employed (ROCE)</a:t>
            </a:r>
          </a:p>
          <a:p>
            <a:pPr marL="0" indent="0">
              <a:buNone/>
            </a:pPr>
            <a:r>
              <a:rPr lang="en-GB" sz="4000" dirty="0"/>
              <a:t>b) Interpret ratios to make business decisions</a:t>
            </a:r>
          </a:p>
          <a:p>
            <a:pPr marL="0" indent="0">
              <a:buNone/>
            </a:pPr>
            <a:r>
              <a:rPr lang="en-GB" sz="4000" dirty="0"/>
              <a:t>c) The limitations of ratio analysis</a:t>
            </a:r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Sample question 6</a:t>
            </a:r>
          </a:p>
        </p:txBody>
      </p:sp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Analysis</a:t>
            </a:r>
          </a:p>
          <a:p>
            <a:pPr algn="ctr"/>
            <a:r>
              <a:rPr lang="en-GB" sz="3200" dirty="0"/>
              <a:t> 2</a:t>
            </a: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Application 2</a:t>
            </a:r>
            <a:endParaRPr lang="en-GB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58345"/>
            <a:ext cx="10847365" cy="12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711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Glossary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219" y="1825625"/>
            <a:ext cx="8459562" cy="432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14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Starter (online timer </a:t>
            </a:r>
            <a:r>
              <a:rPr lang="en-GB" dirty="0">
                <a:hlinkClick r:id="rId3"/>
              </a:rPr>
              <a:t>here</a:t>
            </a:r>
            <a:r>
              <a:rPr lang="en-GB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You have 5 mins to learn as much of these as possible (Go!)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951" y="2424114"/>
            <a:ext cx="7002236" cy="358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91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07950"/>
            <a:ext cx="10515600" cy="1325563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Can you now fill in the grid?  How much did you remember?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740597669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50269334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68913369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17880286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2557136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8308450"/>
                  </a:ext>
                </a:extLst>
              </a:tr>
              <a:tr h="36167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2300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48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572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042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439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792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gridSpan="2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702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566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438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166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/>
              <a:t>Ratios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/>
              <a:t>A ratio measures a </a:t>
            </a:r>
            <a:r>
              <a:rPr lang="en-GB" b="1" dirty="0"/>
              <a:t>company's</a:t>
            </a:r>
            <a:r>
              <a:rPr lang="en-GB" dirty="0"/>
              <a:t> ability to meet financial obligations.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121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Calculations and interpretation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20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GB" dirty="0"/>
              <a:t>Current Ratio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6254" y="4706711"/>
            <a:ext cx="10863489" cy="1833563"/>
          </a:xfrm>
        </p:spPr>
        <p:txBody>
          <a:bodyPr>
            <a:normAutofit/>
          </a:bodyPr>
          <a:lstStyle/>
          <a:p>
            <a:r>
              <a:rPr lang="en-GB" dirty="0"/>
              <a:t>Current Assets and Current Liabilities are both found on the  </a:t>
            </a:r>
            <a:r>
              <a:rPr lang="en-GB" b="1" u="sng" dirty="0">
                <a:solidFill>
                  <a:srgbClr val="00B0F0"/>
                </a:solidFill>
              </a:rPr>
              <a:t>statement of financial position </a:t>
            </a:r>
            <a:r>
              <a:rPr lang="en-GB" dirty="0"/>
              <a:t>(balance sheet)  </a:t>
            </a:r>
          </a:p>
          <a:p>
            <a:r>
              <a:rPr lang="en-GB" dirty="0"/>
              <a:t>The answer should be expressed as a ratio to 1, so for example 3:1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86133" y="1695161"/>
            <a:ext cx="31279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Assets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6985" y="2637036"/>
            <a:ext cx="39262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Current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Liabilities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95711" y="2238854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__________________________________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579119" y="4254138"/>
            <a:ext cx="143473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Notes</a:t>
            </a:r>
          </a:p>
        </p:txBody>
      </p:sp>
    </p:spTree>
    <p:extLst>
      <p:ext uri="{BB962C8B-B14F-4D97-AF65-F5344CB8AC3E}">
        <p14:creationId xmlns:p14="http://schemas.microsoft.com/office/powerpoint/2010/main" val="204344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1107</Words>
  <Application>Microsoft Office PowerPoint</Application>
  <PresentationFormat>Widescreen</PresentationFormat>
  <Paragraphs>181</Paragraphs>
  <Slides>41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Arial Black</vt:lpstr>
      <vt:lpstr>Calibri</vt:lpstr>
      <vt:lpstr>Calibri Light</vt:lpstr>
      <vt:lpstr>Times New Roman</vt:lpstr>
      <vt:lpstr>Office Theme</vt:lpstr>
      <vt:lpstr>6_Office Theme</vt:lpstr>
      <vt:lpstr>PowerPoint Presentation</vt:lpstr>
      <vt:lpstr>Worksheet</vt:lpstr>
      <vt:lpstr>Calculators will be needed for this topic</vt:lpstr>
      <vt:lpstr>From Edexcel</vt:lpstr>
      <vt:lpstr>Starter (online timer here)</vt:lpstr>
      <vt:lpstr>Can you now fill in the grid?  How much did you remember?</vt:lpstr>
      <vt:lpstr>Ratios defined</vt:lpstr>
      <vt:lpstr>PowerPoint Presentation</vt:lpstr>
      <vt:lpstr>Current Ratio formula</vt:lpstr>
      <vt:lpstr>Current Ratio explained</vt:lpstr>
      <vt:lpstr>Current Ratio – calculate from this data </vt:lpstr>
      <vt:lpstr>Current Ratio answer</vt:lpstr>
      <vt:lpstr>Acid test ratio formula</vt:lpstr>
      <vt:lpstr>Acid test ratio explained</vt:lpstr>
      <vt:lpstr>Acid test ratio – calculate from this data</vt:lpstr>
      <vt:lpstr>Acid test ratio answer</vt:lpstr>
      <vt:lpstr>Gearing ratio formula</vt:lpstr>
      <vt:lpstr>Gearing ratio explained</vt:lpstr>
      <vt:lpstr>Gearing ratio – calculate from this data</vt:lpstr>
      <vt:lpstr>Gearing ratio answer</vt:lpstr>
      <vt:lpstr>ROCE ratio formula</vt:lpstr>
      <vt:lpstr>ROCE ratio explained</vt:lpstr>
      <vt:lpstr>ROCE ratio – calculate from this data</vt:lpstr>
      <vt:lpstr>ROCE ratio answer</vt:lpstr>
      <vt:lpstr>PowerPoint Presentation</vt:lpstr>
      <vt:lpstr>Ratio limitations </vt:lpstr>
      <vt:lpstr>Ratio limitations continued</vt:lpstr>
      <vt:lpstr>Sample Edexcel A2 questions</vt:lpstr>
      <vt:lpstr>Case study for question 1</vt:lpstr>
      <vt:lpstr>Sample question 1</vt:lpstr>
      <vt:lpstr>Answer sample question 1</vt:lpstr>
      <vt:lpstr>Case study for question 2</vt:lpstr>
      <vt:lpstr>Sample question 2</vt:lpstr>
      <vt:lpstr>Case study for question 3</vt:lpstr>
      <vt:lpstr>Sample question 3</vt:lpstr>
      <vt:lpstr>Case study for question 4</vt:lpstr>
      <vt:lpstr>Sample question 4</vt:lpstr>
      <vt:lpstr>Case study for question 5 and question 6</vt:lpstr>
      <vt:lpstr>Sample question 5</vt:lpstr>
      <vt:lpstr>Sample question 6</vt:lpstr>
      <vt:lpstr>Glossary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S Gouldthorpe</cp:lastModifiedBy>
  <cp:revision>69</cp:revision>
  <dcterms:created xsi:type="dcterms:W3CDTF">2017-05-29T18:04:54Z</dcterms:created>
  <dcterms:modified xsi:type="dcterms:W3CDTF">2021-05-28T10:01:53Z</dcterms:modified>
</cp:coreProperties>
</file>