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charts/chart1.xml" ContentType="application/vnd.openxmlformats-officedocument.drawingml.chart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57" r:id="rId3"/>
    <p:sldId id="284" r:id="rId4"/>
    <p:sldId id="277" r:id="rId5"/>
    <p:sldId id="285" r:id="rId6"/>
    <p:sldId id="274" r:id="rId7"/>
    <p:sldId id="276" r:id="rId8"/>
    <p:sldId id="268" r:id="rId9"/>
    <p:sldId id="269" r:id="rId10"/>
    <p:sldId id="270" r:id="rId11"/>
    <p:sldId id="271" r:id="rId12"/>
    <p:sldId id="267" r:id="rId13"/>
  </p:sldIdLst>
  <p:sldSz cx="9144000" cy="6858000" type="screen4x3"/>
  <p:notesSz cx="6645275" cy="9777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00"/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812" y="-72"/>
      </p:cViewPr>
      <p:guideLst>
        <p:guide orient="horz" pos="3079"/>
        <p:guide pos="20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23830734966593E-2"/>
          <c:y val="4.0441176470588237E-2"/>
          <c:w val="0.87193763919821832"/>
          <c:h val="0.84742647058823528"/>
        </c:manualLayout>
      </c:layout>
      <c:scatterChart>
        <c:scatterStyle val="lineMarker"/>
        <c:varyColors val="0"/>
        <c:ser>
          <c:idx val="0"/>
          <c:order val="0"/>
          <c:tx>
            <c:strRef>
              <c:f>'S:\Sadia Khan\Air travel trends\[(Int &amp; Dom) ASK per capita.xls]Working Sheet'!$D$1</c:f>
              <c:strCache>
                <c:ptCount val="1"/>
                <c:pt idx="0">
                  <c:v>ASK/Capita</c:v>
                </c:pt>
              </c:strCache>
            </c:strRef>
          </c:tx>
          <c:spPr>
            <a:ln w="28970">
              <a:noFill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1"/>
              <c:layout>
                <c:manualLayout>
                  <c:x val="-6.3635033436265073E-2"/>
                  <c:y val="-2.297962993162739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Singapore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9033012398329744E-2"/>
                  <c:y val="-3.023250251413139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Hong Kong China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944909008840144E-2"/>
                  <c:y val="-3.114257814962731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 US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369661300560233E-2"/>
                  <c:y val="-3.3506294925475522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New Zealand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953162944042129E-2"/>
                  <c:y val="-2.282315064585648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Australia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999989694389698E-2"/>
                  <c:y val="-3.093539838159712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Switzerland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8751461649272122E-2"/>
                  <c:y val="-1.934653458965651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Netherlands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14688674694249E-2"/>
                  <c:y val="-1.809826590081278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Canada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23573579130944E-2"/>
                  <c:y val="-1.60853482110509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UK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409084842437967E-2"/>
                  <c:y val="-1.8235893404191364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Denmark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GB"/>
                      <a:t> Ecuador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GB"/>
                      <a:t> Norway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0929021686093969E-2"/>
                  <c:y val="-2.682552383458204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Israel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GB"/>
                      <a:t> Japan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8906133724468592E-2"/>
                  <c:y val="2.021992345103866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Ireland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947440043788924E-2"/>
                  <c:y val="-2.21621396890350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France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8.6678004435889466E-3"/>
                  <c:y val="3.2670048169904261E-5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Belgium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4.2882223664633609E-2"/>
                  <c:y val="1.480839712880451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Sweden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5896487489741134E-2"/>
                  <c:y val="-2.777663886481469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Spain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4.8809002373484574E-2"/>
                  <c:y val="1.231127867784004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Germany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3440614765676358E-2"/>
                  <c:y val="-1.603907740554529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Finland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1.6283475677136682E-2"/>
                  <c:y val="6.6552665623746954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Austria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4.0265582785982357E-2"/>
                  <c:y val="-2.715881401648216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Malaysia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9.4145141358305366E-3"/>
                  <c:y val="2.7110304730377723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Portugal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2.0796969359256755E-2"/>
                  <c:y val="1.400495912242312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Korea Rep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3.7600326494996512E-2"/>
                  <c:y val="-2.3718513463947689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Greece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-6.3499197439723321E-2"/>
                  <c:y val="-2.2034995672247509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Saudi Arabia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-6.3939795448357789E-2"/>
                  <c:y val="-1.831215060298525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Thailand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-1.1544008669161807E-2"/>
                  <c:y val="-4.2031187698367174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Panama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2.6606973434521453E-2"/>
                  <c:y val="1.340850474119364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Italy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-9.9275459267531785E-2"/>
                  <c:y val="-9.1307840783540241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Dominican Rep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-2.0104264722552001E-2"/>
                  <c:y val="1.63186678704235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Chile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3"/>
              <c:layout>
                <c:manualLayout>
                  <c:x val="-1.1222698503967132E-2"/>
                  <c:y val="-1.0089369700464597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S. Africa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4"/>
              <c:layout>
                <c:manualLayout>
                  <c:x val="-6.622422365294349E-2"/>
                  <c:y val="-7.2370378978863599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Lebanon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5"/>
              <c:layout>
                <c:manualLayout>
                  <c:x val="-8.1141803584405009E-2"/>
                  <c:y val="-4.3070342160043172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Costa Rica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6"/>
              <c:layout/>
              <c:tx>
                <c:rich>
                  <a:bodyPr/>
                  <a:lstStyle/>
                  <a:p>
                    <a:r>
                      <a:rPr lang="en-GB"/>
                      <a:t> Mexico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7"/>
              <c:layout/>
              <c:tx>
                <c:rich>
                  <a:bodyPr/>
                  <a:lstStyle/>
                  <a:p>
                    <a:r>
                      <a:rPr lang="en-GB"/>
                      <a:t> Venezuela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1.9087903898854428E-3"/>
                  <c:y val="-6.5953655781016843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Brazil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9"/>
              <c:layout>
                <c:manualLayout>
                  <c:x val="-5.1991693506159849E-2"/>
                  <c:y val="-1.086760194596150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Peru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0"/>
              <c:layout>
                <c:manualLayout>
                  <c:x val="-4.6283257008504618E-3"/>
                  <c:y val="-5.9762283237638463E-5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Hungary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1"/>
              <c:layout>
                <c:manualLayout>
                  <c:x val="-8.0213132318316012E-3"/>
                  <c:y val="1.1190427555047636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Tunisia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2"/>
              <c:layout>
                <c:manualLayout>
                  <c:x val="-7.3864757427901426E-2"/>
                  <c:y val="-1.555562794161782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Philippines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3"/>
              <c:layout>
                <c:manualLayout>
                  <c:x val="-4.6534362432894662E-3"/>
                  <c:y val="-1.2054594548853124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Argentina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4"/>
              <c:layout>
                <c:manualLayout>
                  <c:x val="-8.3809688307710684E-2"/>
                  <c:y val="-9.7797273445868627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Sri Lanka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5"/>
              <c:layout/>
              <c:tx>
                <c:rich>
                  <a:bodyPr/>
                  <a:lstStyle/>
                  <a:p>
                    <a:r>
                      <a:rPr lang="en-GB"/>
                      <a:t> Colombia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6"/>
              <c:layout>
                <c:manualLayout>
                  <c:x val="-3.8339041335843909E-3"/>
                  <c:y val="1.6843279318386447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Czech Rep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7"/>
              <c:layout>
                <c:manualLayout>
                  <c:x val="-5.5351147065199353E-3"/>
                  <c:y val="6.4380463805053592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Turkey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8"/>
              <c:delete val="1"/>
            </c:dLbl>
            <c:dLbl>
              <c:idx val="49"/>
              <c:layout>
                <c:manualLayout>
                  <c:x val="-2.0079154180112972E-2"/>
                  <c:y val="1.088589156885441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Uruguay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0"/>
              <c:layout>
                <c:manualLayout>
                  <c:x val="-2.0097908368698191E-3"/>
                  <c:y val="-8.743869834542231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Bulgaria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1"/>
              <c:layout>
                <c:manualLayout>
                  <c:x val="-2.8217542676086189E-2"/>
                  <c:y val="-1.958078837948721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Zimbabwe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2"/>
              <c:delete val="1"/>
            </c:dLbl>
            <c:dLbl>
              <c:idx val="53"/>
              <c:delete val="1"/>
            </c:dLbl>
            <c:dLbl>
              <c:idx val="54"/>
              <c:layout>
                <c:manualLayout>
                  <c:x val="-4.1401146640146234E-2"/>
                  <c:y val="-2.189869283380791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Kenya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5"/>
              <c:layout>
                <c:manualLayout>
                  <c:x val="-1.7817323308112719E-2"/>
                  <c:y val="1.549337429357043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Slovenia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6"/>
              <c:delete val="1"/>
            </c:dLbl>
            <c:dLbl>
              <c:idx val="57"/>
              <c:delete val="1"/>
            </c:dLbl>
            <c:dLbl>
              <c:idx val="58"/>
              <c:delete val="1"/>
            </c:dLbl>
            <c:dLbl>
              <c:idx val="59"/>
              <c:layout>
                <c:manualLayout>
                  <c:x val="-3.9181653737335983E-3"/>
                  <c:y val="-5.471516971822985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Croatia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0"/>
              <c:delete val="1"/>
            </c:dLbl>
            <c:dLbl>
              <c:idx val="61"/>
              <c:layout>
                <c:manualLayout>
                  <c:x val="-1.1516384916869293E-2"/>
                  <c:y val="-6.912414779421919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Syria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2"/>
              <c:layout>
                <c:manualLayout>
                  <c:x val="-6.351352069575783E-2"/>
                  <c:y val="-2.255708178065235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Cote D'Ivoire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3"/>
              <c:layout>
                <c:manualLayout>
                  <c:x val="-9.8498337237290737E-3"/>
                  <c:y val="-1.418316018120240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Lithuania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4"/>
              <c:layout>
                <c:manualLayout>
                  <c:x val="-5.4179728494384068E-3"/>
                  <c:y val="3.302136108026565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Poland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5"/>
              <c:layout>
                <c:manualLayout>
                  <c:x val="-6.7462238884659118E-2"/>
                  <c:y val="7.0648377604182145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Paraguay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6"/>
              <c:layout>
                <c:manualLayout>
                  <c:x val="-9.7476343472061803E-3"/>
                  <c:y val="-8.1276656167418512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Romania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7"/>
              <c:layout>
                <c:manualLayout>
                  <c:x val="-5.9659483809915093E-2"/>
                  <c:y val="-1.843959128587624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Pakistan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8"/>
              <c:layout>
                <c:manualLayout>
                  <c:x val="-1.0602193060201799E-2"/>
                  <c:y val="1.1597785841118114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Iran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9"/>
              <c:layout>
                <c:manualLayout>
                  <c:x val="-3.1521127324744679E-2"/>
                  <c:y val="1.127658646664574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Algeria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0"/>
              <c:layout>
                <c:manualLayout>
                  <c:x val="-5.5454251797760513E-2"/>
                  <c:y val="9.3055456316599155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Vietnam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1"/>
              <c:layout>
                <c:manualLayout>
                  <c:x val="-3.7759048136909855E-2"/>
                  <c:y val="4.1173402353210193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China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2"/>
              <c:layout>
                <c:manualLayout>
                  <c:x val="-1.0940822137246035E-2"/>
                  <c:y val="-1.00590046813701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Cameroon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3"/>
              <c:layout/>
              <c:tx>
                <c:rich>
                  <a:bodyPr/>
                  <a:lstStyle/>
                  <a:p>
                    <a:r>
                      <a:rPr lang="en-GB"/>
                      <a:t> Belarus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4"/>
              <c:layout>
                <c:manualLayout>
                  <c:x val="-1.0883450202398887E-2"/>
                  <c:y val="2.381337411423940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Ukraine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5"/>
              <c:layout>
                <c:manualLayout>
                  <c:x val="-4.4948700618886575E-2"/>
                  <c:y val="-7.72960380259399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India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6"/>
              <c:layout>
                <c:manualLayout>
                  <c:x val="-3.8605414378575739E-3"/>
                  <c:y val="-1.4487330150775067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Nigeria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7"/>
              <c:layout>
                <c:manualLayout>
                  <c:x val="-1.8499125435946683E-2"/>
                  <c:y val="1.3296495599254277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Bangladesh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751">
                <a:noFill/>
              </a:ln>
            </c:spPr>
            <c:txPr>
              <a:bodyPr/>
              <a:lstStyle/>
              <a:p>
                <a:pPr>
                  <a:defRPr sz="81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5751">
                <a:solidFill>
                  <a:srgbClr val="000000"/>
                </a:solidFill>
                <a:prstDash val="solid"/>
              </a:ln>
            </c:spPr>
            <c:trendlineType val="power"/>
            <c:dispRSqr val="0"/>
            <c:dispEq val="0"/>
          </c:trendline>
          <c:xVal>
            <c:numRef>
              <c:f>'S:\Sadia Khan\Air travel trends\[(Int &amp; Dom) ASK per capita.xls]Working Sheet'!$C$2:$C$79</c:f>
              <c:numCache>
                <c:formatCode>General</c:formatCode>
                <c:ptCount val="78"/>
                <c:pt idx="0">
                  <c:v>1997</c:v>
                </c:pt>
                <c:pt idx="1">
                  <c:v>29230</c:v>
                </c:pt>
                <c:pt idx="2">
                  <c:v>24350</c:v>
                </c:pt>
                <c:pt idx="3">
                  <c:v>29080</c:v>
                </c:pt>
                <c:pt idx="4">
                  <c:v>15730</c:v>
                </c:pt>
                <c:pt idx="5">
                  <c:v>19510</c:v>
                </c:pt>
                <c:pt idx="6">
                  <c:v>26580</c:v>
                </c:pt>
                <c:pt idx="7">
                  <c:v>21300</c:v>
                </c:pt>
                <c:pt idx="8">
                  <c:v>21750</c:v>
                </c:pt>
                <c:pt idx="9">
                  <c:v>20710</c:v>
                </c:pt>
                <c:pt idx="10">
                  <c:v>23450</c:v>
                </c:pt>
                <c:pt idx="11">
                  <c:v>4700</c:v>
                </c:pt>
                <c:pt idx="12">
                  <c:v>24260</c:v>
                </c:pt>
                <c:pt idx="13">
                  <c:v>17680</c:v>
                </c:pt>
                <c:pt idx="14">
                  <c:v>24400</c:v>
                </c:pt>
                <c:pt idx="15">
                  <c:v>17420</c:v>
                </c:pt>
                <c:pt idx="16">
                  <c:v>22210</c:v>
                </c:pt>
                <c:pt idx="17">
                  <c:v>23090</c:v>
                </c:pt>
                <c:pt idx="18">
                  <c:v>19010</c:v>
                </c:pt>
                <c:pt idx="19">
                  <c:v>15690</c:v>
                </c:pt>
                <c:pt idx="20">
                  <c:v>21170</c:v>
                </c:pt>
                <c:pt idx="21">
                  <c:v>19660</c:v>
                </c:pt>
                <c:pt idx="22">
                  <c:v>22010</c:v>
                </c:pt>
                <c:pt idx="23">
                  <c:v>7730</c:v>
                </c:pt>
                <c:pt idx="24">
                  <c:v>14180</c:v>
                </c:pt>
                <c:pt idx="25">
                  <c:v>13430</c:v>
                </c:pt>
                <c:pt idx="26">
                  <c:v>12540</c:v>
                </c:pt>
                <c:pt idx="27">
                  <c:v>10540</c:v>
                </c:pt>
                <c:pt idx="28">
                  <c:v>6490</c:v>
                </c:pt>
                <c:pt idx="29">
                  <c:v>6890</c:v>
                </c:pt>
                <c:pt idx="30">
                  <c:v>20100</c:v>
                </c:pt>
                <c:pt idx="31">
                  <c:v>4690</c:v>
                </c:pt>
                <c:pt idx="32">
                  <c:v>12240</c:v>
                </c:pt>
                <c:pt idx="33">
                  <c:v>7190</c:v>
                </c:pt>
                <c:pt idx="34">
                  <c:v>6090</c:v>
                </c:pt>
                <c:pt idx="35">
                  <c:v>6510</c:v>
                </c:pt>
                <c:pt idx="36">
                  <c:v>8110</c:v>
                </c:pt>
                <c:pt idx="37">
                  <c:v>8660</c:v>
                </c:pt>
                <c:pt idx="38">
                  <c:v>6350</c:v>
                </c:pt>
                <c:pt idx="39">
                  <c:v>4580</c:v>
                </c:pt>
                <c:pt idx="40">
                  <c:v>6970</c:v>
                </c:pt>
                <c:pt idx="41">
                  <c:v>5050</c:v>
                </c:pt>
                <c:pt idx="42">
                  <c:v>3670</c:v>
                </c:pt>
                <c:pt idx="43">
                  <c:v>10100</c:v>
                </c:pt>
                <c:pt idx="44">
                  <c:v>2460</c:v>
                </c:pt>
                <c:pt idx="45">
                  <c:v>6570</c:v>
                </c:pt>
                <c:pt idx="46">
                  <c:v>10380</c:v>
                </c:pt>
                <c:pt idx="47">
                  <c:v>6470</c:v>
                </c:pt>
                <c:pt idx="48">
                  <c:v>4280</c:v>
                </c:pt>
                <c:pt idx="49">
                  <c:v>9110</c:v>
                </c:pt>
                <c:pt idx="50">
                  <c:v>3870</c:v>
                </c:pt>
                <c:pt idx="51">
                  <c:v>2240</c:v>
                </c:pt>
                <c:pt idx="52">
                  <c:v>3530</c:v>
                </c:pt>
                <c:pt idx="53">
                  <c:v>3080</c:v>
                </c:pt>
                <c:pt idx="54">
                  <c:v>1160</c:v>
                </c:pt>
                <c:pt idx="55">
                  <c:v>11880</c:v>
                </c:pt>
                <c:pt idx="56">
                  <c:v>3390</c:v>
                </c:pt>
                <c:pt idx="57">
                  <c:v>2860</c:v>
                </c:pt>
                <c:pt idx="58">
                  <c:v>4060</c:v>
                </c:pt>
                <c:pt idx="59">
                  <c:v>4930</c:v>
                </c:pt>
                <c:pt idx="60">
                  <c:v>3210</c:v>
                </c:pt>
                <c:pt idx="61">
                  <c:v>3000</c:v>
                </c:pt>
                <c:pt idx="62">
                  <c:v>1690</c:v>
                </c:pt>
                <c:pt idx="63">
                  <c:v>4140</c:v>
                </c:pt>
                <c:pt idx="64">
                  <c:v>6510</c:v>
                </c:pt>
                <c:pt idx="65">
                  <c:v>3860</c:v>
                </c:pt>
                <c:pt idx="66">
                  <c:v>4270</c:v>
                </c:pt>
                <c:pt idx="67">
                  <c:v>1580</c:v>
                </c:pt>
                <c:pt idx="68">
                  <c:v>5690</c:v>
                </c:pt>
                <c:pt idx="69">
                  <c:v>4250</c:v>
                </c:pt>
                <c:pt idx="70">
                  <c:v>1590</c:v>
                </c:pt>
                <c:pt idx="71">
                  <c:v>3070</c:v>
                </c:pt>
                <c:pt idx="72">
                  <c:v>1770</c:v>
                </c:pt>
                <c:pt idx="73">
                  <c:v>4820</c:v>
                </c:pt>
                <c:pt idx="74">
                  <c:v>2170</c:v>
                </c:pt>
                <c:pt idx="75">
                  <c:v>1660</c:v>
                </c:pt>
                <c:pt idx="76">
                  <c:v>860</c:v>
                </c:pt>
                <c:pt idx="77">
                  <c:v>1090</c:v>
                </c:pt>
              </c:numCache>
            </c:numRef>
          </c:xVal>
          <c:yVal>
            <c:numRef>
              <c:f>'S:\Sadia Khan\Air travel trends\[(Int &amp; Dom) ASK per capita.xls]Working Sheet'!$D$2:$D$79</c:f>
              <c:numCache>
                <c:formatCode>General</c:formatCode>
                <c:ptCount val="78"/>
                <c:pt idx="1">
                  <c:v>21211.229701935485</c:v>
                </c:pt>
                <c:pt idx="2">
                  <c:v>10765.32271123077</c:v>
                </c:pt>
                <c:pt idx="3">
                  <c:v>6340.6747725523173</c:v>
                </c:pt>
                <c:pt idx="4">
                  <c:v>6057.6113226315792</c:v>
                </c:pt>
                <c:pt idx="5">
                  <c:v>5683.7672246486491</c:v>
                </c:pt>
                <c:pt idx="6">
                  <c:v>4901.3401085915493</c:v>
                </c:pt>
                <c:pt idx="7">
                  <c:v>3441.7041305128205</c:v>
                </c:pt>
                <c:pt idx="8">
                  <c:v>3220.759297458746</c:v>
                </c:pt>
                <c:pt idx="9">
                  <c:v>3155.184578237288</c:v>
                </c:pt>
                <c:pt idx="10">
                  <c:v>3028.8539758490565</c:v>
                </c:pt>
                <c:pt idx="11">
                  <c:v>2894.4258361344537</c:v>
                </c:pt>
                <c:pt idx="12">
                  <c:v>2645.6507011363638</c:v>
                </c:pt>
                <c:pt idx="13">
                  <c:v>2546.9867194827584</c:v>
                </c:pt>
                <c:pt idx="14">
                  <c:v>2060.9859495559081</c:v>
                </c:pt>
                <c:pt idx="15">
                  <c:v>1987.7920451351351</c:v>
                </c:pt>
                <c:pt idx="16">
                  <c:v>1833.0734255290101</c:v>
                </c:pt>
                <c:pt idx="17">
                  <c:v>1728.9835570588236</c:v>
                </c:pt>
                <c:pt idx="18">
                  <c:v>1696.0705932954545</c:v>
                </c:pt>
                <c:pt idx="19">
                  <c:v>1690.4474878625954</c:v>
                </c:pt>
                <c:pt idx="20">
                  <c:v>1683.9687048599269</c:v>
                </c:pt>
                <c:pt idx="21">
                  <c:v>1669.8111560784314</c:v>
                </c:pt>
                <c:pt idx="22">
                  <c:v>1491.4416269135804</c:v>
                </c:pt>
                <c:pt idx="23">
                  <c:v>1450.4507227649769</c:v>
                </c:pt>
                <c:pt idx="24">
                  <c:v>1400.5921905050507</c:v>
                </c:pt>
                <c:pt idx="25">
                  <c:v>1296.7409682173914</c:v>
                </c:pt>
                <c:pt idx="26">
                  <c:v>1233.0316358095238</c:v>
                </c:pt>
                <c:pt idx="27">
                  <c:v>1230.9608845273631</c:v>
                </c:pt>
                <c:pt idx="28">
                  <c:v>1092.4500095049507</c:v>
                </c:pt>
                <c:pt idx="29">
                  <c:v>1063.9167922222223</c:v>
                </c:pt>
                <c:pt idx="30">
                  <c:v>1055.0436878608696</c:v>
                </c:pt>
                <c:pt idx="31">
                  <c:v>930.98235703703699</c:v>
                </c:pt>
                <c:pt idx="32">
                  <c:v>839.86238595890416</c:v>
                </c:pt>
                <c:pt idx="33">
                  <c:v>769.70758738916254</c:v>
                </c:pt>
                <c:pt idx="34">
                  <c:v>718.46487902439026</c:v>
                </c:pt>
                <c:pt idx="35">
                  <c:v>549.64676485714278</c:v>
                </c:pt>
                <c:pt idx="36">
                  <c:v>523.62220151643692</c:v>
                </c:pt>
                <c:pt idx="37">
                  <c:v>432.4721672368421</c:v>
                </c:pt>
                <c:pt idx="38">
                  <c:v>430.36507404398287</c:v>
                </c:pt>
                <c:pt idx="39">
                  <c:v>394.74672176229507</c:v>
                </c:pt>
                <c:pt idx="40">
                  <c:v>378.37172029411761</c:v>
                </c:pt>
                <c:pt idx="41">
                  <c:v>360.95441249999999</c:v>
                </c:pt>
                <c:pt idx="42">
                  <c:v>326.1761093469388</c:v>
                </c:pt>
                <c:pt idx="43">
                  <c:v>300.55049064425771</c:v>
                </c:pt>
                <c:pt idx="44">
                  <c:v>296.00620037634411</c:v>
                </c:pt>
                <c:pt idx="45">
                  <c:v>293.98562585000002</c:v>
                </c:pt>
                <c:pt idx="46">
                  <c:v>285.75877563106798</c:v>
                </c:pt>
                <c:pt idx="47">
                  <c:v>272.30372577708005</c:v>
                </c:pt>
                <c:pt idx="48">
                  <c:v>272.07284501697217</c:v>
                </c:pt>
                <c:pt idx="49">
                  <c:v>243.57563454545456</c:v>
                </c:pt>
                <c:pt idx="50">
                  <c:v>221.83938722891568</c:v>
                </c:pt>
                <c:pt idx="51">
                  <c:v>205.2296067826087</c:v>
                </c:pt>
                <c:pt idx="52">
                  <c:v>202.9597835443038</c:v>
                </c:pt>
                <c:pt idx="53">
                  <c:v>202.82433094527363</c:v>
                </c:pt>
                <c:pt idx="54">
                  <c:v>200.12400898601399</c:v>
                </c:pt>
                <c:pt idx="55">
                  <c:v>197.50740150000001</c:v>
                </c:pt>
                <c:pt idx="56">
                  <c:v>196.56853915668663</c:v>
                </c:pt>
                <c:pt idx="57">
                  <c:v>193.93681559322036</c:v>
                </c:pt>
                <c:pt idx="58">
                  <c:v>190.62478380952379</c:v>
                </c:pt>
                <c:pt idx="59">
                  <c:v>184.51861270833334</c:v>
                </c:pt>
                <c:pt idx="60">
                  <c:v>174.98888666666664</c:v>
                </c:pt>
                <c:pt idx="61">
                  <c:v>142.92798201342282</c:v>
                </c:pt>
                <c:pt idx="62">
                  <c:v>141.47717119718311</c:v>
                </c:pt>
                <c:pt idx="63">
                  <c:v>126.89496945945946</c:v>
                </c:pt>
                <c:pt idx="64">
                  <c:v>125.66393335917313</c:v>
                </c:pt>
                <c:pt idx="65">
                  <c:v>123.29357764705881</c:v>
                </c:pt>
                <c:pt idx="66">
                  <c:v>102.45965424778761</c:v>
                </c:pt>
                <c:pt idx="67">
                  <c:v>101.2192013151751</c:v>
                </c:pt>
                <c:pt idx="68">
                  <c:v>90.397091527093593</c:v>
                </c:pt>
                <c:pt idx="69">
                  <c:v>83.163173788395895</c:v>
                </c:pt>
                <c:pt idx="70">
                  <c:v>83.043264289439378</c:v>
                </c:pt>
                <c:pt idx="71">
                  <c:v>81.690026075619301</c:v>
                </c:pt>
                <c:pt idx="72">
                  <c:v>57.3438245323741</c:v>
                </c:pt>
                <c:pt idx="73">
                  <c:v>55.924258349514567</c:v>
                </c:pt>
                <c:pt idx="74">
                  <c:v>50.630022978303749</c:v>
                </c:pt>
                <c:pt idx="75">
                  <c:v>45.361054758935992</c:v>
                </c:pt>
                <c:pt idx="76">
                  <c:v>30.010945793044954</c:v>
                </c:pt>
                <c:pt idx="77">
                  <c:v>28.329732022653722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7250944"/>
        <c:axId val="110048384"/>
      </c:scatterChart>
      <c:valAx>
        <c:axId val="3725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1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GNP per capita ($ PPP)</a:t>
                </a:r>
              </a:p>
            </c:rich>
          </c:tx>
          <c:layout>
            <c:manualLayout>
              <c:xMode val="edge"/>
              <c:yMode val="edge"/>
              <c:x val="0.42650334075723828"/>
              <c:y val="0.94301470588235292"/>
            </c:manualLayout>
          </c:layout>
          <c:overlay val="0"/>
          <c:spPr>
            <a:noFill/>
            <a:ln w="25751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48384"/>
        <c:crosses val="autoZero"/>
        <c:crossBetween val="midCat"/>
      </c:valAx>
      <c:valAx>
        <c:axId val="110048384"/>
        <c:scaling>
          <c:logBase val="10"/>
          <c:orientation val="minMax"/>
          <c:max val="100000"/>
          <c:min val="10"/>
        </c:scaling>
        <c:delete val="0"/>
        <c:axPos val="l"/>
        <c:title>
          <c:tx>
            <c:rich>
              <a:bodyPr/>
              <a:lstStyle/>
              <a:p>
                <a:pPr>
                  <a:defRPr sz="101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ASK (000) per capita</a:t>
                </a:r>
              </a:p>
            </c:rich>
          </c:tx>
          <c:layout>
            <c:manualLayout>
              <c:xMode val="edge"/>
              <c:yMode val="edge"/>
              <c:x val="0"/>
              <c:y val="0.33639705882352944"/>
            </c:manualLayout>
          </c:layout>
          <c:overlay val="0"/>
          <c:spPr>
            <a:noFill/>
            <a:ln w="25751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250944"/>
        <c:crosses val="autoZero"/>
        <c:crossBetween val="midCat"/>
      </c:valAx>
      <c:spPr>
        <a:solidFill>
          <a:srgbClr val="FFFFFF"/>
        </a:solidFill>
        <a:ln w="12876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80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F6FA0F6-487A-44D4-97B0-42B648EB81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3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EE68A-E213-478A-9B15-625E670A0D19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D81F8-7E73-4FEA-AA6F-D9CF1FC7F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Students identify key words to underline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858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1AEF9E-2DBF-4CA3-B2F8-E486DA69B822}" type="slidenum">
              <a:rPr lang="en-GB" smtClean="0">
                <a:solidFill>
                  <a:srgbClr val="000000"/>
                </a:solidFill>
                <a:cs typeface="Arial" charset="0"/>
              </a:rPr>
              <a:pPr eaLnBrk="1" hangingPunct="1"/>
              <a:t>1</a:t>
            </a:fld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C2AE-1099-4853-B7A6-22B5C11AB567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D303-3009-479F-A5F7-BA5DAB3A6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0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71130-E5F3-49F2-9599-389DC4352C98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42F1-A559-4C38-8252-78B539C85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7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9D45-216C-4D9D-8770-9F76B6B2826C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E6F4-5C1D-4EF8-A017-FA7407FE5F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2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C641-7D97-4771-8304-44A6B8679D04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83FB-BA09-4B75-A85D-1931C0B611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0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D7E39-87BC-4D9E-93E9-928F89E08E74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2C8C5-E7D6-489E-9899-49B0FC2D3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1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5486-6276-4070-8ABB-5ABD8E0CBF39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6EF5-2558-41EF-880B-5CAB9D6876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21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C506-EC2D-413B-9046-EB09482BD96E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C49C-2AC8-4349-A6B6-AE3537B95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0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138C-9620-45EB-98A0-C75E2C83C72C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D962-8B68-42A4-A2D1-418E0789BA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4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51FF-1282-458A-A5F3-DD4D1B405CD2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8CE8-91A0-4CE1-A19B-99CDB020C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6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F7BBA-D640-4C92-8D88-62FD79D253DD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A3E9-F4FA-4A17-AC93-F19AA9C06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18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8FC98-FBA0-4081-AD02-E42BE525C50A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8F10-1660-49DC-BA72-5D0B8FE625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3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C195DEF-B037-46D6-9558-20E0B7ECA6AD}" type="datetimeFigureOut">
              <a:rPr lang="en-GB"/>
              <a:pPr>
                <a:defRPr/>
              </a:pPr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2B4C3EE-AE09-4D1B-A46D-FA5C2F7495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3708400" y="5948363"/>
            <a:ext cx="5340350" cy="792162"/>
            <a:chOff x="3061" y="3475"/>
            <a:chExt cx="2864" cy="499"/>
          </a:xfrm>
        </p:grpSpPr>
        <p:sp>
          <p:nvSpPr>
            <p:cNvPr id="1032" name="AutoShape 15"/>
            <p:cNvSpPr>
              <a:spLocks noChangeArrowheads="1"/>
            </p:cNvSpPr>
            <p:nvPr/>
          </p:nvSpPr>
          <p:spPr bwMode="auto">
            <a:xfrm>
              <a:off x="3061" y="3475"/>
              <a:ext cx="2857" cy="49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3" name="Text Box 16"/>
            <p:cNvSpPr txBox="1">
              <a:spLocks noChangeArrowheads="1"/>
            </p:cNvSpPr>
            <p:nvPr/>
          </p:nvSpPr>
          <p:spPr bwMode="auto">
            <a:xfrm>
              <a:off x="3068" y="3579"/>
              <a:ext cx="28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 sz="2400" i="1">
                <a:solidFill>
                  <a:srgbClr val="FFFFFF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r="2" b="29997"/>
          <a:stretch>
            <a:fillRect/>
          </a:stretch>
        </p:blipFill>
        <p:spPr bwMode="auto">
          <a:xfrm>
            <a:off x="-252413" y="-92075"/>
            <a:ext cx="93964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96838" y="1503363"/>
            <a:ext cx="1571625" cy="3381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charset="0"/>
              </a:rPr>
              <a:t>Think about…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1813" y="0"/>
            <a:ext cx="7140575" cy="135255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Income Elasticity of Demand</a:t>
            </a:r>
            <a:endParaRPr lang="en-GB" sz="3200" b="1" kern="0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2053" name="Picture 2" descr="http://www.blue-inc-solutions.co.uk/software/images/jigsa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38150"/>
            <a:ext cx="785812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4" descr="http://jwikert.typepad.com/photos/uncategorized/2007/11/27/cogs_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249488"/>
            <a:ext cx="857250" cy="89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Box 26"/>
          <p:cNvSpPr txBox="1">
            <a:spLocks noChangeArrowheads="1"/>
          </p:cNvSpPr>
          <p:nvPr/>
        </p:nvSpPr>
        <p:spPr bwMode="auto">
          <a:xfrm>
            <a:off x="96838" y="-3175"/>
            <a:ext cx="1571625" cy="338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charset="0"/>
              </a:rPr>
              <a:t>The BIG Idea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801813" y="1500188"/>
            <a:ext cx="7140575" cy="2216150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60000"/>
              </a:spcBef>
            </a:pPr>
            <a:r>
              <a:rPr lang="en-US" dirty="0" smtClean="0"/>
              <a:t>Income elasticity of demand (</a:t>
            </a:r>
            <a:r>
              <a:rPr lang="en-US" dirty="0" err="1" smtClean="0"/>
              <a:t>Yed</a:t>
            </a:r>
            <a:r>
              <a:rPr lang="en-US" dirty="0" smtClean="0"/>
              <a:t>) measures the relationship between a change in quantity demanded and a change in real income</a:t>
            </a:r>
          </a:p>
          <a:p>
            <a:pPr>
              <a:spcBef>
                <a:spcPct val="60000"/>
              </a:spcBef>
            </a:pPr>
            <a:r>
              <a:rPr lang="en-GB" dirty="0" err="1" smtClean="0"/>
              <a:t>Yed</a:t>
            </a:r>
            <a:r>
              <a:rPr lang="en-GB" dirty="0" smtClean="0"/>
              <a:t> = % change in demand / % change in income</a:t>
            </a:r>
          </a:p>
          <a:p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97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91" y="129165"/>
            <a:ext cx="8229600" cy="1143000"/>
          </a:xfrm>
        </p:spPr>
        <p:txBody>
          <a:bodyPr/>
          <a:lstStyle/>
          <a:p>
            <a:r>
              <a:rPr lang="en-GB" sz="3200" dirty="0"/>
              <a:t>Income Per Capita and Airline Travel by Country</a:t>
            </a:r>
            <a:endParaRPr lang="en-US" sz="3200" dirty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846836"/>
              </p:ext>
            </p:extLst>
          </p:nvPr>
        </p:nvGraphicFramePr>
        <p:xfrm>
          <a:off x="368300" y="931863"/>
          <a:ext cx="8678863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Airlines – a Highly Cyclical Industry</a:t>
            </a:r>
            <a:endParaRPr lang="en-US"/>
          </a:p>
        </p:txBody>
      </p:sp>
      <p:graphicFrame>
        <p:nvGraphicFramePr>
          <p:cNvPr id="586757" name="Object 5"/>
          <p:cNvGraphicFramePr>
            <a:graphicFrameLocks/>
          </p:cNvGraphicFramePr>
          <p:nvPr/>
        </p:nvGraphicFramePr>
        <p:xfrm>
          <a:off x="912813" y="1500188"/>
          <a:ext cx="7778750" cy="459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61" name="Chart" r:id="rId4" imgW="8343810" imgH="5000625" progId="MSGraph.Chart.8">
                  <p:embed followColorScheme="full"/>
                </p:oleObj>
              </mc:Choice>
              <mc:Fallback>
                <p:oleObj name="Chart" r:id="rId4" imgW="8343810" imgH="5000625" progId="MSGraph.Chart.8">
                  <p:embed followColorScheme="full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500188"/>
                        <a:ext cx="7778750" cy="459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6759" name="Rectangle 7"/>
          <p:cNvSpPr>
            <a:spLocks noChangeArrowheads="1"/>
          </p:cNvSpPr>
          <p:nvPr/>
        </p:nvSpPr>
        <p:spPr bwMode="auto">
          <a:xfrm>
            <a:off x="533400" y="1143000"/>
            <a:ext cx="116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000" i="1"/>
              <a:t>Real GDP growth</a:t>
            </a:r>
          </a:p>
          <a:p>
            <a:pPr algn="ctr" defTabSz="762000" eaLnBrk="0" hangingPunct="0"/>
            <a:r>
              <a:rPr lang="en-US" sz="1000" i="1"/>
              <a:t>% year on year</a:t>
            </a:r>
          </a:p>
        </p:txBody>
      </p:sp>
      <p:sp>
        <p:nvSpPr>
          <p:cNvPr id="586760" name="Rectangle 8"/>
          <p:cNvSpPr>
            <a:spLocks noChangeArrowheads="1"/>
          </p:cNvSpPr>
          <p:nvPr/>
        </p:nvSpPr>
        <p:spPr bwMode="auto">
          <a:xfrm>
            <a:off x="7620000" y="1127125"/>
            <a:ext cx="1069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000" i="1"/>
              <a:t>Global air traffic</a:t>
            </a:r>
          </a:p>
          <a:p>
            <a:pPr algn="ctr" defTabSz="762000" eaLnBrk="0" hangingPunct="0"/>
            <a:r>
              <a:rPr lang="en-US" sz="1000" i="1"/>
              <a:t>% year on year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867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Significance of Income Elasticity of Demand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2609"/>
            <a:ext cx="8478982" cy="572539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High Income Elasticity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>
                <a:solidFill>
                  <a:schemeClr val="accent2"/>
                </a:solidFill>
              </a:rPr>
              <a:t>Demand is sensitive to changes in real incomes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Demand is therefore </a:t>
            </a:r>
            <a:r>
              <a:rPr lang="en-GB" sz="2000" dirty="0">
                <a:solidFill>
                  <a:schemeClr val="accent2"/>
                </a:solidFill>
              </a:rPr>
              <a:t>cyclical</a:t>
            </a:r>
            <a:r>
              <a:rPr lang="en-GB" sz="2000" dirty="0"/>
              <a:t> – in an economic expansion, demand will grow strongly. In a recession demand may fall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Can be difficult for businesses to accurately </a:t>
            </a:r>
            <a:r>
              <a:rPr lang="en-GB" sz="2000" dirty="0">
                <a:solidFill>
                  <a:schemeClr val="accent2"/>
                </a:solidFill>
              </a:rPr>
              <a:t>forecast demand</a:t>
            </a:r>
            <a:r>
              <a:rPr lang="en-GB" sz="2000" dirty="0"/>
              <a:t> and make </a:t>
            </a:r>
            <a:r>
              <a:rPr lang="en-GB" sz="2000" dirty="0">
                <a:solidFill>
                  <a:schemeClr val="accent2"/>
                </a:solidFill>
              </a:rPr>
              <a:t>capital investment decisions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Low Income Elasticity</a:t>
            </a:r>
            <a:endParaRPr lang="en-GB" dirty="0"/>
          </a:p>
          <a:p>
            <a:pPr marL="684000" lvl="1">
              <a:spcBef>
                <a:spcPts val="600"/>
              </a:spcBef>
            </a:pPr>
            <a:r>
              <a:rPr lang="en-GB" sz="2000" dirty="0">
                <a:solidFill>
                  <a:schemeClr val="accent2"/>
                </a:solidFill>
              </a:rPr>
              <a:t>Demand is more stable</a:t>
            </a:r>
            <a:r>
              <a:rPr lang="en-GB" sz="2000" dirty="0"/>
              <a:t> during fluctuations in the economic cycle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Over time, the </a:t>
            </a:r>
            <a:r>
              <a:rPr lang="en-GB" sz="2000" dirty="0">
                <a:solidFill>
                  <a:schemeClr val="accent2"/>
                </a:solidFill>
              </a:rPr>
              <a:t>share of consumer spending on inferior goods and normal necessities tends to decline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Long run – businesses need to invest in / focus on products with a higher income elasticity of demand if they want to increase total profits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Income Elasticity of Demand</a:t>
            </a:r>
          </a:p>
        </p:txBody>
      </p:sp>
      <p:sp>
        <p:nvSpPr>
          <p:cNvPr id="56627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/>
              <a:t>Income elasticity of demand (</a:t>
            </a:r>
            <a:r>
              <a:rPr lang="en-US" sz="2400" dirty="0" err="1"/>
              <a:t>Yed</a:t>
            </a:r>
            <a:r>
              <a:rPr lang="en-US" sz="2400" dirty="0"/>
              <a:t>) measures the relationship between a change in quantity demanded and a change in real income</a:t>
            </a:r>
          </a:p>
          <a:p>
            <a:pPr>
              <a:spcBef>
                <a:spcPct val="60000"/>
              </a:spcBef>
            </a:pPr>
            <a:r>
              <a:rPr lang="en-GB" sz="2400" dirty="0" err="1"/>
              <a:t>Yed</a:t>
            </a:r>
            <a:r>
              <a:rPr lang="en-GB" sz="2400" dirty="0"/>
              <a:t> = % change in demand / % change in income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Normal and Inferior Goods</a:t>
            </a:r>
            <a:endParaRPr lang="en-US"/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sz="2400"/>
              <a:t>Normal goods have a positive income elasticity of demand so as consumers’ income rises, so more is demanded at each price level</a:t>
            </a:r>
          </a:p>
          <a:p>
            <a:pPr>
              <a:spcBef>
                <a:spcPct val="60000"/>
              </a:spcBef>
            </a:pPr>
            <a:r>
              <a:rPr lang="en-US" sz="2400"/>
              <a:t>Necessities have an income elasticity of demand of between 0 and +1</a:t>
            </a:r>
          </a:p>
          <a:p>
            <a:pPr>
              <a:spcBef>
                <a:spcPct val="60000"/>
              </a:spcBef>
            </a:pPr>
            <a:r>
              <a:rPr lang="en-US" sz="2400"/>
              <a:t>Luxuries have an income elasticity of demand &gt; +1 i.e. the demand rises more than proportionate to a change in income</a:t>
            </a:r>
          </a:p>
          <a:p>
            <a:pPr>
              <a:spcBef>
                <a:spcPct val="60000"/>
              </a:spcBef>
            </a:pPr>
            <a:r>
              <a:rPr lang="en-US" sz="2400"/>
              <a:t>Inferior goods have a negative income elasticity of demand. Demand falls as income rises</a:t>
            </a:r>
          </a:p>
          <a:p>
            <a:pPr>
              <a:spcBef>
                <a:spcPct val="60000"/>
              </a:spcBef>
            </a:pP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8763" y="0"/>
            <a:ext cx="8229600" cy="1143000"/>
          </a:xfrm>
        </p:spPr>
        <p:txBody>
          <a:bodyPr/>
          <a:lstStyle/>
          <a:p>
            <a:r>
              <a:rPr lang="en-GB" sz="2800" dirty="0"/>
              <a:t>Different Types of Goods and their Income Elasticity</a:t>
            </a:r>
            <a:endParaRPr lang="en-US" sz="2800" dirty="0"/>
          </a:p>
        </p:txBody>
      </p:sp>
      <p:graphicFrame>
        <p:nvGraphicFramePr>
          <p:cNvPr id="600137" name="Group 73"/>
          <p:cNvGraphicFramePr>
            <a:graphicFrameLocks noGrp="1"/>
          </p:cNvGraphicFramePr>
          <p:nvPr/>
        </p:nvGraphicFramePr>
        <p:xfrm>
          <a:off x="685800" y="1036638"/>
          <a:ext cx="8001000" cy="5105403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Luxury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Necessity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Inferior Good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2800" dirty="0"/>
              <a:t>Different Types of Goods and their Income Elasticity</a:t>
            </a:r>
            <a:endParaRPr lang="en-US" sz="2800" dirty="0"/>
          </a:p>
        </p:txBody>
      </p:sp>
      <p:graphicFrame>
        <p:nvGraphicFramePr>
          <p:cNvPr id="617475" name="Group 3"/>
          <p:cNvGraphicFramePr>
            <a:graphicFrameLocks noGrp="1"/>
          </p:cNvGraphicFramePr>
          <p:nvPr/>
        </p:nvGraphicFramePr>
        <p:xfrm>
          <a:off x="685800" y="1036638"/>
          <a:ext cx="8001000" cy="5105403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Luxury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Necessity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Inferior Good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International air travel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Fresh vegetables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Frozen vegetables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Fine wines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Instant coffee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Cigarettes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Luxury chocolates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Natural cheese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Processed cheese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Private education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Fruit juice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Margarine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Private health care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Spending on utilities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Tinned meat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Antique furniture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Shampoo / toothpaste / detergents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Value “own-brand” bread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Designer clothes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Rail travel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Bus travel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Relationship between Income and Quantity Demanded</a:t>
            </a:r>
            <a:endParaRPr lang="en-US"/>
          </a:p>
        </p:txBody>
      </p:sp>
      <p:sp>
        <p:nvSpPr>
          <p:cNvPr id="593925" name="Line 5"/>
          <p:cNvSpPr>
            <a:spLocks noChangeShapeType="1"/>
          </p:cNvSpPr>
          <p:nvPr/>
        </p:nvSpPr>
        <p:spPr bwMode="auto">
          <a:xfrm>
            <a:off x="1143000" y="1185863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6" name="Line 6"/>
          <p:cNvSpPr>
            <a:spLocks noChangeShapeType="1"/>
          </p:cNvSpPr>
          <p:nvPr/>
        </p:nvSpPr>
        <p:spPr bwMode="auto">
          <a:xfrm>
            <a:off x="1143000" y="5376863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7" name="Line 7"/>
          <p:cNvSpPr>
            <a:spLocks noChangeShapeType="1"/>
          </p:cNvSpPr>
          <p:nvPr/>
        </p:nvSpPr>
        <p:spPr bwMode="auto">
          <a:xfrm>
            <a:off x="1828800" y="1719263"/>
            <a:ext cx="0" cy="36576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8" name="Line 8"/>
          <p:cNvSpPr>
            <a:spLocks noChangeShapeType="1"/>
          </p:cNvSpPr>
          <p:nvPr/>
        </p:nvSpPr>
        <p:spPr bwMode="auto">
          <a:xfrm>
            <a:off x="6019800" y="1719263"/>
            <a:ext cx="0" cy="36576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9" name="Line 9"/>
          <p:cNvSpPr>
            <a:spLocks noChangeShapeType="1"/>
          </p:cNvSpPr>
          <p:nvPr/>
        </p:nvSpPr>
        <p:spPr bwMode="auto">
          <a:xfrm>
            <a:off x="1143000" y="1657350"/>
            <a:ext cx="61722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30" name="Freeform 10"/>
          <p:cNvSpPr>
            <a:spLocks/>
          </p:cNvSpPr>
          <p:nvPr/>
        </p:nvSpPr>
        <p:spPr bwMode="auto">
          <a:xfrm rot="-792165">
            <a:off x="1447800" y="1879600"/>
            <a:ext cx="5867400" cy="3136900"/>
          </a:xfrm>
          <a:custGeom>
            <a:avLst/>
            <a:gdLst>
              <a:gd name="T0" fmla="*/ 0 w 3696"/>
              <a:gd name="T1" fmla="*/ 2264 h 2512"/>
              <a:gd name="T2" fmla="*/ 1008 w 3696"/>
              <a:gd name="T3" fmla="*/ 2168 h 2512"/>
              <a:gd name="T4" fmla="*/ 2832 w 3696"/>
              <a:gd name="T5" fmla="*/ 200 h 2512"/>
              <a:gd name="T6" fmla="*/ 3696 w 3696"/>
              <a:gd name="T7" fmla="*/ 968 h 2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6" h="2512">
                <a:moveTo>
                  <a:pt x="0" y="2264"/>
                </a:moveTo>
                <a:cubicBezTo>
                  <a:pt x="268" y="2388"/>
                  <a:pt x="536" y="2512"/>
                  <a:pt x="1008" y="2168"/>
                </a:cubicBezTo>
                <a:cubicBezTo>
                  <a:pt x="1480" y="1824"/>
                  <a:pt x="2384" y="400"/>
                  <a:pt x="2832" y="200"/>
                </a:cubicBezTo>
                <a:cubicBezTo>
                  <a:pt x="3280" y="0"/>
                  <a:pt x="3488" y="484"/>
                  <a:pt x="3696" y="9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31" name="Text Box 11"/>
          <p:cNvSpPr txBox="1">
            <a:spLocks noChangeArrowheads="1"/>
          </p:cNvSpPr>
          <p:nvPr/>
        </p:nvSpPr>
        <p:spPr bwMode="auto">
          <a:xfrm rot="-5400000">
            <a:off x="365125" y="2332038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Quantity</a:t>
            </a:r>
            <a:endParaRPr lang="en-US" sz="2400"/>
          </a:p>
        </p:txBody>
      </p:sp>
      <p:sp>
        <p:nvSpPr>
          <p:cNvPr id="593932" name="Rectangle 12"/>
          <p:cNvSpPr>
            <a:spLocks noChangeArrowheads="1"/>
          </p:cNvSpPr>
          <p:nvPr/>
        </p:nvSpPr>
        <p:spPr bwMode="auto">
          <a:xfrm>
            <a:off x="3276600" y="5484813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Income</a:t>
            </a:r>
          </a:p>
        </p:txBody>
      </p:sp>
      <p:sp>
        <p:nvSpPr>
          <p:cNvPr id="593933" name="Rectangle 13"/>
          <p:cNvSpPr>
            <a:spLocks noChangeArrowheads="1"/>
          </p:cNvSpPr>
          <p:nvPr/>
        </p:nvSpPr>
        <p:spPr bwMode="auto">
          <a:xfrm>
            <a:off x="5868988" y="5438775"/>
            <a:ext cx="336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y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93934" name="Rectangle 14"/>
          <p:cNvSpPr>
            <a:spLocks noChangeArrowheads="1"/>
          </p:cNvSpPr>
          <p:nvPr/>
        </p:nvSpPr>
        <p:spPr bwMode="auto">
          <a:xfrm>
            <a:off x="1752600" y="5438775"/>
            <a:ext cx="336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y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93935" name="Rectangle 15"/>
          <p:cNvSpPr>
            <a:spLocks noChangeArrowheads="1"/>
          </p:cNvSpPr>
          <p:nvPr/>
        </p:nvSpPr>
        <p:spPr bwMode="auto">
          <a:xfrm>
            <a:off x="990600" y="53625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0</a:t>
            </a:r>
          </a:p>
        </p:txBody>
      </p:sp>
      <p:sp>
        <p:nvSpPr>
          <p:cNvPr id="593936" name="Rectangle 16"/>
          <p:cNvSpPr>
            <a:spLocks noChangeArrowheads="1"/>
          </p:cNvSpPr>
          <p:nvPr/>
        </p:nvSpPr>
        <p:spPr bwMode="auto">
          <a:xfrm>
            <a:off x="2057400" y="2798763"/>
            <a:ext cx="2157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Positive income elasticity</a:t>
            </a:r>
            <a:endParaRPr lang="en-US" sz="2400"/>
          </a:p>
        </p:txBody>
      </p:sp>
      <p:sp>
        <p:nvSpPr>
          <p:cNvPr id="593937" name="Rectangle 17"/>
          <p:cNvSpPr>
            <a:spLocks noChangeArrowheads="1"/>
          </p:cNvSpPr>
          <p:nvPr/>
        </p:nvSpPr>
        <p:spPr bwMode="auto">
          <a:xfrm>
            <a:off x="1143000" y="2270125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/>
              <a:t>Zero income </a:t>
            </a:r>
          </a:p>
          <a:p>
            <a:pPr eaLnBrk="0" hangingPunct="0"/>
            <a:r>
              <a:rPr lang="en-US" sz="1200"/>
              <a:t>elasticity</a:t>
            </a:r>
            <a:endParaRPr lang="en-US" sz="2000"/>
          </a:p>
        </p:txBody>
      </p:sp>
      <p:sp>
        <p:nvSpPr>
          <p:cNvPr id="593938" name="Rectangle 18"/>
          <p:cNvSpPr>
            <a:spLocks noChangeArrowheads="1"/>
          </p:cNvSpPr>
          <p:nvPr/>
        </p:nvSpPr>
        <p:spPr bwMode="auto">
          <a:xfrm>
            <a:off x="6237288" y="2722563"/>
            <a:ext cx="2235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Negative income elasticity</a:t>
            </a:r>
          </a:p>
          <a:p>
            <a:pPr eaLnBrk="0" hangingPunct="0"/>
            <a:r>
              <a:rPr lang="en-US" sz="1400"/>
              <a:t> [inferior good]</a:t>
            </a: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Engels Curve</a:t>
            </a:r>
            <a:endParaRPr lang="en-US"/>
          </a:p>
        </p:txBody>
      </p:sp>
      <p:sp>
        <p:nvSpPr>
          <p:cNvPr id="598021" name="Line 5"/>
          <p:cNvSpPr>
            <a:spLocks noChangeShapeType="1"/>
          </p:cNvSpPr>
          <p:nvPr/>
        </p:nvSpPr>
        <p:spPr bwMode="auto">
          <a:xfrm>
            <a:off x="1143000" y="1185863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8022" name="Line 6"/>
          <p:cNvSpPr>
            <a:spLocks noChangeShapeType="1"/>
          </p:cNvSpPr>
          <p:nvPr/>
        </p:nvSpPr>
        <p:spPr bwMode="auto">
          <a:xfrm>
            <a:off x="1143000" y="5376863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8027" name="Text Box 11"/>
          <p:cNvSpPr txBox="1">
            <a:spLocks noChangeArrowheads="1"/>
          </p:cNvSpPr>
          <p:nvPr/>
        </p:nvSpPr>
        <p:spPr bwMode="auto">
          <a:xfrm rot="-5400000">
            <a:off x="-294482" y="1672432"/>
            <a:ext cx="2163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Expenditure on a product</a:t>
            </a:r>
            <a:endParaRPr lang="en-US" sz="2400"/>
          </a:p>
        </p:txBody>
      </p:sp>
      <p:sp>
        <p:nvSpPr>
          <p:cNvPr id="598028" name="Rectangle 12"/>
          <p:cNvSpPr>
            <a:spLocks noChangeArrowheads="1"/>
          </p:cNvSpPr>
          <p:nvPr/>
        </p:nvSpPr>
        <p:spPr bwMode="auto">
          <a:xfrm>
            <a:off x="3200400" y="5575300"/>
            <a:ext cx="1179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Real Income</a:t>
            </a:r>
          </a:p>
        </p:txBody>
      </p:sp>
      <p:sp>
        <p:nvSpPr>
          <p:cNvPr id="598035" name="Arc 19"/>
          <p:cNvSpPr>
            <a:spLocks/>
          </p:cNvSpPr>
          <p:nvPr/>
        </p:nvSpPr>
        <p:spPr bwMode="auto">
          <a:xfrm flipH="1">
            <a:off x="1141413" y="1827213"/>
            <a:ext cx="4648200" cy="3581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98036" name="Rectangle 20"/>
          <p:cNvSpPr>
            <a:spLocks noChangeArrowheads="1"/>
          </p:cNvSpPr>
          <p:nvPr/>
        </p:nvSpPr>
        <p:spPr bwMode="auto">
          <a:xfrm>
            <a:off x="5867400" y="1525588"/>
            <a:ext cx="2293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1F4081"/>
                </a:solidFill>
              </a:rPr>
              <a:t>All Goods and Services</a:t>
            </a:r>
            <a:endParaRPr lang="en-US" sz="2800">
              <a:solidFill>
                <a:srgbClr val="1F4081"/>
              </a:solidFill>
            </a:endParaRPr>
          </a:p>
        </p:txBody>
      </p:sp>
      <p:sp>
        <p:nvSpPr>
          <p:cNvPr id="598037" name="Arc 21"/>
          <p:cNvSpPr>
            <a:spLocks/>
          </p:cNvSpPr>
          <p:nvPr/>
        </p:nvSpPr>
        <p:spPr bwMode="auto">
          <a:xfrm flipH="1">
            <a:off x="1143000" y="2819400"/>
            <a:ext cx="4648200" cy="259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98038" name="Rectangle 22"/>
          <p:cNvSpPr>
            <a:spLocks noChangeArrowheads="1"/>
          </p:cNvSpPr>
          <p:nvPr/>
        </p:nvSpPr>
        <p:spPr bwMode="auto">
          <a:xfrm>
            <a:off x="5867400" y="2617788"/>
            <a:ext cx="1841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1F4081"/>
                </a:solidFill>
              </a:rPr>
              <a:t>Food and Clothing</a:t>
            </a:r>
            <a:endParaRPr lang="en-US" sz="2800">
              <a:solidFill>
                <a:srgbClr val="1F408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35" grpId="0" animBg="1"/>
      <p:bldP spid="598036" grpId="0"/>
      <p:bldP spid="598037" grpId="0" animBg="1"/>
      <p:bldP spid="5980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Income Elasticity of Demand for Chocolate</a:t>
            </a:r>
            <a:endParaRPr lang="en-US"/>
          </a:p>
        </p:txBody>
      </p:sp>
      <p:sp>
        <p:nvSpPr>
          <p:cNvPr id="5816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Total consumption  </a:t>
            </a:r>
          </a:p>
          <a:p>
            <a:r>
              <a:rPr lang="en-GB" sz="2400" dirty="0"/>
              <a:t>USA 0.79 </a:t>
            </a:r>
          </a:p>
          <a:p>
            <a:r>
              <a:rPr lang="en-GB" sz="2400" dirty="0"/>
              <a:t>Germany 0.39 </a:t>
            </a:r>
          </a:p>
          <a:p>
            <a:r>
              <a:rPr lang="en-GB" sz="2400" dirty="0"/>
              <a:t>United Kingdom 0.44 </a:t>
            </a:r>
          </a:p>
          <a:p>
            <a:r>
              <a:rPr lang="en-GB" sz="2400" dirty="0"/>
              <a:t>France 0.60 </a:t>
            </a:r>
          </a:p>
          <a:p>
            <a:r>
              <a:rPr lang="en-GB" sz="2400" dirty="0"/>
              <a:t>Japan 0.08 </a:t>
            </a:r>
          </a:p>
          <a:p>
            <a:r>
              <a:rPr lang="en-GB" sz="2400" dirty="0"/>
              <a:t>Switzerland 1.06 </a:t>
            </a:r>
          </a:p>
          <a:p>
            <a:r>
              <a:rPr lang="en-US" sz="2400" dirty="0"/>
              <a:t>Reference: Henri Jason Trends in cocoa and chocolate consumption with particular reference to developments in the major markets.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Income Elasticity and the Demand for Airline Travel</a:t>
            </a:r>
            <a:endParaRPr lang="en-US"/>
          </a:p>
        </p:txBody>
      </p:sp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sz="2400"/>
              <a:t>Demand for airline travel has a highly positive income elasticity of demand</a:t>
            </a:r>
          </a:p>
          <a:p>
            <a:pPr>
              <a:spcBef>
                <a:spcPct val="50000"/>
              </a:spcBef>
            </a:pPr>
            <a:r>
              <a:rPr lang="en-GB" sz="2400"/>
              <a:t>The industry is </a:t>
            </a:r>
            <a:r>
              <a:rPr lang="en-GB" sz="2400">
                <a:solidFill>
                  <a:schemeClr val="accent2"/>
                </a:solidFill>
              </a:rPr>
              <a:t>cyclical</a:t>
            </a:r>
          </a:p>
          <a:p>
            <a:pPr lvl="1">
              <a:spcBef>
                <a:spcPct val="50000"/>
              </a:spcBef>
            </a:pPr>
            <a:r>
              <a:rPr lang="en-GB" sz="2400"/>
              <a:t>During an upturn, demand rises for business and leisure travel)</a:t>
            </a:r>
          </a:p>
          <a:p>
            <a:pPr lvl="1">
              <a:spcBef>
                <a:spcPct val="50000"/>
              </a:spcBef>
            </a:pPr>
            <a:r>
              <a:rPr lang="en-GB" sz="2400"/>
              <a:t>During a recession, the demand tails away</a:t>
            </a:r>
          </a:p>
          <a:p>
            <a:pPr>
              <a:spcBef>
                <a:spcPct val="50000"/>
              </a:spcBef>
            </a:pPr>
            <a:r>
              <a:rPr lang="en-GB" sz="2400"/>
              <a:t>In the long run, there is a </a:t>
            </a:r>
            <a:r>
              <a:rPr lang="en-GB" sz="2400" i="1">
                <a:solidFill>
                  <a:schemeClr val="accent2"/>
                </a:solidFill>
              </a:rPr>
              <a:t>positive relationship</a:t>
            </a:r>
            <a:r>
              <a:rPr lang="en-GB" sz="2400"/>
              <a:t> between real GDP per capita and the demand for air travel</a:t>
            </a:r>
          </a:p>
          <a:p>
            <a:pPr>
              <a:spcBef>
                <a:spcPct val="50000"/>
              </a:spcBef>
            </a:pPr>
            <a:r>
              <a:rPr lang="en-GB" sz="2400"/>
              <a:t>Income elasticity will vary according to the </a:t>
            </a:r>
            <a:r>
              <a:rPr lang="en-GB" sz="2400">
                <a:solidFill>
                  <a:srgbClr val="1F4081"/>
                </a:solidFill>
              </a:rPr>
              <a:t>type of air travel</a:t>
            </a:r>
            <a:r>
              <a:rPr lang="en-GB" sz="2400"/>
              <a:t> </a:t>
            </a:r>
          </a:p>
          <a:p>
            <a:pPr lvl="1">
              <a:spcBef>
                <a:spcPct val="50000"/>
              </a:spcBef>
            </a:pPr>
            <a:r>
              <a:rPr lang="en-GB" sz="2400"/>
              <a:t>E.g. difference between low-cost “no-frills” and higher priced scheduled services on low-haul flights</a:t>
            </a: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711</Words>
  <Application>Microsoft Office PowerPoint</Application>
  <PresentationFormat>On-screen Show (4:3)</PresentationFormat>
  <Paragraphs>164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Arial Narrow</vt:lpstr>
      <vt:lpstr>1_Office Theme</vt:lpstr>
      <vt:lpstr>Microsoft Graph Chart</vt:lpstr>
      <vt:lpstr>PowerPoint Presentation</vt:lpstr>
      <vt:lpstr>Income Elasticity of Demand</vt:lpstr>
      <vt:lpstr>Normal and Inferior Goods</vt:lpstr>
      <vt:lpstr>Different Types of Goods and their Income Elasticity</vt:lpstr>
      <vt:lpstr>Different Types of Goods and their Income Elasticity</vt:lpstr>
      <vt:lpstr>Relationship between Income and Quantity Demanded</vt:lpstr>
      <vt:lpstr>The Engels Curve</vt:lpstr>
      <vt:lpstr>Income Elasticity of Demand for Chocolate</vt:lpstr>
      <vt:lpstr>Income Elasticity and the Demand for Airline Travel</vt:lpstr>
      <vt:lpstr>Income Per Capita and Airline Travel by Country</vt:lpstr>
      <vt:lpstr>Airlines – a Highly Cyclical Industry</vt:lpstr>
      <vt:lpstr>Significance of Income Elasticity of Demand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and Cross Price Elasticity of Demand</dc:title>
  <dc:creator>Riley</dc:creator>
  <cp:lastModifiedBy>Stephen Gouldthorpe</cp:lastModifiedBy>
  <cp:revision>51</cp:revision>
  <cp:lastPrinted>1601-01-01T00:00:00Z</cp:lastPrinted>
  <dcterms:created xsi:type="dcterms:W3CDTF">1999-07-12T09:06:15Z</dcterms:created>
  <dcterms:modified xsi:type="dcterms:W3CDTF">2018-04-11T13:47:24Z</dcterms:modified>
</cp:coreProperties>
</file>