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93" r:id="rId3"/>
    <p:sldId id="282" r:id="rId4"/>
    <p:sldId id="294" r:id="rId5"/>
    <p:sldId id="297" r:id="rId6"/>
    <p:sldId id="298" r:id="rId7"/>
    <p:sldId id="299" r:id="rId8"/>
    <p:sldId id="302" r:id="rId9"/>
    <p:sldId id="300" r:id="rId10"/>
    <p:sldId id="295" r:id="rId11"/>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3118" autoAdjust="0"/>
  </p:normalViewPr>
  <p:slideViewPr>
    <p:cSldViewPr>
      <p:cViewPr>
        <p:scale>
          <a:sx n="70" d="100"/>
          <a:sy n="70" d="100"/>
        </p:scale>
        <p:origin x="-1314"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GB"/>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FE6E971E-93EE-4D61-BECB-2663537906A5}" type="datetimeFigureOut">
              <a:rPr lang="en-GB" smtClean="0"/>
              <a:pPr/>
              <a:t>02/10/2014</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GB"/>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GB"/>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19514945-9F32-4AA8-9B47-BE061058BAC3}" type="slidenum">
              <a:rPr lang="en-GB" smtClean="0"/>
              <a:pPr/>
              <a:t>‹#›</a:t>
            </a:fld>
            <a:endParaRPr lang="en-GB"/>
          </a:p>
        </p:txBody>
      </p:sp>
    </p:spTree>
    <p:extLst>
      <p:ext uri="{BB962C8B-B14F-4D97-AF65-F5344CB8AC3E}">
        <p14:creationId xmlns="" xmlns:p14="http://schemas.microsoft.com/office/powerpoint/2010/main" val="212527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solidFill>
                  <a:prstClr val="black"/>
                </a:solidFill>
              </a:rPr>
              <a:pPr/>
              <a:t>2</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Rise in population, shift right in </a:t>
            </a:r>
            <a:r>
              <a:rPr lang="en-GB" dirty="0" err="1" smtClean="0"/>
              <a:t>dd</a:t>
            </a:r>
            <a:endParaRPr lang="en-GB" dirty="0" smtClean="0"/>
          </a:p>
          <a:p>
            <a:pPr marL="228600" indent="-228600">
              <a:buAutoNum type="arabicPeriod"/>
            </a:pPr>
            <a:r>
              <a:rPr lang="en-GB" dirty="0" smtClean="0"/>
              <a:t>Contraction along</a:t>
            </a:r>
            <a:r>
              <a:rPr lang="en-GB" baseline="0" dirty="0" smtClean="0"/>
              <a:t> the demand curve</a:t>
            </a:r>
          </a:p>
          <a:p>
            <a:pPr marL="228600" indent="-228600">
              <a:buAutoNum type="arabicPeriod"/>
            </a:pPr>
            <a:r>
              <a:rPr lang="en-GB" baseline="0" dirty="0" smtClean="0"/>
              <a:t>Complementary goods price rise shift left in </a:t>
            </a:r>
            <a:r>
              <a:rPr lang="en-GB" baseline="0" dirty="0" err="1" smtClean="0"/>
              <a:t>dd</a:t>
            </a:r>
            <a:endParaRPr lang="en-GB" baseline="0" dirty="0" smtClean="0"/>
          </a:p>
          <a:p>
            <a:pPr marL="228600" indent="-228600">
              <a:buAutoNum type="arabicPeriod"/>
            </a:pPr>
            <a:r>
              <a:rPr lang="en-GB" baseline="0" dirty="0" smtClean="0"/>
              <a:t>Rise in tax, shift left in </a:t>
            </a:r>
            <a:r>
              <a:rPr lang="en-GB" baseline="0" dirty="0" err="1" smtClean="0"/>
              <a:t>dd</a:t>
            </a:r>
            <a:endParaRPr lang="en-GB" baseline="0" dirty="0" smtClean="0"/>
          </a:p>
          <a:p>
            <a:pPr marL="228600" indent="-228600">
              <a:buAutoNum type="arabicPeriod"/>
            </a:pPr>
            <a:r>
              <a:rPr lang="en-GB" baseline="0" dirty="0" smtClean="0"/>
              <a:t>Substitute good shifts right following rise in price of substitute</a:t>
            </a:r>
          </a:p>
          <a:p>
            <a:pPr marL="228600" indent="-228600">
              <a:buAutoNum type="arabicPeriod"/>
            </a:pPr>
            <a:r>
              <a:rPr lang="en-GB" baseline="0" dirty="0" smtClean="0"/>
              <a:t>Shift right in </a:t>
            </a:r>
            <a:r>
              <a:rPr lang="en-GB" baseline="0" dirty="0" err="1" smtClean="0"/>
              <a:t>dd</a:t>
            </a:r>
            <a:r>
              <a:rPr lang="en-GB" baseline="0" dirty="0" smtClean="0"/>
              <a:t> as incomes risen</a:t>
            </a:r>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Harder than demand to understand-</a:t>
            </a:r>
            <a:r>
              <a:rPr lang="en-GB" baseline="0" dirty="0" smtClean="0"/>
              <a:t> we are all consumers and have demand, but not (yet) suppliers and accustomed to thinking like one.</a:t>
            </a:r>
          </a:p>
          <a:p>
            <a:pPr marL="228600" indent="-228600">
              <a:buNone/>
            </a:pPr>
            <a:r>
              <a:rPr lang="en-GB" baseline="0" dirty="0" smtClean="0"/>
              <a:t>Define first.</a:t>
            </a:r>
          </a:p>
          <a:p>
            <a:pPr marL="228600" indent="-228600">
              <a:buNone/>
            </a:pPr>
            <a:r>
              <a:rPr lang="en-GB" baseline="0" dirty="0" smtClean="0"/>
              <a:t>Businesses will weigh up the costs of production to produce the good. How much land labour and capital needed and prices of land labour and capital. Technology available, taxes to be paid also important. What else could they be using land labour and capital and entrepreneurial skill to produce? Will they give a better return?</a:t>
            </a:r>
          </a:p>
          <a:p>
            <a:pPr marL="228600" indent="-228600">
              <a:buNone/>
            </a:pPr>
            <a:r>
              <a:rPr lang="en-GB" baseline="0" dirty="0" smtClean="0"/>
              <a:t>Higher the price in a market, the more willing a producer is to supply. Higher the price in a market, the more the number of suppliers.</a:t>
            </a:r>
          </a:p>
          <a:p>
            <a:pPr marL="228600" indent="-228600">
              <a:buNone/>
            </a:pPr>
            <a:r>
              <a:rPr lang="en-GB" baseline="0" dirty="0" smtClean="0"/>
              <a:t>Profit motive. </a:t>
            </a:r>
          </a:p>
          <a:p>
            <a:pPr marL="228600" indent="-228600">
              <a:buNone/>
            </a:pPr>
            <a:r>
              <a:rPr lang="en-GB" baseline="0" dirty="0" smtClean="0"/>
              <a:t>Also, higher the q supplied the higher the price needed to cover the costs of production</a:t>
            </a:r>
          </a:p>
          <a:p>
            <a:pPr marL="228600" indent="-228600">
              <a:buNone/>
            </a:pPr>
            <a:r>
              <a:rPr lang="en-GB" baseline="0" dirty="0" smtClean="0"/>
              <a:t>Leads to upward sloping supply curve. </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baseline="0" dirty="0" smtClean="0"/>
              <a:t>Businesses will weigh up the costs of production to produce the good. How much land labour and capital needed and prices of land labour and capital. Technology available, taxes to be paid also important. What else could they be using land labour and capital and entrepreneurial skill to produce? Will they give a better return?</a:t>
            </a:r>
          </a:p>
          <a:p>
            <a:pPr marL="228600" indent="-228600">
              <a:buNone/>
            </a:pPr>
            <a:r>
              <a:rPr lang="en-GB" baseline="0" dirty="0" smtClean="0"/>
              <a:t>Higher the price in a market, the more willing a producer is to supply. Higher the price in a market, the more the number of suppliers</a:t>
            </a:r>
          </a:p>
          <a:p>
            <a:pPr marL="228600" indent="-228600">
              <a:buNone/>
            </a:pPr>
            <a:r>
              <a:rPr lang="en-GB" baseline="0" dirty="0" smtClean="0"/>
              <a:t>Leads to upward sloping supply curve. Positive gradient. Higher the price, greater the supply.</a:t>
            </a:r>
          </a:p>
          <a:p>
            <a:pPr marL="228600" indent="-228600">
              <a:buNone/>
            </a:pPr>
            <a:r>
              <a:rPr lang="en-GB" baseline="0" dirty="0" smtClean="0"/>
              <a:t>Illustrate low price = few suppliers = low q supplied . Not many who think they can produce good efficiently enough to provide an adequate return.</a:t>
            </a:r>
          </a:p>
          <a:p>
            <a:pPr marL="228600" indent="-228600">
              <a:buNone/>
            </a:pPr>
            <a:r>
              <a:rPr lang="en-GB" baseline="0" dirty="0" smtClean="0"/>
              <a:t>At a higher price individual suppliers will be willing to use more </a:t>
            </a:r>
            <a:r>
              <a:rPr lang="en-GB" baseline="0" dirty="0" err="1" smtClean="0"/>
              <a:t>l,l,c</a:t>
            </a:r>
            <a:r>
              <a:rPr lang="en-GB" baseline="0" dirty="0" smtClean="0"/>
              <a:t> to produce, as well as more suppliers feeling it is worthwhile to enter the market.</a:t>
            </a:r>
          </a:p>
          <a:p>
            <a:pPr marL="228600" indent="-228600">
              <a:buNone/>
            </a:pPr>
            <a:r>
              <a:rPr lang="en-GB" baseline="0" dirty="0" smtClean="0"/>
              <a:t>Illustrate higher price = more suppliers = higher q supplied</a:t>
            </a:r>
          </a:p>
          <a:p>
            <a:pPr marL="228600" indent="-228600">
              <a:buNone/>
            </a:pPr>
            <a:r>
              <a:rPr lang="en-GB" baseline="0" dirty="0" smtClean="0"/>
              <a:t>You may be thinking, why would suppliers supply more at a higher price, because they wouldn’t sell as many!</a:t>
            </a:r>
          </a:p>
          <a:p>
            <a:pPr marL="228600" indent="-228600">
              <a:buNone/>
            </a:pPr>
            <a:r>
              <a:rPr lang="en-GB" baseline="0" dirty="0" smtClean="0"/>
              <a:t>If you were, then this is a common mistake. Introducing demand. Not ready for that- just supply. IF the price is P1 then Q1 supplied. IF the price is P2 then Q2 supplied. Don’t have to worry about whether there is demand at P2- next lesson!</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If</a:t>
            </a:r>
            <a:r>
              <a:rPr lang="en-GB" baseline="0" dirty="0" smtClean="0"/>
              <a:t> there is a change in price, then ceteris paribus, there will be a change in the quantity supplied. The supply curve is a series of points showing at each different price for a good or service, the quantity that suppliers will be willing to supply. If the price changes, we move to another point on the supply curve. Show extension or contraction in supply when the price changes.</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If</a:t>
            </a:r>
            <a:r>
              <a:rPr lang="en-GB" baseline="0" dirty="0" smtClean="0"/>
              <a:t> we drop ceteris paribus then the whole supply curve can shift.</a:t>
            </a:r>
          </a:p>
          <a:p>
            <a:pPr marL="228600" indent="-228600">
              <a:buNone/>
            </a:pPr>
            <a:r>
              <a:rPr lang="en-GB" baseline="0" dirty="0" smtClean="0"/>
              <a:t>Suppliers concerned with their costs of production when considering how much to supply.</a:t>
            </a:r>
          </a:p>
          <a:p>
            <a:pPr marL="228600" indent="-228600">
              <a:buNone/>
            </a:pPr>
            <a:r>
              <a:rPr lang="en-GB" baseline="0" dirty="0" smtClean="0"/>
              <a:t>Currently P1 and Q1. Suppliers assessed their costs of production and are willing to supply Q1.</a:t>
            </a:r>
          </a:p>
          <a:p>
            <a:pPr marL="228600" indent="-228600">
              <a:buNone/>
            </a:pPr>
            <a:r>
              <a:rPr lang="en-GB" baseline="0" dirty="0" smtClean="0"/>
              <a:t>If the costs of production change then suppliers will reassess their willingness to supply at the current price, and at all other prices.</a:t>
            </a:r>
          </a:p>
          <a:p>
            <a:pPr marL="228600" indent="-228600">
              <a:buNone/>
            </a:pPr>
            <a:r>
              <a:rPr lang="en-GB" baseline="0" dirty="0" smtClean="0"/>
              <a:t>e.g. The costs of labour rises. Producers face higher costs. At the same price (it hasn’t changed) P1 fewer suppliers are willing to supply- their costs of production have risen and they feel it is no longer worth their while to produce at that price. Some will still decide to produce, but less over all, say at Q2. Shift inwards of the supply curve. All the points previously will shift inwards because of the rise in the costs of production. S2 will be the new supply curve given the new costs of production.</a:t>
            </a:r>
          </a:p>
          <a:p>
            <a:pPr marL="228600" indent="-228600">
              <a:buNone/>
            </a:pPr>
            <a:r>
              <a:rPr lang="en-GB" baseline="0" dirty="0" smtClean="0"/>
              <a:t>New supply curve indicates less supply at EVERY price.</a:t>
            </a:r>
          </a:p>
          <a:p>
            <a:pPr marL="228600" indent="-228600">
              <a:buNone/>
            </a:pPr>
            <a:r>
              <a:rPr lang="en-GB" baseline="0" dirty="0" smtClean="0"/>
              <a:t>Change in cost of production caused shift of supply curve and a change in supply NOT a change in the quantity supplied!</a:t>
            </a:r>
          </a:p>
          <a:p>
            <a:pPr marL="228600" indent="-228600">
              <a:buNone/>
            </a:pP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If</a:t>
            </a:r>
            <a:r>
              <a:rPr lang="en-GB" baseline="0" dirty="0" smtClean="0"/>
              <a:t> we drop ceteris paribus then the whole supply curve can shift.</a:t>
            </a:r>
          </a:p>
          <a:p>
            <a:pPr marL="228600" indent="-228600">
              <a:buNone/>
            </a:pPr>
            <a:r>
              <a:rPr lang="en-GB" baseline="0" dirty="0" smtClean="0"/>
              <a:t>Reasons why curve shifts all associated with costs of production. So if price stays the same, quantities supplied change.</a:t>
            </a:r>
          </a:p>
          <a:p>
            <a:pPr marL="228600" indent="-228600">
              <a:buNone/>
            </a:pPr>
            <a:r>
              <a:rPr lang="en-GB" baseline="0" dirty="0" smtClean="0"/>
              <a:t>Productivity</a:t>
            </a:r>
          </a:p>
          <a:p>
            <a:pPr marL="228600" indent="-228600">
              <a:buNone/>
            </a:pPr>
            <a:r>
              <a:rPr lang="en-GB" baseline="0" dirty="0" smtClean="0"/>
              <a:t>Technology</a:t>
            </a:r>
          </a:p>
          <a:p>
            <a:pPr marL="228600" indent="-228600">
              <a:buNone/>
            </a:pPr>
            <a:r>
              <a:rPr lang="en-GB" baseline="0" dirty="0" smtClean="0"/>
              <a:t>Taxes/subsidies</a:t>
            </a:r>
          </a:p>
          <a:p>
            <a:pPr marL="228600" indent="-228600">
              <a:buNone/>
            </a:pPr>
            <a:r>
              <a:rPr lang="en-GB" baseline="0" dirty="0" smtClean="0"/>
              <a:t>Weather</a:t>
            </a:r>
          </a:p>
          <a:p>
            <a:pPr marL="228600" indent="-228600">
              <a:buNone/>
            </a:pPr>
            <a:r>
              <a:rPr lang="en-GB" baseline="0" dirty="0" smtClean="0"/>
              <a:t>Number of firms</a:t>
            </a:r>
          </a:p>
          <a:p>
            <a:pPr marL="228600" indent="-228600">
              <a:buNone/>
            </a:pPr>
            <a:r>
              <a:rPr lang="en-GB" baseline="0" dirty="0" smtClean="0"/>
              <a:t>Regulation/Deregulation</a:t>
            </a:r>
          </a:p>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GB" dirty="0" smtClean="0"/>
              <a:t>If</a:t>
            </a:r>
            <a:r>
              <a:rPr lang="en-GB" baseline="0" dirty="0" smtClean="0"/>
              <a:t> we drop ceteris paribus then the whole supply curve can shift.</a:t>
            </a:r>
          </a:p>
          <a:p>
            <a:pPr marL="228600" indent="-228600">
              <a:buNone/>
            </a:pPr>
            <a:r>
              <a:rPr lang="en-GB" baseline="0" dirty="0" smtClean="0"/>
              <a:t>Suppliers concerned with their costs of production when considering how much to supply.</a:t>
            </a:r>
          </a:p>
          <a:p>
            <a:pPr marL="228600" indent="-228600">
              <a:buNone/>
            </a:pPr>
            <a:r>
              <a:rPr lang="en-GB" baseline="0" dirty="0" smtClean="0"/>
              <a:t>Currently P1 and Q1. Suppliers assessed their costs of production and are willing to supply Q1.</a:t>
            </a:r>
          </a:p>
          <a:p>
            <a:pPr marL="228600" indent="-228600">
              <a:buNone/>
            </a:pPr>
            <a:r>
              <a:rPr lang="en-GB" baseline="0" dirty="0" smtClean="0"/>
              <a:t>If the costs of production fall, say energy prices are lower than before, then supply increases at every price. There is a shift to the right in the supply curve- demo. Even though it looks like supply curve has fallen- this is an increase in supply as at P1 previously Q1 supplied. On S2 at same price Q2 supplied</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02/10/2014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99AC-CACD-4DF7-984A-5C891B52FA65}" type="datetimeFigureOut">
              <a:rPr lang="en-GB" smtClean="0"/>
              <a:pPr/>
              <a:t>02/10/2014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AE758-B589-4597-889B-3AAF7A7801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Good morning all</a:t>
            </a:r>
            <a:endParaRPr lang="en-GB" dirty="0"/>
          </a:p>
        </p:txBody>
      </p:sp>
      <p:sp>
        <p:nvSpPr>
          <p:cNvPr id="3" name="Content Placeholder 2"/>
          <p:cNvSpPr>
            <a:spLocks noGrp="1"/>
          </p:cNvSpPr>
          <p:nvPr>
            <p:ph idx="1"/>
          </p:nvPr>
        </p:nvSpPr>
        <p:spPr/>
        <p:txBody>
          <a:bodyPr>
            <a:normAutofit/>
          </a:bodyPr>
          <a:lstStyle/>
          <a:p>
            <a:pPr marL="0" indent="0" algn="ctr">
              <a:buNone/>
            </a:pPr>
            <a:r>
              <a:rPr lang="en-GB" sz="4000" dirty="0" smtClean="0"/>
              <a:t>Have your homework ready to hand in please. </a:t>
            </a:r>
            <a:endParaRPr lang="en-GB" sz="4000" dirty="0" smtClean="0"/>
          </a:p>
          <a:p>
            <a:pPr marL="0" indent="0" algn="ctr">
              <a:buNone/>
            </a:pPr>
            <a:r>
              <a:rPr lang="en-GB" sz="4000" dirty="0" smtClean="0"/>
              <a:t>Then we’ll discuss production possibilities homework answers</a:t>
            </a:r>
            <a:endParaRPr lang="en-GB" sz="4000" dirty="0"/>
          </a:p>
          <a:p>
            <a:pPr marL="0" indent="0">
              <a:buNone/>
            </a:pPr>
            <a:endParaRPr lang="en-GB" sz="4000" dirty="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Homework</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marL="0" indent="0">
              <a:buNone/>
            </a:pPr>
            <a:r>
              <a:rPr lang="en-GB" sz="4000" dirty="0" smtClean="0"/>
              <a:t>2 Word document tasks on </a:t>
            </a:r>
            <a:r>
              <a:rPr lang="en-GB" sz="4000" dirty="0" err="1" smtClean="0"/>
              <a:t>Edmodo</a:t>
            </a:r>
            <a:r>
              <a:rPr lang="en-GB" sz="4000" dirty="0" smtClean="0"/>
              <a:t>.</a:t>
            </a:r>
          </a:p>
          <a:p>
            <a:pPr marL="0" indent="0">
              <a:buNone/>
            </a:pPr>
            <a:r>
              <a:rPr lang="en-GB" sz="4000" dirty="0" smtClean="0"/>
              <a:t>If you click the annotate button under the word doc name you can type straight on to the file. When done just submit the work.</a:t>
            </a: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 xmlns:p14="http://schemas.microsoft.com/office/powerpoint/2010/main" val="396671600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Demand</a:t>
            </a:r>
            <a:endParaRPr lang="en-GB" dirty="0"/>
          </a:p>
        </p:txBody>
      </p:sp>
      <p:sp>
        <p:nvSpPr>
          <p:cNvPr id="3" name="Content Placeholder 2"/>
          <p:cNvSpPr>
            <a:spLocks noGrp="1"/>
          </p:cNvSpPr>
          <p:nvPr>
            <p:ph idx="1"/>
          </p:nvPr>
        </p:nvSpPr>
        <p:spPr>
          <a:xfrm>
            <a:off x="467544" y="1268760"/>
            <a:ext cx="8280920" cy="5040560"/>
          </a:xfrm>
        </p:spPr>
        <p:txBody>
          <a:bodyPr>
            <a:normAutofit fontScale="92500" lnSpcReduction="10000"/>
          </a:bodyPr>
          <a:lstStyle/>
          <a:p>
            <a:pPr>
              <a:buNone/>
            </a:pPr>
            <a:r>
              <a:rPr lang="en-GB" sz="4000" dirty="0" smtClean="0"/>
              <a:t>Last week we covered the following:</a:t>
            </a:r>
          </a:p>
          <a:p>
            <a:r>
              <a:rPr lang="en-GB" sz="4000" dirty="0" smtClean="0"/>
              <a:t>What </a:t>
            </a:r>
            <a:r>
              <a:rPr lang="en-GB" sz="4000" dirty="0" smtClean="0"/>
              <a:t>‘effective demand’ is</a:t>
            </a:r>
          </a:p>
          <a:p>
            <a:r>
              <a:rPr lang="en-GB" sz="4000" dirty="0" smtClean="0"/>
              <a:t>Individual demand and market demand</a:t>
            </a:r>
          </a:p>
          <a:p>
            <a:r>
              <a:rPr lang="en-GB" sz="4000" dirty="0" smtClean="0"/>
              <a:t>How to plot a demand ‘curve’ on a graph correctly</a:t>
            </a:r>
          </a:p>
          <a:p>
            <a:r>
              <a:rPr lang="en-GB" sz="4000" dirty="0" smtClean="0"/>
              <a:t>Why the ‘curve’ has a negative slope</a:t>
            </a:r>
          </a:p>
          <a:p>
            <a:r>
              <a:rPr lang="en-GB" sz="4000" dirty="0" smtClean="0"/>
              <a:t>Extensions and contractions in demand</a:t>
            </a:r>
          </a:p>
          <a:p>
            <a:r>
              <a:rPr lang="en-GB" sz="4000" dirty="0" smtClean="0"/>
              <a:t>Factors shifting the demand curve</a:t>
            </a:r>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solidFill>
                  <a:prstClr val="black">
                    <a:tint val="75000"/>
                  </a:prstClr>
                </a:solidFill>
              </a:rPr>
              <a:pPr/>
              <a:t>October 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smtClean="0">
                <a:solidFill>
                  <a:prstClr val="black">
                    <a:tint val="75000"/>
                  </a:prstClr>
                </a:solidFill>
              </a:rPr>
              <a:t>Hayesfield 6th AS Economics</a:t>
            </a:r>
            <a:endParaRPr lang="en-GB">
              <a:solidFill>
                <a:prstClr val="black">
                  <a:tint val="75000"/>
                </a:prstClr>
              </a:solidFill>
            </a:endParaRPr>
          </a:p>
        </p:txBody>
      </p:sp>
    </p:spTree>
    <p:extLst>
      <p:ext uri="{BB962C8B-B14F-4D97-AF65-F5344CB8AC3E}">
        <p14:creationId xmlns="" xmlns:p14="http://schemas.microsoft.com/office/powerpoint/2010/main" val="1780684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dirty="0" smtClean="0"/>
              <a:t>Market Demand</a:t>
            </a:r>
            <a:endParaRPr lang="en-GB" dirty="0"/>
          </a:p>
        </p:txBody>
      </p:sp>
      <p:sp>
        <p:nvSpPr>
          <p:cNvPr id="3" name="Content Placeholder 2"/>
          <p:cNvSpPr>
            <a:spLocks noGrp="1"/>
          </p:cNvSpPr>
          <p:nvPr>
            <p:ph idx="1"/>
          </p:nvPr>
        </p:nvSpPr>
        <p:spPr>
          <a:xfrm>
            <a:off x="467544" y="1268760"/>
            <a:ext cx="8280920" cy="5040560"/>
          </a:xfrm>
        </p:spPr>
        <p:txBody>
          <a:bodyPr>
            <a:normAutofit fontScale="62500" lnSpcReduction="20000"/>
          </a:bodyPr>
          <a:lstStyle/>
          <a:p>
            <a:pPr marL="0" indent="0">
              <a:buNone/>
            </a:pPr>
            <a:r>
              <a:rPr lang="en-GB" sz="4000" dirty="0"/>
              <a:t>Explain each of the following statements using demand diagrams. </a:t>
            </a:r>
            <a:endParaRPr lang="en-GB" sz="4000" dirty="0" smtClean="0"/>
          </a:p>
          <a:p>
            <a:pPr marL="0" indent="0">
              <a:buNone/>
            </a:pPr>
            <a:r>
              <a:rPr lang="en-GB" sz="4000" dirty="0" smtClean="0"/>
              <a:t>Remember </a:t>
            </a:r>
            <a:r>
              <a:rPr lang="en-GB" sz="4000" dirty="0"/>
              <a:t>to label the axes carefully and to show prices and quantities before and after the change</a:t>
            </a:r>
            <a:r>
              <a:rPr lang="en-GB" sz="4000" dirty="0" smtClean="0"/>
              <a:t>.</a:t>
            </a:r>
          </a:p>
          <a:p>
            <a:pPr marL="0" indent="0">
              <a:buNone/>
            </a:pPr>
            <a:endParaRPr lang="en-GB" sz="4000" dirty="0"/>
          </a:p>
          <a:p>
            <a:pPr lvl="0"/>
            <a:r>
              <a:rPr lang="en-GB" sz="4000" dirty="0"/>
              <a:t>The market for large family saloon cars if people decide to have more children.</a:t>
            </a:r>
          </a:p>
          <a:p>
            <a:pPr lvl="0"/>
            <a:r>
              <a:rPr lang="en-GB" sz="4000" dirty="0"/>
              <a:t>Car suppliers raise the price of large family saloon cars</a:t>
            </a:r>
          </a:p>
          <a:p>
            <a:pPr lvl="0"/>
            <a:r>
              <a:rPr lang="en-GB" sz="4000" dirty="0"/>
              <a:t>The market for large family saloon cars if the price of petrol and diesel increases.</a:t>
            </a:r>
          </a:p>
          <a:p>
            <a:pPr lvl="0"/>
            <a:r>
              <a:rPr lang="en-GB" sz="4000" dirty="0"/>
              <a:t>The government raises increases the tax on large cars.</a:t>
            </a:r>
          </a:p>
          <a:p>
            <a:pPr lvl="0"/>
            <a:r>
              <a:rPr lang="en-GB" sz="4000" dirty="0"/>
              <a:t>The demand for small cars as a result of an increase in tax on large cars.</a:t>
            </a:r>
          </a:p>
          <a:p>
            <a:pPr lvl="0"/>
            <a:r>
              <a:rPr lang="en-GB" sz="4000" dirty="0"/>
              <a:t>The market for large family cars if </a:t>
            </a:r>
            <a:r>
              <a:rPr lang="en-GB" sz="4000" dirty="0" smtClean="0"/>
              <a:t>people’s </a:t>
            </a:r>
            <a:r>
              <a:rPr lang="en-GB" sz="4000" dirty="0"/>
              <a:t>incomes rise.</a:t>
            </a:r>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 xmlns:p14="http://schemas.microsoft.com/office/powerpoint/2010/main" val="3966716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smtClean="0"/>
              <a:t>Market Supply</a:t>
            </a:r>
            <a:endParaRPr lang="en-GB" dirty="0"/>
          </a:p>
        </p:txBody>
      </p:sp>
      <p:sp>
        <p:nvSpPr>
          <p:cNvPr id="3" name="Content Placeholder 2"/>
          <p:cNvSpPr>
            <a:spLocks noGrp="1"/>
          </p:cNvSpPr>
          <p:nvPr>
            <p:ph idx="1"/>
          </p:nvPr>
        </p:nvSpPr>
        <p:spPr>
          <a:xfrm>
            <a:off x="467544" y="1268760"/>
            <a:ext cx="8280920" cy="5040560"/>
          </a:xfrm>
        </p:spPr>
        <p:txBody>
          <a:bodyPr>
            <a:normAutofit/>
          </a:bodyPr>
          <a:lstStyle/>
          <a:p>
            <a:pPr algn="ctr">
              <a:buNone/>
            </a:pPr>
            <a:r>
              <a:rPr lang="en-GB" sz="4000" u="sng" dirty="0" smtClean="0"/>
              <a:t>Definition</a:t>
            </a:r>
          </a:p>
          <a:p>
            <a:pPr>
              <a:buNone/>
            </a:pPr>
            <a:r>
              <a:rPr lang="en-GB" sz="4000" dirty="0" smtClean="0"/>
              <a:t>The quantity of a good or service that suppliers are willing and able to supply to a market at a given price over a given time period</a:t>
            </a: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 xmlns:p14="http://schemas.microsoft.com/office/powerpoint/2010/main" val="3966716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Market </a:t>
            </a:r>
            <a:r>
              <a:rPr lang="en-GB" dirty="0" smtClean="0"/>
              <a:t>supply curve</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Price</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Quantity</a:t>
            </a:r>
            <a:endParaRPr lang="en-GB" sz="2400" dirty="0"/>
          </a:p>
        </p:txBody>
      </p:sp>
    </p:spTree>
    <p:extLst>
      <p:ext uri="{BB962C8B-B14F-4D97-AF65-F5344CB8AC3E}">
        <p14:creationId xmlns:p14="http://schemas.microsoft.com/office/powerpoint/2010/main" xmlns="" val="22314216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normAutofit fontScale="90000"/>
          </a:bodyPr>
          <a:lstStyle/>
          <a:p>
            <a:r>
              <a:rPr lang="en-GB" dirty="0" smtClean="0"/>
              <a:t>Changes in quantity supplied</a:t>
            </a:r>
            <a:br>
              <a:rPr lang="en-GB" dirty="0" smtClean="0"/>
            </a:br>
            <a:r>
              <a:rPr lang="en-GB" dirty="0" smtClean="0"/>
              <a:t>(movements along the supply curve)</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Price</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Quantity</a:t>
            </a:r>
            <a:endParaRPr lang="en-GB" sz="2400" dirty="0"/>
          </a:p>
        </p:txBody>
      </p:sp>
    </p:spTree>
    <p:extLst>
      <p:ext uri="{BB962C8B-B14F-4D97-AF65-F5344CB8AC3E}">
        <p14:creationId xmlns:p14="http://schemas.microsoft.com/office/powerpoint/2010/main" xmlns="" val="22314216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Shifts in the supply curve</a:t>
            </a:r>
            <a:br>
              <a:rPr lang="en-GB" dirty="0" smtClean="0"/>
            </a:br>
            <a:r>
              <a:rPr lang="en-GB" dirty="0" smtClean="0"/>
              <a:t>(changes in supply)</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Price</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Quantity</a:t>
            </a:r>
            <a:endParaRPr lang="en-GB" sz="2400" dirty="0"/>
          </a:p>
        </p:txBody>
      </p:sp>
    </p:spTree>
    <p:extLst>
      <p:ext uri="{BB962C8B-B14F-4D97-AF65-F5344CB8AC3E}">
        <p14:creationId xmlns:p14="http://schemas.microsoft.com/office/powerpoint/2010/main" xmlns="" val="22314216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Shifts in the supply curve</a:t>
            </a:r>
            <a:br>
              <a:rPr lang="en-GB" dirty="0" smtClean="0"/>
            </a:br>
            <a:r>
              <a:rPr lang="en-GB" dirty="0" smtClean="0"/>
              <a:t>(changes in supply)</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Reasons why curve shifts all associated with costs of production. </a:t>
            </a:r>
            <a:endParaRPr lang="en-GB" dirty="0" smtClean="0"/>
          </a:p>
          <a:p>
            <a:pPr>
              <a:buNone/>
            </a:pPr>
            <a:r>
              <a:rPr lang="en-GB" dirty="0" smtClean="0"/>
              <a:t>I</a:t>
            </a:r>
            <a:r>
              <a:rPr lang="en-GB" dirty="0" smtClean="0"/>
              <a:t>f </a:t>
            </a:r>
            <a:r>
              <a:rPr lang="en-GB" dirty="0" smtClean="0"/>
              <a:t>price stays the same, quantities supplied change</a:t>
            </a:r>
            <a:r>
              <a:rPr lang="en-GB" dirty="0" smtClean="0"/>
              <a:t>.</a:t>
            </a:r>
          </a:p>
          <a:p>
            <a:r>
              <a:rPr lang="en-GB" dirty="0" smtClean="0"/>
              <a:t>Productivity</a:t>
            </a:r>
          </a:p>
          <a:p>
            <a:r>
              <a:rPr lang="en-GB" dirty="0" smtClean="0"/>
              <a:t>Technology</a:t>
            </a:r>
          </a:p>
          <a:p>
            <a:r>
              <a:rPr lang="en-GB" dirty="0" smtClean="0"/>
              <a:t>Taxes/subsidies</a:t>
            </a:r>
          </a:p>
          <a:p>
            <a:r>
              <a:rPr lang="en-GB" dirty="0" smtClean="0"/>
              <a:t>Weather</a:t>
            </a:r>
          </a:p>
          <a:p>
            <a:r>
              <a:rPr lang="en-GB" dirty="0" smtClean="0"/>
              <a:t>Number of firms</a:t>
            </a:r>
          </a:p>
          <a:p>
            <a:r>
              <a:rPr lang="en-GB" dirty="0" smtClean="0"/>
              <a:t>Regulation/deregulation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Shifts in the supply curve</a:t>
            </a:r>
            <a:br>
              <a:rPr lang="en-GB" dirty="0" smtClean="0"/>
            </a:br>
            <a:r>
              <a:rPr lang="en-GB" dirty="0" smtClean="0"/>
              <a:t>(changes in supply)</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October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Price</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Quantity</a:t>
            </a:r>
            <a:endParaRPr lang="en-GB" sz="2400" dirty="0"/>
          </a:p>
        </p:txBody>
      </p:sp>
    </p:spTree>
    <p:extLst>
      <p:ext uri="{BB962C8B-B14F-4D97-AF65-F5344CB8AC3E}">
        <p14:creationId xmlns:p14="http://schemas.microsoft.com/office/powerpoint/2010/main" xmlns="" val="223142168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1382</TotalTime>
  <Words>1238</Words>
  <Application>Microsoft Office PowerPoint</Application>
  <PresentationFormat>On-screen Show (4:3)</PresentationFormat>
  <Paragraphs>117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Good morning all</vt:lpstr>
      <vt:lpstr>Market Demand</vt:lpstr>
      <vt:lpstr>Market Demand</vt:lpstr>
      <vt:lpstr>Market Supply</vt:lpstr>
      <vt:lpstr>Market supply curve</vt:lpstr>
      <vt:lpstr>Changes in quantity supplied (movements along the supply curve)</vt:lpstr>
      <vt:lpstr>Shifts in the supply curve (changes in supply)</vt:lpstr>
      <vt:lpstr>Shifts in the supply curve (changes in supply)</vt:lpstr>
      <vt:lpstr>Shifts in the supply curve (changes in supply)</vt:lpstr>
      <vt:lpstr>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quiz</dc:title>
  <dc:creator>Chris</dc:creator>
  <cp:lastModifiedBy>Chris</cp:lastModifiedBy>
  <cp:revision>67</cp:revision>
  <dcterms:created xsi:type="dcterms:W3CDTF">2014-06-22T18:50:03Z</dcterms:created>
  <dcterms:modified xsi:type="dcterms:W3CDTF">2014-10-02T20:58:18Z</dcterms:modified>
</cp:coreProperties>
</file>