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20"/>
  </p:notesMasterIdLst>
  <p:sldIdLst>
    <p:sldId id="258" r:id="rId3"/>
    <p:sldId id="274" r:id="rId4"/>
    <p:sldId id="291" r:id="rId5"/>
    <p:sldId id="292" r:id="rId6"/>
    <p:sldId id="293" r:id="rId7"/>
    <p:sldId id="294" r:id="rId8"/>
    <p:sldId id="295" r:id="rId9"/>
    <p:sldId id="300" r:id="rId10"/>
    <p:sldId id="304" r:id="rId11"/>
    <p:sldId id="296" r:id="rId12"/>
    <p:sldId id="301" r:id="rId13"/>
    <p:sldId id="303" r:id="rId14"/>
    <p:sldId id="302" r:id="rId15"/>
    <p:sldId id="305" r:id="rId16"/>
    <p:sldId id="306" r:id="rId17"/>
    <p:sldId id="307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237F6-78D2-409E-97F3-2AD0F2CA244A}" v="4" dt="2021-02-02T21:05:02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Gouldthorpe" userId="91b8191e-b8c9-4f73-9143-03a3579b0633" providerId="ADAL" clId="{79B237F6-78D2-409E-97F3-2AD0F2CA244A}"/>
    <pc:docChg chg="addSld delSld modSld">
      <pc:chgData name="S Gouldthorpe" userId="91b8191e-b8c9-4f73-9143-03a3579b0633" providerId="ADAL" clId="{79B237F6-78D2-409E-97F3-2AD0F2CA244A}" dt="2021-02-02T21:05:33.825" v="93" actId="47"/>
      <pc:docMkLst>
        <pc:docMk/>
      </pc:docMkLst>
      <pc:sldChg chg="del">
        <pc:chgData name="S Gouldthorpe" userId="91b8191e-b8c9-4f73-9143-03a3579b0633" providerId="ADAL" clId="{79B237F6-78D2-409E-97F3-2AD0F2CA244A}" dt="2021-02-02T21:05:32.294" v="92" actId="47"/>
        <pc:sldMkLst>
          <pc:docMk/>
          <pc:sldMk cId="1217397392" sldId="283"/>
        </pc:sldMkLst>
      </pc:sldChg>
      <pc:sldChg chg="addSp modSp mod">
        <pc:chgData name="S Gouldthorpe" userId="91b8191e-b8c9-4f73-9143-03a3579b0633" providerId="ADAL" clId="{79B237F6-78D2-409E-97F3-2AD0F2CA244A}" dt="2021-02-02T21:04:54.811" v="91" actId="20577"/>
        <pc:sldMkLst>
          <pc:docMk/>
          <pc:sldMk cId="2755974227" sldId="307"/>
        </pc:sldMkLst>
        <pc:spChg chg="add mod">
          <ac:chgData name="S Gouldthorpe" userId="91b8191e-b8c9-4f73-9143-03a3579b0633" providerId="ADAL" clId="{79B237F6-78D2-409E-97F3-2AD0F2CA244A}" dt="2021-02-02T21:04:54.811" v="91" actId="20577"/>
          <ac:spMkLst>
            <pc:docMk/>
            <pc:sldMk cId="2755974227" sldId="307"/>
            <ac:spMk id="4" creationId="{0701D6EC-3B53-4C27-BC7D-4388B6753326}"/>
          </ac:spMkLst>
        </pc:spChg>
      </pc:sldChg>
      <pc:sldChg chg="new del">
        <pc:chgData name="S Gouldthorpe" userId="91b8191e-b8c9-4f73-9143-03a3579b0633" providerId="ADAL" clId="{79B237F6-78D2-409E-97F3-2AD0F2CA244A}" dt="2021-02-02T21:05:33.825" v="93" actId="47"/>
        <pc:sldMkLst>
          <pc:docMk/>
          <pc:sldMk cId="2642543269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7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http://www.mindtools.com/pages/article/newTMC_05.htm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B318-CBDE-4D11-93EE-CF4D9D63E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23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http://www.mindtools.com/pages/article/newTMC_05.htm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B318-CBDE-4D11-93EE-CF4D9D63E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3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http://www.mindtools.com/pages/article/newTMC_05.htm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B318-CBDE-4D11-93EE-CF4D9D63E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42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http://www.mindtools.com/pages/article/newTMC_05.htm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B318-CBDE-4D11-93EE-CF4D9D63E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0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MNC = multi national corporation</a:t>
            </a:r>
            <a:r>
              <a:rPr lang="en-GB" baseline="0" dirty="0"/>
              <a:t> e.g. coca cola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0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https://pestleanalysis.com/category/swot-analysis/swot-examples/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25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4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45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3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5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3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56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5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15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3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4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0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w3AAqz6-Mc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estleanalysis.com/toyota-swot-analysis/" TargetMode="External"/><Relationship Id="rId3" Type="http://schemas.openxmlformats.org/officeDocument/2006/relationships/hyperlink" Target="https://pestleanalysis.com/swot-analysis-of-adidas/" TargetMode="External"/><Relationship Id="rId7" Type="http://schemas.openxmlformats.org/officeDocument/2006/relationships/hyperlink" Target="https://pestleanalysis.com/swot-analysis-for-restaura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stleanalysis.com/swot-analysis-of-nike/" TargetMode="External"/><Relationship Id="rId5" Type="http://schemas.openxmlformats.org/officeDocument/2006/relationships/hyperlink" Target="https://pestleanalysis.com/under-armour-swot-analysis/" TargetMode="External"/><Relationship Id="rId10" Type="http://schemas.openxmlformats.org/officeDocument/2006/relationships/hyperlink" Target="https://pestleanalysis.com/swot-analysis-of-bmw/" TargetMode="External"/><Relationship Id="rId4" Type="http://schemas.openxmlformats.org/officeDocument/2006/relationships/hyperlink" Target="https://pestleanalysis.com/puma-swot-analysis/" TargetMode="External"/><Relationship Id="rId9" Type="http://schemas.openxmlformats.org/officeDocument/2006/relationships/hyperlink" Target="https://pestleanalysis.com/swot-analysis-of-ford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usinessgreen.com/bg/news/3015343/eon-trails-new-green-growth-strategy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XXHqM6RzZ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6000" dirty="0"/>
              <a:t>3.1.3 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a) SWOT analysis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/>
              <a:t>internal considerations: strengths and weaknesses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/>
              <a:t>external considerations: opportunities and threats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Revision Video 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556792"/>
            <a:ext cx="6967833" cy="444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6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SWOT – decide where phrases 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/>
              <a:t>HIGH SALES GROWTH</a:t>
            </a:r>
          </a:p>
          <a:p>
            <a:r>
              <a:rPr lang="en-GB" dirty="0"/>
              <a:t>HIGH LABOUR COSTS</a:t>
            </a:r>
          </a:p>
          <a:p>
            <a:r>
              <a:rPr lang="en-GB" dirty="0"/>
              <a:t>RECESSIONS IN EUROPE AND USA HAVE MEANT FALLS IN DEMAND</a:t>
            </a:r>
          </a:p>
          <a:p>
            <a:r>
              <a:rPr lang="en-GB" dirty="0"/>
              <a:t>AUDIO IS BACKED BY VW</a:t>
            </a:r>
          </a:p>
          <a:p>
            <a:r>
              <a:rPr lang="en-GB" dirty="0"/>
              <a:t>ENGINE EMISSION LAWS HAVE INCREASED R&amp;D COSTS</a:t>
            </a:r>
          </a:p>
          <a:p>
            <a:r>
              <a:rPr lang="en-GB" dirty="0"/>
              <a:t>PRODUCT RECALLS ON AUDIS IN PREVIOUS YEARS SHOW POOR QUALITY AND STOCK CONTROL</a:t>
            </a:r>
          </a:p>
          <a:p>
            <a:r>
              <a:rPr lang="en-GB" dirty="0"/>
              <a:t>LOW MARKET SHARE MEANS IT LACKS SCALE TO COMPETE WITH LARGE MANUFACTURERS SUCH AS FORD AND BMW</a:t>
            </a:r>
          </a:p>
          <a:p>
            <a:r>
              <a:rPr lang="en-GB" dirty="0"/>
              <a:t>AUDI IS DEVELOPING A HYBRID ELECTRIC VEHICLE</a:t>
            </a:r>
          </a:p>
          <a:p>
            <a:r>
              <a:rPr lang="en-GB" dirty="0"/>
              <a:t>VERY COMPETITVE MARKETPLACE</a:t>
            </a:r>
          </a:p>
          <a:p>
            <a:r>
              <a:rPr lang="en-GB" dirty="0"/>
              <a:t>RISING ENERGY COSTS WILL INCREASE DEMAND FOR HYBRIDS</a:t>
            </a:r>
          </a:p>
          <a:p>
            <a:r>
              <a:rPr lang="en-GB" dirty="0"/>
              <a:t>SELLING IN 153 COUNTRIES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84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8" y="0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SWOT and large MNCs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1208" y="1514579"/>
            <a:ext cx="5072270" cy="24516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9008" y="1542481"/>
            <a:ext cx="5072270" cy="24516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WEAKNESSES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1208" y="4081669"/>
            <a:ext cx="5072270" cy="24516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49008" y="4114801"/>
            <a:ext cx="5072270" cy="24516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11" y="200818"/>
            <a:ext cx="123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38" y="0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5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8" y="0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SWOT and large MNEs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1208" y="1514579"/>
            <a:ext cx="5072270" cy="24516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 IS BACKED BY VW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SELLING IN 153 COUNTRIES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SALES GROWTH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9008" y="1542481"/>
            <a:ext cx="5072270" cy="24516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WEAKNESSES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RECALLS ON AUDIS IN PREVIOUS YEARS SHOW POOR QUALITY AND STOCK 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MARKET SHARE MEANS IT LACKS SCALE TO COMPETE WITH LARGE MANUFACTURERS SUCH AS FORD AND BMW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1208" y="4081669"/>
            <a:ext cx="5072270" cy="2451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 IS DEVELOPING A HYBRID ELECTRIC VEHICLE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RISING ENERGY COSTS WILL INCREASE DEMAND FOR HYBRIDS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49008" y="4114801"/>
            <a:ext cx="5072270" cy="24516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LABOUR COSTS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RECESSIONS IN EUROPE AND USA HAVE MEANT FALLS IN DEMAND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COMPETITVE MARKETPLACE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 EMISSION LAWS HAVE INCREASED R&amp;D COSTS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11" y="200818"/>
            <a:ext cx="123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38" y="0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58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D40E-A1D9-45F6-B47C-FCE278C4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3737"/>
          </a:xfrm>
        </p:spPr>
        <p:txBody>
          <a:bodyPr>
            <a:normAutofit fontScale="90000"/>
          </a:bodyPr>
          <a:lstStyle/>
          <a:p>
            <a:r>
              <a:rPr lang="en-GB" dirty="0"/>
              <a:t>Favourable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600E-82A2-4DB7-8B05-0579827B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CA175-6339-457A-A0A1-81093BB44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8"/>
          <a:stretch/>
        </p:blipFill>
        <p:spPr>
          <a:xfrm>
            <a:off x="926805" y="1018826"/>
            <a:ext cx="5816009" cy="5107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C4DDD1-3C16-4C4D-B73F-069D7553C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018" y="940981"/>
            <a:ext cx="3944679" cy="5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1F0F-A881-4F85-8397-41F3021E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97232"/>
          </a:xfrm>
        </p:spPr>
        <p:txBody>
          <a:bodyPr>
            <a:normAutofit fontScale="90000"/>
          </a:bodyPr>
          <a:lstStyle/>
          <a:p>
            <a:r>
              <a:rPr lang="en-GB" dirty="0"/>
              <a:t>Unfavourable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3479-0CD2-4384-AA8D-49BCCD80E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846BB-DE4D-4457-B6BA-8C88F634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06" y="1222744"/>
            <a:ext cx="11350988" cy="52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C29A-A9BF-4297-84D7-0BEB64A7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SWOT analysis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AC65A-B380-4E51-B500-3C781CAA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77046"/>
          </a:xfrm>
        </p:spPr>
        <p:txBody>
          <a:bodyPr>
            <a:normAutofit/>
          </a:bodyPr>
          <a:lstStyle/>
          <a:p>
            <a:pPr marL="514350" indent="-514350" algn="l" fontAlgn="base">
              <a:buFont typeface="+mj-lt"/>
              <a:buAutoNum type="arabicPeriod"/>
            </a:pPr>
            <a:r>
              <a:rPr lang="en-GB" sz="2800" dirty="0">
                <a:solidFill>
                  <a:srgbClr val="252525"/>
                </a:solidFill>
              </a:rPr>
              <a:t>Read the SWOT analyses for each of the following sports brands. 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GB" sz="2800" dirty="0">
                <a:solidFill>
                  <a:srgbClr val="252525"/>
                </a:solidFill>
              </a:rPr>
              <a:t>Analyse the current position of each brand and provide a summary for each.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GB" sz="2800" dirty="0">
                <a:solidFill>
                  <a:srgbClr val="252525"/>
                </a:solidFill>
              </a:rPr>
              <a:t>Recommend one brand to invest in and justify your choice.</a:t>
            </a:r>
          </a:p>
          <a:p>
            <a:pPr algn="l" fontAlgn="base"/>
            <a:endParaRPr lang="en-GB" sz="2800" dirty="0">
              <a:solidFill>
                <a:srgbClr val="252525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fontAlgn="base"/>
            <a:r>
              <a:rPr lang="en-GB" sz="2800" b="1" i="0" dirty="0">
                <a:solidFill>
                  <a:srgbClr val="252525"/>
                </a:solidFill>
                <a:effectLst/>
                <a:hlinkClick r:id="rId3"/>
              </a:rPr>
              <a:t>SWOT Analysis of Adidas</a:t>
            </a:r>
            <a:endParaRPr lang="en-GB" sz="2800" b="1" dirty="0"/>
          </a:p>
          <a:p>
            <a:r>
              <a:rPr lang="en-GB" sz="2800" b="1" dirty="0">
                <a:hlinkClick r:id="rId4"/>
              </a:rPr>
              <a:t>PUMA SWOT Analysis</a:t>
            </a:r>
            <a:endParaRPr lang="en-GB" sz="2800" b="1" dirty="0"/>
          </a:p>
          <a:p>
            <a:r>
              <a:rPr lang="en-GB" sz="2800" b="1" dirty="0">
                <a:hlinkClick r:id="rId5"/>
              </a:rPr>
              <a:t>Under Armour SWOT Analysis 2020</a:t>
            </a:r>
            <a:endParaRPr lang="en-GB" sz="2800" b="1" dirty="0"/>
          </a:p>
          <a:p>
            <a:r>
              <a:rPr lang="en-GB" sz="28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SWOT Analysis of Nike</a:t>
            </a:r>
            <a:endParaRPr lang="en-GB" sz="2800" b="1" dirty="0"/>
          </a:p>
          <a:p>
            <a:endParaRPr lang="en-GB" sz="2800" b="1" dirty="0">
              <a:solidFill>
                <a:srgbClr val="252525"/>
              </a:solidFill>
            </a:endParaRPr>
          </a:p>
          <a:p>
            <a:endParaRPr lang="en-GB" sz="2800" b="1" dirty="0">
              <a:solidFill>
                <a:srgbClr val="252525"/>
              </a:solidFill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01D6EC-3B53-4C27-BC7D-4388B6753326}"/>
              </a:ext>
            </a:extLst>
          </p:cNvPr>
          <p:cNvSpPr/>
          <p:nvPr/>
        </p:nvSpPr>
        <p:spPr>
          <a:xfrm>
            <a:off x="7219506" y="3638993"/>
            <a:ext cx="4731488" cy="2166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Alternative context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7"/>
              </a:rPr>
              <a:t>Restaurants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hlinkClick r:id="rId8"/>
              </a:rPr>
              <a:t>Toyota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hlinkClick r:id="rId9"/>
              </a:rPr>
              <a:t>Ford 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hlinkClick r:id="rId10"/>
              </a:rPr>
              <a:t>BMW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7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Strengths; How can we </a:t>
            </a:r>
            <a:r>
              <a:rPr lang="en-GB" b="1" dirty="0">
                <a:solidFill>
                  <a:srgbClr val="FF0000"/>
                </a:solidFill>
              </a:rPr>
              <a:t>U</a:t>
            </a:r>
            <a:r>
              <a:rPr lang="en-GB" dirty="0"/>
              <a:t>se each 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trength?</a:t>
            </a:r>
          </a:p>
          <a:p>
            <a:r>
              <a:rPr lang="en-GB" dirty="0"/>
              <a:t>Weaknesses; How can we 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top each </a:t>
            </a:r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dirty="0"/>
              <a:t>eakness?</a:t>
            </a:r>
          </a:p>
          <a:p>
            <a:r>
              <a:rPr lang="en-GB" dirty="0"/>
              <a:t>Opportunities; How can we 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/>
              <a:t>xploit each 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dirty="0"/>
              <a:t>pportunity?</a:t>
            </a:r>
          </a:p>
          <a:p>
            <a:r>
              <a:rPr lang="en-GB" dirty="0"/>
              <a:t>Threats; How can we </a:t>
            </a: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/>
              <a:t>efend against each 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/>
              <a:t>hreat?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USED SWOT!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400" dirty="0"/>
              <a:t>What are your strengths and weaknesses?</a:t>
            </a:r>
          </a:p>
          <a:p>
            <a:r>
              <a:rPr lang="en-GB" sz="4400" dirty="0"/>
              <a:t>What new opportunities are there in your future?</a:t>
            </a:r>
          </a:p>
          <a:p>
            <a:r>
              <a:rPr lang="en-GB" sz="4400" dirty="0"/>
              <a:t>Can you see anything as a threat to what you want to achieve?</a:t>
            </a:r>
          </a:p>
          <a:p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Strengths; </a:t>
            </a:r>
            <a:r>
              <a:rPr lang="en-GB" b="1" dirty="0"/>
              <a:t>Internal</a:t>
            </a:r>
            <a:r>
              <a:rPr lang="en-GB" dirty="0"/>
              <a:t> factors within a business that can help it achieve its objectives</a:t>
            </a:r>
          </a:p>
          <a:p>
            <a:r>
              <a:rPr lang="en-GB" dirty="0"/>
              <a:t>Weaknesses; </a:t>
            </a:r>
            <a:r>
              <a:rPr lang="en-GB" b="1" dirty="0"/>
              <a:t>Internal</a:t>
            </a:r>
            <a:r>
              <a:rPr lang="en-GB" dirty="0"/>
              <a:t> factors that could prevent a business from achieving its objectives</a:t>
            </a:r>
          </a:p>
          <a:p>
            <a:r>
              <a:rPr lang="en-GB" dirty="0"/>
              <a:t>Opportunities; </a:t>
            </a:r>
            <a:r>
              <a:rPr lang="en-GB" b="1" dirty="0"/>
              <a:t>External</a:t>
            </a:r>
            <a:r>
              <a:rPr lang="en-GB" dirty="0"/>
              <a:t> business circumstances that can help it achieve its objectives</a:t>
            </a:r>
          </a:p>
          <a:p>
            <a:r>
              <a:rPr lang="en-GB" dirty="0"/>
              <a:t>Threats; </a:t>
            </a:r>
            <a:r>
              <a:rPr lang="en-GB" b="1" dirty="0"/>
              <a:t>External</a:t>
            </a:r>
            <a:r>
              <a:rPr lang="en-GB" dirty="0"/>
              <a:t> problems that may prevent a business from achieving its objectives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81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Advantages of the business</a:t>
            </a:r>
          </a:p>
          <a:p>
            <a:r>
              <a:rPr lang="en-GB" dirty="0"/>
              <a:t>What unique or low-cost resources does the business have?</a:t>
            </a:r>
          </a:p>
          <a:p>
            <a:r>
              <a:rPr lang="en-GB" dirty="0"/>
              <a:t>What do people in your market see as your strengths?</a:t>
            </a:r>
          </a:p>
          <a:p>
            <a:r>
              <a:rPr lang="en-GB" dirty="0"/>
              <a:t>What factors mean that you "get the sale"?</a:t>
            </a:r>
          </a:p>
          <a:p>
            <a:r>
              <a:rPr lang="en-GB" dirty="0"/>
              <a:t>What is your organization's Unique Selling Proposition (USP)?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42315"/>
            <a:ext cx="5181600" cy="33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2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base"/>
            <a:r>
              <a:rPr lang="en-GB" dirty="0"/>
              <a:t>What could you improve?</a:t>
            </a:r>
          </a:p>
          <a:p>
            <a:pPr fontAlgn="base"/>
            <a:r>
              <a:rPr lang="en-GB" dirty="0"/>
              <a:t>What should you avoid?</a:t>
            </a:r>
          </a:p>
          <a:p>
            <a:pPr fontAlgn="base"/>
            <a:r>
              <a:rPr lang="en-GB" dirty="0"/>
              <a:t>What are people in your market likely to see as weaknesses?</a:t>
            </a:r>
          </a:p>
          <a:p>
            <a:pPr fontAlgn="base"/>
            <a:r>
              <a:rPr lang="en-GB" dirty="0"/>
              <a:t>What factors lose you sales?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fontAlgn="base"/>
            <a:r>
              <a:rPr lang="en-GB" dirty="0"/>
              <a:t>Sony Ericsson are among the brands that have gone bankrupt</a:t>
            </a:r>
          </a:p>
          <a:p>
            <a:endParaRPr lang="en-GB" dirty="0"/>
          </a:p>
        </p:txBody>
      </p:sp>
      <p:pic>
        <p:nvPicPr>
          <p:cNvPr id="1026" name="Picture 2" descr="Image result for sony erics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82" y="1825625"/>
            <a:ext cx="45070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4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en-GB" dirty="0"/>
              <a:t>What good opportunities can you spot?</a:t>
            </a:r>
          </a:p>
          <a:p>
            <a:pPr fontAlgn="base"/>
            <a:r>
              <a:rPr lang="en-GB" dirty="0"/>
              <a:t>What interesting trends are you aware of?</a:t>
            </a:r>
          </a:p>
          <a:p>
            <a:pPr fontAlgn="base"/>
            <a:r>
              <a:rPr lang="en-GB" dirty="0"/>
              <a:t>Useful opportunities can come from such things as:</a:t>
            </a:r>
          </a:p>
          <a:p>
            <a:pPr lvl="1" fontAlgn="base"/>
            <a:r>
              <a:rPr lang="en-GB" dirty="0"/>
              <a:t>Changes in technology and markets</a:t>
            </a:r>
          </a:p>
          <a:p>
            <a:pPr lvl="1" fontAlgn="base"/>
            <a:r>
              <a:rPr lang="en-GB" dirty="0"/>
              <a:t>Changes in social patterns, population, lifestyle changes etc.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6411" y="1825625"/>
            <a:ext cx="439317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42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What obstacles do you face?</a:t>
            </a:r>
          </a:p>
          <a:p>
            <a:r>
              <a:rPr lang="en-GB" dirty="0"/>
              <a:t>What are your competitors doing?</a:t>
            </a:r>
          </a:p>
          <a:p>
            <a:r>
              <a:rPr lang="en-GB" dirty="0"/>
              <a:t>Are quality standards or specifications for your job, products or services changing?</a:t>
            </a:r>
          </a:p>
          <a:p>
            <a:r>
              <a:rPr lang="en-GB" dirty="0"/>
              <a:t>Is changing technology threatening your position?</a:t>
            </a:r>
          </a:p>
          <a:p>
            <a:r>
              <a:rPr lang="en-GB" dirty="0"/>
              <a:t>Do you have bad debt or cash-flow problems?</a:t>
            </a:r>
          </a:p>
          <a:p>
            <a:r>
              <a:rPr lang="en-GB" dirty="0"/>
              <a:t>Could any of your weaknesses seriously threaten your business?</a:t>
            </a:r>
          </a:p>
        </p:txBody>
      </p:sp>
      <p:pic>
        <p:nvPicPr>
          <p:cNvPr id="2050" name="Picture 2" descr="VW Golf TDI Clean Diesel WAS 2010 8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40" y="1973128"/>
            <a:ext cx="4473682" cy="25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2591" y="4916557"/>
            <a:ext cx="470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2015 VW emissions scandal, VW scandal wiped 1/3 of the value from the business</a:t>
            </a:r>
          </a:p>
        </p:txBody>
      </p:sp>
    </p:spTree>
    <p:extLst>
      <p:ext uri="{BB962C8B-B14F-4D97-AF65-F5344CB8AC3E}">
        <p14:creationId xmlns:p14="http://schemas.microsoft.com/office/powerpoint/2010/main" val="53716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SWOT and strategic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SWOT can be used as a tool to formulate a strategy of growth and attack to use the business’s strengths to maximise opportunities in the market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SWOT can be used as a tool to compete and defend, using the strengths to minimise the market threats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SWOT can be used as a tool to improve and attack new markets or produce new products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SWOT can be used as a tool to identify when to change and retreat</a:t>
            </a:r>
          </a:p>
          <a:p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52988"/>
            <a:ext cx="5181600" cy="4159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85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2594-B6D4-4643-AF0F-2D385CDA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SWOT Guide</a:t>
            </a:r>
          </a:p>
        </p:txBody>
      </p:sp>
      <p:pic>
        <p:nvPicPr>
          <p:cNvPr id="4" name="Online Media 3" title="SWOT Analysis - What is SWOT? Definition, Examples and How to Do a SWOT Analysis">
            <a:hlinkClick r:id="" action="ppaction://media"/>
            <a:extLst>
              <a:ext uri="{FF2B5EF4-FFF2-40B4-BE49-F238E27FC236}">
                <a16:creationId xmlns:a16="http://schemas.microsoft.com/office/drawing/2014/main" id="{2B9B18E3-9744-4ED5-898A-F7DB7351158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773</Words>
  <Application>Microsoft Office PowerPoint</Application>
  <PresentationFormat>Widescreen</PresentationFormat>
  <Paragraphs>124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3.1.3 SWOT analysis</vt:lpstr>
      <vt:lpstr>Starter</vt:lpstr>
      <vt:lpstr>SWOT analysis</vt:lpstr>
      <vt:lpstr>Strengths</vt:lpstr>
      <vt:lpstr>Weaknesses</vt:lpstr>
      <vt:lpstr>Opportunities</vt:lpstr>
      <vt:lpstr>Threats</vt:lpstr>
      <vt:lpstr>SWOT and strategic decisions</vt:lpstr>
      <vt:lpstr>SWOT Guide</vt:lpstr>
      <vt:lpstr>Revision Video </vt:lpstr>
      <vt:lpstr>SWOT – decide where phrases go</vt:lpstr>
      <vt:lpstr>SWOT and large MNCs</vt:lpstr>
      <vt:lpstr>SWOT and large MNEs</vt:lpstr>
      <vt:lpstr>Favourable</vt:lpstr>
      <vt:lpstr>Unfavourable</vt:lpstr>
      <vt:lpstr>SWOT analysis examples</vt:lpstr>
      <vt:lpstr>Glossary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60</cp:revision>
  <dcterms:created xsi:type="dcterms:W3CDTF">2017-05-29T18:04:54Z</dcterms:created>
  <dcterms:modified xsi:type="dcterms:W3CDTF">2021-02-02T21:05:34Z</dcterms:modified>
</cp:coreProperties>
</file>