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08" r:id="rId2"/>
    <p:sldId id="267" r:id="rId3"/>
    <p:sldId id="311" r:id="rId4"/>
    <p:sldId id="312" r:id="rId5"/>
    <p:sldId id="320" r:id="rId6"/>
    <p:sldId id="319" r:id="rId7"/>
    <p:sldId id="318" r:id="rId8"/>
    <p:sldId id="321" r:id="rId9"/>
    <p:sldId id="32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95" autoAdjust="0"/>
    <p:restoredTop sz="88206" autoAdjust="0"/>
  </p:normalViewPr>
  <p:slideViewPr>
    <p:cSldViewPr snapToGrid="0">
      <p:cViewPr varScale="1">
        <p:scale>
          <a:sx n="77" d="100"/>
          <a:sy n="77" d="100"/>
        </p:scale>
        <p:origin x="126" y="5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75B8C5-3729-47B9-A5DE-37C0DFA1E76E}" type="datetimeFigureOut">
              <a:rPr lang="en-GB" smtClean="0"/>
              <a:t>03/11/2017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0EDF98-4E86-4FEA-8AB6-295F118B23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1499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EDF98-4E86-4FEA-8AB6-295F118B233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58692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EDF98-4E86-4FEA-8AB6-295F118B2336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021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E0A8-0D9E-4D18-8883-353B82C8F931}" type="datetimeFigureOut">
              <a:rPr lang="en-GB" smtClean="0"/>
              <a:t>03/11/2017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B179E-1108-402F-9E3C-BDB9B9574E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7476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E0A8-0D9E-4D18-8883-353B82C8F931}" type="datetimeFigureOut">
              <a:rPr lang="en-GB" smtClean="0"/>
              <a:t>03/11/2017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B179E-1108-402F-9E3C-BDB9B9574E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106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E0A8-0D9E-4D18-8883-353B82C8F931}" type="datetimeFigureOut">
              <a:rPr lang="en-GB" smtClean="0"/>
              <a:t>03/11/2017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B179E-1108-402F-9E3C-BDB9B9574E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1164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E0A8-0D9E-4D18-8883-353B82C8F931}" type="datetimeFigureOut">
              <a:rPr lang="en-GB" smtClean="0"/>
              <a:t>03/11/2017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B179E-1108-402F-9E3C-BDB9B9574E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992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E0A8-0D9E-4D18-8883-353B82C8F931}" type="datetimeFigureOut">
              <a:rPr lang="en-GB" smtClean="0"/>
              <a:t>03/11/2017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B179E-1108-402F-9E3C-BDB9B9574E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8121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E0A8-0D9E-4D18-8883-353B82C8F931}" type="datetimeFigureOut">
              <a:rPr lang="en-GB" smtClean="0"/>
              <a:t>03/11/2017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B179E-1108-402F-9E3C-BDB9B9574E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760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E0A8-0D9E-4D18-8883-353B82C8F931}" type="datetimeFigureOut">
              <a:rPr lang="en-GB" smtClean="0"/>
              <a:t>03/11/2017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B179E-1108-402F-9E3C-BDB9B9574E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9972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E0A8-0D9E-4D18-8883-353B82C8F931}" type="datetimeFigureOut">
              <a:rPr lang="en-GB" smtClean="0"/>
              <a:t>03/11/2017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B179E-1108-402F-9E3C-BDB9B9574E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5832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E0A8-0D9E-4D18-8883-353B82C8F931}" type="datetimeFigureOut">
              <a:rPr lang="en-GB" smtClean="0"/>
              <a:t>03/11/2017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B179E-1108-402F-9E3C-BDB9B9574E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2248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E0A8-0D9E-4D18-8883-353B82C8F931}" type="datetimeFigureOut">
              <a:rPr lang="en-GB" smtClean="0"/>
              <a:t>03/11/2017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B179E-1108-402F-9E3C-BDB9B9574E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3050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E0A8-0D9E-4D18-8883-353B82C8F931}" type="datetimeFigureOut">
              <a:rPr lang="en-GB" smtClean="0"/>
              <a:t>03/11/2017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B179E-1108-402F-9E3C-BDB9B9574E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6303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4E0A8-0D9E-4D18-8883-353B82C8F931}" type="datetimeFigureOut">
              <a:rPr lang="en-GB" smtClean="0"/>
              <a:t>03/11/2017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B179E-1108-402F-9E3C-BDB9B9574E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842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824" y="1743738"/>
            <a:ext cx="11008057" cy="4351338"/>
          </a:xfrm>
        </p:spPr>
        <p:txBody>
          <a:bodyPr>
            <a:normAutofit/>
          </a:bodyPr>
          <a:lstStyle/>
          <a:p>
            <a:endParaRPr lang="en-GB" sz="4000" dirty="0"/>
          </a:p>
        </p:txBody>
      </p:sp>
      <p:sp>
        <p:nvSpPr>
          <p:cNvPr id="5" name="Rectangle 4"/>
          <p:cNvSpPr/>
          <p:nvPr/>
        </p:nvSpPr>
        <p:spPr>
          <a:xfrm>
            <a:off x="632544" y="424144"/>
            <a:ext cx="815661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STARTER ACTIVITY -  5 mins</a:t>
            </a:r>
            <a:endParaRPr 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80437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144" y="1804921"/>
            <a:ext cx="11513711" cy="4351338"/>
          </a:xfrm>
        </p:spPr>
        <p:txBody>
          <a:bodyPr>
            <a:noAutofit/>
          </a:bodyPr>
          <a:lstStyle/>
          <a:p>
            <a:r>
              <a:rPr lang="en-GB" sz="4000" b="1" dirty="0">
                <a:solidFill>
                  <a:srgbClr val="C00000"/>
                </a:solidFill>
              </a:rPr>
              <a:t>Lo1: </a:t>
            </a:r>
            <a:r>
              <a:rPr lang="en-GB" sz="4000" b="1" dirty="0" smtClean="0">
                <a:solidFill>
                  <a:srgbClr val="C00000"/>
                </a:solidFill>
              </a:rPr>
              <a:t>Explain different factors which can impact PES</a:t>
            </a:r>
            <a:endParaRPr lang="en-GB" sz="4000" b="1" i="1" dirty="0">
              <a:solidFill>
                <a:srgbClr val="C00000"/>
              </a:solidFill>
            </a:endParaRPr>
          </a:p>
          <a:p>
            <a:endParaRPr lang="en-GB" sz="4000" b="1" dirty="0"/>
          </a:p>
          <a:p>
            <a:r>
              <a:rPr lang="en-GB" sz="4000" b="1" dirty="0" smtClean="0">
                <a:solidFill>
                  <a:srgbClr val="0070C0"/>
                </a:solidFill>
              </a:rPr>
              <a:t>Lo2: Diagrammatically illustrate and apply PES.</a:t>
            </a:r>
            <a:br>
              <a:rPr lang="en-GB" sz="4000" b="1" dirty="0" smtClean="0">
                <a:solidFill>
                  <a:srgbClr val="0070C0"/>
                </a:solidFill>
              </a:rPr>
            </a:br>
            <a:endParaRPr lang="en-GB" sz="4000" b="1" dirty="0" smtClean="0">
              <a:solidFill>
                <a:srgbClr val="0070C0"/>
              </a:solidFill>
            </a:endParaRPr>
          </a:p>
          <a:p>
            <a:r>
              <a:rPr lang="en-GB" sz="4000" b="1" dirty="0" smtClean="0">
                <a:solidFill>
                  <a:schemeClr val="accent6">
                    <a:lumMod val="75000"/>
                  </a:schemeClr>
                </a:solidFill>
              </a:rPr>
              <a:t>Lo3</a:t>
            </a:r>
            <a:r>
              <a:rPr lang="en-GB" sz="4000" b="1" dirty="0">
                <a:solidFill>
                  <a:schemeClr val="accent6">
                    <a:lumMod val="75000"/>
                  </a:schemeClr>
                </a:solidFill>
              </a:rPr>
              <a:t>: </a:t>
            </a:r>
            <a:r>
              <a:rPr lang="en-GB" sz="4000" b="1" dirty="0" smtClean="0">
                <a:solidFill>
                  <a:schemeClr val="accent6">
                    <a:lumMod val="75000"/>
                  </a:schemeClr>
                </a:solidFill>
              </a:rPr>
              <a:t>Evaluate the extent to which factors impact upon the PES of goods.</a:t>
            </a:r>
          </a:p>
        </p:txBody>
      </p:sp>
      <p:sp>
        <p:nvSpPr>
          <p:cNvPr id="4" name="Rectangle 3"/>
          <p:cNvSpPr/>
          <p:nvPr/>
        </p:nvSpPr>
        <p:spPr>
          <a:xfrm>
            <a:off x="2279576" y="382669"/>
            <a:ext cx="763284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LEARNING OBJECTIVES</a:t>
            </a:r>
            <a:endParaRPr 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11764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863203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sz="3200" b="1" i="1" dirty="0" smtClean="0"/>
              <a:t>Complete the PES </a:t>
            </a:r>
            <a:r>
              <a:rPr lang="en-GB" sz="3200" b="1" i="1" dirty="0"/>
              <a:t>Madejski Stadium </a:t>
            </a:r>
            <a:r>
              <a:rPr lang="en-GB" sz="3200" b="1" i="1" dirty="0" smtClean="0"/>
              <a:t>worksheet</a:t>
            </a:r>
            <a:endParaRPr lang="en-GB" b="1" dirty="0"/>
          </a:p>
        </p:txBody>
      </p:sp>
      <p:sp>
        <p:nvSpPr>
          <p:cNvPr id="4" name="Rectangle 3"/>
          <p:cNvSpPr/>
          <p:nvPr/>
        </p:nvSpPr>
        <p:spPr>
          <a:xfrm>
            <a:off x="1109681" y="382669"/>
            <a:ext cx="1002448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Madejski Stadium Activity</a:t>
            </a:r>
            <a:endParaRPr 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050" name="Picture 2" descr="http://i49.tinypic.com/2l0qd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363" y="3074653"/>
            <a:ext cx="5358121" cy="3043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stadiumguide.com/wp-content/gallery/madejski/madejski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82" y="3017106"/>
            <a:ext cx="4804013" cy="3100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own Arrow 1"/>
          <p:cNvSpPr/>
          <p:nvPr/>
        </p:nvSpPr>
        <p:spPr>
          <a:xfrm rot="16200000">
            <a:off x="5655736" y="4055687"/>
            <a:ext cx="784048" cy="25611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339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460311" y="627797"/>
            <a:ext cx="0" cy="554099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460311" y="6164240"/>
            <a:ext cx="945789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4503761" y="1596788"/>
            <a:ext cx="0" cy="4567452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45910" y="627797"/>
            <a:ext cx="8162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Price</a:t>
            </a:r>
            <a:endParaRPr lang="en-GB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9829004" y="6184710"/>
            <a:ext cx="13118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Quantity</a:t>
            </a:r>
            <a:endParaRPr lang="en-GB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272746" y="1080531"/>
            <a:ext cx="5084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/>
              <a:t>S</a:t>
            </a:r>
            <a:r>
              <a:rPr lang="en-GB" sz="2000" b="1" dirty="0" smtClean="0"/>
              <a:t>1</a:t>
            </a:r>
            <a:endParaRPr lang="en-GB" sz="2000" b="1" dirty="0"/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7092239" y="1617258"/>
            <a:ext cx="0" cy="4567452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840803" y="1101001"/>
            <a:ext cx="5084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/>
              <a:t>S</a:t>
            </a:r>
            <a:r>
              <a:rPr lang="en-GB" sz="2000" b="1" dirty="0"/>
              <a:t>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058606" y="6207373"/>
            <a:ext cx="8867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 smtClean="0"/>
              <a:t>Q1 </a:t>
            </a:r>
            <a:br>
              <a:rPr lang="en-GB" sz="1600" b="1" dirty="0" smtClean="0"/>
            </a:br>
            <a:r>
              <a:rPr lang="en-GB" sz="1600" b="1" dirty="0" smtClean="0"/>
              <a:t>(24,161)</a:t>
            </a:r>
            <a:endParaRPr lang="en-GB" sz="16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655721" y="6184710"/>
            <a:ext cx="8867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 smtClean="0"/>
              <a:t>Q2 </a:t>
            </a:r>
            <a:br>
              <a:rPr lang="en-GB" sz="1600" b="1" dirty="0" smtClean="0"/>
            </a:br>
            <a:r>
              <a:rPr lang="en-GB" sz="1600" b="1" dirty="0" smtClean="0"/>
              <a:t>(36,900)</a:t>
            </a:r>
            <a:endParaRPr lang="en-GB" sz="1600" b="1" dirty="0"/>
          </a:p>
        </p:txBody>
      </p:sp>
      <p:cxnSp>
        <p:nvCxnSpPr>
          <p:cNvPr id="23" name="Straight Connector 22"/>
          <p:cNvCxnSpPr/>
          <p:nvPr/>
        </p:nvCxnSpPr>
        <p:spPr>
          <a:xfrm flipH="1" flipV="1">
            <a:off x="2982707" y="1393388"/>
            <a:ext cx="5478905" cy="4378657"/>
          </a:xfrm>
          <a:prstGeom prst="line">
            <a:avLst/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8461612" y="5479657"/>
            <a:ext cx="5725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/>
              <a:t>D</a:t>
            </a:r>
            <a:r>
              <a:rPr lang="en-GB" sz="2000" b="1" dirty="0"/>
              <a:t>1</a:t>
            </a:r>
          </a:p>
        </p:txBody>
      </p:sp>
      <p:cxnSp>
        <p:nvCxnSpPr>
          <p:cNvPr id="27" name="Straight Connector 26"/>
          <p:cNvCxnSpPr/>
          <p:nvPr/>
        </p:nvCxnSpPr>
        <p:spPr>
          <a:xfrm flipH="1">
            <a:off x="1460311" y="2593075"/>
            <a:ext cx="3043450" cy="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861193" y="2314335"/>
            <a:ext cx="611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200" b="1" dirty="0" smtClean="0"/>
              <a:t>P1</a:t>
            </a:r>
            <a:endParaRPr lang="en-GB" sz="3200" b="1" dirty="0"/>
          </a:p>
        </p:txBody>
      </p:sp>
      <p:cxnSp>
        <p:nvCxnSpPr>
          <p:cNvPr id="29" name="Straight Connector 28"/>
          <p:cNvCxnSpPr/>
          <p:nvPr/>
        </p:nvCxnSpPr>
        <p:spPr>
          <a:xfrm flipH="1">
            <a:off x="1460311" y="4683457"/>
            <a:ext cx="5631928" cy="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874841" y="4418644"/>
            <a:ext cx="611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200" b="1" dirty="0" smtClean="0"/>
              <a:t>P2</a:t>
            </a:r>
            <a:endParaRPr lang="en-GB" sz="3200" b="1" dirty="0"/>
          </a:p>
        </p:txBody>
      </p:sp>
      <p:sp>
        <p:nvSpPr>
          <p:cNvPr id="32" name="Right Arrow 31"/>
          <p:cNvSpPr/>
          <p:nvPr/>
        </p:nvSpPr>
        <p:spPr>
          <a:xfrm>
            <a:off x="4869987" y="6246265"/>
            <a:ext cx="1895416" cy="400110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Stadium Expansion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157642" y="627797"/>
            <a:ext cx="2690029" cy="9233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Supply is fixed in the</a:t>
            </a:r>
            <a:br>
              <a:rPr lang="en-GB" dirty="0" smtClean="0"/>
            </a:br>
            <a:r>
              <a:rPr lang="en-GB" dirty="0" smtClean="0"/>
              <a:t>short-term, so the curve</a:t>
            </a:r>
            <a:br>
              <a:rPr lang="en-GB" dirty="0" smtClean="0"/>
            </a:br>
            <a:r>
              <a:rPr lang="en-GB" dirty="0" smtClean="0"/>
              <a:t>is </a:t>
            </a:r>
            <a:r>
              <a:rPr lang="en-GB" b="1" dirty="0" smtClean="0"/>
              <a:t>perfectly inelastic.</a:t>
            </a:r>
            <a:endParaRPr lang="en-GB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9157643" y="2785914"/>
            <a:ext cx="2689166" cy="92333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Demand is high and</a:t>
            </a:r>
            <a:br>
              <a:rPr lang="en-GB" dirty="0" smtClean="0"/>
            </a:br>
            <a:r>
              <a:rPr lang="en-GB" dirty="0" smtClean="0"/>
              <a:t>supply is fixed, leading</a:t>
            </a:r>
            <a:br>
              <a:rPr lang="en-GB" dirty="0" smtClean="0"/>
            </a:br>
            <a:r>
              <a:rPr lang="en-GB" dirty="0" smtClean="0"/>
              <a:t>to high ticket prices (P1).</a:t>
            </a:r>
            <a:endParaRPr lang="en-GB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9157642" y="3880514"/>
            <a:ext cx="2703677" cy="92333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Expanding the stadium</a:t>
            </a:r>
            <a:br>
              <a:rPr lang="en-GB" dirty="0" smtClean="0"/>
            </a:br>
            <a:r>
              <a:rPr lang="en-GB" dirty="0" smtClean="0"/>
              <a:t>increases supply (S2) and lowers ticket prices (P2).</a:t>
            </a:r>
            <a:endParaRPr lang="en-GB" b="1" dirty="0"/>
          </a:p>
        </p:txBody>
      </p:sp>
      <p:pic>
        <p:nvPicPr>
          <p:cNvPr id="37" name="Picture 4" descr="http://www.stadiumguide.com/wp-content/gallery/madejski/madejski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7032" y="92077"/>
            <a:ext cx="1659900" cy="1071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 descr="http://i49.tinypic.com/2l0qd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945" y="160278"/>
            <a:ext cx="1742331" cy="989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9157642" y="1703527"/>
            <a:ext cx="2690029" cy="9233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Expanding The Mad </a:t>
            </a:r>
            <a:r>
              <a:rPr lang="en-GB" dirty="0" err="1" smtClean="0"/>
              <a:t>Stad</a:t>
            </a:r>
            <a:r>
              <a:rPr lang="en-GB" dirty="0" smtClean="0"/>
              <a:t> would cause supply to shift to the right S1-S2.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8203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8" grpId="0"/>
      <p:bldP spid="20" grpId="0"/>
      <p:bldP spid="21" grpId="0"/>
      <p:bldP spid="22" grpId="0"/>
      <p:bldP spid="25" grpId="0"/>
      <p:bldP spid="28" grpId="0"/>
      <p:bldP spid="31" grpId="0"/>
      <p:bldP spid="32" grpId="0" animBg="1"/>
      <p:bldP spid="33" grpId="0" animBg="1"/>
      <p:bldP spid="34" grpId="0" animBg="1"/>
      <p:bldP spid="36" grpId="0" animBg="1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455" y="1540812"/>
            <a:ext cx="11318823" cy="4351338"/>
          </a:xfrm>
        </p:spPr>
        <p:txBody>
          <a:bodyPr>
            <a:noAutofit/>
          </a:bodyPr>
          <a:lstStyle/>
          <a:p>
            <a:r>
              <a:rPr lang="en-GB" dirty="0" smtClean="0"/>
              <a:t>The idea of ‘short-run’ and ‘long-run’ in Economics is </a:t>
            </a:r>
            <a:r>
              <a:rPr lang="en-GB" b="1" dirty="0" smtClean="0"/>
              <a:t>used in many other theories throughout A-Level</a:t>
            </a:r>
            <a:r>
              <a:rPr lang="en-GB" dirty="0" smtClean="0"/>
              <a:t>, therefore understanding this definition is important for topics beyond price elasticity of supply: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  <a:p>
            <a:pPr marL="800100" lvl="1" indent="-342900"/>
            <a:r>
              <a:rPr lang="en-GB" sz="3600" b="1" dirty="0">
                <a:solidFill>
                  <a:srgbClr val="00B050"/>
                </a:solidFill>
              </a:rPr>
              <a:t>Short-run: </a:t>
            </a:r>
            <a:r>
              <a:rPr lang="en-GB" sz="2800" dirty="0"/>
              <a:t>defined in Economics as the period of time when at least </a:t>
            </a:r>
            <a:r>
              <a:rPr lang="en-GB" sz="2800" b="1" dirty="0"/>
              <a:t>one factor of supply (land, labour and capital) </a:t>
            </a:r>
            <a:r>
              <a:rPr lang="en-GB" sz="2800" dirty="0"/>
              <a:t>is fixed and the rest are variable/changeable in terms of quantity/quality.</a:t>
            </a:r>
            <a:br>
              <a:rPr lang="en-GB" sz="2800" dirty="0"/>
            </a:br>
            <a:endParaRPr lang="en-GB" sz="2800" dirty="0">
              <a:solidFill>
                <a:srgbClr val="C00000"/>
              </a:solidFill>
            </a:endParaRPr>
          </a:p>
          <a:p>
            <a:pPr marL="800100" lvl="1" indent="-342900"/>
            <a:r>
              <a:rPr lang="en-GB" sz="3600" b="1" dirty="0">
                <a:solidFill>
                  <a:srgbClr val="C00000"/>
                </a:solidFill>
              </a:rPr>
              <a:t>Long-run: </a:t>
            </a:r>
            <a:r>
              <a:rPr lang="en-GB" sz="2800" dirty="0"/>
              <a:t>defined in Economics as the period of time when all </a:t>
            </a:r>
            <a:r>
              <a:rPr lang="en-GB" sz="2800" b="1" dirty="0"/>
              <a:t>factors of supply (land, labour and capital) </a:t>
            </a:r>
            <a:r>
              <a:rPr lang="en-GB" sz="2800" dirty="0"/>
              <a:t>are variable/changeable in terms of quantity/quality.</a:t>
            </a:r>
          </a:p>
        </p:txBody>
      </p:sp>
      <p:sp>
        <p:nvSpPr>
          <p:cNvPr id="4" name="Rectangle 3"/>
          <p:cNvSpPr/>
          <p:nvPr/>
        </p:nvSpPr>
        <p:spPr>
          <a:xfrm>
            <a:off x="1109681" y="382669"/>
            <a:ext cx="1002448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SR/LR Economics Definitions</a:t>
            </a:r>
            <a:endParaRPr 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42786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460311" y="627797"/>
            <a:ext cx="0" cy="554099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460311" y="6164240"/>
            <a:ext cx="945789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4503761" y="1596788"/>
            <a:ext cx="0" cy="4567452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45910" y="627797"/>
            <a:ext cx="8162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Price</a:t>
            </a:r>
            <a:endParaRPr lang="en-GB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9829004" y="6184710"/>
            <a:ext cx="13118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Quantity</a:t>
            </a:r>
            <a:endParaRPr lang="en-GB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272746" y="1080531"/>
            <a:ext cx="6447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/>
              <a:t>S</a:t>
            </a:r>
            <a:r>
              <a:rPr lang="en-GB" sz="2000" b="1" dirty="0" smtClean="0"/>
              <a:t>SR</a:t>
            </a:r>
            <a:endParaRPr lang="en-GB" sz="2000" b="1" dirty="0"/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6189260" y="1551127"/>
            <a:ext cx="1222361" cy="430910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095669" y="889690"/>
            <a:ext cx="6319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/>
              <a:t>S</a:t>
            </a:r>
            <a:r>
              <a:rPr lang="en-GB" sz="2000" b="1" dirty="0" smtClean="0"/>
              <a:t>LR</a:t>
            </a:r>
            <a:endParaRPr lang="en-GB" sz="20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8364512" y="1103778"/>
            <a:ext cx="3483160" cy="120032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Supply is fixed in the</a:t>
            </a:r>
            <a:br>
              <a:rPr lang="en-GB" sz="2400" dirty="0" smtClean="0"/>
            </a:br>
            <a:r>
              <a:rPr lang="en-GB" sz="2400" dirty="0" smtClean="0"/>
              <a:t>short-term, so the curve</a:t>
            </a:r>
            <a:br>
              <a:rPr lang="en-GB" sz="2400" dirty="0" smtClean="0"/>
            </a:br>
            <a:r>
              <a:rPr lang="en-GB" sz="2400" dirty="0" smtClean="0"/>
              <a:t>is </a:t>
            </a:r>
            <a:r>
              <a:rPr lang="en-GB" sz="2400" b="1" dirty="0" smtClean="0"/>
              <a:t>perfectly inelastic.</a:t>
            </a:r>
            <a:endParaRPr lang="en-GB" sz="24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8364511" y="2551515"/>
            <a:ext cx="3483160" cy="267765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If we consider the supply in the long-run, </a:t>
            </a:r>
            <a:r>
              <a:rPr lang="en-GB" sz="2400" dirty="0" smtClean="0"/>
              <a:t>all factors of </a:t>
            </a:r>
            <a:r>
              <a:rPr lang="en-GB" sz="2400" b="1" dirty="0" smtClean="0"/>
              <a:t>supply are </a:t>
            </a:r>
            <a:r>
              <a:rPr lang="en-GB" sz="2400" b="1" dirty="0" smtClean="0"/>
              <a:t>variable and so </a:t>
            </a:r>
            <a:r>
              <a:rPr lang="en-GB" sz="2400" b="1" dirty="0" smtClean="0"/>
              <a:t>the </a:t>
            </a:r>
            <a:r>
              <a:rPr lang="en-GB" sz="2400" b="1" dirty="0" smtClean="0"/>
              <a:t>likelihood of expansion </a:t>
            </a:r>
            <a:r>
              <a:rPr lang="en-GB" sz="2400" b="1" dirty="0" smtClean="0"/>
              <a:t>increases</a:t>
            </a:r>
            <a:r>
              <a:rPr lang="en-GB" sz="2400" dirty="0" smtClean="0"/>
              <a:t>. Therefore supply becomes </a:t>
            </a:r>
            <a:r>
              <a:rPr lang="en-GB" sz="2400" dirty="0" smtClean="0"/>
              <a:t>more elastic </a:t>
            </a:r>
            <a:r>
              <a:rPr lang="en-GB" sz="2400" dirty="0" smtClean="0"/>
              <a:t>over time.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125344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8" grpId="0"/>
      <p:bldP spid="20" grpId="0"/>
      <p:bldP spid="33" grpId="0" animBg="1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884" y="1315461"/>
            <a:ext cx="11513711" cy="5203983"/>
          </a:xfrm>
        </p:spPr>
        <p:txBody>
          <a:bodyPr>
            <a:noAutofit/>
          </a:bodyPr>
          <a:lstStyle/>
          <a:p>
            <a:r>
              <a:rPr lang="en-GB" sz="3200" dirty="0"/>
              <a:t>Average house prices in an area have increased from £145,000 to £170,000 and supply increases from 40,000 to 44,000. PES is</a:t>
            </a:r>
            <a:r>
              <a:rPr lang="en-GB" sz="3200" dirty="0" smtClean="0"/>
              <a:t>:</a:t>
            </a:r>
          </a:p>
          <a:p>
            <a:endParaRPr lang="en-GB" sz="3200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GB" sz="3200" b="1" i="1" dirty="0" smtClean="0">
                <a:solidFill>
                  <a:schemeClr val="accent6">
                    <a:lumMod val="75000"/>
                  </a:schemeClr>
                </a:solidFill>
              </a:rPr>
              <a:t>+10 / +17 = 0.588</a:t>
            </a:r>
          </a:p>
          <a:p>
            <a:r>
              <a:rPr lang="en-GB" sz="3200" b="1" i="1" dirty="0" smtClean="0">
                <a:solidFill>
                  <a:schemeClr val="accent6">
                    <a:lumMod val="75000"/>
                  </a:schemeClr>
                </a:solidFill>
              </a:rPr>
              <a:t>Housing is therefore inelastic.</a:t>
            </a:r>
          </a:p>
          <a:p>
            <a:endParaRPr lang="en-GB" sz="3200" b="1" i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GB" sz="3200" b="1" i="1" dirty="0" smtClean="0">
                <a:solidFill>
                  <a:schemeClr val="accent6">
                    <a:lumMod val="75000"/>
                  </a:schemeClr>
                </a:solidFill>
              </a:rPr>
              <a:t>Planning permission, 6-9 month build time.</a:t>
            </a:r>
            <a:endParaRPr lang="en-GB" sz="3200" b="1" i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GB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09681" y="382669"/>
            <a:ext cx="1002448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PES WORKSHEET</a:t>
            </a:r>
            <a:endParaRPr 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32612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388" y="1446663"/>
            <a:ext cx="10671412" cy="50360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b="1" dirty="0" smtClean="0"/>
              <a:t>In small groups you will each be given a </a:t>
            </a:r>
            <a:r>
              <a:rPr lang="en-GB" sz="3200" b="1" dirty="0" smtClean="0">
                <a:solidFill>
                  <a:srgbClr val="FF0000"/>
                </a:solidFill>
              </a:rPr>
              <a:t>commodity</a:t>
            </a:r>
            <a:r>
              <a:rPr lang="en-GB" sz="3200" b="1" dirty="0" smtClean="0"/>
              <a:t> from a past paper exam question.</a:t>
            </a:r>
          </a:p>
          <a:p>
            <a:pPr marL="0" indent="0">
              <a:buNone/>
            </a:pPr>
            <a:endParaRPr lang="en-GB" sz="3200" b="1" dirty="0"/>
          </a:p>
          <a:p>
            <a:pPr marL="0" indent="0">
              <a:buNone/>
            </a:pPr>
            <a:r>
              <a:rPr lang="en-GB" sz="3200" b="1" dirty="0" smtClean="0"/>
              <a:t>Read the extract in order to answer the evaluative PES question.</a:t>
            </a:r>
            <a:endParaRPr lang="en-GB" sz="32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3200" b="1" dirty="0"/>
          </a:p>
          <a:p>
            <a:pPr marL="0" indent="0">
              <a:buNone/>
            </a:pPr>
            <a:r>
              <a:rPr lang="en-GB" sz="3200" b="1" dirty="0" smtClean="0"/>
              <a:t>Fill in the table – </a:t>
            </a:r>
            <a:r>
              <a:rPr lang="en-GB" sz="3600" b="1" dirty="0" smtClean="0">
                <a:solidFill>
                  <a:srgbClr val="00B0F0"/>
                </a:solidFill>
              </a:rPr>
              <a:t>KAA points </a:t>
            </a:r>
            <a:r>
              <a:rPr lang="en-GB" sz="3200" b="1" dirty="0" smtClean="0"/>
              <a:t>and </a:t>
            </a:r>
            <a:r>
              <a:rPr lang="en-GB" sz="3600" b="1" dirty="0" smtClean="0">
                <a:solidFill>
                  <a:srgbClr val="00B0F0"/>
                </a:solidFill>
              </a:rPr>
              <a:t>EV points.</a:t>
            </a:r>
          </a:p>
          <a:p>
            <a:pPr marL="0" indent="0">
              <a:buNone/>
            </a:pPr>
            <a:endParaRPr lang="en-GB" sz="3200" b="1" dirty="0"/>
          </a:p>
          <a:p>
            <a:pPr marL="0" indent="0">
              <a:buNone/>
            </a:pPr>
            <a:r>
              <a:rPr lang="en-GB" sz="3200" b="1" dirty="0" smtClean="0"/>
              <a:t>You will then report your findings back to the rest of the class.</a:t>
            </a:r>
            <a:endParaRPr lang="en-GB" b="1" dirty="0"/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761338" y="382669"/>
            <a:ext cx="1002448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Commodities - GROUP WORK</a:t>
            </a:r>
            <a:endParaRPr 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9809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070" y="1073775"/>
            <a:ext cx="11893930" cy="1077232"/>
          </a:xfrm>
        </p:spPr>
        <p:txBody>
          <a:bodyPr>
            <a:normAutofit fontScale="92500"/>
          </a:bodyPr>
          <a:lstStyle/>
          <a:p>
            <a:pPr marL="0" lvl="0" indent="0">
              <a:buNone/>
            </a:pPr>
            <a:r>
              <a:rPr lang="en-GB" dirty="0"/>
              <a:t>With reference to the information provided and your own knowledge, discuss whether the price elasticity of supply for cotton is likely to be inelastic or elastic. (10)</a:t>
            </a:r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775859" y="150445"/>
            <a:ext cx="1002448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Exam Question</a:t>
            </a:r>
            <a:endParaRPr 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738" y="1996254"/>
            <a:ext cx="8799376" cy="46222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171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4258</TotalTime>
  <Words>288</Words>
  <Application>Microsoft Office PowerPoint</Application>
  <PresentationFormat>Widescreen</PresentationFormat>
  <Paragraphs>51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Wilson</dc:creator>
  <cp:lastModifiedBy>Michael Wilson</cp:lastModifiedBy>
  <cp:revision>276</cp:revision>
  <dcterms:created xsi:type="dcterms:W3CDTF">2013-12-06T10:07:58Z</dcterms:created>
  <dcterms:modified xsi:type="dcterms:W3CDTF">2017-11-03T10:56:39Z</dcterms:modified>
</cp:coreProperties>
</file>