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3" r:id="rId2"/>
    <p:sldId id="321" r:id="rId3"/>
    <p:sldId id="336" r:id="rId4"/>
    <p:sldId id="337" r:id="rId5"/>
    <p:sldId id="338" r:id="rId6"/>
    <p:sldId id="332" r:id="rId7"/>
    <p:sldId id="331" r:id="rId8"/>
    <p:sldId id="333" r:id="rId9"/>
    <p:sldId id="334" r:id="rId10"/>
    <p:sldId id="335" r:id="rId11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8" autoAdjust="0"/>
    <p:restoredTop sz="87097" autoAdjust="0"/>
  </p:normalViewPr>
  <p:slideViewPr>
    <p:cSldViewPr>
      <p:cViewPr>
        <p:scale>
          <a:sx n="70" d="100"/>
          <a:sy n="70" d="100"/>
        </p:scale>
        <p:origin x="-13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03/02/2015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2527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</a:t>
            </a:r>
            <a:r>
              <a:rPr lang="en-GB" baseline="0" dirty="0" smtClean="0"/>
              <a:t> profit motive to keep </a:t>
            </a:r>
            <a:r>
              <a:rPr lang="en-GB" baseline="0" smtClean="0"/>
              <a:t>costs down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Putting cigarettes behind doors in cabinets. Banning</a:t>
            </a:r>
            <a:r>
              <a:rPr lang="en-GB" baseline="0" dirty="0" smtClean="0"/>
              <a:t> advertising, sponsorship of sporting events,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Value or normative judgements come</a:t>
            </a:r>
            <a:r>
              <a:rPr lang="en-GB" baseline="0" dirty="0" smtClean="0"/>
              <a:t> in to play here. Is it desirable to ban smoking in </a:t>
            </a:r>
            <a:r>
              <a:rPr lang="en-GB" baseline="0" smtClean="0"/>
              <a:t>public places?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Fixed amount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supply </a:t>
            </a:r>
            <a:r>
              <a:rPr lang="en-GB" dirty="0" smtClean="0"/>
              <a:t>Q</a:t>
            </a:r>
            <a:r>
              <a:rPr lang="en-GB" baseline="-25000" dirty="0" smtClean="0"/>
              <a:t>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Demand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normal shape. P</a:t>
            </a:r>
            <a:r>
              <a:rPr lang="en-GB" baseline="-25000" dirty="0" smtClean="0"/>
              <a:t>1</a:t>
            </a:r>
            <a:r>
              <a:rPr lang="en-GB" baseline="0" dirty="0" smtClean="0"/>
              <a:t>   but state provision free at point of consumption. Paid for by general taxation. At 0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 &gt; ss. XS dd. Shaded area.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-25000" dirty="0" smtClean="0"/>
          </a:p>
          <a:p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</a:t>
            </a:r>
            <a:r>
              <a:rPr lang="en-GB" baseline="0" dirty="0" smtClean="0"/>
              <a:t> profit motive to keep costs down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</a:t>
            </a:r>
            <a:r>
              <a:rPr lang="en-GB" baseline="0" dirty="0" smtClean="0"/>
              <a:t> profit motive to keep </a:t>
            </a:r>
            <a:r>
              <a:rPr lang="en-GB" baseline="0" smtClean="0"/>
              <a:t>costs down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03/02/2015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03/02/2015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03/02/2015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State 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How regulation works on the market</a:t>
            </a:r>
          </a:p>
          <a:p>
            <a:r>
              <a:rPr lang="en-GB" sz="4000" dirty="0" smtClean="0"/>
              <a:t>Examples</a:t>
            </a:r>
            <a:endParaRPr lang="en-GB" sz="4000" dirty="0" smtClean="0"/>
          </a:p>
          <a:p>
            <a:r>
              <a:rPr lang="en-GB" sz="4000" dirty="0" smtClean="0"/>
              <a:t>Benefits</a:t>
            </a:r>
          </a:p>
          <a:p>
            <a:r>
              <a:rPr lang="en-GB" sz="4000" dirty="0" smtClean="0"/>
              <a:t>Drawbacks</a:t>
            </a:r>
            <a:endParaRPr lang="en-GB" sz="4000" dirty="0" smtClean="0"/>
          </a:p>
          <a:p>
            <a:r>
              <a:rPr lang="en-GB" sz="4000" dirty="0" smtClean="0"/>
              <a:t>Evaluation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Direct state provision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State provision comes at huge cost</a:t>
            </a:r>
          </a:p>
          <a:p>
            <a:r>
              <a:rPr lang="en-GB" sz="4000" dirty="0" smtClean="0"/>
              <a:t>Weigh up its cost and benefit</a:t>
            </a:r>
          </a:p>
          <a:p>
            <a:r>
              <a:rPr lang="en-GB" sz="4000" dirty="0" smtClean="0"/>
              <a:t>Private secto</a:t>
            </a:r>
            <a:r>
              <a:rPr lang="en-GB" sz="4000" dirty="0" smtClean="0"/>
              <a:t>r involved in areas where no positive externalities present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State 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10000"/>
          </a:bodyPr>
          <a:lstStyle/>
          <a:p>
            <a:r>
              <a:rPr lang="en-GB" sz="4000" dirty="0" smtClean="0"/>
              <a:t>Taxes/other intervention may not be sufficient (inelastic demand)</a:t>
            </a:r>
          </a:p>
          <a:p>
            <a:r>
              <a:rPr lang="en-GB" sz="4000" dirty="0" smtClean="0"/>
              <a:t>Extra tool to reduce output/consumption towards social optimum</a:t>
            </a:r>
            <a:endParaRPr lang="en-GB" sz="4000" dirty="0" smtClean="0"/>
          </a:p>
          <a:p>
            <a:r>
              <a:rPr lang="en-GB" sz="4000" dirty="0" smtClean="0"/>
              <a:t>Increases costs of production or</a:t>
            </a:r>
          </a:p>
          <a:p>
            <a:r>
              <a:rPr lang="en-GB" sz="4000" dirty="0" smtClean="0"/>
              <a:t>Reduces demand</a:t>
            </a:r>
            <a:endParaRPr lang="en-GB" sz="4000" dirty="0" smtClean="0"/>
          </a:p>
          <a:p>
            <a:r>
              <a:rPr lang="en-GB" sz="4000" dirty="0" smtClean="0"/>
              <a:t>E.g. Unbranded cigarette packets</a:t>
            </a:r>
          </a:p>
          <a:p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State 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Benefits</a:t>
            </a:r>
          </a:p>
          <a:p>
            <a:r>
              <a:rPr lang="en-GB" sz="4000" dirty="0" smtClean="0"/>
              <a:t>Helps reduce output/consumption towards social optimum</a:t>
            </a:r>
            <a:endParaRPr lang="en-GB" sz="4000" dirty="0" smtClean="0"/>
          </a:p>
          <a:p>
            <a:r>
              <a:rPr lang="en-GB" sz="4000" dirty="0" smtClean="0"/>
              <a:t>Firms/ consumers forced to acknowledge negative externalities</a:t>
            </a:r>
          </a:p>
          <a:p>
            <a:r>
              <a:rPr lang="en-GB" sz="4000" dirty="0" smtClean="0"/>
              <a:t>Enforceable rules, not down to market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State 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Drawbacks</a:t>
            </a:r>
          </a:p>
          <a:p>
            <a:r>
              <a:rPr lang="en-GB" sz="4000" dirty="0" smtClean="0"/>
              <a:t>Expensive to enforce</a:t>
            </a:r>
          </a:p>
          <a:p>
            <a:r>
              <a:rPr lang="en-GB" sz="4000" dirty="0" smtClean="0"/>
              <a:t>Blunt </a:t>
            </a:r>
            <a:r>
              <a:rPr lang="en-GB" sz="4000" dirty="0" smtClean="0"/>
              <a:t>tool:</a:t>
            </a:r>
          </a:p>
          <a:p>
            <a:pPr>
              <a:buNone/>
            </a:pPr>
            <a:r>
              <a:rPr lang="en-GB" sz="4000" dirty="0" smtClean="0"/>
              <a:t>Difficult to get to optimum level</a:t>
            </a:r>
          </a:p>
          <a:p>
            <a:pPr>
              <a:buNone/>
            </a:pPr>
            <a:r>
              <a:rPr lang="en-GB" sz="4000" dirty="0" smtClean="0"/>
              <a:t>Ineffective if too weak</a:t>
            </a:r>
          </a:p>
          <a:p>
            <a:pPr>
              <a:buNone/>
            </a:pPr>
            <a:r>
              <a:rPr lang="en-GB" sz="4000" dirty="0" smtClean="0"/>
              <a:t>Black market if too draconian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State 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Evaluation</a:t>
            </a:r>
          </a:p>
          <a:p>
            <a:pPr>
              <a:buNone/>
            </a:pPr>
            <a:r>
              <a:rPr lang="en-GB" sz="4000" dirty="0" smtClean="0"/>
              <a:t>All government intervention needs to weigh up the potential benefits and costs involved.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Direct state provision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75656" y="2031231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3608" y="6135687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520" y="189859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Price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619288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Quantity</a:t>
            </a:r>
            <a:endParaRPr lang="en-GB" sz="1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123728" y="2319263"/>
            <a:ext cx="4176464" cy="37740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44208" y="5661248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Demand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6084168" y="61653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4211960" y="2132856"/>
            <a:ext cx="0" cy="39668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67944" y="177281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Supply</a:t>
            </a:r>
            <a:endParaRPr lang="en-GB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1043608" y="400506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</a:t>
            </a:r>
            <a:r>
              <a:rPr lang="en-GB" baseline="-25000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95936" y="62373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/>
              <a:t>1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475656" y="4221088"/>
            <a:ext cx="273630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3568" y="58772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Direct state provision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000" dirty="0" smtClean="0"/>
              <a:t>Benefits of state provision</a:t>
            </a:r>
          </a:p>
          <a:p>
            <a:r>
              <a:rPr lang="en-GB" sz="4000" dirty="0" smtClean="0"/>
              <a:t>Improvement in allocation of resources- Q</a:t>
            </a:r>
            <a:r>
              <a:rPr lang="en-GB" sz="4000" baseline="-25000" dirty="0" smtClean="0"/>
              <a:t>1 </a:t>
            </a:r>
            <a:r>
              <a:rPr lang="en-GB" sz="4000" dirty="0" smtClean="0"/>
              <a:t> social optimum (or closer than before)</a:t>
            </a:r>
          </a:p>
          <a:p>
            <a:r>
              <a:rPr lang="en-GB" sz="4000" dirty="0" smtClean="0"/>
              <a:t>All social benefits ignored by free market </a:t>
            </a:r>
            <a:r>
              <a:rPr lang="en-GB" sz="4000" dirty="0" smtClean="0"/>
              <a:t>considered</a:t>
            </a:r>
          </a:p>
          <a:p>
            <a:r>
              <a:rPr lang="en-GB" sz="4000" dirty="0" smtClean="0"/>
              <a:t>No price exclusion- everyone can benefit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Direct state provision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Drawbacks</a:t>
            </a:r>
            <a:r>
              <a:rPr lang="en-GB" sz="4000" dirty="0" smtClean="0"/>
              <a:t> of state provision</a:t>
            </a:r>
          </a:p>
          <a:p>
            <a:r>
              <a:rPr lang="en-GB" sz="4000" dirty="0" smtClean="0"/>
              <a:t>Excess demand</a:t>
            </a:r>
          </a:p>
          <a:p>
            <a:r>
              <a:rPr lang="en-GB" sz="4000" dirty="0" smtClean="0"/>
              <a:t>High opportunity cost</a:t>
            </a:r>
          </a:p>
          <a:p>
            <a:r>
              <a:rPr lang="en-GB" sz="4000" dirty="0" smtClean="0"/>
              <a:t>Wasteful</a:t>
            </a:r>
            <a:r>
              <a:rPr lang="en-GB" sz="4000" dirty="0" smtClean="0"/>
              <a:t> organisation- no incentive to be efficient</a:t>
            </a:r>
          </a:p>
          <a:p>
            <a:r>
              <a:rPr lang="en-GB" sz="4000" dirty="0" smtClean="0"/>
              <a:t>Excludes potentially efficient private sector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Direct state provision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Rationing excess demand</a:t>
            </a:r>
            <a:endParaRPr lang="en-GB" sz="4000" dirty="0" smtClean="0"/>
          </a:p>
          <a:p>
            <a:r>
              <a:rPr lang="en-GB" sz="4000" dirty="0" smtClean="0"/>
              <a:t>Can’t do it through market mechanism (price)</a:t>
            </a:r>
            <a:endParaRPr lang="en-GB" sz="4000" dirty="0" smtClean="0"/>
          </a:p>
          <a:p>
            <a:r>
              <a:rPr lang="en-GB" sz="4000" dirty="0" smtClean="0"/>
              <a:t>Waiting lists</a:t>
            </a:r>
          </a:p>
          <a:p>
            <a:r>
              <a:rPr lang="en-GB" sz="4000" dirty="0" smtClean="0"/>
              <a:t>Random selection</a:t>
            </a:r>
          </a:p>
          <a:p>
            <a:r>
              <a:rPr lang="en-GB" sz="4000" dirty="0" smtClean="0"/>
              <a:t>According to need (value judgement)</a:t>
            </a:r>
          </a:p>
          <a:p>
            <a:r>
              <a:rPr lang="en-GB" sz="4000" dirty="0" smtClean="0"/>
              <a:t>Include some private sector provision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393</Words>
  <Application>Microsoft Office PowerPoint</Application>
  <PresentationFormat>On-screen Show (4:3)</PresentationFormat>
  <Paragraphs>96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State regulation</vt:lpstr>
      <vt:lpstr>State regulation</vt:lpstr>
      <vt:lpstr>State regulation</vt:lpstr>
      <vt:lpstr>State regulation</vt:lpstr>
      <vt:lpstr>State regulation</vt:lpstr>
      <vt:lpstr>Direct state provision</vt:lpstr>
      <vt:lpstr>Direct state provision</vt:lpstr>
      <vt:lpstr>Direct state provision</vt:lpstr>
      <vt:lpstr>Direct state provision</vt:lpstr>
      <vt:lpstr>Direct state provision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Chris</cp:lastModifiedBy>
  <cp:revision>134</cp:revision>
  <dcterms:created xsi:type="dcterms:W3CDTF">2014-06-22T18:50:03Z</dcterms:created>
  <dcterms:modified xsi:type="dcterms:W3CDTF">2015-02-03T20:42:27Z</dcterms:modified>
</cp:coreProperties>
</file>