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5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</p:sldMasterIdLst>
  <p:notesMasterIdLst>
    <p:notesMasterId r:id="rId47"/>
  </p:notesMasterIdLst>
  <p:sldIdLst>
    <p:sldId id="256" r:id="rId4"/>
    <p:sldId id="266" r:id="rId5"/>
    <p:sldId id="258" r:id="rId6"/>
    <p:sldId id="274" r:id="rId7"/>
    <p:sldId id="312" r:id="rId8"/>
    <p:sldId id="284" r:id="rId9"/>
    <p:sldId id="269" r:id="rId10"/>
    <p:sldId id="310" r:id="rId11"/>
    <p:sldId id="311" r:id="rId12"/>
    <p:sldId id="313" r:id="rId13"/>
    <p:sldId id="308" r:id="rId14"/>
    <p:sldId id="309" r:id="rId15"/>
    <p:sldId id="314" r:id="rId16"/>
    <p:sldId id="326" r:id="rId17"/>
    <p:sldId id="325" r:id="rId18"/>
    <p:sldId id="304" r:id="rId19"/>
    <p:sldId id="315" r:id="rId20"/>
    <p:sldId id="316" r:id="rId21"/>
    <p:sldId id="317" r:id="rId22"/>
    <p:sldId id="306" r:id="rId23"/>
    <p:sldId id="320" r:id="rId24"/>
    <p:sldId id="321" r:id="rId25"/>
    <p:sldId id="318" r:id="rId26"/>
    <p:sldId id="319" r:id="rId27"/>
    <p:sldId id="305" r:id="rId28"/>
    <p:sldId id="322" r:id="rId29"/>
    <p:sldId id="323" r:id="rId30"/>
    <p:sldId id="324" r:id="rId31"/>
    <p:sldId id="291" r:id="rId32"/>
    <p:sldId id="286" r:id="rId33"/>
    <p:sldId id="287" r:id="rId34"/>
    <p:sldId id="288" r:id="rId35"/>
    <p:sldId id="307" r:id="rId36"/>
    <p:sldId id="289" r:id="rId37"/>
    <p:sldId id="290" r:id="rId38"/>
    <p:sldId id="292" r:id="rId39"/>
    <p:sldId id="293" r:id="rId40"/>
    <p:sldId id="294" r:id="rId41"/>
    <p:sldId id="296" r:id="rId42"/>
    <p:sldId id="297" r:id="rId43"/>
    <p:sldId id="298" r:id="rId44"/>
    <p:sldId id="263" r:id="rId45"/>
    <p:sldId id="283" r:id="rId46"/>
  </p:sldIdLst>
  <p:sldSz cx="12192000" cy="6858000"/>
  <p:notesSz cx="688181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064" autoAdjust="0"/>
  </p:normalViewPr>
  <p:slideViewPr>
    <p:cSldViewPr snapToGrid="0">
      <p:cViewPr varScale="1">
        <p:scale>
          <a:sx n="54" d="100"/>
          <a:sy n="54" d="100"/>
        </p:scale>
        <p:origin x="5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80CDDF2D-05C4-4A88-9551-1014C7760738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9113E492-2BE1-47F6-A827-2A173C8BE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02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00" b="1" dirty="0"/>
              <a:t>The top ten least ethical companies were: http://www.ethicalconsumer.org/aboutus/ethicalconsumerat25/thebestandworstofthelast25years.aspx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804D5FAB-D7BE-40F8-851B-A74B5A93AEAC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475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Print the PDF before the lesson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7E97B376-D4E4-49D2-9EC3-B8CFE029D522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24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190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taken from looking at about 40 different CSR diagrams – this</a:t>
            </a:r>
            <a:r>
              <a:rPr lang="en-GB" baseline="0" dirty="0" smtClean="0"/>
              <a:t> is a concentrated version ©  I would ask students to add to it, to find examples of best practice, to take one and expand and explain it…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58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448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4783">
              <a:defRPr/>
            </a:pPr>
            <a:r>
              <a:rPr lang="en-GB" sz="1300" i="1" dirty="0"/>
              <a:t>*Making Good Business Sense</a:t>
            </a:r>
            <a:r>
              <a:rPr lang="en-GB" sz="1300" dirty="0"/>
              <a:t> by Lord Holme and Richard Watt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64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9113E492-2BE1-47F6-A827-2A173C8BE47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4783">
                <a:defRPr/>
              </a:pPr>
              <a:t>7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392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you can persuade</a:t>
            </a:r>
            <a:r>
              <a:rPr lang="en-GB" baseline="0" dirty="0" smtClean="0"/>
              <a:t> the kids to watch the Mark Wahlberg film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48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266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9113E492-2BE1-47F6-A827-2A173C8BE47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4783">
                <a:defRPr/>
              </a:pPr>
              <a:t>16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3387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* High Pay Centre an independent think tank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373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http://www.dailymail.co.uk/news/article-2961292/Bankers-set-enjoy-5BILLION-bonuses-including-2-2bn-scandal-hit-HSBC-900m-banks-bailed-taxpayer.html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7E97B376-D4E4-49D2-9EC3-B8CFE029D522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18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426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897" indent="-180897">
              <a:buFont typeface="Arial" panose="020B0604020202020204" pitchFamily="34" charset="0"/>
              <a:buChar char="•"/>
            </a:pPr>
            <a:r>
              <a:rPr lang="en-GB" dirty="0" smtClean="0"/>
              <a:t>source: http://www.tsmplug.com/richlist/cristiano-ronaldo-net-worth/</a:t>
            </a:r>
          </a:p>
          <a:p>
            <a:pPr marL="180897" indent="-180897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451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9113E492-2BE1-47F6-A827-2A173C8BE47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4783">
                <a:defRPr/>
              </a:pPr>
              <a:t>20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321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73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9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740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9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354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73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040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129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14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476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3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518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69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00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1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73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04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16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55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6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78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9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863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4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39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17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4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4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5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28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97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99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75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1EECA-D644-4F04-882C-CE601AE152BD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64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5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7ZXSEa7nG-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Q4irwe3ZD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hyperlink" Target="https://www.youtube.com/watch?v=Y5TvFY7xRDM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2G5dlNzPnz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j2LA8rEqQ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://www.bbc.co.uk/news/28286264" TargetMode="External"/><Relationship Id="rId4" Type="http://schemas.openxmlformats.org/officeDocument/2006/relationships/hyperlink" Target="https://www.youtube.com/watch?v=aOJ93tAbPP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Qzm7MCusG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www.youtube.com/watch?v=K2H7qqKjVVQ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jTV5BPy2eww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starbucks.co.uk/responsibility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k-xqPKOxl4" TargetMode="External"/><Relationship Id="rId2" Type="http://schemas.openxmlformats.org/officeDocument/2006/relationships/hyperlink" Target="https://www.youtube.com/watch?v=kSvT02q4h40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hyperlink" Target="http://www.apple.com/supplier-responsibility/pdf/Apple_SR_2014_Progress_Report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estle.co.za/aboutus/missionvision" TargetMode="External"/><Relationship Id="rId13" Type="http://schemas.openxmlformats.org/officeDocument/2006/relationships/hyperlink" Target="http://www.primark.com/~/media/ourethics/unpacked/primark-edition-15-full.ashx" TargetMode="External"/><Relationship Id="rId3" Type="http://schemas.openxmlformats.org/officeDocument/2006/relationships/hyperlink" Target="http://www.mcdonalds.co.uk/ukhome/Ourworld/Environment.html" TargetMode="External"/><Relationship Id="rId7" Type="http://schemas.openxmlformats.org/officeDocument/2006/relationships/image" Target="../media/image37.png"/><Relationship Id="rId12" Type="http://schemas.openxmlformats.org/officeDocument/2006/relationships/hyperlink" Target="http://www.primark.com/en/our-ethics/our-performance/our-value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le.com/csv" TargetMode="External"/><Relationship Id="rId11" Type="http://schemas.openxmlformats.org/officeDocument/2006/relationships/image" Target="../media/image38.png"/><Relationship Id="rId5" Type="http://schemas.openxmlformats.org/officeDocument/2006/relationships/hyperlink" Target="https://www.aboutmcdonalds.com/mcd/our_company/our-ambition.html" TargetMode="External"/><Relationship Id="rId10" Type="http://schemas.openxmlformats.org/officeDocument/2006/relationships/hyperlink" Target="http://www.primark.com/en/our-ethics" TargetMode="External"/><Relationship Id="rId4" Type="http://schemas.openxmlformats.org/officeDocument/2006/relationships/image" Target="../media/image36.png"/><Relationship Id="rId9" Type="http://schemas.openxmlformats.org/officeDocument/2006/relationships/hyperlink" Target="http://www.bbc.co.uk/news/uk-16235275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8ouKiOz2vWE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thicalconsumer.org/corporatenews/storyoftheday/tabid/1598/entryid/969/barclays-tax-avoidance.aspx" TargetMode="External"/><Relationship Id="rId3" Type="http://schemas.openxmlformats.org/officeDocument/2006/relationships/hyperlink" Target="http://www.ethicalconsumer.org/ethical-company-ratings/nestle-ethical-company-ratings.aspx" TargetMode="External"/><Relationship Id="rId7" Type="http://schemas.openxmlformats.org/officeDocument/2006/relationships/hyperlink" Target="http://www.ethicalconsumer.org/ethicalcompanyratings/tesco-ethical-company-ratings.aspx" TargetMode="External"/><Relationship Id="rId12" Type="http://schemas.openxmlformats.org/officeDocument/2006/relationships/hyperlink" Target="http://www.ethicalconsumer.org/ethical-company-ratings/primark-ethical-company-ratings.asp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thicalconsumer.org/commentanalysis/corporatewatch/shellupdate2014.aspx" TargetMode="External"/><Relationship Id="rId11" Type="http://schemas.openxmlformats.org/officeDocument/2006/relationships/hyperlink" Target="http://www.ethicalconsumer.org/ethical-company-ratings/coca-cola.aspx" TargetMode="External"/><Relationship Id="rId5" Type="http://schemas.openxmlformats.org/officeDocument/2006/relationships/hyperlink" Target="http://www.ethicalconsumer.org/ethical-company-ratings/amazoncompanyratings.aspx" TargetMode="External"/><Relationship Id="rId10" Type="http://schemas.openxmlformats.org/officeDocument/2006/relationships/hyperlink" Target="http://www.ethicalconsumer.org/companies.aspx?companyid=16375" TargetMode="External"/><Relationship Id="rId4" Type="http://schemas.openxmlformats.org/officeDocument/2006/relationships/hyperlink" Target="http://www.ethicalconsumer.org/ethicalreports/gardening/monsantoprofile" TargetMode="External"/><Relationship Id="rId9" Type="http://schemas.openxmlformats.org/officeDocument/2006/relationships/hyperlink" Target="http://www.ethicalconsumer.org/corporatenews/storyoftheday/tabid/1598/entryid/1336/exxon-mobil-pollution-of-new-york-groundwater.aspx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ethicalconsumer.org/ethical-company-ratings/nestle-ethical-company-ratings.aspx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ZKBDVurCd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RfZXPlvmc7Y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102780"/>
            <a:ext cx="9144000" cy="2536559"/>
          </a:xfrm>
        </p:spPr>
        <p:txBody>
          <a:bodyPr>
            <a:normAutofit fontScale="32500" lnSpcReduction="20000"/>
          </a:bodyPr>
          <a:lstStyle/>
          <a:p>
            <a:r>
              <a:rPr lang="en-GB" sz="11000" b="1" dirty="0" smtClean="0">
                <a:solidFill>
                  <a:srgbClr val="0070C0"/>
                </a:solidFill>
              </a:rPr>
              <a:t>Edexcel A2 Business</a:t>
            </a:r>
          </a:p>
          <a:p>
            <a:endParaRPr lang="en-GB" sz="4000" dirty="0" smtClean="0"/>
          </a:p>
          <a:p>
            <a:endParaRPr lang="en-GB" sz="4000" dirty="0" smtClean="0"/>
          </a:p>
          <a:p>
            <a:r>
              <a:rPr lang="en-GB" sz="9800" dirty="0" smtClean="0"/>
              <a:t>3.4.4 Business Ethics</a:t>
            </a:r>
          </a:p>
          <a:p>
            <a:endParaRPr lang="en-GB" sz="4000" dirty="0"/>
          </a:p>
          <a:p>
            <a:endParaRPr lang="en-GB" sz="4000" dirty="0" smtClean="0"/>
          </a:p>
          <a:p>
            <a:r>
              <a:rPr lang="en-GB" sz="11200" dirty="0" smtClean="0"/>
              <a:t>Revisionstation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822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822700"/>
            <a:ext cx="3074504" cy="30353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117496" y="3822700"/>
            <a:ext cx="3074504" cy="30353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2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Nestle –profit before ethics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fontAlgn="base"/>
            <a:r>
              <a:rPr lang="en-GB" dirty="0"/>
              <a:t>Nestlé has been voted the least ethical company of the last 25 years by readers of Ethical Consumer.</a:t>
            </a:r>
          </a:p>
          <a:p>
            <a:pPr fontAlgn="base"/>
            <a:r>
              <a:rPr lang="en-GB" dirty="0"/>
              <a:t>The Swiss food company 'won' with 15% of the vote, finishing just above Monsanto (14%) and the UK's number one tax avoider Amazon (12%).</a:t>
            </a:r>
          </a:p>
          <a:p>
            <a:pPr fontAlgn="base"/>
            <a:r>
              <a:rPr lang="en-GB" dirty="0"/>
              <a:t>Nestlé is currently subject to the longest ever running consumer boycott. For over 20 years Baby Milk Action has called a boycott of the company for its irresponsible marketing of baby milk formula, which infringes the International Code of Marketing of Breast-milk</a:t>
            </a:r>
          </a:p>
          <a:p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30129"/>
            <a:ext cx="5181600" cy="3142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age result for nestl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085" y="365125"/>
            <a:ext cx="1403985" cy="1437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397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27" y="-16525"/>
            <a:ext cx="2667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6098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38" y="2166515"/>
            <a:ext cx="3207302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0164"/>
            <a:ext cx="4295378" cy="214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12" y="3347007"/>
            <a:ext cx="3060919" cy="20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09" y="2115602"/>
            <a:ext cx="2725663" cy="251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437113"/>
            <a:ext cx="1515616" cy="209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4468477"/>
            <a:ext cx="2750844" cy="20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5309244"/>
            <a:ext cx="3090689" cy="15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C:\Users\Sarah Hilton\AppData\Local\Microsoft\Windows\Temporary Internet Files\Content.IE5\B2OWLNX3\thumb-Thumbtack-Pushpin-166.6-12577[1]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58" y="1678925"/>
            <a:ext cx="9525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Sarah Hilton\AppData\Local\Microsoft\Windows\Temporary Internet Files\Content.IE5\B2OWLNX3\thumb-Thumbtack-Pushpin-166.6-12577[1]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04" y="4351707"/>
            <a:ext cx="9525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C:\Users\Sarah Hilton\AppData\Local\Microsoft\Windows\Temporary Internet Files\Content.IE5\B2OWLNX3\thumb-Thumbtack-Pushpin-166.6-12577[1]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367" y="4244215"/>
            <a:ext cx="9525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Sarah Hilton\AppData\Local\Microsoft\Windows\Temporary Internet Files\Content.IE5\B2OWLNX3\thumb-Thumbtack-Pushpin-166.6-12577[1]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670" y="1983725"/>
            <a:ext cx="9525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Users\Sarah Hilton\AppData\Local\Microsoft\Windows\Temporary Internet Files\Content.IE5\B2OWLNX3\thumb-Thumbtack-Pushpin-166.6-12577[1]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670" y="-142219"/>
            <a:ext cx="9525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Sarah Hilton\AppData\Local\Microsoft\Windows\Temporary Internet Files\Content.IE5\B2OWLNX3\thumb-Thumbtack-Pushpin-166.6-12577[1]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58" y="-171400"/>
            <a:ext cx="9525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Sarah Hilton\AppData\Local\Microsoft\Windows\Temporary Internet Files\Content.IE5\B2OWLNX3\thumb-Thumbtack-Pushpin-166.6-12577[1]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61" y="-162159"/>
            <a:ext cx="9525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Sarah Hilton\AppData\Local\Microsoft\Windows\Temporary Internet Files\Content.IE5\B2OWLNX3\thumb-Thumbtack-Pushpin-166.6-12577[1]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204420"/>
            <a:ext cx="9525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C:\Users\Sarah Hilton\AppData\Local\Microsoft\Windows\Temporary Internet Files\Content.IE5\B2OWLNX3\thumb-Thumbtack-Pushpin-166.6-12577[1]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30" y="5070845"/>
            <a:ext cx="9525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:\Users\Sarah Hilton\AppData\Local\Microsoft\Windows\Temporary Internet Files\Content.IE5\B2OWLNX3\thumb-Thumbtack-Pushpin-166.6-12577[1]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08" y="-162159"/>
            <a:ext cx="9525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48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Ethics vs profitability - </a:t>
            </a:r>
            <a:r>
              <a:rPr lang="en-GB" dirty="0" err="1" smtClean="0"/>
              <a:t>vw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VW found it was cheaper to sell “green cars”</a:t>
            </a:r>
          </a:p>
          <a:p>
            <a:r>
              <a:rPr lang="en-GB" dirty="0" smtClean="0"/>
              <a:t>So their marketing brag to customers was that their cars were low emissions and environmentally friendly</a:t>
            </a:r>
          </a:p>
          <a:p>
            <a:r>
              <a:rPr lang="en-GB" dirty="0" smtClean="0"/>
              <a:t>This was a cheat designed to sell  more cars</a:t>
            </a:r>
          </a:p>
          <a:p>
            <a:r>
              <a:rPr lang="en-GB" dirty="0" smtClean="0"/>
              <a:t>The result was a loss of reputation for the car company</a:t>
            </a:r>
            <a:endParaRPr lang="en-GB" dirty="0"/>
          </a:p>
        </p:txBody>
      </p:sp>
      <p:pic>
        <p:nvPicPr>
          <p:cNvPr id="7" name="Content Placeholder 6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84503" y="895557"/>
            <a:ext cx="4469296" cy="2812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770" y="3911877"/>
            <a:ext cx="4649029" cy="2853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523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Ethics vs profitability - Monsanto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GB" dirty="0" smtClean="0"/>
              <a:t>Monsanto started as a chemical company and went into agribusiness producing genetically modified seed for farmers</a:t>
            </a:r>
          </a:p>
          <a:p>
            <a:r>
              <a:rPr lang="en-GB" dirty="0" smtClean="0"/>
              <a:t>Seed only propagates once a year so farmers have to buy new seed every year</a:t>
            </a:r>
          </a:p>
          <a:p>
            <a:r>
              <a:rPr lang="en-GB" dirty="0" smtClean="0"/>
              <a:t>Monsanto has been labelled the “face of corporate evil” and its products called “</a:t>
            </a:r>
            <a:r>
              <a:rPr lang="en-GB" dirty="0" err="1" smtClean="0"/>
              <a:t>frankenfood</a:t>
            </a:r>
            <a:r>
              <a:rPr lang="en-GB" dirty="0" smtClean="0"/>
              <a:t>” and “the terminator” strong words indeed</a:t>
            </a:r>
          </a:p>
          <a:p>
            <a:r>
              <a:rPr lang="en-GB" dirty="0" smtClean="0"/>
              <a:t>Revenue in 2016 was $13.5 billion</a:t>
            </a:r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74073"/>
            <a:ext cx="5181600" cy="3254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90756"/>
            <a:ext cx="4144618" cy="14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42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big question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dirty="0" smtClean="0"/>
              <a:t>Can you describe how the ethical interests off shareholders differs from other stakeholders of a business?  Use these images to help you. (Click to reveal)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Suggested answers on next slide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2902528"/>
            <a:ext cx="3038475" cy="2051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908299"/>
            <a:ext cx="1985861" cy="204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973" y="2902528"/>
            <a:ext cx="2890939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CSR shareholders / stakeholders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Shareholders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Shareholders are interested in </a:t>
            </a:r>
            <a:r>
              <a:rPr lang="en-GB" dirty="0" smtClean="0"/>
              <a:t>the profit performance of the business and any potential dividend payout from it</a:t>
            </a:r>
          </a:p>
          <a:p>
            <a:r>
              <a:rPr lang="en-GB" dirty="0" smtClean="0"/>
              <a:t>They are less concerned with costly ethical issues and may even discourage ethical initiatives on financial grounds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Stakeholders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dirty="0" smtClean="0"/>
              <a:t>Stakeholders are interested in the way that suppliers of materials and components to the business are treated – for example; fair wages and good working conditions</a:t>
            </a:r>
          </a:p>
          <a:p>
            <a:r>
              <a:rPr lang="en-GB" dirty="0" smtClean="0"/>
              <a:t>Pressure groups are interested in the use of child labour and sweatshops in the production process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9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0070C0"/>
                </a:solidFill>
              </a:rPr>
              <a:t>Pay and rewards</a:t>
            </a:r>
            <a:endParaRPr lang="en-GB" sz="5400" b="1" dirty="0">
              <a:solidFill>
                <a:srgbClr val="0070C0"/>
              </a:solidFill>
            </a:endParaRPr>
          </a:p>
          <a:p>
            <a:endParaRPr lang="en-GB" sz="6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81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0208" y="148402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Executive pay vs employee pay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0208" y="2340326"/>
            <a:ext cx="5844209" cy="36609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 smtClean="0"/>
              <a:t>Video on income inequality </a:t>
            </a:r>
            <a:r>
              <a:rPr lang="en-GB" dirty="0" smtClean="0">
                <a:hlinkClick r:id="rId3"/>
              </a:rPr>
              <a:t>here</a:t>
            </a:r>
            <a:endParaRPr lang="en-GB" dirty="0" smtClean="0"/>
          </a:p>
          <a:p>
            <a:r>
              <a:rPr lang="en-GB" dirty="0" smtClean="0"/>
              <a:t>Wealth inequality video </a:t>
            </a:r>
            <a:r>
              <a:rPr lang="en-GB" dirty="0" smtClean="0">
                <a:hlinkClick r:id="rId4"/>
              </a:rPr>
              <a:t>here</a:t>
            </a:r>
            <a:endParaRPr lang="en-GB" dirty="0"/>
          </a:p>
          <a:p>
            <a:r>
              <a:rPr lang="en-GB" dirty="0" smtClean="0"/>
              <a:t>“</a:t>
            </a:r>
            <a:r>
              <a:rPr lang="en-GB" dirty="0"/>
              <a:t>When the lion’s share of reward is going to a few at the very top of society, we are stifling spending power among the rest. That is going to hold back our economy and create large divisions in society</a:t>
            </a:r>
            <a:r>
              <a:rPr lang="en-GB" dirty="0" smtClean="0"/>
              <a:t>.”*</a:t>
            </a:r>
          </a:p>
        </p:txBody>
      </p:sp>
      <p:pic>
        <p:nvPicPr>
          <p:cNvPr id="9219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796" y="2102756"/>
            <a:ext cx="3940959" cy="413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07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Bankers bonuses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GB" dirty="0" smtClean="0"/>
              <a:t>Discuss the ethics of these facts:</a:t>
            </a:r>
          </a:p>
          <a:p>
            <a:r>
              <a:rPr lang="en-GB" b="1" dirty="0">
                <a:solidFill>
                  <a:srgbClr val="FF0000"/>
                </a:solidFill>
              </a:rPr>
              <a:t>Bankers are set to be awarded £5billion in bonuses, including £2.2billion for staff at scandal-hit HSBC.</a:t>
            </a:r>
          </a:p>
          <a:p>
            <a:r>
              <a:rPr lang="en-GB" b="1" dirty="0">
                <a:solidFill>
                  <a:srgbClr val="00B0F0"/>
                </a:solidFill>
              </a:rPr>
              <a:t>The vast sum is expected to be paid out to bankers at HSBC despite it being embroiled in a tax dodging row.</a:t>
            </a:r>
          </a:p>
          <a:p>
            <a:r>
              <a:rPr lang="en-GB" b="1" dirty="0">
                <a:solidFill>
                  <a:srgbClr val="00B050"/>
                </a:solidFill>
              </a:rPr>
              <a:t>And Royal Bank of Scotland, bailed out by the taxpayer after the financial crash, is likely to hand its staff £500million in bonuses</a:t>
            </a:r>
            <a:r>
              <a:rPr lang="en-GB" b="1" dirty="0" smtClean="0">
                <a:solidFill>
                  <a:srgbClr val="00B050"/>
                </a:solidFill>
              </a:rPr>
              <a:t>.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12332"/>
            <a:ext cx="5181600" cy="3177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942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956" y="0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Sponsorship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044" y="1508565"/>
            <a:ext cx="4618856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3200" dirty="0" err="1" smtClean="0"/>
              <a:t>Christiano</a:t>
            </a:r>
            <a:r>
              <a:rPr lang="en-GB" sz="3200" dirty="0" smtClean="0"/>
              <a:t> Ronaldo earns $8 million a year from sponsorship by Nike alone, but his total endorsement deals add up to $21 million a year</a:t>
            </a:r>
          </a:p>
          <a:p>
            <a:r>
              <a:rPr lang="en-GB" sz="3200" dirty="0" smtClean="0"/>
              <a:t>This is on top of his $200,000 a week football salary*</a:t>
            </a:r>
          </a:p>
        </p:txBody>
      </p:sp>
      <p:sp>
        <p:nvSpPr>
          <p:cNvPr id="4" name="AutoShape 8" descr="Image result for nike tiger woods sponsorship de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945" y="3771546"/>
            <a:ext cx="4842722" cy="2947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945" y="447728"/>
            <a:ext cx="4842722" cy="3098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62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Worksheet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89043"/>
            <a:ext cx="10515600" cy="362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0070C0"/>
                </a:solidFill>
              </a:rPr>
              <a:t>Corporate social responsibility (CSR)</a:t>
            </a:r>
            <a:endParaRPr lang="en-GB" sz="5400" b="1" dirty="0">
              <a:solidFill>
                <a:srgbClr val="0070C0"/>
              </a:solidFill>
            </a:endParaRPr>
          </a:p>
          <a:p>
            <a:endParaRPr lang="en-GB" sz="6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97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CSR defined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In essence </a:t>
            </a:r>
            <a:r>
              <a:rPr lang="en-GB" dirty="0" smtClean="0"/>
              <a:t>a (CSR) or Corporate </a:t>
            </a:r>
            <a:r>
              <a:rPr lang="en-GB" dirty="0"/>
              <a:t>Social Responsibility </a:t>
            </a:r>
            <a:r>
              <a:rPr lang="en-GB" dirty="0" smtClean="0"/>
              <a:t>is </a:t>
            </a:r>
            <a:r>
              <a:rPr lang="en-GB" dirty="0"/>
              <a:t>a business approach that contributes to sustainable development by delivering economic, social and environmental benefits for all </a:t>
            </a:r>
            <a:r>
              <a:rPr lang="en-GB" dirty="0" smtClean="0"/>
              <a:t>stakeholders</a:t>
            </a:r>
          </a:p>
          <a:p>
            <a:endParaRPr lang="en-GB" dirty="0"/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92667"/>
            <a:ext cx="5181600" cy="3617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863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CSR and 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GB" dirty="0" smtClean="0"/>
              <a:t>CSR means that a business considers the impact that its decisions have on us as citizens </a:t>
            </a:r>
          </a:p>
          <a:p>
            <a:r>
              <a:rPr lang="en-GB" dirty="0" smtClean="0"/>
              <a:t>The business also considers what responsibilities they have towards society as stakeholders</a:t>
            </a:r>
          </a:p>
          <a:p>
            <a:r>
              <a:rPr lang="en-GB" dirty="0" smtClean="0"/>
              <a:t>It is generally accepted that CSR principals are incompatible with profit maximisation objectives</a:t>
            </a:r>
          </a:p>
          <a:p>
            <a:r>
              <a:rPr lang="en-GB" dirty="0" smtClean="0"/>
              <a:t>However many businesses now use their CSR credentials as a selling feature of their products, services or brands</a:t>
            </a:r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9448" y="1825625"/>
            <a:ext cx="5007103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476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CSR approach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368963"/>
            <a:ext cx="7709453" cy="391256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dirty="0" smtClean="0"/>
              <a:t>Some of largest MNCs struggle to achieve their own CSR objectives – as in the case of the technology giant Apple.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First watch</a:t>
            </a:r>
            <a:r>
              <a:rPr lang="en-GB" dirty="0" smtClean="0"/>
              <a:t>:</a:t>
            </a:r>
          </a:p>
          <a:p>
            <a:r>
              <a:rPr lang="en-GB" dirty="0" smtClean="0"/>
              <a:t>Employees: BBC </a:t>
            </a:r>
            <a:r>
              <a:rPr lang="en-GB" dirty="0" smtClean="0">
                <a:hlinkClick r:id="rId2"/>
              </a:rPr>
              <a:t>video </a:t>
            </a:r>
            <a:r>
              <a:rPr lang="en-GB" dirty="0" smtClean="0"/>
              <a:t>on exhausted Apple workforce, ABC news </a:t>
            </a:r>
            <a:r>
              <a:rPr lang="en-GB" dirty="0" smtClean="0">
                <a:hlinkClick r:id="rId3"/>
              </a:rPr>
              <a:t>video </a:t>
            </a:r>
            <a:r>
              <a:rPr lang="en-GB" dirty="0" smtClean="0"/>
              <a:t>on Foxconn suicide nets at the Apple factory (see bottom picture on the right)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Now read:</a:t>
            </a:r>
          </a:p>
          <a:p>
            <a:r>
              <a:rPr lang="en-GB" dirty="0" smtClean="0"/>
              <a:t>Counterbalance read the Apple supplier responsibility colourful PDF </a:t>
            </a:r>
            <a:r>
              <a:rPr lang="en-GB" dirty="0" smtClean="0">
                <a:hlinkClick r:id="rId4"/>
              </a:rPr>
              <a:t>here</a:t>
            </a:r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881" y="1027906"/>
            <a:ext cx="29241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205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2400" dirty="0"/>
              <a:t>CSR example</a:t>
            </a:r>
            <a:br>
              <a:rPr lang="en-GB" sz="2400" dirty="0"/>
            </a:br>
            <a:r>
              <a:rPr lang="en-GB" sz="2400" i="1" dirty="0"/>
              <a:t>Choose one of these businesses and compare their CSR policy with their mission statement</a:t>
            </a:r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916832"/>
            <a:ext cx="3208459" cy="24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999656" y="1772816"/>
            <a:ext cx="2448272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  <a:hlinkClick r:id="rId3"/>
              </a:rPr>
              <a:t>CSR policy</a:t>
            </a:r>
            <a:endParaRPr lang="en-GB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GB" dirty="0">
                <a:solidFill>
                  <a:prstClr val="black"/>
                </a:solidFill>
                <a:latin typeface="Calibri"/>
                <a:hlinkClick r:id="rId5"/>
              </a:rPr>
              <a:t>Mission statement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5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772816"/>
            <a:ext cx="2857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256240" y="1690201"/>
            <a:ext cx="2304256" cy="13684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  <a:hlinkClick r:id="rId6"/>
              </a:rPr>
              <a:t>CSR policy</a:t>
            </a:r>
            <a:endParaRPr lang="en-GB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GB" dirty="0">
                <a:solidFill>
                  <a:prstClr val="black"/>
                </a:solidFill>
                <a:latin typeface="Calibri"/>
                <a:hlinkClick r:id="rId8"/>
              </a:rPr>
              <a:t>Mission statement</a:t>
            </a:r>
            <a:endParaRPr lang="en-GB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GB" dirty="0">
                <a:solidFill>
                  <a:prstClr val="black"/>
                </a:solidFill>
                <a:latin typeface="Calibri"/>
                <a:hlinkClick r:id="rId9"/>
              </a:rPr>
              <a:t>Video from BBC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7" name="Picture 5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14" y="4509120"/>
            <a:ext cx="468889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536160" y="4509120"/>
            <a:ext cx="2520280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  <a:hlinkClick r:id="rId10"/>
              </a:rPr>
              <a:t>CSR policy</a:t>
            </a:r>
            <a:endParaRPr lang="en-GB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GB" dirty="0">
                <a:solidFill>
                  <a:prstClr val="black"/>
                </a:solidFill>
                <a:latin typeface="Calibri"/>
                <a:hlinkClick r:id="rId12"/>
              </a:rPr>
              <a:t>Values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03512" y="4905164"/>
            <a:ext cx="1512169" cy="15481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alibri"/>
              </a:rPr>
              <a:t>Extra Primark case CSR </a:t>
            </a:r>
            <a:r>
              <a:rPr lang="en-GB" dirty="0">
                <a:solidFill>
                  <a:prstClr val="white"/>
                </a:solidFill>
                <a:latin typeface="Calibri"/>
                <a:hlinkClick r:id="rId13"/>
              </a:rPr>
              <a:t>here </a:t>
            </a:r>
            <a:r>
              <a:rPr lang="en-GB" dirty="0">
                <a:solidFill>
                  <a:prstClr val="white"/>
                </a:solidFill>
                <a:latin typeface="Calibri"/>
              </a:rPr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1382417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1209" y="1"/>
            <a:ext cx="10515600" cy="88789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Corporate social responsibility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062" y="1027383"/>
            <a:ext cx="7664520" cy="583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7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1209" y="1"/>
            <a:ext cx="10515600" cy="88789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Corporate social responsibility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649" y="1106896"/>
            <a:ext cx="9102168" cy="58306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9948" y="2292626"/>
            <a:ext cx="1404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Reduce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climate change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8357" y="1497494"/>
            <a:ext cx="2067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Reduce 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negative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environmental 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impact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8711" y="2097658"/>
            <a:ext cx="2736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latin typeface="Arial Black" panose="020B0A04020102020204" pitchFamily="34" charset="0"/>
            </a:endParaRPr>
          </a:p>
          <a:p>
            <a:r>
              <a:rPr lang="en-GB" dirty="0" smtClean="0">
                <a:latin typeface="Arial Black" panose="020B0A04020102020204" pitchFamily="34" charset="0"/>
              </a:rPr>
              <a:t>Positive regard 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for Human rights 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in 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employment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0922" y="4810539"/>
            <a:ext cx="1582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Positive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links 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with 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community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7580" y="5751443"/>
            <a:ext cx="1648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Using </a:t>
            </a:r>
          </a:p>
          <a:p>
            <a:r>
              <a:rPr lang="en-GB" dirty="0">
                <a:latin typeface="Arial Black" panose="020B0A04020102020204" pitchFamily="34" charset="0"/>
              </a:rPr>
              <a:t>s</a:t>
            </a:r>
            <a:r>
              <a:rPr lang="en-GB" dirty="0" smtClean="0">
                <a:latin typeface="Arial Black" panose="020B0A04020102020204" pitchFamily="34" charset="0"/>
              </a:rPr>
              <a:t>ustainable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resources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2119" y="5087538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Ethical 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trading 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policies</a:t>
            </a:r>
            <a:endParaRPr lang="en-GB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00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Advantages of a CSR approach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GB" sz="3100" b="1" dirty="0">
                <a:solidFill>
                  <a:srgbClr val="FF0000"/>
                </a:solidFill>
              </a:rPr>
              <a:t>Happy customers; </a:t>
            </a:r>
            <a:r>
              <a:rPr lang="en-GB" dirty="0" smtClean="0"/>
              <a:t>more loyal to a CSR business </a:t>
            </a:r>
          </a:p>
          <a:p>
            <a:r>
              <a:rPr lang="en-GB" sz="3100" b="1" dirty="0">
                <a:solidFill>
                  <a:srgbClr val="FF0000"/>
                </a:solidFill>
              </a:rPr>
              <a:t>Happy</a:t>
            </a:r>
            <a:r>
              <a:rPr lang="en-GB" dirty="0" smtClean="0"/>
              <a:t> </a:t>
            </a:r>
            <a:r>
              <a:rPr lang="en-GB" sz="3100" b="1" dirty="0">
                <a:solidFill>
                  <a:srgbClr val="FF0000"/>
                </a:solidFill>
              </a:rPr>
              <a:t>staff</a:t>
            </a:r>
            <a:r>
              <a:rPr lang="en-GB" dirty="0" smtClean="0"/>
              <a:t>; more motivated and productive workers who are proud of the business that they work for</a:t>
            </a:r>
          </a:p>
          <a:p>
            <a:r>
              <a:rPr lang="en-GB" sz="3100" b="1" dirty="0">
                <a:solidFill>
                  <a:srgbClr val="FF0000"/>
                </a:solidFill>
              </a:rPr>
              <a:t>Happy</a:t>
            </a:r>
            <a:r>
              <a:rPr lang="en-GB" dirty="0" smtClean="0"/>
              <a:t> </a:t>
            </a:r>
            <a:r>
              <a:rPr lang="en-GB" sz="3100" b="1" dirty="0">
                <a:solidFill>
                  <a:srgbClr val="FF0000"/>
                </a:solidFill>
              </a:rPr>
              <a:t>investors</a:t>
            </a:r>
            <a:r>
              <a:rPr lang="en-GB" dirty="0" smtClean="0"/>
              <a:t>; more funding and investment will become available, many investors seek CSR businesses</a:t>
            </a:r>
          </a:p>
          <a:p>
            <a:r>
              <a:rPr lang="en-GB" sz="3100" b="1" dirty="0">
                <a:solidFill>
                  <a:srgbClr val="FF0000"/>
                </a:solidFill>
              </a:rPr>
              <a:t>New</a:t>
            </a:r>
            <a:r>
              <a:rPr lang="en-GB" dirty="0" smtClean="0"/>
              <a:t> </a:t>
            </a:r>
            <a:r>
              <a:rPr lang="en-GB" sz="3100" b="1" dirty="0">
                <a:solidFill>
                  <a:srgbClr val="FF0000"/>
                </a:solidFill>
              </a:rPr>
              <a:t>products</a:t>
            </a:r>
            <a:r>
              <a:rPr lang="en-GB" dirty="0" smtClean="0"/>
              <a:t> </a:t>
            </a:r>
            <a:r>
              <a:rPr lang="en-GB" sz="3100" b="1" dirty="0">
                <a:solidFill>
                  <a:srgbClr val="FF0000"/>
                </a:solidFill>
              </a:rPr>
              <a:t>new</a:t>
            </a:r>
            <a:r>
              <a:rPr lang="en-GB" dirty="0" smtClean="0"/>
              <a:t> </a:t>
            </a:r>
            <a:r>
              <a:rPr lang="en-GB" sz="3100" b="1" dirty="0">
                <a:solidFill>
                  <a:srgbClr val="FF0000"/>
                </a:solidFill>
              </a:rPr>
              <a:t>markets</a:t>
            </a:r>
            <a:r>
              <a:rPr lang="en-GB" dirty="0" smtClean="0"/>
              <a:t>; working in a CSR way will stimulate innovation (in ways to save energy for example) </a:t>
            </a:r>
          </a:p>
          <a:p>
            <a:r>
              <a:rPr lang="en-GB" sz="3100" b="1" dirty="0">
                <a:solidFill>
                  <a:srgbClr val="FF0000"/>
                </a:solidFill>
              </a:rPr>
              <a:t>Good</a:t>
            </a:r>
            <a:r>
              <a:rPr lang="en-GB" dirty="0" smtClean="0"/>
              <a:t> </a:t>
            </a:r>
            <a:r>
              <a:rPr lang="en-GB" sz="3100" b="1" dirty="0">
                <a:solidFill>
                  <a:srgbClr val="FF0000"/>
                </a:solidFill>
              </a:rPr>
              <a:t>PR</a:t>
            </a:r>
            <a:r>
              <a:rPr lang="en-GB" dirty="0" smtClean="0"/>
              <a:t>; public relations which show the business in a positive light</a:t>
            </a:r>
          </a:p>
          <a:p>
            <a:r>
              <a:rPr lang="en-GB" sz="3100" b="1" dirty="0">
                <a:solidFill>
                  <a:srgbClr val="FF0000"/>
                </a:solidFill>
              </a:rPr>
              <a:t>Happy</a:t>
            </a:r>
            <a:r>
              <a:rPr lang="en-GB" dirty="0" smtClean="0"/>
              <a:t> </a:t>
            </a:r>
            <a:r>
              <a:rPr lang="en-GB" sz="3100" b="1" dirty="0">
                <a:solidFill>
                  <a:srgbClr val="FF0000"/>
                </a:solidFill>
              </a:rPr>
              <a:t>community</a:t>
            </a:r>
            <a:r>
              <a:rPr lang="en-GB" dirty="0" smtClean="0"/>
              <a:t>; trusted relationships built with the local communities</a:t>
            </a:r>
          </a:p>
          <a:p>
            <a:r>
              <a:rPr lang="en-GB" sz="3100" b="1" dirty="0">
                <a:solidFill>
                  <a:srgbClr val="FF0000"/>
                </a:solidFill>
              </a:rPr>
              <a:t>Happy</a:t>
            </a:r>
            <a:r>
              <a:rPr lang="en-GB" dirty="0" smtClean="0"/>
              <a:t> </a:t>
            </a:r>
            <a:r>
              <a:rPr lang="en-GB" sz="3100" b="1" dirty="0">
                <a:solidFill>
                  <a:srgbClr val="FF0000"/>
                </a:solidFill>
              </a:rPr>
              <a:t>suppliers</a:t>
            </a:r>
            <a:r>
              <a:rPr lang="en-GB" dirty="0" smtClean="0"/>
              <a:t>; who may choose a CSR business because of their ethical stance</a:t>
            </a:r>
          </a:p>
          <a:p>
            <a:r>
              <a:rPr lang="en-GB" sz="3100" b="1" dirty="0">
                <a:solidFill>
                  <a:srgbClr val="FF0000"/>
                </a:solidFill>
              </a:rPr>
              <a:t>Cost</a:t>
            </a:r>
            <a:r>
              <a:rPr lang="en-GB" dirty="0" smtClean="0"/>
              <a:t> </a:t>
            </a:r>
            <a:r>
              <a:rPr lang="en-GB" sz="3100" b="1" dirty="0">
                <a:solidFill>
                  <a:srgbClr val="FF0000"/>
                </a:solidFill>
              </a:rPr>
              <a:t>reductions</a:t>
            </a:r>
            <a:r>
              <a:rPr lang="en-GB" dirty="0" smtClean="0"/>
              <a:t>; in not having to re-hire staff, in energy saving in reducing waste, in keeping loyal customers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346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Disadvantages of a CSR approach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Fad</a:t>
            </a:r>
            <a:r>
              <a:rPr lang="en-GB" sz="3100" b="1" dirty="0">
                <a:solidFill>
                  <a:srgbClr val="FF0000"/>
                </a:solidFill>
              </a:rPr>
              <a:t>?</a:t>
            </a:r>
            <a:r>
              <a:rPr lang="en-GB" dirty="0" smtClean="0"/>
              <a:t>; Many business writers speculate that CSR is the latest fad and soon consumers will tire of it and move on to something else</a:t>
            </a:r>
          </a:p>
          <a:p>
            <a:r>
              <a:rPr lang="en-GB" sz="3100" b="1" dirty="0">
                <a:solidFill>
                  <a:srgbClr val="FF0000"/>
                </a:solidFill>
              </a:rPr>
              <a:t>Motive?</a:t>
            </a:r>
            <a:r>
              <a:rPr lang="en-GB" dirty="0" smtClean="0"/>
              <a:t>; Some businesses may have a CSR policy specifically for the good PR that </a:t>
            </a:r>
            <a:r>
              <a:rPr lang="en-GB" smtClean="0"/>
              <a:t>it creates, </a:t>
            </a:r>
            <a:r>
              <a:rPr lang="en-GB" dirty="0" smtClean="0"/>
              <a:t>the evidence for this is a CSR job would be working inside a PR department of a large organisation</a:t>
            </a:r>
          </a:p>
          <a:p>
            <a:r>
              <a:rPr lang="en-GB" sz="3100" b="1" dirty="0">
                <a:solidFill>
                  <a:srgbClr val="FF0000"/>
                </a:solidFill>
              </a:rPr>
              <a:t>Cost?</a:t>
            </a:r>
            <a:r>
              <a:rPr lang="en-GB" dirty="0" smtClean="0"/>
              <a:t>; Is the cost larger than the benefits for a business?  If the competition are not bothering with CSR that does not necessarily give completive advantage it could just make for a more expensive product</a:t>
            </a:r>
          </a:p>
          <a:p>
            <a:r>
              <a:rPr lang="en-GB" sz="3100" b="1" dirty="0">
                <a:solidFill>
                  <a:srgbClr val="FF0000"/>
                </a:solidFill>
              </a:rPr>
              <a:t>Care?</a:t>
            </a:r>
            <a:r>
              <a:rPr lang="en-GB" dirty="0" smtClean="0"/>
              <a:t>;  Do consumers care that the farmer that grew the coffee beans was paid a fair wage, or will they buy the coffee based on price or a nice looking jar? </a:t>
            </a:r>
          </a:p>
        </p:txBody>
      </p:sp>
    </p:spTree>
    <p:extLst>
      <p:ext uri="{BB962C8B-B14F-4D97-AF65-F5344CB8AC3E}">
        <p14:creationId xmlns:p14="http://schemas.microsoft.com/office/powerpoint/2010/main" val="2786491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Revision Video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412776"/>
            <a:ext cx="6858339" cy="46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43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From Edexcel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8147"/>
            <a:ext cx="10515600" cy="43513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a) Ethics of strategic decisions:</a:t>
            </a:r>
          </a:p>
          <a:p>
            <a:r>
              <a:rPr lang="en-GB" sz="4000" dirty="0"/>
              <a:t> trade-offs between profit and ethics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b) Pay and rewards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c) Corporate Social Responsibility (CSR)</a:t>
            </a:r>
          </a:p>
          <a:p>
            <a:pPr marL="0" indent="0">
              <a:buNone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99270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Sample Edexcel A2 questions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32" name="Picture 8" descr="https://static.pexels.com/photos/8769/pen-writing-notes-study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28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1" y="-132522"/>
            <a:ext cx="10972800" cy="1143000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Case study for question 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735" y="1315278"/>
            <a:ext cx="7943673" cy="5443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780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Sample question 1</a:t>
            </a:r>
            <a:endParaRPr lang="en-GB" dirty="0"/>
          </a:p>
        </p:txBody>
      </p:sp>
      <p:sp>
        <p:nvSpPr>
          <p:cNvPr id="8" name="Hexagon 7"/>
          <p:cNvSpPr/>
          <p:nvPr/>
        </p:nvSpPr>
        <p:spPr>
          <a:xfrm>
            <a:off x="95154" y="4760259"/>
            <a:ext cx="3026229" cy="19050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121383" y="4760259"/>
            <a:ext cx="2928257" cy="189411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4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049640" y="4785087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8977897" y="4785086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8656"/>
            <a:ext cx="10729588" cy="1525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388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928"/>
            <a:ext cx="10515600" cy="1325563"/>
          </a:xfrm>
          <a:solidFill>
            <a:srgbClr val="C00000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Issues to cover in the answer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038" y="1600201"/>
            <a:ext cx="8229600" cy="54368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Which are environmental and which are ethical?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 rot="2669560">
            <a:off x="2439596" y="3501008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Over-fishing</a:t>
            </a:r>
          </a:p>
        </p:txBody>
      </p:sp>
      <p:sp>
        <p:nvSpPr>
          <p:cNvPr id="5" name="TextBox 4"/>
          <p:cNvSpPr txBox="1"/>
          <p:nvPr/>
        </p:nvSpPr>
        <p:spPr>
          <a:xfrm rot="2415884">
            <a:off x="5462232" y="3501008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Pollution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of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water</a:t>
            </a:r>
          </a:p>
        </p:txBody>
      </p:sp>
      <p:sp>
        <p:nvSpPr>
          <p:cNvPr id="6" name="TextBox 5"/>
          <p:cNvSpPr txBox="1"/>
          <p:nvPr/>
        </p:nvSpPr>
        <p:spPr>
          <a:xfrm rot="19409925">
            <a:off x="6098256" y="4509120"/>
            <a:ext cx="433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Disruption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to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local eco-systems</a:t>
            </a:r>
          </a:p>
        </p:txBody>
      </p:sp>
      <p:sp>
        <p:nvSpPr>
          <p:cNvPr id="7" name="TextBox 6"/>
          <p:cNvSpPr txBox="1"/>
          <p:nvPr/>
        </p:nvSpPr>
        <p:spPr>
          <a:xfrm rot="858592">
            <a:off x="2755087" y="4939822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Cruelty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from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fishing</a:t>
            </a:r>
          </a:p>
        </p:txBody>
      </p:sp>
      <p:sp>
        <p:nvSpPr>
          <p:cNvPr id="8" name="TextBox 7"/>
          <p:cNvSpPr txBox="1"/>
          <p:nvPr/>
        </p:nvSpPr>
        <p:spPr>
          <a:xfrm rot="20969720">
            <a:off x="7374138" y="5351020"/>
            <a:ext cx="320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Cruelty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in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fish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farming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9816" y="4281262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Damage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to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whales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52185" y="3090086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Damage to dolphins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1545" y="6237312"/>
            <a:ext cx="619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Mistreatment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of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staff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in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developing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Accent SF" pitchFamily="2" charset="0"/>
              </a:rPr>
              <a:t>countries</a:t>
            </a:r>
          </a:p>
        </p:txBody>
      </p:sp>
    </p:spTree>
    <p:extLst>
      <p:ext uri="{BB962C8B-B14F-4D97-AF65-F5344CB8AC3E}">
        <p14:creationId xmlns:p14="http://schemas.microsoft.com/office/powerpoint/2010/main" val="3161356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255"/>
            <a:ext cx="10515600" cy="1325563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smtClean="0"/>
              <a:t>Answer sample question </a:t>
            </a:r>
            <a:r>
              <a:rPr lang="en-GB" dirty="0" smtClean="0"/>
              <a:t>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65" y="1536630"/>
            <a:ext cx="4629150" cy="492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921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29543" cy="4098018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How to level sample question 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10" y="100840"/>
            <a:ext cx="5964720" cy="6535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099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2" y="0"/>
            <a:ext cx="10972800" cy="1143000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Case study for question 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172" y="1677483"/>
            <a:ext cx="10698465" cy="53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18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Sample question 2</a:t>
            </a:r>
            <a:endParaRPr lang="en-GB" dirty="0"/>
          </a:p>
        </p:txBody>
      </p:sp>
      <p:sp>
        <p:nvSpPr>
          <p:cNvPr id="8" name="Hexagon 7"/>
          <p:cNvSpPr/>
          <p:nvPr/>
        </p:nvSpPr>
        <p:spPr>
          <a:xfrm>
            <a:off x="95154" y="4760259"/>
            <a:ext cx="3026229" cy="19050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Knowledge 3</a:t>
            </a:r>
            <a:endParaRPr lang="en-GB" sz="3200" dirty="0"/>
          </a:p>
        </p:txBody>
      </p:sp>
      <p:sp>
        <p:nvSpPr>
          <p:cNvPr id="9" name="Hexagon 8"/>
          <p:cNvSpPr/>
          <p:nvPr/>
        </p:nvSpPr>
        <p:spPr>
          <a:xfrm>
            <a:off x="3121383" y="4760259"/>
            <a:ext cx="2928257" cy="189411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Application 3</a:t>
            </a:r>
            <a:endParaRPr lang="en-GB" sz="2800" dirty="0"/>
          </a:p>
        </p:txBody>
      </p:sp>
      <p:sp>
        <p:nvSpPr>
          <p:cNvPr id="10" name="Hexagon 9"/>
          <p:cNvSpPr/>
          <p:nvPr/>
        </p:nvSpPr>
        <p:spPr>
          <a:xfrm>
            <a:off x="6049640" y="4785087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Analysis</a:t>
            </a:r>
          </a:p>
          <a:p>
            <a:pPr algn="ctr"/>
            <a:r>
              <a:rPr lang="en-GB" sz="3200" dirty="0" smtClean="0"/>
              <a:t> 3</a:t>
            </a:r>
            <a:endParaRPr lang="en-GB" sz="2800" dirty="0"/>
          </a:p>
        </p:txBody>
      </p:sp>
      <p:sp>
        <p:nvSpPr>
          <p:cNvPr id="11" name="Hexagon 10"/>
          <p:cNvSpPr/>
          <p:nvPr/>
        </p:nvSpPr>
        <p:spPr>
          <a:xfrm>
            <a:off x="8977897" y="4785086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Evaluation</a:t>
            </a:r>
          </a:p>
          <a:p>
            <a:pPr algn="ctr"/>
            <a:r>
              <a:rPr lang="en-GB" sz="3200" dirty="0" smtClean="0"/>
              <a:t> 3</a:t>
            </a:r>
            <a:endParaRPr lang="en-GB" sz="2800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40" y="2479634"/>
            <a:ext cx="10650068" cy="960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37371" y="366848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[12]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050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255"/>
            <a:ext cx="10515600" cy="1325563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Answer sample question 2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602" y="1403817"/>
            <a:ext cx="7904797" cy="54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35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1" y="-1"/>
            <a:ext cx="2400063" cy="5446643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 smtClean="0"/>
              <a:t>Case study for question 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460" y="230048"/>
            <a:ext cx="7038975" cy="623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138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Starter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GB" dirty="0" smtClean="0"/>
              <a:t>What do think these 10 companies have in common:</a:t>
            </a:r>
          </a:p>
          <a:p>
            <a:endParaRPr lang="en-GB" dirty="0"/>
          </a:p>
          <a:p>
            <a:pPr fontAlgn="base"/>
            <a:r>
              <a:rPr lang="en-GB" b="1" dirty="0">
                <a:hlinkClick r:id="rId3"/>
              </a:rPr>
              <a:t>Nestlé</a:t>
            </a:r>
            <a:endParaRPr lang="en-GB" dirty="0"/>
          </a:p>
          <a:p>
            <a:pPr fontAlgn="base"/>
            <a:r>
              <a:rPr lang="en-GB" b="1" dirty="0">
                <a:hlinkClick r:id="rId4"/>
              </a:rPr>
              <a:t>Monsanto</a:t>
            </a:r>
            <a:endParaRPr lang="en-GB" dirty="0"/>
          </a:p>
          <a:p>
            <a:pPr fontAlgn="base"/>
            <a:r>
              <a:rPr lang="en-GB" b="1" dirty="0">
                <a:hlinkClick r:id="rId5"/>
              </a:rPr>
              <a:t>Amazon</a:t>
            </a:r>
            <a:endParaRPr lang="en-GB" dirty="0"/>
          </a:p>
          <a:p>
            <a:pPr fontAlgn="base"/>
            <a:r>
              <a:rPr lang="en-GB" b="1" dirty="0">
                <a:hlinkClick r:id="rId6"/>
              </a:rPr>
              <a:t>Shell</a:t>
            </a:r>
            <a:endParaRPr lang="en-GB" dirty="0"/>
          </a:p>
          <a:p>
            <a:pPr fontAlgn="base"/>
            <a:r>
              <a:rPr lang="en-GB" b="1" dirty="0">
                <a:hlinkClick r:id="rId7"/>
              </a:rPr>
              <a:t>Tesco</a:t>
            </a:r>
            <a:endParaRPr lang="en-GB" dirty="0"/>
          </a:p>
          <a:p>
            <a:pPr fontAlgn="base"/>
            <a:r>
              <a:rPr lang="en-GB" b="1" dirty="0">
                <a:hlinkClick r:id="rId8"/>
              </a:rPr>
              <a:t>Barclays</a:t>
            </a:r>
            <a:endParaRPr lang="en-GB" dirty="0"/>
          </a:p>
          <a:p>
            <a:pPr fontAlgn="base"/>
            <a:r>
              <a:rPr lang="en-GB" b="1" dirty="0">
                <a:hlinkClick r:id="rId9"/>
              </a:rPr>
              <a:t>Exxon</a:t>
            </a:r>
            <a:endParaRPr lang="en-GB" dirty="0"/>
          </a:p>
          <a:p>
            <a:pPr fontAlgn="base"/>
            <a:r>
              <a:rPr lang="en-GB" b="1" dirty="0" err="1">
                <a:hlinkClick r:id="rId10"/>
              </a:rPr>
              <a:t>Wal</a:t>
            </a:r>
            <a:r>
              <a:rPr lang="en-GB" b="1" dirty="0">
                <a:hlinkClick r:id="rId10"/>
              </a:rPr>
              <a:t> Mart</a:t>
            </a:r>
            <a:endParaRPr lang="en-GB" dirty="0"/>
          </a:p>
          <a:p>
            <a:pPr fontAlgn="base"/>
            <a:r>
              <a:rPr lang="en-GB" b="1" dirty="0">
                <a:hlinkClick r:id="rId11"/>
              </a:rPr>
              <a:t>Coca Cola</a:t>
            </a:r>
            <a:endParaRPr lang="en-GB" dirty="0"/>
          </a:p>
          <a:p>
            <a:pPr fontAlgn="base"/>
            <a:r>
              <a:rPr lang="en-GB" b="1" dirty="0">
                <a:hlinkClick r:id="rId12"/>
              </a:rPr>
              <a:t>Primark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Sample question 3</a:t>
            </a:r>
            <a:endParaRPr lang="en-GB" dirty="0"/>
          </a:p>
        </p:txBody>
      </p:sp>
      <p:sp>
        <p:nvSpPr>
          <p:cNvPr id="8" name="Hexagon 7"/>
          <p:cNvSpPr/>
          <p:nvPr/>
        </p:nvSpPr>
        <p:spPr>
          <a:xfrm>
            <a:off x="95154" y="4760259"/>
            <a:ext cx="3026229" cy="19050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Level 1</a:t>
            </a:r>
          </a:p>
          <a:p>
            <a:pPr algn="ctr"/>
            <a:r>
              <a:rPr lang="en-GB" sz="3200" dirty="0" smtClean="0"/>
              <a:t> 1-3</a:t>
            </a:r>
            <a:endParaRPr lang="en-GB" sz="3200" dirty="0"/>
          </a:p>
        </p:txBody>
      </p:sp>
      <p:sp>
        <p:nvSpPr>
          <p:cNvPr id="9" name="Hexagon 8"/>
          <p:cNvSpPr/>
          <p:nvPr/>
        </p:nvSpPr>
        <p:spPr>
          <a:xfrm>
            <a:off x="3121383" y="4760259"/>
            <a:ext cx="2928257" cy="189411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Level 2</a:t>
            </a:r>
          </a:p>
          <a:p>
            <a:pPr algn="ctr"/>
            <a:r>
              <a:rPr lang="en-GB" sz="3200" dirty="0" smtClean="0"/>
              <a:t> 4-7</a:t>
            </a:r>
            <a:endParaRPr lang="en-GB" sz="2800" dirty="0"/>
          </a:p>
        </p:txBody>
      </p:sp>
      <p:sp>
        <p:nvSpPr>
          <p:cNvPr id="10" name="Hexagon 9"/>
          <p:cNvSpPr/>
          <p:nvPr/>
        </p:nvSpPr>
        <p:spPr>
          <a:xfrm>
            <a:off x="6049640" y="4785087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Level 3</a:t>
            </a:r>
          </a:p>
          <a:p>
            <a:pPr algn="ctr"/>
            <a:r>
              <a:rPr lang="en-GB" sz="3200" dirty="0" smtClean="0"/>
              <a:t> 8-14</a:t>
            </a:r>
            <a:endParaRPr lang="en-GB" sz="2800" dirty="0"/>
          </a:p>
        </p:txBody>
      </p:sp>
      <p:sp>
        <p:nvSpPr>
          <p:cNvPr id="11" name="Hexagon 10"/>
          <p:cNvSpPr/>
          <p:nvPr/>
        </p:nvSpPr>
        <p:spPr>
          <a:xfrm>
            <a:off x="8977897" y="4785086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Level 4</a:t>
            </a:r>
          </a:p>
          <a:p>
            <a:pPr algn="ctr"/>
            <a:r>
              <a:rPr lang="en-GB" sz="3200" dirty="0" smtClean="0"/>
              <a:t> 15-20</a:t>
            </a:r>
            <a:endParaRPr lang="en-GB" sz="2800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0"/>
          <a:stretch/>
        </p:blipFill>
        <p:spPr bwMode="auto">
          <a:xfrm>
            <a:off x="934032" y="2253002"/>
            <a:ext cx="10300117" cy="1415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75371" y="3178629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{20}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444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256"/>
            <a:ext cx="10515600" cy="727288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Answer sample question 3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096739"/>
              </p:ext>
            </p:extLst>
          </p:nvPr>
        </p:nvGraphicFramePr>
        <p:xfrm>
          <a:off x="206828" y="900339"/>
          <a:ext cx="11658599" cy="55750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3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2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Black" panose="020B0A04020102020204" pitchFamily="34" charset="0"/>
                        </a:rPr>
                        <a:t>1-3</a:t>
                      </a:r>
                      <a:endParaRPr lang="en-GB" sz="14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CSR refers to the extent to which a business accepts obligations to society over and above the legal requirements 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This usually refers in particular to treatment of employees,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the environment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and suppliers 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Stakeholders are groups with a direct interest in the company’s operations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en-GB" sz="14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Black" panose="020B0A04020102020204" pitchFamily="34" charset="0"/>
                        </a:rPr>
                        <a:t>4-7</a:t>
                      </a:r>
                      <a:endParaRPr lang="en-GB" sz="14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 Black" panose="020B0A04020102020204" pitchFamily="34" charset="0"/>
                        </a:rPr>
                        <a:t>SuperGroup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 has a clear CSR position as outlined in the share offer prospectus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It is a member of the Supplier Ethical Data Exchange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It has expectations about what its clothing suppliers will and will not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be involved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in.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2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Black" panose="020B0A04020102020204" pitchFamily="34" charset="0"/>
                        </a:rPr>
                        <a:t>8-14</a:t>
                      </a:r>
                      <a:endParaRPr lang="en-GB" sz="14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CSR is important to stakeholders such as suppliers because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they want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to be treated fairly and in a way that does not force them to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behave unethically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in order to keep the </a:t>
                      </a:r>
                      <a:r>
                        <a:rPr lang="en-GB" sz="1200" dirty="0" err="1">
                          <a:effectLst/>
                          <a:latin typeface="Arial Black" panose="020B0A04020102020204" pitchFamily="34" charset="0"/>
                        </a:rPr>
                        <a:t>Superdry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 contracts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Clothing companies are particularly vulnerable to scrutiny from the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media and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pressure groups over issues such as child labour and sweat shops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Customers do not want to buy clothing that may be supplied by businesses who treat their employees badly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Part of </a:t>
                      </a:r>
                      <a:r>
                        <a:rPr lang="en-GB" sz="1200" dirty="0" err="1">
                          <a:effectLst/>
                          <a:latin typeface="Arial Black" panose="020B0A04020102020204" pitchFamily="34" charset="0"/>
                        </a:rPr>
                        <a:t>Superdry’s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 brand appeal is its newness and the idea of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breaking moulds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– this would be damaged if CSR policies were broken or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not followed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Celebrity endorsers are likely to desert the company if questions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are raised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about </a:t>
                      </a:r>
                      <a:r>
                        <a:rPr lang="en-GB" sz="1200" dirty="0" err="1">
                          <a:effectLst/>
                          <a:latin typeface="Arial Black" panose="020B0A04020102020204" pitchFamily="34" charset="0"/>
                        </a:rPr>
                        <a:t>SuperGroup’s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 treatment of its stakeholders.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08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en-GB" sz="14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Black" panose="020B0A04020102020204" pitchFamily="34" charset="0"/>
                        </a:rPr>
                        <a:t>15-20</a:t>
                      </a:r>
                      <a:endParaRPr lang="en-GB" sz="14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 Black" panose="020B0A04020102020204" pitchFamily="34" charset="0"/>
                        </a:rPr>
                        <a:t>SuperGroup’s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 success is based on design, image and price – customers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are less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likely to be concerned with background issues such as CSR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Shareholders are concerned about the profit performance of the newly floated  business, so they are less likely to be concerned with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potentially costly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issues such as changing suppliers </a:t>
                      </a:r>
                      <a:endParaRPr lang="en-GB" sz="1200" dirty="0" smtClean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•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Stakeholders such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as employees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in the UK are more likely to be concerned with the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basic wage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and working conditions they face than ‘higher-minded’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issues often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covered with CSR 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</a:t>
                      </a:r>
                      <a:r>
                        <a:rPr lang="en-GB" sz="1200" dirty="0" err="1">
                          <a:effectLst/>
                          <a:latin typeface="Arial Black" panose="020B0A04020102020204" pitchFamily="34" charset="0"/>
                        </a:rPr>
                        <a:t>Superdry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 is not engaged in many activities that damage the environment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, so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it is less likely to invite scrutiny from pressure groups on this issue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• However, </a:t>
                      </a:r>
                      <a:r>
                        <a:rPr lang="en-GB" sz="1200" dirty="0" err="1">
                          <a:effectLst/>
                          <a:latin typeface="Arial Black" panose="020B0A04020102020204" pitchFamily="34" charset="0"/>
                        </a:rPr>
                        <a:t>Superdry’s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 focus is on growth, so shareholders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are interested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in how this could affect their returns. If CSR is important, it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is likely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to be in terms of how suppliers are treated, particularly if they </a:t>
                      </a:r>
                      <a:r>
                        <a:rPr lang="en-GB" sz="1200" dirty="0" smtClean="0">
                          <a:effectLst/>
                          <a:latin typeface="Arial Black" panose="020B0A04020102020204" pitchFamily="34" charset="0"/>
                        </a:rPr>
                        <a:t>are pressured </a:t>
                      </a:r>
                      <a:r>
                        <a:rPr lang="en-GB" sz="1200" dirty="0">
                          <a:effectLst/>
                          <a:latin typeface="Arial Black" panose="020B0A04020102020204" pitchFamily="34" charset="0"/>
                        </a:rPr>
                        <a:t>into increasing supply to support Superdry’s growth.</a:t>
                      </a:r>
                      <a:endParaRPr lang="en-GB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866" marR="4786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496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Glossary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/>
              <a:t>Ethics</a:t>
            </a:r>
            <a:r>
              <a:rPr lang="en-GB" dirty="0"/>
              <a:t>; doing business in a way that is morally right</a:t>
            </a:r>
          </a:p>
          <a:p>
            <a:r>
              <a:rPr lang="en-GB" b="1" dirty="0"/>
              <a:t>Trade-off</a:t>
            </a:r>
            <a:r>
              <a:rPr lang="en-GB" dirty="0"/>
              <a:t>; a compromise reached between one thing and another</a:t>
            </a:r>
          </a:p>
          <a:p>
            <a:r>
              <a:rPr lang="en-GB" b="1" dirty="0"/>
              <a:t>CSR</a:t>
            </a:r>
            <a:r>
              <a:rPr lang="en-GB" dirty="0"/>
              <a:t>; Corporate Social Responsibility is the extent to which a business accepts obligations to society over and above the legal requirements </a:t>
            </a:r>
          </a:p>
        </p:txBody>
      </p:sp>
    </p:spTree>
    <p:extLst>
      <p:ext uri="{BB962C8B-B14F-4D97-AF65-F5344CB8AC3E}">
        <p14:creationId xmlns:p14="http://schemas.microsoft.com/office/powerpoint/2010/main" val="141790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57" y="3353713"/>
            <a:ext cx="4848216" cy="32321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9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Ethics vs profitability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486672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In some businesses it is not possible to be ethical and profitable</a:t>
            </a:r>
          </a:p>
          <a:p>
            <a:r>
              <a:rPr lang="en-GB" dirty="0"/>
              <a:t>According to the Ethical Consumer website: The top ten least ethical companies were: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Nestlé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dirty="0"/>
              <a:t>Monsanto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dirty="0"/>
              <a:t>Amazon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dirty="0"/>
              <a:t>Shell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dirty="0"/>
              <a:t>Tesco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dirty="0"/>
              <a:t>Barclays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dirty="0"/>
              <a:t>Exxon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dirty="0"/>
              <a:t>Wal-Mart (ASDA)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dirty="0"/>
              <a:t>Coca Cola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dirty="0"/>
              <a:t>Primark</a:t>
            </a:r>
          </a:p>
          <a:p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64696" y="2751163"/>
            <a:ext cx="5181600" cy="3480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47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Definition of ethics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GB" dirty="0"/>
              <a:t>Definitions from the Oxford English Dictionary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(</a:t>
            </a:r>
            <a:r>
              <a:rPr lang="en-GB" b="1" dirty="0"/>
              <a:t>ethics) </a:t>
            </a:r>
            <a:r>
              <a:rPr lang="en-GB" dirty="0"/>
              <a:t>Moral principles that govern a person’s behaviour or the conducting of an activity</a:t>
            </a:r>
          </a:p>
          <a:p>
            <a:r>
              <a:rPr lang="en-GB" dirty="0"/>
              <a:t>(</a:t>
            </a:r>
            <a:r>
              <a:rPr lang="en-GB" b="1" dirty="0"/>
              <a:t>morals</a:t>
            </a:r>
            <a:r>
              <a:rPr lang="en-GB" dirty="0"/>
              <a:t>) Standards of behaviour; principles of right and wrong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90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0070C0"/>
                </a:solidFill>
              </a:rPr>
              <a:t>Ethics of strategic decisions</a:t>
            </a:r>
            <a:endParaRPr lang="en-GB" sz="5400" b="1" dirty="0">
              <a:solidFill>
                <a:srgbClr val="0070C0"/>
              </a:solidFill>
            </a:endParaRPr>
          </a:p>
          <a:p>
            <a:endParaRPr lang="en-GB" sz="6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25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Ethical decisions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42113" cy="449566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dirty="0" smtClean="0"/>
              <a:t>Businesses want to appear to be doing “the right thing” but this is not always possible if they wish to make a profit</a:t>
            </a:r>
          </a:p>
          <a:p>
            <a:r>
              <a:rPr lang="en-GB" dirty="0" smtClean="0"/>
              <a:t>Often there is a trade-off between ethics and profitability (compromise)</a:t>
            </a:r>
          </a:p>
          <a:p>
            <a:r>
              <a:rPr lang="en-GB" dirty="0"/>
              <a:t>A prime example of a pharmaceutical company’s exploitation of medicinal availability is </a:t>
            </a:r>
            <a:r>
              <a:rPr lang="en-GB" dirty="0" smtClean="0"/>
              <a:t>GSK </a:t>
            </a:r>
            <a:r>
              <a:rPr lang="en-GB" dirty="0"/>
              <a:t>created a monopoly of HIV/AIDS medications in South Africa that resulted in drug availability to only 10 percent of the people who needed it.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59811" y="1825625"/>
            <a:ext cx="3006378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384" y="365125"/>
            <a:ext cx="36099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52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8298"/>
            <a:ext cx="10515600" cy="76760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Ethics vs profitability – Deepwater Horizon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99457"/>
            <a:ext cx="5181600" cy="507750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dirty="0" smtClean="0"/>
              <a:t>2010 BP oil rig Deepwater </a:t>
            </a:r>
            <a:r>
              <a:rPr lang="en-GB" dirty="0"/>
              <a:t>H</a:t>
            </a:r>
            <a:r>
              <a:rPr lang="en-GB" dirty="0" smtClean="0"/>
              <a:t>orizon caught fire</a:t>
            </a:r>
          </a:p>
          <a:p>
            <a:r>
              <a:rPr lang="en-GB" dirty="0" smtClean="0"/>
              <a:t>11 men lost their lives</a:t>
            </a:r>
          </a:p>
          <a:p>
            <a:r>
              <a:rPr lang="en-GB" dirty="0" smtClean="0"/>
              <a:t>Obama said it was “the worst environmental disaster ever”</a:t>
            </a:r>
          </a:p>
          <a:p>
            <a:r>
              <a:rPr lang="en-GB" dirty="0" smtClean="0"/>
              <a:t>Millions of gallons of oil spilt into the Gulf of Mexico</a:t>
            </a:r>
          </a:p>
          <a:p>
            <a:r>
              <a:rPr lang="en-GB" dirty="0" smtClean="0"/>
              <a:t>All due to cost cutting by BP, failure to invest in training and health and safety</a:t>
            </a:r>
          </a:p>
          <a:p>
            <a:r>
              <a:rPr lang="en-GB" dirty="0" smtClean="0"/>
              <a:t>Worst affected – fishermen and residents of the Gulf</a:t>
            </a:r>
            <a:endParaRPr lang="en-GB" dirty="0"/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55229" y="3820272"/>
            <a:ext cx="4343400" cy="2552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229" y="1317171"/>
            <a:ext cx="4343400" cy="2318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908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1938</Words>
  <Application>Microsoft Office PowerPoint</Application>
  <PresentationFormat>Widescreen</PresentationFormat>
  <Paragraphs>255</Paragraphs>
  <Slides>43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Accent SF</vt:lpstr>
      <vt:lpstr>Arial</vt:lpstr>
      <vt:lpstr>Arial Black</vt:lpstr>
      <vt:lpstr>Calibri</vt:lpstr>
      <vt:lpstr>Calibri Light</vt:lpstr>
      <vt:lpstr>Times New Roman</vt:lpstr>
      <vt:lpstr>Office Theme</vt:lpstr>
      <vt:lpstr>6_Office Theme</vt:lpstr>
      <vt:lpstr>1_Office Theme</vt:lpstr>
      <vt:lpstr>PowerPoint Presentation</vt:lpstr>
      <vt:lpstr>Worksheet</vt:lpstr>
      <vt:lpstr>From Edexcel</vt:lpstr>
      <vt:lpstr>Starter</vt:lpstr>
      <vt:lpstr>Ethics vs profitability</vt:lpstr>
      <vt:lpstr>Definition of ethics</vt:lpstr>
      <vt:lpstr>PowerPoint Presentation</vt:lpstr>
      <vt:lpstr>Ethical decisions</vt:lpstr>
      <vt:lpstr>Ethics vs profitability – Deepwater Horizon</vt:lpstr>
      <vt:lpstr>Nestle –profit before ethics</vt:lpstr>
      <vt:lpstr>PowerPoint Presentation</vt:lpstr>
      <vt:lpstr>Ethics vs profitability - vw</vt:lpstr>
      <vt:lpstr>Ethics vs profitability - Monsanto</vt:lpstr>
      <vt:lpstr>The big question</vt:lpstr>
      <vt:lpstr>CSR shareholders / stakeholders</vt:lpstr>
      <vt:lpstr>PowerPoint Presentation</vt:lpstr>
      <vt:lpstr>Executive pay vs employee pay</vt:lpstr>
      <vt:lpstr>Bankers bonuses</vt:lpstr>
      <vt:lpstr>Sponsorship</vt:lpstr>
      <vt:lpstr>PowerPoint Presentation</vt:lpstr>
      <vt:lpstr>CSR defined</vt:lpstr>
      <vt:lpstr>CSR and us</vt:lpstr>
      <vt:lpstr>CSR approach</vt:lpstr>
      <vt:lpstr>CSR example Choose one of these businesses and compare their CSR policy with their mission statement</vt:lpstr>
      <vt:lpstr>Corporate social responsibility</vt:lpstr>
      <vt:lpstr>Corporate social responsibility</vt:lpstr>
      <vt:lpstr>Advantages of a CSR approach</vt:lpstr>
      <vt:lpstr>Disadvantages of a CSR approach</vt:lpstr>
      <vt:lpstr>Revision Video </vt:lpstr>
      <vt:lpstr>Sample Edexcel A2 questions</vt:lpstr>
      <vt:lpstr>Case study for question 1</vt:lpstr>
      <vt:lpstr>Sample question 1</vt:lpstr>
      <vt:lpstr>Issues to cover in the answer</vt:lpstr>
      <vt:lpstr>Answer sample question 1</vt:lpstr>
      <vt:lpstr>How to level sample question 1</vt:lpstr>
      <vt:lpstr>Case study for question 2</vt:lpstr>
      <vt:lpstr>Sample question 2</vt:lpstr>
      <vt:lpstr>Answer sample question 2</vt:lpstr>
      <vt:lpstr>Case study for question 3</vt:lpstr>
      <vt:lpstr>Sample question 3</vt:lpstr>
      <vt:lpstr>Answer sample question 3</vt:lpstr>
      <vt:lpstr>Glossary</vt:lpstr>
      <vt:lpstr>PowerPoint Presentation</vt:lpstr>
    </vt:vector>
  </TitlesOfParts>
  <Company>Derby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Hilton</dc:creator>
  <cp:lastModifiedBy>Sarah Hilton</cp:lastModifiedBy>
  <cp:revision>97</cp:revision>
  <cp:lastPrinted>2017-09-17T15:20:43Z</cp:lastPrinted>
  <dcterms:created xsi:type="dcterms:W3CDTF">2017-05-29T18:04:54Z</dcterms:created>
  <dcterms:modified xsi:type="dcterms:W3CDTF">2018-10-24T09:20:18Z</dcterms:modified>
</cp:coreProperties>
</file>