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56" r:id="rId4"/>
    <p:sldId id="280" r:id="rId5"/>
    <p:sldId id="266" r:id="rId6"/>
    <p:sldId id="258" r:id="rId7"/>
    <p:sldId id="281" r:id="rId8"/>
    <p:sldId id="282" r:id="rId9"/>
    <p:sldId id="286" r:id="rId10"/>
    <p:sldId id="265" r:id="rId11"/>
    <p:sldId id="283" r:id="rId12"/>
    <p:sldId id="287" r:id="rId13"/>
    <p:sldId id="292" r:id="rId14"/>
    <p:sldId id="320" r:id="rId15"/>
    <p:sldId id="284" r:id="rId16"/>
    <p:sldId id="289" r:id="rId17"/>
    <p:sldId id="293" r:id="rId18"/>
    <p:sldId id="321" r:id="rId19"/>
    <p:sldId id="285" r:id="rId20"/>
    <p:sldId id="291" r:id="rId21"/>
    <p:sldId id="294" r:id="rId22"/>
    <p:sldId id="322" r:id="rId23"/>
    <p:sldId id="268" r:id="rId24"/>
    <p:sldId id="295" r:id="rId25"/>
    <p:sldId id="296" r:id="rId26"/>
    <p:sldId id="301" r:id="rId27"/>
    <p:sldId id="304" r:id="rId28"/>
    <p:sldId id="323" r:id="rId29"/>
    <p:sldId id="297" r:id="rId30"/>
    <p:sldId id="302" r:id="rId31"/>
    <p:sldId id="306" r:id="rId32"/>
    <p:sldId id="324" r:id="rId33"/>
    <p:sldId id="298" r:id="rId34"/>
    <p:sldId id="303" r:id="rId35"/>
    <p:sldId id="305" r:id="rId36"/>
    <p:sldId id="325" r:id="rId37"/>
    <p:sldId id="307" r:id="rId38"/>
    <p:sldId id="308" r:id="rId39"/>
    <p:sldId id="269" r:id="rId40"/>
    <p:sldId id="300" r:id="rId41"/>
    <p:sldId id="273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263" r:id="rId50"/>
    <p:sldId id="279" r:id="rId51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80CDDF2D-05C4-4A88-9551-1014C776073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whole set of accounts can be found here: https://www.supergroup.co.uk/media/docs/SuperGroup-2016-Annual-Report-Accounts.pdf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0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Net profit margin has increased by</a:t>
            </a:r>
            <a:r>
              <a:rPr lang="en-GB" baseline="0" dirty="0" smtClean="0"/>
              <a:t> 0.39%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1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4783">
              <a:defRPr/>
            </a:pPr>
            <a:fld id="{9113E492-2BE1-47F6-A827-2A173C8BE47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4783">
                <a:defRPr/>
              </a:pPr>
              <a:t>37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548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Borrowed an AS question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4783">
              <a:defRPr/>
            </a:pPr>
            <a:fld id="{9113E492-2BE1-47F6-A827-2A173C8BE47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4783">
                <a:defRPr/>
              </a:pPr>
              <a:t>41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185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Your</a:t>
            </a:r>
            <a:r>
              <a:rPr lang="en-GB" baseline="0" dirty="0" smtClean="0"/>
              <a:t> students need this to answer all the questions on this slide show</a:t>
            </a:r>
          </a:p>
          <a:p>
            <a:r>
              <a:rPr lang="en-GB" baseline="0" dirty="0" smtClean="0"/>
              <a:t>Point out that it also has data for the 2015 year as well for comparison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6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% increase formula is change / original   x</a:t>
            </a:r>
            <a:r>
              <a:rPr lang="en-GB" baseline="0" dirty="0" smtClean="0"/>
              <a:t> 100</a:t>
            </a:r>
          </a:p>
          <a:p>
            <a:r>
              <a:rPr lang="en-GB" baseline="0" dirty="0" smtClean="0"/>
              <a:t>69.1 / 296.2 x 100 = 23.33% (rounded up)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</a:t>
            </a:r>
            <a:r>
              <a:rPr lang="en-GB" baseline="0" dirty="0" smtClean="0"/>
              <a:t> / original x 100 </a:t>
            </a:r>
          </a:p>
          <a:p>
            <a:r>
              <a:rPr lang="en-GB" baseline="0" dirty="0" smtClean="0"/>
              <a:t>4.1 / 60.2 = 6.81%</a:t>
            </a:r>
          </a:p>
          <a:p>
            <a:r>
              <a:rPr lang="en-GB" baseline="0" dirty="0" smtClean="0"/>
              <a:t>High expenses an ad campaign perhaps. Selling expenses were £17.1 million in 2015 which is a huge figure so an ad campaign would make sense.  The full accounts probably explains why.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3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% increase is change / original x 100 </a:t>
            </a:r>
          </a:p>
          <a:p>
            <a:r>
              <a:rPr lang="en-GB" dirty="0" smtClean="0"/>
              <a:t>10.2 / 34.6 = 29.48%</a:t>
            </a:r>
          </a:p>
          <a:p>
            <a:endParaRPr lang="en-GB" dirty="0" smtClean="0"/>
          </a:p>
          <a:p>
            <a:r>
              <a:rPr lang="en-GB" dirty="0" smtClean="0"/>
              <a:t>Use</a:t>
            </a:r>
            <a:r>
              <a:rPr lang="en-GB" baseline="0" dirty="0" smtClean="0"/>
              <a:t> net profit to calculate the net profit margin which is the most accurate measure of a business’s profitability.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52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4783">
              <a:defRPr/>
            </a:pPr>
            <a:fld id="{9113E492-2BE1-47F6-A827-2A173C8BE478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4783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197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has increased by 0.27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84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Changed by 2.98%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6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4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6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4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3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6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50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47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5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326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174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62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4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99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24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77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4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7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63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3mFGkKzn4" TargetMode="External"/><Relationship Id="rId2" Type="http://schemas.openxmlformats.org/officeDocument/2006/relationships/hyperlink" Target="https://www.youtube.com/watch?v=Lo2_J3BR7I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qgFCD6VL6r0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group.co.uk/media/docs/SuperGroup-2016-Annual-Report-Account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r>
              <a:rPr lang="en-GB" sz="9800" dirty="0" smtClean="0"/>
              <a:t>2.3.1 Profit</a:t>
            </a:r>
            <a:endParaRPr lang="en-GB" sz="18500" dirty="0" smtClean="0"/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Gross Profit for SuperGroup Plc?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35486" cy="139654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Use the Statement of Comprehensive income for SuperGroup plc to </a:t>
            </a:r>
            <a:r>
              <a:rPr lang="en-GB" b="1" dirty="0" smtClean="0"/>
              <a:t>read</a:t>
            </a:r>
            <a:r>
              <a:rPr lang="en-GB" dirty="0" smtClean="0"/>
              <a:t> their GP figure for 2016 and 2015</a:t>
            </a:r>
          </a:p>
          <a:p>
            <a:r>
              <a:rPr lang="en-GB" dirty="0" smtClean="0"/>
              <a:t>Use the </a:t>
            </a:r>
            <a:r>
              <a:rPr lang="en-GB" b="1" dirty="0" smtClean="0"/>
              <a:t>total</a:t>
            </a:r>
            <a:r>
              <a:rPr lang="en-GB" dirty="0" smtClean="0"/>
              <a:t> figures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447" y="1690688"/>
            <a:ext cx="3764353" cy="43513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34760"/>
              </p:ext>
            </p:extLst>
          </p:nvPr>
        </p:nvGraphicFramePr>
        <p:xfrm>
          <a:off x="1248228" y="3866357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65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</a:t>
            </a:r>
            <a:r>
              <a:rPr lang="en-GB" dirty="0"/>
              <a:t>Gross Profit </a:t>
            </a:r>
            <a:r>
              <a:rPr lang="en-GB" dirty="0" smtClean="0"/>
              <a:t>for SuperGroup Plc?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35486" cy="139654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447" y="1690688"/>
            <a:ext cx="3764353" cy="43513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03331"/>
              </p:ext>
            </p:extLst>
          </p:nvPr>
        </p:nvGraphicFramePr>
        <p:xfrm>
          <a:off x="1248228" y="2115685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£296.2m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£365.3m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48228" y="4234543"/>
            <a:ext cx="48477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What conclusions can you make from these two profit figures?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1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Conclusions from the </a:t>
            </a:r>
            <a:r>
              <a:rPr lang="en-GB" dirty="0"/>
              <a:t>Gross Profit </a:t>
            </a:r>
            <a:r>
              <a:rPr lang="en-GB" dirty="0" smtClean="0"/>
              <a:t>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The statement of comprehensive income for SuperGroup plc shows that between 2015 and 2016 the gross profit increased by £69.1 million </a:t>
            </a:r>
            <a:r>
              <a:rPr lang="en-GB" dirty="0" smtClean="0">
                <a:solidFill>
                  <a:srgbClr val="FF0000"/>
                </a:solidFill>
              </a:rPr>
              <a:t>(Can you calculate this as a percentage increase?)</a:t>
            </a:r>
          </a:p>
          <a:p>
            <a:endParaRPr lang="en-GB" dirty="0"/>
          </a:p>
          <a:p>
            <a:r>
              <a:rPr lang="en-GB" dirty="0" smtClean="0"/>
              <a:t>At first glance this is excellent financial progress but we would need more information plus ratio analysis to make an informed judgment about their suitability as a company to invest in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858" y="1825625"/>
            <a:ext cx="37662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Operating Profit formula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908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6000" i="1" dirty="0" smtClean="0">
                <a:latin typeface="Arial Black" panose="020B0A04020102020204" pitchFamily="34" charset="0"/>
              </a:rPr>
              <a:t>OP = GP - expenses</a:t>
            </a:r>
            <a:endParaRPr lang="en-GB" sz="6000" i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38200" y="4090852"/>
            <a:ext cx="10515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Where: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OP is operating profit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GP is Gross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Expenses are other costs to the business aside from stock e.g. admin, an ad campaign etc.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017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</a:t>
            </a:r>
            <a:r>
              <a:rPr lang="en-GB" dirty="0"/>
              <a:t>Operating Profit </a:t>
            </a:r>
            <a:r>
              <a:rPr lang="en-GB" dirty="0" smtClean="0"/>
              <a:t>for SuperGroup Plc?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139654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 the Statement of Comprehensive income for SuperGroup plc to </a:t>
            </a:r>
            <a:r>
              <a:rPr lang="en-GB" b="1" dirty="0" smtClean="0"/>
              <a:t>read</a:t>
            </a:r>
            <a:r>
              <a:rPr lang="en-GB" dirty="0" smtClean="0"/>
              <a:t> their operating profit figure for 2016 and 2015</a:t>
            </a:r>
          </a:p>
          <a:p>
            <a:r>
              <a:rPr lang="en-GB" dirty="0" smtClean="0"/>
              <a:t>Use the total figures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48228" y="3866357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66" y="1690688"/>
            <a:ext cx="47829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45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Operating Profit for SuperGroup Plc?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23829"/>
              </p:ext>
            </p:extLst>
          </p:nvPr>
        </p:nvGraphicFramePr>
        <p:xfrm>
          <a:off x="986971" y="2115685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£60.2m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£56.1m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66" y="1690688"/>
            <a:ext cx="4782934" cy="435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6971" y="4386943"/>
            <a:ext cx="48477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What conclusions can you make from these two profit figures?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5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Conclusions from the </a:t>
            </a:r>
            <a:r>
              <a:rPr lang="en-GB" dirty="0"/>
              <a:t>Operating Profit </a:t>
            </a:r>
            <a:r>
              <a:rPr lang="en-GB" dirty="0" smtClean="0"/>
              <a:t>figures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33" y="1825625"/>
            <a:ext cx="4782934" cy="4351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statement of comprehensive income for SuperGroup plc shows that between 2015 and 2016 </a:t>
            </a:r>
            <a:r>
              <a:rPr lang="en-GB" dirty="0" smtClean="0"/>
              <a:t>the operating profit figure decreased by £4.1 million </a:t>
            </a:r>
            <a:r>
              <a:rPr lang="en-GB" dirty="0" smtClean="0">
                <a:solidFill>
                  <a:srgbClr val="FF0000"/>
                </a:solidFill>
              </a:rPr>
              <a:t>(what is this as a percentage decrease?)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How does this compare with gross profit figure? What might be causing this?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1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Net profit formula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10515601" cy="1908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6000" i="1" dirty="0" smtClean="0">
                <a:latin typeface="Arial Black" panose="020B0A04020102020204" pitchFamily="34" charset="0"/>
              </a:rPr>
              <a:t>NP = OP - interest</a:t>
            </a:r>
            <a:endParaRPr lang="en-GB" sz="6000" i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38198" y="4101012"/>
            <a:ext cx="1051560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Where: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NP is net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OP is operating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Interest are payments due on loans or debts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6136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Net Profit for SuperGroup Plc?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17811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Read the SuperGroup statement of comprehensive income and find the net profit figure.  It is NOT called net profit on the statement – it is called </a:t>
            </a:r>
            <a:r>
              <a:rPr lang="en-GB" b="1" dirty="0" smtClean="0"/>
              <a:t>Total comprehensive income / (Expense ) for the period</a:t>
            </a: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89747"/>
              </p:ext>
            </p:extLst>
          </p:nvPr>
        </p:nvGraphicFramePr>
        <p:xfrm>
          <a:off x="838200" y="3866357"/>
          <a:ext cx="5257800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051" y="1825624"/>
            <a:ext cx="47726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</a:t>
            </a:r>
            <a:r>
              <a:rPr lang="en-GB" dirty="0"/>
              <a:t>Net Profit </a:t>
            </a:r>
            <a:r>
              <a:rPr lang="en-GB" dirty="0" smtClean="0"/>
              <a:t>for SuperGroup Plc?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139654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85261"/>
              </p:ext>
            </p:extLst>
          </p:nvPr>
        </p:nvGraphicFramePr>
        <p:xfrm>
          <a:off x="1043214" y="2115685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£34.6m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£44.8m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131" y="1888036"/>
            <a:ext cx="4772669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6971" y="4386943"/>
            <a:ext cx="48477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Looking at these two figures, if you were considering investing in SuperGroup plc – what would this information tell you?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Calculators will be needed for this topic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3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Conclusions from the </a:t>
            </a:r>
            <a:r>
              <a:rPr lang="en-GB" dirty="0"/>
              <a:t>Net Profit </a:t>
            </a:r>
            <a:r>
              <a:rPr lang="en-GB" dirty="0" smtClean="0"/>
              <a:t>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statement of comprehensive income for SuperGroup plc shows that between 2015 and </a:t>
            </a:r>
            <a:r>
              <a:rPr lang="en-GB" dirty="0" smtClean="0"/>
              <a:t>2016 the net profit increased by £10.2 million</a:t>
            </a:r>
          </a:p>
          <a:p>
            <a:r>
              <a:rPr lang="en-GB" dirty="0" smtClean="0"/>
              <a:t>Can you calculate the percentage increase?</a:t>
            </a:r>
          </a:p>
          <a:p>
            <a:endParaRPr lang="en-GB" dirty="0"/>
          </a:p>
          <a:p>
            <a:r>
              <a:rPr lang="en-GB" dirty="0" smtClean="0"/>
              <a:t>What can you do with the net profit data?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77" y="1825625"/>
            <a:ext cx="47718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0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Statement of comprehensive income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How the statement of comprehensive income helps to measure profitability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 business that is profitable will be able to reward its investors with a return on their investment e.g. dividends paid on shares</a:t>
            </a:r>
          </a:p>
          <a:p>
            <a:endParaRPr lang="en-GB" dirty="0"/>
          </a:p>
          <a:p>
            <a:r>
              <a:rPr lang="en-GB" dirty="0" smtClean="0"/>
              <a:t>A business that is not profitable will not last long unless drastic changes are made</a:t>
            </a:r>
          </a:p>
          <a:p>
            <a:endParaRPr lang="en-GB" dirty="0"/>
          </a:p>
          <a:p>
            <a:r>
              <a:rPr lang="en-GB" dirty="0" smtClean="0"/>
              <a:t>The statement of comprehensive income helps managers, owners and investors to know how the business is doing by measuring the profitability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50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Gross profit margin formula %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74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GP</a:t>
            </a:r>
            <a:r>
              <a:rPr lang="en-GB" sz="4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4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margin</a:t>
            </a:r>
            <a:r>
              <a:rPr lang="en-GB" sz="4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GB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=        </a:t>
            </a:r>
            <a:r>
              <a:rPr lang="en-GB" sz="4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Gross</a:t>
            </a:r>
            <a:r>
              <a:rPr lang="en-GB" sz="4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4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Profit</a:t>
            </a:r>
          </a:p>
          <a:p>
            <a:pPr marL="2286000" lvl="5" indent="0">
              <a:buNone/>
            </a:pPr>
            <a:r>
              <a:rPr lang="en-GB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               _____________ x 100</a:t>
            </a:r>
          </a:p>
          <a:p>
            <a:pPr marL="0" indent="0">
              <a:buNone/>
            </a:pPr>
            <a:r>
              <a:rPr lang="en-GB" sz="4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                             </a:t>
            </a:r>
            <a:r>
              <a:rPr lang="en-GB" sz="4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Sales</a:t>
            </a:r>
            <a:r>
              <a:rPr lang="en-GB" sz="4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GB" sz="4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Revenue</a:t>
            </a:r>
          </a:p>
          <a:p>
            <a:pPr marL="0" indent="0">
              <a:buNone/>
            </a:pPr>
            <a:endParaRPr lang="en-GB" sz="71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anose="020F0704030504030204" pitchFamily="34" charset="0"/>
            </a:endParaRPr>
          </a:p>
          <a:p>
            <a:r>
              <a:rPr lang="en-GB" sz="4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Express your answer as a %</a:t>
            </a:r>
          </a:p>
          <a:p>
            <a:pPr marL="0" indent="0">
              <a:buNone/>
            </a:pPr>
            <a:endParaRPr lang="en-GB" sz="7100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03451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is the gross profit margin % for SuperGroup plc?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41571" cy="2082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Use the GP figure from earlier PLUS use the total revenue figure from the statement</a:t>
            </a:r>
          </a:p>
          <a:p>
            <a:r>
              <a:rPr lang="en-GB" dirty="0" smtClean="0"/>
              <a:t>Don’t forget to multiply your result by 100 to get a %</a:t>
            </a:r>
          </a:p>
          <a:p>
            <a:r>
              <a:rPr lang="en-GB" dirty="0" smtClean="0"/>
              <a:t>Show your answer to 2 decimal places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12" y="1690688"/>
            <a:ext cx="4105988" cy="435133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35660"/>
              </p:ext>
            </p:extLst>
          </p:nvPr>
        </p:nvGraphicFramePr>
        <p:xfrm>
          <a:off x="1172028" y="4563043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4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12" y="1690688"/>
            <a:ext cx="4105988" cy="435133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7400455"/>
              </p:ext>
            </p:extLst>
          </p:nvPr>
        </p:nvGraphicFramePr>
        <p:xfrm>
          <a:off x="968828" y="2115685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60.87%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61.14%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68828" y="4430486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Looking at these two figures, what conclusions can you make about the profitability of the business?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1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006" y="1825625"/>
            <a:ext cx="4105988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Calculation of gross profit margins for the SuperGroup plc from the statement of comprehensive income indicate that the gross profit margin has increased from 2015 to 2016.</a:t>
            </a:r>
          </a:p>
          <a:p>
            <a:endParaRPr lang="en-GB" dirty="0"/>
          </a:p>
          <a:p>
            <a:r>
              <a:rPr lang="en-GB" dirty="0" smtClean="0"/>
              <a:t>How much has it increased by?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57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Operating profit margin formula %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9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OP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 </a:t>
            </a:r>
            <a:r>
              <a:rPr lang="en-GB" sz="3600" dirty="0">
                <a:latin typeface="Arial Rounded MT Bold" panose="020F0704030504030204" pitchFamily="34" charset="0"/>
              </a:rPr>
              <a:t>margin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 </a:t>
            </a:r>
            <a:r>
              <a:rPr lang="en-GB" sz="3600" dirty="0">
                <a:latin typeface="Arial Rounded MT Bold" panose="020F0704030504030204" pitchFamily="34" charset="0"/>
              </a:rPr>
              <a:t>=           Operating Profit  </a:t>
            </a:r>
            <a:endParaRPr lang="en-GB" sz="36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 </a:t>
            </a:r>
            <a:r>
              <a:rPr lang="en-GB" sz="3600" dirty="0" smtClean="0">
                <a:latin typeface="Arial Rounded MT Bold" panose="020F0704030504030204" pitchFamily="34" charset="0"/>
              </a:rPr>
              <a:t>                               ________________        x100</a:t>
            </a: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                    </a:t>
            </a: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           </a:t>
            </a:r>
            <a:r>
              <a:rPr lang="en-GB" sz="3600" dirty="0">
                <a:latin typeface="Arial Rounded MT Bold" panose="020F0704030504030204" pitchFamily="34" charset="0"/>
              </a:rPr>
              <a:t>Sales</a:t>
            </a: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3600" dirty="0" smtClean="0">
                <a:latin typeface="Arial Rounded MT Bold" panose="020F0704030504030204" pitchFamily="34" charset="0"/>
              </a:rPr>
              <a:t>Revenue</a:t>
            </a:r>
          </a:p>
          <a:p>
            <a:pPr marL="0" indent="0">
              <a:buNone/>
            </a:pPr>
            <a:endParaRPr lang="en-GB" sz="36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3600" i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GB" sz="36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GB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Express your answer as a </a:t>
            </a:r>
            <a:r>
              <a:rPr lang="en-GB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%</a:t>
            </a:r>
            <a:endParaRPr lang="en-GB" sz="36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7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the </a:t>
            </a:r>
            <a:r>
              <a:rPr lang="en-GB" dirty="0" smtClean="0">
                <a:solidFill>
                  <a:schemeClr val="bg1"/>
                </a:solidFill>
              </a:rPr>
              <a:t>operating </a:t>
            </a:r>
            <a:r>
              <a:rPr lang="en-GB" dirty="0">
                <a:solidFill>
                  <a:schemeClr val="bg1"/>
                </a:solidFill>
              </a:rPr>
              <a:t>profit margin % for SuperGroup plc?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0279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Use your OP calculation from earlier and the sales revenue total from the statement </a:t>
            </a:r>
          </a:p>
          <a:p>
            <a:r>
              <a:rPr lang="en-GB" dirty="0" smtClean="0"/>
              <a:t>Express your answer as a % to two decimal places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159" y="1690688"/>
            <a:ext cx="4660641" cy="435133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97057"/>
              </p:ext>
            </p:extLst>
          </p:nvPr>
        </p:nvGraphicFramePr>
        <p:xfrm>
          <a:off x="838200" y="4345328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430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Answer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159" y="1690688"/>
            <a:ext cx="4660641" cy="4351338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2398743"/>
              </p:ext>
            </p:extLst>
          </p:nvPr>
        </p:nvGraphicFramePr>
        <p:xfrm>
          <a:off x="838200" y="1825625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12.37%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9.39%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8828" y="4430486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Looking at these two figures, what conclusions can you make about the profitability of the business?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15436"/>
            <a:ext cx="10515600" cy="357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108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79" y="1825625"/>
            <a:ext cx="4660641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Calculation of gross profit margins for the SuperGroup plc from the statement of comprehensive income indicate that the </a:t>
            </a:r>
            <a:r>
              <a:rPr lang="en-GB" dirty="0" smtClean="0"/>
              <a:t>operating </a:t>
            </a:r>
            <a:r>
              <a:rPr lang="en-GB" dirty="0"/>
              <a:t>profit margin has increased from 2015 to 2016.</a:t>
            </a:r>
          </a:p>
          <a:p>
            <a:endParaRPr lang="en-GB" dirty="0"/>
          </a:p>
          <a:p>
            <a:r>
              <a:rPr lang="en-GB" dirty="0"/>
              <a:t>How much has it increased by?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164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Net profit margin formula %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9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Arial Rounded MT Bold" panose="020F0704030504030204" pitchFamily="34" charset="0"/>
              </a:rPr>
              <a:t>NP</a:t>
            </a:r>
            <a:r>
              <a:rPr lang="en-GB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 </a:t>
            </a:r>
            <a:r>
              <a:rPr lang="en-GB" sz="3600" dirty="0">
                <a:latin typeface="Arial Rounded MT Bold" panose="020F0704030504030204" pitchFamily="34" charset="0"/>
              </a:rPr>
              <a:t>margin</a:t>
            </a:r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 </a:t>
            </a:r>
            <a:r>
              <a:rPr lang="en-GB" sz="3600" dirty="0">
                <a:latin typeface="Arial Rounded MT Bold" panose="020F0704030504030204" pitchFamily="34" charset="0"/>
              </a:rPr>
              <a:t>=           </a:t>
            </a:r>
            <a:r>
              <a:rPr lang="en-GB" sz="3600" dirty="0" smtClean="0">
                <a:latin typeface="Arial Rounded MT Bold" panose="020F0704030504030204" pitchFamily="34" charset="0"/>
              </a:rPr>
              <a:t>Net Profit</a:t>
            </a: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 </a:t>
            </a:r>
            <a:r>
              <a:rPr lang="en-GB" sz="3600" dirty="0" smtClean="0">
                <a:latin typeface="Arial Rounded MT Bold" panose="020F0704030504030204" pitchFamily="34" charset="0"/>
              </a:rPr>
              <a:t>                           ________________x100</a:t>
            </a: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                    </a:t>
            </a: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      </a:t>
            </a:r>
            <a:r>
              <a:rPr lang="en-GB" sz="3600" dirty="0" smtClean="0">
                <a:latin typeface="Arial Rounded MT Bold" panose="020F0704030504030204" pitchFamily="34" charset="0"/>
              </a:rPr>
              <a:t>Sales</a:t>
            </a:r>
            <a:r>
              <a:rPr lang="en-GB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3600" dirty="0" smtClean="0">
                <a:latin typeface="Arial Rounded MT Bold" panose="020F0704030504030204" pitchFamily="34" charset="0"/>
              </a:rPr>
              <a:t>Revenue</a:t>
            </a:r>
          </a:p>
          <a:p>
            <a:pPr marL="0" indent="0">
              <a:buNone/>
            </a:pPr>
            <a:endParaRPr lang="en-GB" sz="3600" i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3600" i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3600" i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Express your answer as a </a:t>
            </a:r>
            <a:r>
              <a:rPr lang="en-GB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%</a:t>
            </a:r>
            <a:endParaRPr lang="en-GB" sz="3600" i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2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What is the net profit margin % for SuperGroup plc?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4851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Use your NP calculation from earlier and the sales revenue totals from the statement to make your calculation</a:t>
            </a:r>
          </a:p>
          <a:p>
            <a:r>
              <a:rPr lang="en-GB" dirty="0" smtClean="0"/>
              <a:t>Express your answer as a % to two decimal places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01" y="1690688"/>
            <a:ext cx="4035399" cy="435133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07803"/>
              </p:ext>
            </p:extLst>
          </p:nvPr>
        </p:nvGraphicFramePr>
        <p:xfrm>
          <a:off x="1005114" y="4445680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5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01" y="1690688"/>
            <a:ext cx="4035399" cy="43513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76395"/>
              </p:ext>
            </p:extLst>
          </p:nvPr>
        </p:nvGraphicFramePr>
        <p:xfrm>
          <a:off x="1451428" y="1996394"/>
          <a:ext cx="4847772" cy="175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886">
                  <a:extLst>
                    <a:ext uri="{9D8B030D-6E8A-4147-A177-3AD203B41FA5}">
                      <a16:colId xmlns:a16="http://schemas.microsoft.com/office/drawing/2014/main" val="3503152241"/>
                    </a:ext>
                  </a:extLst>
                </a:gridCol>
                <a:gridCol w="2423886">
                  <a:extLst>
                    <a:ext uri="{9D8B030D-6E8A-4147-A177-3AD203B41FA5}">
                      <a16:colId xmlns:a16="http://schemas.microsoft.com/office/drawing/2014/main" val="3382977102"/>
                    </a:ext>
                  </a:extLst>
                </a:gridCol>
              </a:tblGrid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2015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7.11%</a:t>
                      </a:r>
                      <a:endParaRPr lang="en-GB" sz="28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91305"/>
                  </a:ext>
                </a:extLst>
              </a:tr>
              <a:tr h="87533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2016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7.50%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9799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22614" y="420188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If you were looking to invest in this business, what conclusions about profitability could you make from these figures?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300" y="1825625"/>
            <a:ext cx="4035399" cy="4351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Calculation of gross profit margins for the SuperGroup plc from the statement of comprehensive income indicate that the </a:t>
            </a:r>
            <a:r>
              <a:rPr lang="en-GB" dirty="0" smtClean="0"/>
              <a:t>net </a:t>
            </a:r>
            <a:r>
              <a:rPr lang="en-GB" dirty="0"/>
              <a:t>profit margin has increased from 2015 to 2016.</a:t>
            </a:r>
          </a:p>
          <a:p>
            <a:endParaRPr lang="en-GB" dirty="0"/>
          </a:p>
          <a:p>
            <a:r>
              <a:rPr lang="en-GB" dirty="0"/>
              <a:t>How much has it increased by?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267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Ways to improve profitability – increase revenue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If profit is TR-TC then it makes sense to say that one of  the ways to improve profitability is to increase revenue </a:t>
            </a:r>
          </a:p>
          <a:p>
            <a:r>
              <a:rPr lang="en-GB" dirty="0" smtClean="0"/>
              <a:t>This can be done in a number of ways;</a:t>
            </a:r>
          </a:p>
          <a:p>
            <a:pPr lvl="1"/>
            <a:r>
              <a:rPr lang="en-GB" dirty="0" smtClean="0"/>
              <a:t>Have a sale, reduce the prices</a:t>
            </a:r>
          </a:p>
          <a:p>
            <a:pPr lvl="1"/>
            <a:r>
              <a:rPr lang="en-GB" dirty="0" smtClean="0"/>
              <a:t>Advertise more e.g. Yorkshire tea – see the advert on the right and the other advert </a:t>
            </a:r>
            <a:r>
              <a:rPr lang="en-GB" dirty="0" smtClean="0">
                <a:hlinkClick r:id="rId2"/>
              </a:rPr>
              <a:t>HERE</a:t>
            </a:r>
            <a:endParaRPr lang="en-GB" dirty="0" smtClean="0"/>
          </a:p>
          <a:p>
            <a:pPr lvl="1"/>
            <a:r>
              <a:rPr lang="en-GB" dirty="0" smtClean="0"/>
              <a:t>Promote the products more 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57668"/>
            <a:ext cx="5181600" cy="3287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442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Ways to improve profitability – reduce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If profit is TR-TC then the other way to improve profitability is the other side of the equation and reduce costs in the business</a:t>
            </a:r>
          </a:p>
          <a:p>
            <a:endParaRPr lang="en-GB" dirty="0"/>
          </a:p>
          <a:p>
            <a:r>
              <a:rPr lang="en-GB" dirty="0" smtClean="0"/>
              <a:t>This could be done through a number of ways, here are two suggestions:</a:t>
            </a:r>
          </a:p>
          <a:p>
            <a:pPr lvl="1"/>
            <a:r>
              <a:rPr lang="en-GB" dirty="0" smtClean="0"/>
              <a:t>Restructuring, delayering and redundancies</a:t>
            </a:r>
          </a:p>
          <a:p>
            <a:pPr lvl="1"/>
            <a:r>
              <a:rPr lang="en-GB" dirty="0" smtClean="0"/>
              <a:t>Automating production</a:t>
            </a:r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80263"/>
            <a:ext cx="5181600" cy="3442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805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Distinction between profit and cash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73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Profit vs cash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Profit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Profit is recorded straight away</a:t>
            </a:r>
          </a:p>
          <a:p>
            <a:endParaRPr lang="en-GB" dirty="0"/>
          </a:p>
          <a:p>
            <a:r>
              <a:rPr lang="en-GB" dirty="0"/>
              <a:t>A business can trade for many years without profit</a:t>
            </a:r>
          </a:p>
          <a:p>
            <a:endParaRPr lang="en-GB" dirty="0"/>
          </a:p>
          <a:p>
            <a:r>
              <a:rPr lang="en-GB" dirty="0"/>
              <a:t>To improve profitability a business must either increase their revenue or reduce their costs as:</a:t>
            </a:r>
          </a:p>
          <a:p>
            <a:r>
              <a:rPr lang="en-GB" dirty="0"/>
              <a:t>P = TR- TC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Cash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Cash will not be recorded until it is paid out or received which could be in a different trading year </a:t>
            </a:r>
          </a:p>
          <a:p>
            <a:endParaRPr lang="en-GB" dirty="0"/>
          </a:p>
          <a:p>
            <a:r>
              <a:rPr lang="en-GB" dirty="0"/>
              <a:t>A profitable business may go bust of it runs out of cash to pay a supplier or wages of staff</a:t>
            </a:r>
          </a:p>
          <a:p>
            <a:endParaRPr lang="en-GB" dirty="0"/>
          </a:p>
          <a:p>
            <a:r>
              <a:rPr lang="en-GB" dirty="0"/>
              <a:t>If owners introduce cash via savings or a loan this will not affect the profit figure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974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" y="1713777"/>
            <a:ext cx="10540590" cy="4792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8" y="-161476"/>
            <a:ext cx="1076646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a) Calculation of:</a:t>
            </a:r>
          </a:p>
          <a:p>
            <a:pPr lvl="1"/>
            <a:r>
              <a:rPr lang="en-GB" dirty="0" smtClean="0"/>
              <a:t>gross </a:t>
            </a:r>
            <a:r>
              <a:rPr lang="en-GB" dirty="0"/>
              <a:t>profit</a:t>
            </a:r>
          </a:p>
          <a:p>
            <a:pPr lvl="1"/>
            <a:r>
              <a:rPr lang="en-GB" dirty="0" smtClean="0"/>
              <a:t>operating </a:t>
            </a:r>
            <a:r>
              <a:rPr lang="en-GB" dirty="0"/>
              <a:t>profit</a:t>
            </a:r>
          </a:p>
          <a:p>
            <a:pPr lvl="1"/>
            <a:r>
              <a:rPr lang="en-GB" dirty="0" smtClean="0"/>
              <a:t>profit </a:t>
            </a:r>
            <a:r>
              <a:rPr lang="en-GB" dirty="0"/>
              <a:t>for the year (net profit)</a:t>
            </a:r>
          </a:p>
          <a:p>
            <a:pPr marL="0" indent="0">
              <a:buNone/>
            </a:pPr>
            <a:r>
              <a:rPr lang="en-GB" dirty="0"/>
              <a:t>b) Statement of comprehensive income (profit and </a:t>
            </a:r>
            <a:r>
              <a:rPr lang="en-GB" dirty="0" smtClean="0"/>
              <a:t>loss account</a:t>
            </a:r>
            <a:r>
              <a:rPr lang="en-GB" dirty="0"/>
              <a:t>):</a:t>
            </a:r>
          </a:p>
          <a:p>
            <a:pPr lvl="1"/>
            <a:r>
              <a:rPr lang="en-GB" dirty="0" smtClean="0"/>
              <a:t>measuring </a:t>
            </a:r>
            <a:r>
              <a:rPr lang="en-GB" dirty="0"/>
              <a:t>profitability:</a:t>
            </a:r>
          </a:p>
          <a:p>
            <a:pPr marL="457200" lvl="1" indent="0">
              <a:buNone/>
            </a:pPr>
            <a:r>
              <a:rPr lang="en-GB" dirty="0"/>
              <a:t>- calculation of gross profit margin, operating </a:t>
            </a:r>
            <a:r>
              <a:rPr lang="en-GB" dirty="0" smtClean="0"/>
              <a:t>profit margin</a:t>
            </a:r>
            <a:r>
              <a:rPr lang="en-GB" dirty="0"/>
              <a:t>, and profit for the year (net profit) margin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ways to improve profitability</a:t>
            </a:r>
          </a:p>
          <a:p>
            <a:pPr marL="0" indent="0">
              <a:buNone/>
            </a:pPr>
            <a:r>
              <a:rPr lang="en-GB" dirty="0"/>
              <a:t>c) Distinction between profit and cash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99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1 – from 2017 paper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062" y="2805906"/>
            <a:ext cx="9667875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95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99935"/>
            <a:ext cx="11279986" cy="1370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2171" y="390797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[4]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392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24616" y="1524001"/>
            <a:ext cx="8742769" cy="5105399"/>
            <a:chOff x="476" y="1071"/>
            <a:chExt cx="4812" cy="281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" y="1071"/>
              <a:ext cx="4812" cy="2810"/>
            </a:xfrm>
            <a:prstGeom prst="rect">
              <a:avLst/>
            </a:prstGeom>
            <a:noFill/>
            <a:ln w="3810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071"/>
              <a:ext cx="4823" cy="28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104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2</a:t>
            </a:r>
            <a:endParaRPr lang="en-GB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01494" y="1600201"/>
            <a:ext cx="9189013" cy="4725144"/>
            <a:chOff x="158" y="754"/>
            <a:chExt cx="5381" cy="276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" y="754"/>
              <a:ext cx="5381" cy="2767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754"/>
              <a:ext cx="5388" cy="27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542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079"/>
          <a:stretch/>
        </p:blipFill>
        <p:spPr bwMode="auto">
          <a:xfrm>
            <a:off x="706429" y="2180407"/>
            <a:ext cx="10658257" cy="1460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13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Answer sample question </a:t>
            </a:r>
            <a:r>
              <a:rPr lang="en-GB" dirty="0"/>
              <a:t>2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42" t="11753" r="12738" b="6361"/>
          <a:stretch/>
        </p:blipFill>
        <p:spPr bwMode="auto">
          <a:xfrm>
            <a:off x="2636557" y="1480456"/>
            <a:ext cx="6918887" cy="5290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50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Basic profit formula; P = TR-TC</a:t>
            </a:r>
          </a:p>
          <a:p>
            <a:r>
              <a:rPr lang="en-GB" dirty="0" smtClean="0"/>
              <a:t>Gross profit formula; GP = TR-COS</a:t>
            </a:r>
          </a:p>
          <a:p>
            <a:r>
              <a:rPr lang="en-GB" dirty="0" smtClean="0"/>
              <a:t>Operating profit formula; OP= GP - expenses</a:t>
            </a:r>
          </a:p>
          <a:p>
            <a:r>
              <a:rPr lang="en-GB" dirty="0" smtClean="0"/>
              <a:t>Net profit formula; NP = OP – interest</a:t>
            </a:r>
          </a:p>
          <a:p>
            <a:r>
              <a:rPr lang="en-GB" dirty="0" smtClean="0"/>
              <a:t>Gross profit margin formula; GP / SR x100</a:t>
            </a:r>
          </a:p>
          <a:p>
            <a:r>
              <a:rPr lang="en-GB" dirty="0" smtClean="0"/>
              <a:t>Operating profit margin formula; OP / SR x 100</a:t>
            </a:r>
          </a:p>
          <a:p>
            <a:r>
              <a:rPr lang="en-GB" dirty="0" smtClean="0"/>
              <a:t>Net profit margin formula;  NP / SR x 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Profit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Profit is the financial gain of a business through trading and can be found be deducting expenditure from income; P =TR-TC where TR is total revenue and TC is total costs</a:t>
            </a:r>
          </a:p>
          <a:p>
            <a:endParaRPr lang="en-GB" dirty="0" smtClean="0"/>
          </a:p>
          <a:p>
            <a:r>
              <a:rPr lang="en-GB" dirty="0" smtClean="0"/>
              <a:t>Three types of profit that your exam board would like you to know about and to be able to calculate from a statement of comprehensive income:</a:t>
            </a:r>
          </a:p>
          <a:p>
            <a:pPr lvl="1"/>
            <a:r>
              <a:rPr lang="en-GB" dirty="0" smtClean="0"/>
              <a:t>Gross profit</a:t>
            </a:r>
          </a:p>
          <a:p>
            <a:pPr lvl="1"/>
            <a:r>
              <a:rPr lang="en-GB" dirty="0" smtClean="0"/>
              <a:t>Operating profit</a:t>
            </a:r>
          </a:p>
          <a:p>
            <a:pPr lvl="1"/>
            <a:r>
              <a:rPr lang="en-GB" dirty="0" smtClean="0"/>
              <a:t>Net profit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74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Statement of comprehensive income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PLCs and limited companies(</a:t>
            </a:r>
            <a:r>
              <a:rPr lang="en-GB" dirty="0" err="1" smtClean="0"/>
              <a:t>Ltds</a:t>
            </a:r>
            <a:r>
              <a:rPr lang="en-GB" dirty="0" smtClean="0"/>
              <a:t>) need to publish their accounts every year, this is UK law</a:t>
            </a:r>
          </a:p>
          <a:p>
            <a:endParaRPr lang="en-GB" dirty="0"/>
          </a:p>
          <a:p>
            <a:r>
              <a:rPr lang="en-GB" dirty="0" smtClean="0"/>
              <a:t>As part of those accounts they need to show their profit and loss and this appears in their “statement of comprehensive income (SOCI)”</a:t>
            </a:r>
          </a:p>
          <a:p>
            <a:endParaRPr lang="en-GB" dirty="0"/>
          </a:p>
          <a:p>
            <a:r>
              <a:rPr lang="en-GB" dirty="0" smtClean="0"/>
              <a:t>You will need to use extracts from a SOCI to make calculations</a:t>
            </a:r>
            <a:endParaRPr lang="en-GB" dirty="0"/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55869"/>
            <a:ext cx="5181600" cy="3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6" y="123144"/>
            <a:ext cx="8854168" cy="665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641150" y="2460171"/>
            <a:ext cx="255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SuperGroup Plc. statement of comprehensive income 2016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2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</a:rPr>
              <a:t>Calculations</a:t>
            </a:r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Gross profit formula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908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6000" i="1" dirty="0" smtClean="0">
                <a:latin typeface="Arial Black" panose="020B0A04020102020204" pitchFamily="34" charset="0"/>
              </a:rPr>
              <a:t>GP = SR – Cost of sales</a:t>
            </a:r>
            <a:endParaRPr lang="en-GB" sz="6000" i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38200" y="4090852"/>
            <a:ext cx="10515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Where: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GP is Gross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SR is Sales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Cost of Sales are costs that vary with output or level of sales, and may include stock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263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1647</Words>
  <Application>Microsoft Office PowerPoint</Application>
  <PresentationFormat>Widescreen</PresentationFormat>
  <Paragraphs>252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Arial Rounded MT Bold</vt:lpstr>
      <vt:lpstr>Calibri</vt:lpstr>
      <vt:lpstr>Calibri Light</vt:lpstr>
      <vt:lpstr>Office Theme</vt:lpstr>
      <vt:lpstr>1_Office Theme</vt:lpstr>
      <vt:lpstr>3_Office Theme</vt:lpstr>
      <vt:lpstr>PowerPoint Presentation</vt:lpstr>
      <vt:lpstr>Calculators will be needed for this topic</vt:lpstr>
      <vt:lpstr>Worksheet</vt:lpstr>
      <vt:lpstr>From Edexcel</vt:lpstr>
      <vt:lpstr>Definition: Profit</vt:lpstr>
      <vt:lpstr>Statement of comprehensive income</vt:lpstr>
      <vt:lpstr>PowerPoint Presentation</vt:lpstr>
      <vt:lpstr>PowerPoint Presentation</vt:lpstr>
      <vt:lpstr>Gross profit formula</vt:lpstr>
      <vt:lpstr>What is the Gross Profit for SuperGroup Plc?</vt:lpstr>
      <vt:lpstr>What is the Gross Profit for SuperGroup Plc?</vt:lpstr>
      <vt:lpstr>Conclusions from the Gross Profit figures</vt:lpstr>
      <vt:lpstr>Operating Profit formula</vt:lpstr>
      <vt:lpstr>What is the Operating Profit for SuperGroup Plc?</vt:lpstr>
      <vt:lpstr>What is the Operating Profit for SuperGroup Plc?</vt:lpstr>
      <vt:lpstr>Conclusions from the Operating Profit figures</vt:lpstr>
      <vt:lpstr>Net profit formula</vt:lpstr>
      <vt:lpstr>What is the Net Profit for SuperGroup Plc?</vt:lpstr>
      <vt:lpstr>What is the Net Profit for SuperGroup Plc?</vt:lpstr>
      <vt:lpstr>Conclusions from the Net Profit figures</vt:lpstr>
      <vt:lpstr>PowerPoint Presentation</vt:lpstr>
      <vt:lpstr>How the statement of comprehensive income helps to measure profitability</vt:lpstr>
      <vt:lpstr>Gross profit margin formula %</vt:lpstr>
      <vt:lpstr>What is the gross profit margin % for SuperGroup plc?</vt:lpstr>
      <vt:lpstr>Answers</vt:lpstr>
      <vt:lpstr>Conclusions</vt:lpstr>
      <vt:lpstr>Operating profit margin formula %</vt:lpstr>
      <vt:lpstr>What is the operating profit margin % for SuperGroup plc?</vt:lpstr>
      <vt:lpstr>Answer</vt:lpstr>
      <vt:lpstr>Conclusions</vt:lpstr>
      <vt:lpstr>Net profit margin formula %</vt:lpstr>
      <vt:lpstr>What is the net profit margin % for SuperGroup plc?</vt:lpstr>
      <vt:lpstr>Answer</vt:lpstr>
      <vt:lpstr>Conclusions</vt:lpstr>
      <vt:lpstr>Ways to improve profitability – increase revenue</vt:lpstr>
      <vt:lpstr>Ways to improve profitability – reduce costs</vt:lpstr>
      <vt:lpstr>PowerPoint Presentation</vt:lpstr>
      <vt:lpstr>Profit vs cash</vt:lpstr>
      <vt:lpstr>PowerPoint Presentation</vt:lpstr>
      <vt:lpstr>Sample Edexcel A2 questions</vt:lpstr>
      <vt:lpstr>Case study for question 1 – from 2017 paper</vt:lpstr>
      <vt:lpstr>Sample question 1</vt:lpstr>
      <vt:lpstr>Answer sample question 1</vt:lpstr>
      <vt:lpstr>Case study for question 2</vt:lpstr>
      <vt:lpstr>Sample question 2</vt:lpstr>
      <vt:lpstr>Answer sample question 2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</cp:lastModifiedBy>
  <cp:revision>86</cp:revision>
  <cp:lastPrinted>2019-03-29T09:12:10Z</cp:lastPrinted>
  <dcterms:created xsi:type="dcterms:W3CDTF">2017-05-29T18:04:54Z</dcterms:created>
  <dcterms:modified xsi:type="dcterms:W3CDTF">2019-11-10T15:54:50Z</dcterms:modified>
</cp:coreProperties>
</file>