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22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4" r:id="rId2"/>
  </p:sldMasterIdLst>
  <p:notesMasterIdLst>
    <p:notesMasterId r:id="rId27"/>
  </p:notesMasterIdLst>
  <p:sldIdLst>
    <p:sldId id="256" r:id="rId3"/>
    <p:sldId id="266" r:id="rId4"/>
    <p:sldId id="258" r:id="rId5"/>
    <p:sldId id="269" r:id="rId6"/>
    <p:sldId id="260" r:id="rId7"/>
    <p:sldId id="265" r:id="rId8"/>
    <p:sldId id="270" r:id="rId9"/>
    <p:sldId id="274" r:id="rId10"/>
    <p:sldId id="268" r:id="rId11"/>
    <p:sldId id="292" r:id="rId12"/>
    <p:sldId id="271" r:id="rId13"/>
    <p:sldId id="279" r:id="rId14"/>
    <p:sldId id="280" r:id="rId15"/>
    <p:sldId id="293" r:id="rId16"/>
    <p:sldId id="294" r:id="rId17"/>
    <p:sldId id="295" r:id="rId18"/>
    <p:sldId id="290" r:id="rId19"/>
    <p:sldId id="286" r:id="rId20"/>
    <p:sldId id="287" r:id="rId21"/>
    <p:sldId id="288" r:id="rId22"/>
    <p:sldId id="291" r:id="rId23"/>
    <p:sldId id="289" r:id="rId24"/>
    <p:sldId id="263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4064" autoAdjust="0"/>
  </p:normalViewPr>
  <p:slideViewPr>
    <p:cSldViewPr snapToGrid="0">
      <p:cViewPr varScale="1">
        <p:scale>
          <a:sx n="97" d="100"/>
          <a:sy n="97" d="100"/>
        </p:scale>
        <p:origin x="111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CDDF2D-05C4-4A88-9551-1014C7760738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3E492-2BE1-47F6-A827-2A173C8BE47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0246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964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26423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Trade-off sell less Ethiopian</a:t>
            </a:r>
            <a:r>
              <a:rPr lang="en-GB" baseline="0" dirty="0" smtClean="0"/>
              <a:t> silk scarves and more European scarves.</a:t>
            </a:r>
          </a:p>
          <a:p>
            <a:r>
              <a:rPr lang="en-GB" dirty="0" smtClean="0"/>
              <a:t>Opportunity costs is</a:t>
            </a:r>
            <a:r>
              <a:rPr lang="en-GB" baseline="0" dirty="0" smtClean="0"/>
              <a:t> the lost ethical benefit of selling the Ethiopian scarves, which could be a USP and help lots of disabled workers in Ethiopia.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3E492-2BE1-47F6-A827-2A173C8BE47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7800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/>
              <a:t>This is obviously an example from industry. </a:t>
            </a:r>
          </a:p>
          <a:p>
            <a:r>
              <a:rPr lang="en-US" altLang="en-US" smtClean="0"/>
              <a:t>You could add an example from the home. For example, the kids want cake and cookies, and parents must set up to produce. How many cakes and how many cookies?</a:t>
            </a:r>
          </a:p>
          <a:p>
            <a:r>
              <a:rPr lang="en-US" altLang="en-US" smtClean="0"/>
              <a:t>Or an example from government. WWII gives us a good one: rationing consumer goods to boost production of military goods.</a:t>
            </a:r>
          </a:p>
        </p:txBody>
      </p:sp>
    </p:spTree>
    <p:extLst>
      <p:ext uri="{BB962C8B-B14F-4D97-AF65-F5344CB8AC3E}">
        <p14:creationId xmlns:p14="http://schemas.microsoft.com/office/powerpoint/2010/main" val="22667681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Hi – the MMA crossed out the text</a:t>
            </a:r>
            <a:r>
              <a:rPr lang="en-GB" baseline="0" dirty="0" smtClean="0"/>
              <a:t> on this levelling matrix not me.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13E492-2BE1-47F6-A827-2A173C8BE4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6886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7734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901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07408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336562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10820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8825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322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28736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70949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152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90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45185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4775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32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6512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78630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80451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658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5282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2975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99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7539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1EECA-D644-4F04-882C-CE601AE152BD}" type="datetimeFigureOut">
              <a:rPr lang="en-GB" smtClean="0"/>
              <a:t>19/05/2019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E1AFFD-E431-4945-8358-AC8F848F81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426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F25684E-0598-4AE1-8E02-D3985A25A99C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5/19/2019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B00A350-7201-43FA-B17F-A666C45166D9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0820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6fGOEKkO0iI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youtube.com/watch?v=8n7tjQcMUeA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4SfjyqNVh9c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investopedia.com/terms/o/opportunitycost.asp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0" y="4102780"/>
            <a:ext cx="9144000" cy="2536559"/>
          </a:xfrm>
        </p:spPr>
        <p:txBody>
          <a:bodyPr>
            <a:normAutofit fontScale="32500" lnSpcReduction="20000"/>
          </a:bodyPr>
          <a:lstStyle/>
          <a:p>
            <a:r>
              <a:rPr lang="en-GB" sz="11000" b="1" dirty="0" smtClean="0">
                <a:solidFill>
                  <a:srgbClr val="0070C0"/>
                </a:solidFill>
              </a:rPr>
              <a:t>Edexcel A2 Business</a:t>
            </a:r>
          </a:p>
          <a:p>
            <a:endParaRPr lang="en-GB" sz="4000" dirty="0" smtClean="0"/>
          </a:p>
          <a:p>
            <a:endParaRPr lang="en-GB" sz="4000" dirty="0" smtClean="0"/>
          </a:p>
          <a:p>
            <a:r>
              <a:rPr lang="en-GB" sz="9800" dirty="0" smtClean="0"/>
              <a:t>1.5.5 Business Choices</a:t>
            </a:r>
          </a:p>
          <a:p>
            <a:endParaRPr lang="en-GB" sz="4000" dirty="0"/>
          </a:p>
          <a:p>
            <a:endParaRPr lang="en-GB" sz="4000" dirty="0" smtClean="0"/>
          </a:p>
          <a:p>
            <a:r>
              <a:rPr lang="en-GB" sz="11200" dirty="0" smtClean="0"/>
              <a:t>Revisionstation</a:t>
            </a:r>
            <a:endParaRPr lang="en-GB" sz="4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38227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9206948" y="3822700"/>
            <a:ext cx="3074504" cy="30353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7269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chemeClr val="bg1">
              <a:lumMod val="65000"/>
            </a:schemeClr>
          </a:solidFill>
        </p:spPr>
        <p:txBody>
          <a:bodyPr/>
          <a:lstStyle/>
          <a:p>
            <a:r>
              <a:rPr lang="en-GB" dirty="0" smtClean="0"/>
              <a:t>Definition: Trade-off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A trade-off is when less of one is exchanged for more of another. It is also known as a compromise.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19474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Trade-off defined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GB" dirty="0" smtClean="0"/>
              <a:t>In business to achieve two things may not be possible, as there is only so much capital and only so much of other resources.</a:t>
            </a:r>
          </a:p>
          <a:p>
            <a:r>
              <a:rPr lang="en-GB" dirty="0" smtClean="0"/>
              <a:t>It </a:t>
            </a:r>
            <a:r>
              <a:rPr lang="en-GB" dirty="0" smtClean="0"/>
              <a:t>may mean that the business has to complete less of one thing e.g. marketing in order to do more of something else e.g. new machinery for production</a:t>
            </a:r>
          </a:p>
          <a:p>
            <a:r>
              <a:rPr lang="en-GB" dirty="0" smtClean="0"/>
              <a:t>When </a:t>
            </a:r>
            <a:r>
              <a:rPr lang="en-GB" dirty="0" smtClean="0"/>
              <a:t>there are choices, a compromise must be made and in business this is called a trade-off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endParaRPr lang="en-GB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5417" y="3931753"/>
            <a:ext cx="4316896" cy="2495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5417" y="1690688"/>
            <a:ext cx="4316896" cy="2270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898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en-GB" dirty="0" smtClean="0">
                <a:solidFill>
                  <a:schemeClr val="bg1"/>
                </a:solidFill>
              </a:rPr>
              <a:t>Trade-off </a:t>
            </a:r>
            <a:r>
              <a:rPr lang="en-GB" dirty="0" smtClean="0">
                <a:solidFill>
                  <a:schemeClr val="bg1"/>
                </a:solidFill>
              </a:rPr>
              <a:t>example scarves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r>
              <a:rPr lang="en-GB" dirty="0" smtClean="0"/>
              <a:t>Imagine you </a:t>
            </a:r>
            <a:r>
              <a:rPr lang="en-GB" dirty="0" smtClean="0"/>
              <a:t>want to start a shop selling </a:t>
            </a:r>
            <a:r>
              <a:rPr lang="en-GB" dirty="0" smtClean="0"/>
              <a:t>beautiful scarves </a:t>
            </a:r>
            <a:r>
              <a:rPr lang="en-GB" dirty="0" smtClean="0"/>
              <a:t>imported from </a:t>
            </a:r>
            <a:r>
              <a:rPr lang="en-GB" dirty="0" smtClean="0"/>
              <a:t>Ethiopia, made by disabled workers,  </a:t>
            </a:r>
            <a:r>
              <a:rPr lang="en-GB" dirty="0" smtClean="0"/>
              <a:t>but then find the </a:t>
            </a:r>
            <a:r>
              <a:rPr lang="en-GB" dirty="0" smtClean="0"/>
              <a:t>import tariffs into the UK are too high. This would increase your costs and push </a:t>
            </a:r>
            <a:r>
              <a:rPr lang="en-GB" dirty="0" smtClean="0"/>
              <a:t>up your prices for silk scarves.</a:t>
            </a:r>
          </a:p>
          <a:p>
            <a:r>
              <a:rPr lang="en-GB" dirty="0" smtClean="0"/>
              <a:t>However, y</a:t>
            </a:r>
            <a:r>
              <a:rPr lang="en-GB" dirty="0" smtClean="0"/>
              <a:t>ou </a:t>
            </a:r>
            <a:r>
              <a:rPr lang="en-GB" dirty="0" smtClean="0"/>
              <a:t>have found an alternative supplier in Europe </a:t>
            </a:r>
            <a:r>
              <a:rPr lang="en-GB" dirty="0" smtClean="0"/>
              <a:t>the </a:t>
            </a:r>
            <a:r>
              <a:rPr lang="en-GB" dirty="0" smtClean="0"/>
              <a:t>prices are cheaper and you will make more </a:t>
            </a:r>
            <a:r>
              <a:rPr lang="en-GB" dirty="0" smtClean="0"/>
              <a:t>profit, but the quality is not as good as the Ethiopian scarves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What do you do?  What choice do you make?</a:t>
            </a:r>
            <a:endParaRPr lang="en-GB" dirty="0" smtClean="0">
              <a:solidFill>
                <a:srgbClr val="FF0000"/>
              </a:solidFill>
            </a:endParaRPr>
          </a:p>
          <a:p>
            <a:r>
              <a:rPr lang="en-GB" dirty="0" smtClean="0">
                <a:solidFill>
                  <a:srgbClr val="FF0000"/>
                </a:solidFill>
              </a:rPr>
              <a:t>What is a possible trade-off and what are the potential opportunity costs in this business scenario?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72200" y="2393528"/>
            <a:ext cx="5181600" cy="32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0794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eaLnBrk="1" hangingPunct="1"/>
            <a:r>
              <a:rPr lang="en-US" altLang="en-US" dirty="0" smtClean="0"/>
              <a:t>Trade-off example cars </a:t>
            </a:r>
            <a:r>
              <a:rPr lang="en-US" altLang="en-US" dirty="0" smtClean="0"/>
              <a:t>vs </a:t>
            </a:r>
            <a:r>
              <a:rPr lang="en-US" altLang="en-US" dirty="0" smtClean="0"/>
              <a:t>vans</a:t>
            </a:r>
            <a:endParaRPr lang="en-US" altLang="en-US" dirty="0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eaLnBrk="1" hangingPunct="1"/>
            <a:r>
              <a:rPr lang="en-US" altLang="en-US" dirty="0" smtClean="0"/>
              <a:t>One factory can produce either cars or vans, or some of each with the limited resources available to it</a:t>
            </a:r>
          </a:p>
          <a:p>
            <a:pPr eaLnBrk="1" hangingPunct="1"/>
            <a:r>
              <a:rPr lang="en-US" altLang="en-US" dirty="0" smtClean="0"/>
              <a:t>To increase car production, resources must be shifted away from van production, and vice </a:t>
            </a:r>
            <a:r>
              <a:rPr lang="en-US" altLang="en-US" dirty="0" smtClean="0"/>
              <a:t>versa</a:t>
            </a:r>
          </a:p>
          <a:p>
            <a:pPr eaLnBrk="1" hangingPunct="1"/>
            <a:r>
              <a:rPr lang="en-US" altLang="en-US" dirty="0" smtClean="0">
                <a:solidFill>
                  <a:srgbClr val="FF0000"/>
                </a:solidFill>
              </a:rPr>
              <a:t>Can you explain the opportunity cost and trade-off in this trade-off example?</a:t>
            </a:r>
            <a:endParaRPr lang="en-US" altLang="en-US" dirty="0" smtClean="0">
              <a:solidFill>
                <a:srgbClr val="FF0000"/>
              </a:solidFill>
            </a:endParaRPr>
          </a:p>
        </p:txBody>
      </p:sp>
      <p:sp>
        <p:nvSpPr>
          <p:cNvPr id="2" name="AutoShape 2" descr="Car, Sport, Red, Sports, Vehicle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3" name="AutoShape 4" descr="Car, Sport, Red, Sports, Vehicle"/>
          <p:cNvSpPr>
            <a:spLocks noChangeAspect="1" noChangeArrowheads="1"/>
          </p:cNvSpPr>
          <p:nvPr/>
        </p:nvSpPr>
        <p:spPr bwMode="auto">
          <a:xfrm>
            <a:off x="1831975" y="7938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43074"/>
            <a:ext cx="2857500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182" y="3848099"/>
            <a:ext cx="2426618" cy="22730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550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Opportunity cost video part 1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569" y="1268761"/>
            <a:ext cx="7891983" cy="52375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5700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Opportunity cost video part 2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572257" y="1825625"/>
            <a:ext cx="7047486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2779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tx1"/>
          </a:solidFill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Opportunity cost part 3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444458" y="1825625"/>
            <a:ext cx="7303084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171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Sample Edexcel A2 questions</a:t>
            </a:r>
            <a:endParaRPr lang="en-GB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pic>
        <p:nvPicPr>
          <p:cNvPr id="1032" name="Picture 8" descr="https://static.pexels.com/photos/8769/pen-writing-notes-studying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1528" y="1600200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66097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172" y="0"/>
            <a:ext cx="10972800" cy="1143000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Case study for question 1 – from 2017 paper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0944" y="1436348"/>
            <a:ext cx="10290112" cy="4670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949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Sample question 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199" y="2329883"/>
            <a:ext cx="10515601" cy="16107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Hexagon 7"/>
          <p:cNvSpPr/>
          <p:nvPr/>
        </p:nvSpPr>
        <p:spPr>
          <a:xfrm>
            <a:off x="95154" y="4760259"/>
            <a:ext cx="3026229" cy="1905000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Knowledge 2</a:t>
            </a:r>
            <a:endParaRPr kumimoji="0" lang="en-GB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3121383" y="4760259"/>
            <a:ext cx="2928257" cy="1894114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Application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6049640" y="4785087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Analysis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Hexagon 10"/>
          <p:cNvSpPr/>
          <p:nvPr/>
        </p:nvSpPr>
        <p:spPr>
          <a:xfrm>
            <a:off x="8977897" y="4785086"/>
            <a:ext cx="2928257" cy="1839685"/>
          </a:xfrm>
          <a:prstGeom prst="hexagon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Evaluation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5747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Worksheet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054199"/>
            <a:ext cx="10515600" cy="38941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410408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78255"/>
            <a:ext cx="10515600" cy="1325563"/>
          </a:xfr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smtClean="0"/>
              <a:t>Answer sample question </a:t>
            </a:r>
            <a:r>
              <a:rPr lang="en-GB" dirty="0" smtClean="0"/>
              <a:t>1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65987" y="1560458"/>
            <a:ext cx="5860026" cy="47063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110428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Answer sample question 1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61843" y="1926840"/>
            <a:ext cx="7486957" cy="46531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604584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GB" dirty="0" smtClean="0">
                <a:solidFill>
                  <a:schemeClr val="bg1"/>
                </a:solidFill>
              </a:rPr>
              <a:t>How to level sample question 1</a:t>
            </a:r>
            <a:endParaRPr lang="en-GB" dirty="0">
              <a:solidFill>
                <a:schemeClr val="bg1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18802" y="1825624"/>
            <a:ext cx="7132026" cy="48455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423197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dirty="0" smtClean="0"/>
              <a:t>Glossary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/>
              <a:t>Opportunity cost</a:t>
            </a:r>
            <a:r>
              <a:rPr lang="en-GB" dirty="0"/>
              <a:t>; the cost of the loss of the item not chosen, or the profit from the goods not </a:t>
            </a:r>
            <a:r>
              <a:rPr lang="en-GB" dirty="0" smtClean="0"/>
              <a:t>produced, the cost of foregoing the next best alternative</a:t>
            </a:r>
            <a:endParaRPr lang="en-GB" dirty="0"/>
          </a:p>
          <a:p>
            <a:r>
              <a:rPr lang="en-GB" b="1" dirty="0"/>
              <a:t>Trade-off</a:t>
            </a:r>
            <a:r>
              <a:rPr lang="en-GB" dirty="0"/>
              <a:t>; a compromise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79061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057" y="3353713"/>
            <a:ext cx="4848216" cy="3232144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0"/>
            <a:ext cx="12192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229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From Edexcel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n-GB" sz="4400" dirty="0"/>
              <a:t>a) Opportunity cost</a:t>
            </a:r>
          </a:p>
          <a:p>
            <a:pPr marL="0" indent="0">
              <a:buNone/>
            </a:pPr>
            <a:r>
              <a:rPr lang="en-GB" sz="4400" dirty="0"/>
              <a:t>b) Choices and potential trade-offs</a:t>
            </a:r>
          </a:p>
        </p:txBody>
      </p:sp>
    </p:spTree>
    <p:extLst>
      <p:ext uri="{BB962C8B-B14F-4D97-AF65-F5344CB8AC3E}">
        <p14:creationId xmlns:p14="http://schemas.microsoft.com/office/powerpoint/2010/main" val="18992702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45142"/>
            <a:ext cx="10972800" cy="1143000"/>
          </a:xfr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00201"/>
            <a:ext cx="8774795" cy="497477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n-GB" dirty="0" smtClean="0"/>
              <a:t>James is an entrepreneur. He </a:t>
            </a:r>
            <a:r>
              <a:rPr lang="en-GB" dirty="0" smtClean="0"/>
              <a:t>sells hats at </a:t>
            </a:r>
            <a:r>
              <a:rPr lang="en-GB" dirty="0" smtClean="0"/>
              <a:t>festivals</a:t>
            </a:r>
            <a:r>
              <a:rPr lang="en-GB" dirty="0"/>
              <a:t> </a:t>
            </a:r>
            <a:r>
              <a:rPr lang="en-GB" dirty="0" smtClean="0"/>
              <a:t>on a stall. He now wants to grow his business. </a:t>
            </a:r>
            <a:r>
              <a:rPr lang="en-GB" dirty="0" smtClean="0"/>
              <a:t> </a:t>
            </a:r>
          </a:p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He </a:t>
            </a:r>
            <a:r>
              <a:rPr lang="en-GB" dirty="0" smtClean="0"/>
              <a:t>has a decision to make:</a:t>
            </a:r>
          </a:p>
          <a:p>
            <a:endParaRPr lang="en-GB" dirty="0" smtClean="0"/>
          </a:p>
          <a:p>
            <a:pPr lvl="1"/>
            <a:r>
              <a:rPr lang="en-GB" b="1" dirty="0" smtClean="0"/>
              <a:t>OPTION </a:t>
            </a:r>
            <a:r>
              <a:rPr lang="en-GB" b="1" dirty="0" smtClean="0"/>
              <a:t>A: </a:t>
            </a:r>
            <a:r>
              <a:rPr lang="en-GB" dirty="0" smtClean="0"/>
              <a:t>he </a:t>
            </a:r>
            <a:r>
              <a:rPr lang="en-GB" dirty="0" smtClean="0"/>
              <a:t>can </a:t>
            </a:r>
            <a:r>
              <a:rPr lang="en-GB" dirty="0" smtClean="0"/>
              <a:t>rent another stall </a:t>
            </a:r>
            <a:endParaRPr lang="en-GB" dirty="0" smtClean="0"/>
          </a:p>
          <a:p>
            <a:pPr lvl="1"/>
            <a:r>
              <a:rPr lang="en-GB" b="1" dirty="0" smtClean="0"/>
              <a:t>OPTION B: </a:t>
            </a:r>
            <a:r>
              <a:rPr lang="en-GB" dirty="0" smtClean="0"/>
              <a:t>he could </a:t>
            </a:r>
            <a:r>
              <a:rPr lang="en-GB" dirty="0" smtClean="0"/>
              <a:t>sell his </a:t>
            </a:r>
            <a:r>
              <a:rPr lang="en-GB" dirty="0" smtClean="0"/>
              <a:t>hats, on another stall </a:t>
            </a:r>
            <a:r>
              <a:rPr lang="en-GB" dirty="0" smtClean="0"/>
              <a:t>through another </a:t>
            </a:r>
            <a:r>
              <a:rPr lang="en-GB" dirty="0" smtClean="0"/>
              <a:t>trader, </a:t>
            </a:r>
            <a:r>
              <a:rPr lang="en-GB" dirty="0" smtClean="0"/>
              <a:t>who will charge him </a:t>
            </a:r>
            <a:r>
              <a:rPr lang="en-GB" dirty="0" smtClean="0"/>
              <a:t>commission for every hat sold</a:t>
            </a:r>
          </a:p>
          <a:p>
            <a:pPr lvl="1"/>
            <a:endParaRPr lang="en-GB" dirty="0" smtClean="0"/>
          </a:p>
          <a:p>
            <a:r>
              <a:rPr lang="en-GB" dirty="0" smtClean="0"/>
              <a:t>He cannot do both – which should </a:t>
            </a:r>
            <a:r>
              <a:rPr lang="en-GB" dirty="0"/>
              <a:t>he choose?</a:t>
            </a:r>
          </a:p>
          <a:p>
            <a:r>
              <a:rPr lang="en-GB" dirty="0" smtClean="0"/>
              <a:t>Justify your decision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84395" y="1600201"/>
            <a:ext cx="2286496" cy="26181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6736" y="4218325"/>
            <a:ext cx="2304155" cy="235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06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Possible answer to starter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b="1" dirty="0" smtClean="0"/>
              <a:t> OPTION </a:t>
            </a:r>
            <a:r>
              <a:rPr lang="en-GB" b="1" dirty="0"/>
              <a:t>A </a:t>
            </a:r>
            <a:r>
              <a:rPr lang="en-GB" dirty="0"/>
              <a:t>– </a:t>
            </a:r>
            <a:r>
              <a:rPr lang="en-GB" dirty="0" smtClean="0"/>
              <a:t>If James opens another </a:t>
            </a:r>
            <a:r>
              <a:rPr lang="en-GB" dirty="0"/>
              <a:t>stall he will have the cost of the rent and the cost of paying a member of staff to </a:t>
            </a:r>
            <a:r>
              <a:rPr lang="en-GB" dirty="0" smtClean="0"/>
              <a:t>work </a:t>
            </a:r>
            <a:r>
              <a:rPr lang="en-GB" dirty="0"/>
              <a:t>the </a:t>
            </a:r>
            <a:r>
              <a:rPr lang="en-GB" dirty="0" smtClean="0"/>
              <a:t>stall (he cannot be on both stalls at once).  </a:t>
            </a:r>
            <a:r>
              <a:rPr lang="en-GB" dirty="0"/>
              <a:t>However he can offset this with the extra revenue that he will bring in and the profit that he could make </a:t>
            </a:r>
            <a:r>
              <a:rPr lang="en-GB" dirty="0" smtClean="0"/>
              <a:t>could </a:t>
            </a:r>
            <a:r>
              <a:rPr lang="en-GB" dirty="0"/>
              <a:t>double.</a:t>
            </a:r>
          </a:p>
          <a:p>
            <a:pPr marL="0" indent="0">
              <a:buNone/>
            </a:pPr>
            <a:r>
              <a:rPr lang="en-GB" dirty="0" smtClean="0"/>
              <a:t>OPTION </a:t>
            </a:r>
            <a:r>
              <a:rPr lang="en-GB" dirty="0"/>
              <a:t>B </a:t>
            </a:r>
            <a:r>
              <a:rPr lang="en-GB" dirty="0" smtClean="0"/>
              <a:t>James could pay </a:t>
            </a:r>
            <a:r>
              <a:rPr lang="en-GB" dirty="0"/>
              <a:t>another trader commission to sell his stock, he won’t have the cost of the staff or the stall and it’s a lower </a:t>
            </a:r>
            <a:r>
              <a:rPr lang="en-GB" dirty="0" smtClean="0"/>
              <a:t>risk as </a:t>
            </a:r>
            <a:r>
              <a:rPr lang="en-GB" dirty="0"/>
              <a:t>he will only pay </a:t>
            </a:r>
            <a:r>
              <a:rPr lang="en-GB" dirty="0" smtClean="0"/>
              <a:t>out on </a:t>
            </a:r>
            <a:r>
              <a:rPr lang="en-GB" dirty="0"/>
              <a:t>what </a:t>
            </a:r>
            <a:r>
              <a:rPr lang="en-GB" dirty="0" smtClean="0"/>
              <a:t>the trader </a:t>
            </a:r>
            <a:r>
              <a:rPr lang="en-GB" dirty="0"/>
              <a:t>sells.  However he will get lower revenue and lower profits. </a:t>
            </a:r>
          </a:p>
          <a:p>
            <a:pPr marL="0" indent="0">
              <a:buNone/>
            </a:pPr>
            <a:r>
              <a:rPr lang="en-GB" b="1" dirty="0"/>
              <a:t>Opportunity cost of </a:t>
            </a:r>
            <a:r>
              <a:rPr lang="en-GB" b="1" dirty="0" smtClean="0"/>
              <a:t>OPTION A </a:t>
            </a:r>
            <a:r>
              <a:rPr lang="en-GB" b="1" dirty="0"/>
              <a:t>is the loss of revenue </a:t>
            </a:r>
            <a:r>
              <a:rPr lang="en-GB" b="1" dirty="0" smtClean="0"/>
              <a:t>and </a:t>
            </a:r>
            <a:r>
              <a:rPr lang="en-GB" b="1" dirty="0"/>
              <a:t>profit made by taking </a:t>
            </a:r>
            <a:r>
              <a:rPr lang="en-GB" b="1" dirty="0" smtClean="0"/>
              <a:t>OPTION </a:t>
            </a:r>
            <a:r>
              <a:rPr lang="en-GB" b="1" dirty="0"/>
              <a:t>B </a:t>
            </a: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Opportunity cost of making OPTION B is the loss </a:t>
            </a:r>
            <a:r>
              <a:rPr lang="en-GB" b="1" dirty="0"/>
              <a:t>of revenue and profit made by taking OPTION A</a:t>
            </a:r>
          </a:p>
          <a:p>
            <a:pPr marL="0" indent="0">
              <a:buNone/>
            </a:pPr>
            <a:endParaRPr lang="en-GB" b="1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9334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Opportunity cost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65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>
                <a:solidFill>
                  <a:schemeClr val="tx1"/>
                </a:solidFill>
              </a:rPr>
              <a:t>Definition: Opportunity cost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en-GB" b="1" dirty="0" smtClean="0"/>
              <a:t>Opportunity cost </a:t>
            </a:r>
            <a:r>
              <a:rPr lang="en-GB" dirty="0" smtClean="0"/>
              <a:t>can be measured as the cost of foregoing the next best alternative</a:t>
            </a:r>
          </a:p>
          <a:p>
            <a:endParaRPr lang="en-GB" dirty="0"/>
          </a:p>
          <a:p>
            <a:endParaRPr lang="en-GB" dirty="0" smtClean="0"/>
          </a:p>
          <a:p>
            <a:r>
              <a:rPr lang="en-GB" dirty="0" smtClean="0"/>
              <a:t>In other words, if there is another alternative, then if this is not chosen this is also cost to the business – an opportunity cost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6732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en-GB" dirty="0" smtClean="0"/>
              <a:t>Opportunity cost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905001"/>
            <a:ext cx="5469835" cy="452596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n-GB" dirty="0" smtClean="0">
                <a:latin typeface="Arial Black" panose="020B0A04020102020204" pitchFamily="34" charset="0"/>
              </a:rPr>
              <a:t>The problem:</a:t>
            </a:r>
          </a:p>
          <a:p>
            <a:r>
              <a:rPr lang="en-GB" dirty="0" smtClean="0"/>
              <a:t>Land, labour, capital and enterprise are limited resources</a:t>
            </a:r>
          </a:p>
          <a:p>
            <a:r>
              <a:rPr lang="en-GB" dirty="0" smtClean="0"/>
              <a:t>However our wants are unlimited</a:t>
            </a:r>
          </a:p>
          <a:p>
            <a:r>
              <a:rPr lang="en-GB" dirty="0" smtClean="0"/>
              <a:t>This causes scarcity</a:t>
            </a:r>
          </a:p>
          <a:p>
            <a:r>
              <a:rPr lang="en-GB" dirty="0" smtClean="0"/>
              <a:t>As business people we need to decide how best to use those scarce resources, we make choices</a:t>
            </a:r>
          </a:p>
          <a:p>
            <a:r>
              <a:rPr lang="en-GB" dirty="0"/>
              <a:t>When making important decisions in business, the </a:t>
            </a:r>
            <a:r>
              <a:rPr lang="en-GB" u="sng" dirty="0"/>
              <a:t>cost</a:t>
            </a:r>
            <a:r>
              <a:rPr lang="en-GB" dirty="0"/>
              <a:t> of not selecting an alternative is an </a:t>
            </a:r>
            <a:r>
              <a:rPr lang="en-GB" b="1" dirty="0"/>
              <a:t>opportunity </a:t>
            </a:r>
            <a:r>
              <a:rPr lang="en-GB" b="1" dirty="0" smtClean="0"/>
              <a:t>cost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Watch the video can you explain opportunity cost now?</a:t>
            </a:r>
            <a:endParaRPr lang="en-GB" dirty="0">
              <a:solidFill>
                <a:srgbClr val="FF0000"/>
              </a:solidFill>
            </a:endParaRPr>
          </a:p>
          <a:p>
            <a:endParaRPr lang="en-GB" dirty="0"/>
          </a:p>
        </p:txBody>
      </p:sp>
      <p:pic>
        <p:nvPicPr>
          <p:cNvPr id="6" name="Picture 5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7479" y="2629144"/>
            <a:ext cx="4936321" cy="30776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54404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GB" sz="5400" b="1" dirty="0">
                <a:solidFill>
                  <a:srgbClr val="0070C0"/>
                </a:solidFill>
              </a:rPr>
              <a:t>Choices and potential trade-offs</a:t>
            </a:r>
          </a:p>
          <a:p>
            <a:endParaRPr lang="en-GB" sz="6600" b="1" dirty="0">
              <a:solidFill>
                <a:srgbClr val="0070C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566"/>
          <a:stretch/>
        </p:blipFill>
        <p:spPr>
          <a:xfrm>
            <a:off x="0" y="-1"/>
            <a:ext cx="12192000" cy="3512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510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848</Words>
  <Application>Microsoft Office PowerPoint</Application>
  <PresentationFormat>Widescreen</PresentationFormat>
  <Paragraphs>84</Paragraphs>
  <Slides>24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Arial Black</vt:lpstr>
      <vt:lpstr>Calibri</vt:lpstr>
      <vt:lpstr>Calibri Light</vt:lpstr>
      <vt:lpstr>Office Theme</vt:lpstr>
      <vt:lpstr>3_Office Theme</vt:lpstr>
      <vt:lpstr>PowerPoint Presentation</vt:lpstr>
      <vt:lpstr>Worksheet</vt:lpstr>
      <vt:lpstr>From Edexcel</vt:lpstr>
      <vt:lpstr>Starter</vt:lpstr>
      <vt:lpstr>Possible answer to starter</vt:lpstr>
      <vt:lpstr>PowerPoint Presentation</vt:lpstr>
      <vt:lpstr>Definition: Opportunity cost</vt:lpstr>
      <vt:lpstr>Opportunity cost</vt:lpstr>
      <vt:lpstr>PowerPoint Presentation</vt:lpstr>
      <vt:lpstr>Definition: Trade-off</vt:lpstr>
      <vt:lpstr>Trade-off defined</vt:lpstr>
      <vt:lpstr>Trade-off example scarves </vt:lpstr>
      <vt:lpstr>Trade-off example cars vs vans</vt:lpstr>
      <vt:lpstr>Opportunity cost video part 1</vt:lpstr>
      <vt:lpstr>Opportunity cost video part 2</vt:lpstr>
      <vt:lpstr>Opportunity cost part 3</vt:lpstr>
      <vt:lpstr>Sample Edexcel A2 questions</vt:lpstr>
      <vt:lpstr>Case study for question 1 – from 2017 paper</vt:lpstr>
      <vt:lpstr>Sample question 1</vt:lpstr>
      <vt:lpstr>Answer sample question 1</vt:lpstr>
      <vt:lpstr>Answer sample question 1</vt:lpstr>
      <vt:lpstr>How to level sample question 1</vt:lpstr>
      <vt:lpstr>Glossary</vt:lpstr>
      <vt:lpstr>PowerPoint Presentation</vt:lpstr>
    </vt:vector>
  </TitlesOfParts>
  <Company>Derby High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Sarah Hilton</dc:creator>
  <cp:lastModifiedBy>Microsoft Outlook Member Info</cp:lastModifiedBy>
  <cp:revision>45</cp:revision>
  <dcterms:created xsi:type="dcterms:W3CDTF">2017-05-29T18:04:54Z</dcterms:created>
  <dcterms:modified xsi:type="dcterms:W3CDTF">2019-05-19T09:33:11Z</dcterms:modified>
</cp:coreProperties>
</file>