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9" r:id="rId2"/>
    <p:sldId id="272" r:id="rId3"/>
    <p:sldId id="273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6" r:id="rId12"/>
    <p:sldId id="261" r:id="rId13"/>
    <p:sldId id="283" r:id="rId14"/>
    <p:sldId id="287" r:id="rId15"/>
    <p:sldId id="285" r:id="rId16"/>
    <p:sldId id="288" r:id="rId17"/>
    <p:sldId id="290" r:id="rId18"/>
    <p:sldId id="289" r:id="rId19"/>
    <p:sldId id="291" r:id="rId20"/>
    <p:sldId id="292" r:id="rId21"/>
    <p:sldId id="282" r:id="rId22"/>
    <p:sldId id="293" r:id="rId23"/>
    <p:sldId id="262" r:id="rId24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73118" autoAdjust="0"/>
  </p:normalViewPr>
  <p:slideViewPr>
    <p:cSldViewPr>
      <p:cViewPr>
        <p:scale>
          <a:sx n="70" d="100"/>
          <a:sy n="70" d="100"/>
        </p:scale>
        <p:origin x="-117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FE6E971E-93EE-4D61-BECB-2663537906A5}" type="datetimeFigureOut">
              <a:rPr lang="en-GB" smtClean="0"/>
              <a:pPr/>
              <a:t>26/09/2014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19514945-9F32-4AA8-9B47-BE061058BA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270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None/>
            </a:pPr>
            <a:r>
              <a:rPr lang="en-GB" dirty="0" smtClean="0"/>
              <a:t>Plot</a:t>
            </a:r>
            <a:r>
              <a:rPr lang="en-GB" baseline="0" dirty="0" smtClean="0"/>
              <a:t> some points for my demand for </a:t>
            </a:r>
            <a:r>
              <a:rPr lang="en-GB" baseline="0" dirty="0" err="1" smtClean="0"/>
              <a:t>Bendicks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bittermints</a:t>
            </a:r>
            <a:r>
              <a:rPr lang="en-GB" baseline="0" dirty="0" smtClean="0"/>
              <a:t> over a month. £10 1 box. £1 15 boxes, £2 10 boxes, £3 8 boxes, </a:t>
            </a:r>
            <a:r>
              <a:rPr lang="en-GB" baseline="0" dirty="0" smtClean="0"/>
              <a:t>£5 </a:t>
            </a:r>
            <a:r>
              <a:rPr lang="en-GB" baseline="0" dirty="0" smtClean="0"/>
              <a:t>5 boxes, etc</a:t>
            </a:r>
            <a:r>
              <a:rPr lang="en-GB" baseline="0" dirty="0" smtClean="0"/>
              <a:t>. £8 2 boxes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None/>
            </a:pPr>
            <a:r>
              <a:rPr lang="en-GB" dirty="0" smtClean="0"/>
              <a:t>Market </a:t>
            </a:r>
            <a:r>
              <a:rPr lang="en-GB" baseline="0" dirty="0" smtClean="0"/>
              <a:t>demand for </a:t>
            </a:r>
            <a:r>
              <a:rPr lang="en-GB" baseline="0" dirty="0" err="1" smtClean="0"/>
              <a:t>Bendicks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bittermints</a:t>
            </a:r>
            <a:r>
              <a:rPr lang="en-GB" baseline="0" dirty="0" smtClean="0"/>
              <a:t> over a month. £10 1 thousand boxes. Etc. £1 </a:t>
            </a:r>
            <a:r>
              <a:rPr lang="en-GB" baseline="0" dirty="0" smtClean="0"/>
              <a:t>15000 </a:t>
            </a:r>
            <a:r>
              <a:rPr lang="en-GB" baseline="0" dirty="0" smtClean="0"/>
              <a:t>boxes, £2 </a:t>
            </a:r>
            <a:r>
              <a:rPr lang="en-GB" baseline="0" dirty="0" smtClean="0"/>
              <a:t>10000 </a:t>
            </a:r>
            <a:r>
              <a:rPr lang="en-GB" baseline="0" dirty="0" smtClean="0"/>
              <a:t>boxes, £3 </a:t>
            </a:r>
            <a:r>
              <a:rPr lang="en-GB" baseline="0" dirty="0" smtClean="0"/>
              <a:t>8000 </a:t>
            </a:r>
            <a:r>
              <a:rPr lang="en-GB" baseline="0" dirty="0" smtClean="0"/>
              <a:t>boxes, £4 </a:t>
            </a:r>
            <a:r>
              <a:rPr lang="en-GB" baseline="0" dirty="0" smtClean="0"/>
              <a:t>5000 </a:t>
            </a:r>
            <a:r>
              <a:rPr lang="en-GB" baseline="0" dirty="0" smtClean="0"/>
              <a:t>boxes, etc.</a:t>
            </a:r>
          </a:p>
          <a:p>
            <a:pPr marL="228600" indent="-228600">
              <a:buFont typeface="+mj-lt"/>
              <a:buNone/>
            </a:pPr>
            <a:r>
              <a:rPr lang="en-GB" baseline="0" dirty="0" smtClean="0"/>
              <a:t>Rub off.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None/>
            </a:pPr>
            <a:r>
              <a:rPr lang="en-GB" baseline="0" dirty="0" smtClean="0"/>
              <a:t>Plotting a demand curve. Pencil. Straight line. Ruler. Labels. Vertical line to from Q to curve, horizontal line from curve to P</a:t>
            </a:r>
          </a:p>
          <a:p>
            <a:pPr marL="228600" indent="-228600">
              <a:buFont typeface="+mj-lt"/>
              <a:buNone/>
            </a:pPr>
            <a:r>
              <a:rPr lang="en-GB" baseline="0" dirty="0" smtClean="0"/>
              <a:t>‘The higher the price, the lower the quantity demanded’ – negative correlation, ‘backward’ sloping line- negative </a:t>
            </a:r>
            <a:r>
              <a:rPr lang="en-GB" baseline="0" dirty="0" smtClean="0"/>
              <a:t>gradient</a:t>
            </a:r>
          </a:p>
          <a:p>
            <a:pPr marL="228600" indent="-228600">
              <a:buFont typeface="+mj-lt"/>
              <a:buNone/>
            </a:pPr>
            <a:r>
              <a:rPr lang="en-GB" baseline="0" dirty="0" smtClean="0"/>
              <a:t>If prices changes- relocate to new point on demand curve</a:t>
            </a: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None/>
            </a:pPr>
            <a:r>
              <a:rPr lang="en-GB" baseline="0" dirty="0" smtClean="0"/>
              <a:t>Extensions and contractions in demand. If the price is increased then ‘ceteris paribus’ (all other things being equal) demand contracts- show movement left along the curve. If the price falls then there is an extension of demand- show movement right along curve.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None/>
            </a:pPr>
            <a:r>
              <a:rPr lang="en-GB" baseline="0" dirty="0" smtClean="0"/>
              <a:t>What if ‘ceteris nil paribus’? All other things are not equal. What happens to the demand curve? ‘</a:t>
            </a:r>
            <a:r>
              <a:rPr lang="en-GB" baseline="0" dirty="0" err="1" smtClean="0"/>
              <a:t>Pics</a:t>
            </a:r>
            <a:r>
              <a:rPr lang="en-GB" baseline="0" dirty="0" smtClean="0"/>
              <a:t> if War’</a:t>
            </a:r>
          </a:p>
          <a:p>
            <a:pPr marL="228600" indent="-228600">
              <a:buFont typeface="+mj-lt"/>
              <a:buNone/>
            </a:pPr>
            <a:r>
              <a:rPr lang="en-GB" baseline="0" dirty="0" smtClean="0"/>
              <a:t>Shifts if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GB" baseline="0" dirty="0" smtClean="0"/>
              <a:t>Population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GB" baseline="0" dirty="0" smtClean="0"/>
              <a:t>Income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GB" baseline="0" dirty="0" smtClean="0"/>
              <a:t>Complementary goods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GB" baseline="0" dirty="0" smtClean="0"/>
              <a:t>Substitute goods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GB" baseline="0" dirty="0" smtClean="0"/>
              <a:t>Interest rates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GB" baseline="0" dirty="0" smtClean="0"/>
              <a:t>Fashion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GB" baseline="0" dirty="0" smtClean="0"/>
              <a:t>Weather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GB" baseline="0" dirty="0" smtClean="0"/>
              <a:t>Advertising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GB" baseline="0" dirty="0" smtClean="0"/>
              <a:t>Reports</a:t>
            </a:r>
          </a:p>
          <a:p>
            <a:pPr marL="228600" indent="-228600">
              <a:buFont typeface="Arial" pitchFamily="34" charset="0"/>
              <a:buChar char="•"/>
            </a:pPr>
            <a:endParaRPr lang="en-GB" baseline="0" dirty="0" smtClean="0"/>
          </a:p>
          <a:p>
            <a:pPr marL="0" indent="0">
              <a:buFont typeface="Arial" pitchFamily="34" charset="0"/>
              <a:buNone/>
            </a:pPr>
            <a:r>
              <a:rPr lang="en-GB" baseline="0" dirty="0" smtClean="0"/>
              <a:t>Show move from D1 to D2 due to rise in pop. At same price more demanded. </a:t>
            </a:r>
          </a:p>
          <a:p>
            <a:pPr marL="0" indent="0">
              <a:buFont typeface="Arial" pitchFamily="34" charset="0"/>
              <a:buNone/>
            </a:pPr>
            <a:r>
              <a:rPr lang="en-GB" baseline="0" dirty="0" smtClean="0"/>
              <a:t>Show move in curve from D1 to D3 due to health scare report  lower price for same demand</a:t>
            </a:r>
          </a:p>
          <a:p>
            <a:pPr marL="0" indent="0">
              <a:buFont typeface="Arial" pitchFamily="34" charset="0"/>
              <a:buNone/>
            </a:pPr>
            <a:endParaRPr lang="en-GB" baseline="0" dirty="0" smtClean="0"/>
          </a:p>
          <a:p>
            <a:pPr marL="0" indent="0">
              <a:buFont typeface="Arial" pitchFamily="34" charset="0"/>
              <a:buNone/>
            </a:pPr>
            <a:r>
              <a:rPr lang="en-GB" baseline="0" dirty="0" smtClean="0"/>
              <a:t>Repeat change in price leads to movement along curve. Change in conditions leads to shift of whole curve</a:t>
            </a: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None/>
            </a:pPr>
            <a:r>
              <a:rPr lang="en-GB" baseline="0" smtClean="0"/>
              <a:t>14.16 to end</a:t>
            </a: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22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26/09/2014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26/09/2014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26/09/2014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26/09/2014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26/09/2014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26/09/2014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099AC-CACD-4DF7-984A-5C891B52FA65}" type="datetimeFigureOut">
              <a:rPr lang="en-GB" smtClean="0"/>
              <a:pPr/>
              <a:t>26/09/2014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Hiya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 smtClean="0"/>
              <a:t>Have your homework ready please. We will mark it in class, after this...</a:t>
            </a:r>
            <a:endParaRPr lang="en-GB" sz="4000" dirty="0"/>
          </a:p>
          <a:p>
            <a:pPr marL="0" indent="0">
              <a:buNone/>
            </a:pPr>
            <a:endParaRPr lang="en-GB" sz="4000" dirty="0"/>
          </a:p>
          <a:p>
            <a:pPr algn="ctr">
              <a:buNone/>
            </a:pP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September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Positive or normative statement?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None/>
            </a:pPr>
            <a:r>
              <a:rPr lang="en-GB" sz="4000" dirty="0" smtClean="0"/>
              <a:t>8. The amount of petrol sold hardly changes if the price rises by 5p a litre</a:t>
            </a: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September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Production possibility 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Answers ready...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Market Demand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sz="4000" dirty="0" smtClean="0"/>
              <a:t>Lesson objective:</a:t>
            </a:r>
          </a:p>
          <a:p>
            <a:pPr>
              <a:buNone/>
            </a:pPr>
            <a:r>
              <a:rPr lang="en-GB" sz="4000" dirty="0" smtClean="0"/>
              <a:t>Understand</a:t>
            </a:r>
          </a:p>
          <a:p>
            <a:r>
              <a:rPr lang="en-GB" sz="4000" dirty="0" smtClean="0"/>
              <a:t>What ‘effective demand’ is</a:t>
            </a:r>
          </a:p>
          <a:p>
            <a:r>
              <a:rPr lang="en-GB" sz="4000" dirty="0" smtClean="0"/>
              <a:t>Individual demand and market demand</a:t>
            </a:r>
          </a:p>
          <a:p>
            <a:r>
              <a:rPr lang="en-GB" sz="4000" dirty="0" smtClean="0"/>
              <a:t>How to plot a demand ‘curve’ on a graph correctly</a:t>
            </a:r>
          </a:p>
          <a:p>
            <a:r>
              <a:rPr lang="en-GB" sz="4000" dirty="0" smtClean="0"/>
              <a:t>Why the ‘curve’ has a negative slope</a:t>
            </a:r>
          </a:p>
          <a:p>
            <a:r>
              <a:rPr lang="en-GB" sz="4000" dirty="0" smtClean="0"/>
              <a:t>Extensions and contractions in demand</a:t>
            </a:r>
          </a:p>
          <a:p>
            <a:r>
              <a:rPr lang="en-GB" sz="4000" dirty="0" smtClean="0"/>
              <a:t>Factors shifting the demand curve</a:t>
            </a:r>
          </a:p>
          <a:p>
            <a:pPr algn="ctr">
              <a:buNone/>
            </a:pP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September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7160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Market Demand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Demand- </a:t>
            </a:r>
            <a:r>
              <a:rPr lang="en-GB" sz="4000" u="sng" dirty="0" smtClean="0"/>
              <a:t>in economics</a:t>
            </a:r>
            <a:r>
              <a:rPr lang="en-GB" sz="4000" dirty="0" smtClean="0"/>
              <a:t> means</a:t>
            </a:r>
          </a:p>
          <a:p>
            <a:pPr>
              <a:buNone/>
            </a:pPr>
            <a:r>
              <a:rPr lang="en-GB" sz="4000" dirty="0" smtClean="0"/>
              <a:t>The quantity of a good or service that will be purchased at a given price in a given time period</a:t>
            </a:r>
          </a:p>
          <a:p>
            <a:pPr>
              <a:buNone/>
            </a:pPr>
            <a:r>
              <a:rPr lang="en-GB" sz="4000" dirty="0"/>
              <a:t>‘Effective</a:t>
            </a:r>
            <a:r>
              <a:rPr lang="en-GB" sz="4000" dirty="0" smtClean="0"/>
              <a:t>’ demand means</a:t>
            </a:r>
          </a:p>
          <a:p>
            <a:pPr>
              <a:buNone/>
            </a:pPr>
            <a:r>
              <a:rPr lang="en-GB" sz="4000" dirty="0" smtClean="0"/>
              <a:t>The ability </a:t>
            </a:r>
            <a:r>
              <a:rPr lang="en-GB" sz="4000" b="1" dirty="0" smtClean="0"/>
              <a:t>and </a:t>
            </a:r>
            <a:r>
              <a:rPr lang="en-GB" sz="4000" dirty="0" smtClean="0"/>
              <a:t>willingness to buy a good or service</a:t>
            </a: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September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5034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Guilty pleasure</a:t>
            </a:r>
            <a:endParaRPr lang="en-GB" dirty="0"/>
          </a:p>
        </p:txBody>
      </p:sp>
      <p:pic>
        <p:nvPicPr>
          <p:cNvPr id="1026" name="Picture 2" descr="https://encrypted-tbn2.gstatic.com/images?q=tbn:ANd9GcQ2yjz0AHGHpkAIbzAWJl4NFDo3WybvyST33r8X8sRASRdg9AYz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340768"/>
            <a:ext cx="3672408" cy="367241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Individual demand </a:t>
            </a:r>
            <a:r>
              <a:rPr lang="en-GB" dirty="0"/>
              <a:t>curve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GB" sz="4000" dirty="0" smtClean="0"/>
          </a:p>
          <a:p>
            <a:pPr algn="ctr">
              <a:buNone/>
            </a:pP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September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475656" y="1628800"/>
            <a:ext cx="0" cy="4392488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43608" y="5733256"/>
            <a:ext cx="5832648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1520" y="141277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Price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804248" y="5805264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Quantity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31421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Market demand </a:t>
            </a:r>
            <a:r>
              <a:rPr lang="en-GB" dirty="0"/>
              <a:t>curve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GB" sz="4000" dirty="0" smtClean="0"/>
          </a:p>
          <a:p>
            <a:pPr algn="ctr">
              <a:buNone/>
            </a:pP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September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475656" y="1628800"/>
            <a:ext cx="0" cy="4392488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43608" y="5733256"/>
            <a:ext cx="5832648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1520" y="141277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Price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804248" y="5805264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Quantity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31421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Plotting a demand </a:t>
            </a:r>
            <a:r>
              <a:rPr lang="en-GB" dirty="0" smtClean="0"/>
              <a:t>curve – the rules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GB" sz="4000" dirty="0" smtClean="0"/>
          </a:p>
          <a:p>
            <a:pPr algn="ctr">
              <a:buNone/>
            </a:pP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September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475656" y="1628800"/>
            <a:ext cx="0" cy="4392488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43608" y="5733256"/>
            <a:ext cx="5832648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1520" y="141277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Price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804248" y="5805264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Quantity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31421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864" y="116632"/>
            <a:ext cx="8229600" cy="1143000"/>
          </a:xfrm>
        </p:spPr>
        <p:txBody>
          <a:bodyPr>
            <a:noAutofit/>
          </a:bodyPr>
          <a:lstStyle/>
          <a:p>
            <a:r>
              <a:rPr lang="en-GB" sz="3600" dirty="0" smtClean="0"/>
              <a:t>Extensions and contractions in demand (ceteris paribus) as price changes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GB" sz="4000" dirty="0" smtClean="0"/>
          </a:p>
          <a:p>
            <a:pPr algn="ctr">
              <a:buNone/>
            </a:pP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September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475656" y="1628800"/>
            <a:ext cx="0" cy="4392488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43608" y="5733256"/>
            <a:ext cx="5832648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1520" y="141277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Price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804248" y="5805264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Quantity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31421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86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Shifts in the demand curve</a:t>
            </a:r>
            <a:br>
              <a:rPr lang="en-GB" dirty="0" smtClean="0"/>
            </a:br>
            <a:r>
              <a:rPr lang="en-GB" dirty="0" smtClean="0"/>
              <a:t>Must distinguish from previous slide!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GB" sz="4000" dirty="0" smtClean="0"/>
          </a:p>
          <a:p>
            <a:pPr algn="ctr">
              <a:buNone/>
            </a:pP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September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475656" y="1628800"/>
            <a:ext cx="0" cy="4392488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43608" y="5733256"/>
            <a:ext cx="5832648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1520" y="141277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Price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804248" y="5805264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Quantity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31421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Positive or normative statement?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4000" dirty="0"/>
          </a:p>
          <a:p>
            <a:pPr algn="ctr">
              <a:buNone/>
            </a:pPr>
            <a:r>
              <a:rPr lang="en-GB" sz="4000" dirty="0" smtClean="0"/>
              <a:t>On your printed sheets write P or N next to each question.</a:t>
            </a:r>
          </a:p>
          <a:p>
            <a:pPr algn="ctr">
              <a:buNone/>
            </a:pPr>
            <a:r>
              <a:rPr lang="en-GB" sz="4000" dirty="0" smtClean="0"/>
              <a:t>Don’t forget your name at the top.</a:t>
            </a:r>
          </a:p>
          <a:p>
            <a:pPr algn="ctr">
              <a:buNone/>
            </a:pPr>
            <a:r>
              <a:rPr lang="en-GB" sz="4000" dirty="0" smtClean="0"/>
              <a:t>Ready?</a:t>
            </a: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September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86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 word from PAJ Holden about theory and reality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GB" sz="4000" dirty="0" smtClean="0"/>
          </a:p>
          <a:p>
            <a:pPr algn="ctr">
              <a:buNone/>
            </a:pP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September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2794291" y="2636912"/>
            <a:ext cx="38884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Cue YouTube</a:t>
            </a:r>
            <a:r>
              <a:rPr lang="en-GB" sz="2800" dirty="0" smtClean="0"/>
              <a:t>!</a:t>
            </a:r>
          </a:p>
          <a:p>
            <a:pPr algn="ctr"/>
            <a:endParaRPr lang="en-GB" sz="2800" dirty="0" smtClean="0"/>
          </a:p>
          <a:p>
            <a:pPr algn="ctr"/>
            <a:r>
              <a:rPr lang="en-GB" sz="2800" dirty="0"/>
              <a:t>https://www.youtube.com/watch?v=nhEJ5T7s5sY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31421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Market Demand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sz="4000" dirty="0"/>
              <a:t>Explain each of the following statements using demand diagrams. </a:t>
            </a:r>
            <a:endParaRPr lang="en-GB" sz="4000" dirty="0" smtClean="0"/>
          </a:p>
          <a:p>
            <a:pPr marL="0" indent="0">
              <a:buNone/>
            </a:pPr>
            <a:r>
              <a:rPr lang="en-GB" sz="4000" dirty="0" smtClean="0"/>
              <a:t>Remember </a:t>
            </a:r>
            <a:r>
              <a:rPr lang="en-GB" sz="4000" dirty="0"/>
              <a:t>to label the axes carefully and to show prices and quantities before and after the change</a:t>
            </a:r>
            <a:r>
              <a:rPr lang="en-GB" sz="4000" dirty="0" smtClean="0"/>
              <a:t>.</a:t>
            </a:r>
          </a:p>
          <a:p>
            <a:pPr marL="0" indent="0">
              <a:buNone/>
            </a:pPr>
            <a:endParaRPr lang="en-GB" sz="4000" dirty="0"/>
          </a:p>
          <a:p>
            <a:pPr lvl="0"/>
            <a:r>
              <a:rPr lang="en-GB" sz="4000" dirty="0"/>
              <a:t>The market for large family saloon cars if people decide to have more children.</a:t>
            </a:r>
          </a:p>
          <a:p>
            <a:pPr lvl="0"/>
            <a:r>
              <a:rPr lang="en-GB" sz="4000" dirty="0"/>
              <a:t>Car suppliers raise the price of large family saloon cars</a:t>
            </a:r>
          </a:p>
          <a:p>
            <a:pPr lvl="0"/>
            <a:r>
              <a:rPr lang="en-GB" sz="4000" dirty="0"/>
              <a:t>The market for large family saloon cars if the price of petrol and diesel increases.</a:t>
            </a:r>
          </a:p>
          <a:p>
            <a:pPr lvl="0"/>
            <a:r>
              <a:rPr lang="en-GB" sz="4000" dirty="0"/>
              <a:t>The government raises increases the tax on large cars.</a:t>
            </a:r>
          </a:p>
          <a:p>
            <a:pPr lvl="0"/>
            <a:r>
              <a:rPr lang="en-GB" sz="4000" dirty="0"/>
              <a:t>The demand for small cars as a result of an increase in tax on large cars.</a:t>
            </a:r>
          </a:p>
          <a:p>
            <a:pPr lvl="0"/>
            <a:r>
              <a:rPr lang="en-GB" sz="4000" dirty="0"/>
              <a:t>The market for large family cars if </a:t>
            </a:r>
            <a:r>
              <a:rPr lang="en-GB" sz="4000" dirty="0" smtClean="0"/>
              <a:t>people’s </a:t>
            </a:r>
            <a:r>
              <a:rPr lang="en-GB" sz="4000" dirty="0"/>
              <a:t>incomes rise.</a:t>
            </a:r>
          </a:p>
          <a:p>
            <a:pPr algn="ctr">
              <a:buNone/>
            </a:pP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September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7160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Market Demand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sz="4000" dirty="0" smtClean="0"/>
              <a:t>Lesson objective:</a:t>
            </a:r>
          </a:p>
          <a:p>
            <a:pPr>
              <a:buNone/>
            </a:pPr>
            <a:r>
              <a:rPr lang="en-GB" sz="4000" dirty="0" smtClean="0"/>
              <a:t>Understand</a:t>
            </a:r>
          </a:p>
          <a:p>
            <a:r>
              <a:rPr lang="en-GB" sz="4000" dirty="0" smtClean="0"/>
              <a:t>What ‘effective demand’ is</a:t>
            </a:r>
          </a:p>
          <a:p>
            <a:r>
              <a:rPr lang="en-GB" sz="4000" dirty="0" smtClean="0"/>
              <a:t>Individual demand and market demand</a:t>
            </a:r>
          </a:p>
          <a:p>
            <a:r>
              <a:rPr lang="en-GB" sz="4000" dirty="0" smtClean="0"/>
              <a:t>How to plot a demand ‘curve’ on a graph correctly</a:t>
            </a:r>
          </a:p>
          <a:p>
            <a:r>
              <a:rPr lang="en-GB" sz="4000" dirty="0" smtClean="0"/>
              <a:t>Why the ‘curve’ has a negative slope</a:t>
            </a:r>
          </a:p>
          <a:p>
            <a:r>
              <a:rPr lang="en-GB" sz="4000" dirty="0" smtClean="0"/>
              <a:t>Extensions and contractions in demand</a:t>
            </a:r>
          </a:p>
          <a:p>
            <a:r>
              <a:rPr lang="en-GB" sz="4000" dirty="0" smtClean="0"/>
              <a:t>Factors shifting the demand curve</a:t>
            </a:r>
          </a:p>
          <a:p>
            <a:pPr algn="ctr">
              <a:buNone/>
            </a:pP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September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GB" sz="4000" dirty="0" smtClean="0"/>
          </a:p>
          <a:p>
            <a:pPr algn="ctr">
              <a:buNone/>
            </a:pPr>
            <a:r>
              <a:rPr lang="en-GB" sz="4000" dirty="0" smtClean="0"/>
              <a:t>Exam style question on pages 24 and 25 of the textbook.</a:t>
            </a:r>
          </a:p>
          <a:p>
            <a:pPr algn="ctr">
              <a:buNone/>
            </a:pPr>
            <a:r>
              <a:rPr lang="en-GB" sz="4000" dirty="0" smtClean="0"/>
              <a:t>Submissions via </a:t>
            </a:r>
            <a:r>
              <a:rPr lang="en-GB" sz="4000" dirty="0" err="1" smtClean="0"/>
              <a:t>Edmodo</a:t>
            </a:r>
            <a:r>
              <a:rPr lang="en-GB" sz="4000" dirty="0" smtClean="0"/>
              <a:t> please </a:t>
            </a:r>
          </a:p>
          <a:p>
            <a:pPr algn="ctr">
              <a:buNone/>
            </a:pPr>
            <a:r>
              <a:rPr lang="en-GB" sz="4000" dirty="0" smtClean="0"/>
              <a:t>by Wednesday 1</a:t>
            </a:r>
            <a:r>
              <a:rPr lang="en-GB" sz="4000" baseline="30000" dirty="0" smtClean="0"/>
              <a:t>st</a:t>
            </a:r>
            <a:r>
              <a:rPr lang="en-GB" sz="4000" dirty="0" smtClean="0"/>
              <a:t> October</a:t>
            </a:r>
          </a:p>
          <a:p>
            <a:pPr algn="ctr">
              <a:buNone/>
            </a:pP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September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1587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Positive or normative statement?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None/>
            </a:pPr>
            <a:r>
              <a:rPr lang="en-GB" sz="4000" dirty="0" smtClean="0"/>
              <a:t>1. The economy grew at 0.8% in the second quarter of 2014</a:t>
            </a: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September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Positive or normative statement?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None/>
            </a:pPr>
            <a:r>
              <a:rPr lang="en-GB" sz="4000" dirty="0" smtClean="0"/>
              <a:t>2. The minimum wage should be increased to £8 per hour for everyone over 21</a:t>
            </a: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September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Positive or normative statement?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None/>
            </a:pPr>
            <a:r>
              <a:rPr lang="en-GB" sz="4000" dirty="0" smtClean="0"/>
              <a:t>3. The government would be doing a better job if it put more stringent restrictions on immigration</a:t>
            </a: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September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Positive or normative statement?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None/>
            </a:pPr>
            <a:r>
              <a:rPr lang="en-GB" sz="4000" dirty="0" smtClean="0"/>
              <a:t>4. There would be a considerable benefit to the economy if the government spent more on education</a:t>
            </a: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September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Positive or normative statement?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None/>
            </a:pPr>
            <a:r>
              <a:rPr lang="en-GB" sz="4000" dirty="0" smtClean="0"/>
              <a:t>5. The agriculture industry is more important to France than the UK  </a:t>
            </a: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September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Positive or normative statement?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None/>
            </a:pPr>
            <a:r>
              <a:rPr lang="en-GB" sz="4000" dirty="0" smtClean="0"/>
              <a:t>6. All businesses should have an ethical trading policy </a:t>
            </a: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September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Positive or normative statement?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None/>
            </a:pPr>
            <a:r>
              <a:rPr lang="en-GB" sz="4000" dirty="0" smtClean="0"/>
              <a:t>7. Tesco would have more success if it made less annoying adverts</a:t>
            </a: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September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</TotalTime>
  <Words>955</Words>
  <Application>Microsoft Office PowerPoint</Application>
  <PresentationFormat>On-screen Show (4:3)</PresentationFormat>
  <Paragraphs>170</Paragraphs>
  <Slides>23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Hiya</vt:lpstr>
      <vt:lpstr>Positive or normative statement? </vt:lpstr>
      <vt:lpstr>Positive or normative statement? </vt:lpstr>
      <vt:lpstr>Positive or normative statement? </vt:lpstr>
      <vt:lpstr>Positive or normative statement? </vt:lpstr>
      <vt:lpstr>Positive or normative statement? </vt:lpstr>
      <vt:lpstr>Positive or normative statement? </vt:lpstr>
      <vt:lpstr>Positive or normative statement? </vt:lpstr>
      <vt:lpstr>Positive or normative statement? </vt:lpstr>
      <vt:lpstr>Positive or normative statement? </vt:lpstr>
      <vt:lpstr>Production possibility homework</vt:lpstr>
      <vt:lpstr>Market Demand</vt:lpstr>
      <vt:lpstr>Market Demand</vt:lpstr>
      <vt:lpstr>Guilty pleasure</vt:lpstr>
      <vt:lpstr>Individual demand curve</vt:lpstr>
      <vt:lpstr>Market demand curve</vt:lpstr>
      <vt:lpstr>Plotting a demand curve – the rules</vt:lpstr>
      <vt:lpstr>Extensions and contractions in demand (ceteris paribus) as price changes</vt:lpstr>
      <vt:lpstr>Shifts in the demand curve Must distinguish from previous slide!</vt:lpstr>
      <vt:lpstr>A word from PAJ Holden about theory and reality</vt:lpstr>
      <vt:lpstr>Market Demand</vt:lpstr>
      <vt:lpstr>Market Demand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quiz</dc:title>
  <dc:creator>Chris</dc:creator>
  <cp:lastModifiedBy>Deane C</cp:lastModifiedBy>
  <cp:revision>53</cp:revision>
  <dcterms:created xsi:type="dcterms:W3CDTF">2014-06-22T18:50:03Z</dcterms:created>
  <dcterms:modified xsi:type="dcterms:W3CDTF">2014-09-26T07:04:15Z</dcterms:modified>
</cp:coreProperties>
</file>