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5"/>
  </p:notesMasterIdLst>
  <p:sldIdLst>
    <p:sldId id="268" r:id="rId3"/>
    <p:sldId id="269" r:id="rId4"/>
    <p:sldId id="264" r:id="rId5"/>
    <p:sldId id="265" r:id="rId6"/>
    <p:sldId id="258" r:id="rId7"/>
    <p:sldId id="266" r:id="rId8"/>
    <p:sldId id="267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D116A9-BC6C-4F80-9C22-EEF737120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90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/>
              <a:t>Students identify key words to underline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1pPr>
            <a:lvl2pPr marL="703054" indent="-270405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2pPr>
            <a:lvl3pPr marL="1081621" indent="-216324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3pPr>
            <a:lvl4pPr marL="1514269" indent="-216324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4pPr>
            <a:lvl5pPr marL="1946918" indent="-216324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5pPr>
            <a:lvl6pPr marL="2379566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6pPr>
            <a:lvl7pPr marL="2812214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7pPr>
            <a:lvl8pPr marL="3244863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8pPr>
            <a:lvl9pPr marL="3677511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fld id="{3ABBE1AC-B1DE-41C7-BE66-53F12EEE157F}" type="slidenum">
              <a:rPr lang="en-GB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en-GB" sz="1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3F562-8498-4261-931E-9E2E6532BD0C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1268413"/>
            <a:ext cx="5761037" cy="1008062"/>
          </a:xfrm>
        </p:spPr>
        <p:txBody>
          <a:bodyPr/>
          <a:lstStyle>
            <a:lvl1pPr>
              <a:defRPr sz="4400" b="1"/>
            </a:lvl1pPr>
          </a:lstStyle>
          <a:p>
            <a:pPr lvl="0"/>
            <a:r>
              <a:rPr lang="en-US" noProof="0"/>
              <a:t>Presentation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2708275"/>
            <a:ext cx="5761037" cy="2160588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/>
              <a:t>Presentation Description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68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81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481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2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76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04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35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31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21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80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61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1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497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87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68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7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584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908050"/>
            <a:ext cx="4244975" cy="568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244975" cy="568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14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4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5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91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79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792162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707904" y="5948364"/>
            <a:ext cx="5340628" cy="792163"/>
            <a:chOff x="3061" y="3475"/>
            <a:chExt cx="2864" cy="499"/>
          </a:xfrm>
        </p:grpSpPr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3061" y="3475"/>
              <a:ext cx="2857" cy="49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3068" y="3579"/>
              <a:ext cx="28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2400" i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13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r="2" b="29997"/>
          <a:stretch>
            <a:fillRect/>
          </a:stretch>
        </p:blipFill>
        <p:spPr bwMode="auto">
          <a:xfrm>
            <a:off x="-252413" y="-92074"/>
            <a:ext cx="93964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96840" y="1503364"/>
            <a:ext cx="1571625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pitchFamily="34" charset="0"/>
              </a:rPr>
              <a:t>Think about…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1815" y="1"/>
            <a:ext cx="7140575" cy="135255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Determinants </a:t>
            </a:r>
            <a:r>
              <a:rPr lang="en-GB" sz="2400" b="1">
                <a:solidFill>
                  <a:schemeClr val="bg1"/>
                </a:solidFill>
              </a:rPr>
              <a:t>of Supply</a:t>
            </a:r>
            <a:endParaRPr lang="en-GB" sz="2400" b="1" kern="0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2053" name="Picture 2" descr="http://www.blue-inc-solutions.co.uk/software/images/jigsa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38151"/>
            <a:ext cx="785812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4" descr="http://jwikert.typepad.com/photos/uncategorized/2007/11/27/cogs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249489"/>
            <a:ext cx="857250" cy="89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Box 26"/>
          <p:cNvSpPr txBox="1">
            <a:spLocks noChangeArrowheads="1"/>
          </p:cNvSpPr>
          <p:nvPr/>
        </p:nvSpPr>
        <p:spPr bwMode="auto">
          <a:xfrm>
            <a:off x="96840" y="-3175"/>
            <a:ext cx="1571625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pitchFamily="34" charset="0"/>
              </a:rPr>
              <a:t>The BIG Idea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801815" y="1500188"/>
            <a:ext cx="7140575" cy="1423987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GB" dirty="0"/>
              <a:t>The nature of supply</a:t>
            </a:r>
          </a:p>
          <a:p>
            <a:r>
              <a:rPr lang="en-GB" dirty="0"/>
              <a:t>The relationship between price and supply</a:t>
            </a:r>
          </a:p>
          <a:p>
            <a:r>
              <a:rPr lang="en-GB" dirty="0"/>
              <a:t>Market supply</a:t>
            </a:r>
          </a:p>
          <a:p>
            <a:r>
              <a:rPr lang="en-GB" dirty="0"/>
              <a:t>Causes of shifts in the supply curve</a:t>
            </a:r>
            <a:endParaRPr lang="en-US" dirty="0"/>
          </a:p>
          <a:p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4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8699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606550" y="3397250"/>
            <a:ext cx="13843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429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7437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26113" y="2401888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604963" y="3011488"/>
            <a:ext cx="27368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43243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1544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746875" y="1498600"/>
            <a:ext cx="1468438" cy="156527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600" b="1" dirty="0">
                <a:latin typeface="Trebuchet MS" pitchFamily="34" charset="0"/>
              </a:rPr>
              <a:t>A lower market price will lead to a contraction in total output</a:t>
            </a:r>
            <a:endParaRPr lang="en-US" altLang="en-US" sz="1600" b="1" dirty="0">
              <a:latin typeface="Trebuchet MS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19145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2952750" y="3384550"/>
            <a:ext cx="12700" cy="13335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765425" y="3125788"/>
            <a:ext cx="311150" cy="22066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P2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86100" y="3500438"/>
            <a:ext cx="1773238" cy="28098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chemeClr val="accent2"/>
                </a:solidFill>
                <a:latin typeface="Trebuchet MS" pitchFamily="34" charset="0"/>
              </a:rPr>
              <a:t>A contraction of supply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An Outward Shift in the Supply Curve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953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83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7691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492750" y="2341563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1630363" y="2995613"/>
            <a:ext cx="4664075" cy="15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43497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798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51050" y="1484313"/>
            <a:ext cx="3097213" cy="107632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600" dirty="0">
                <a:latin typeface="Trebuchet MS" pitchFamily="34" charset="0"/>
              </a:rPr>
              <a:t>Shift</a:t>
            </a:r>
            <a:r>
              <a:rPr lang="en-US" altLang="en-US" sz="1600" dirty="0">
                <a:latin typeface="Trebuchet MS" pitchFamily="34" charset="0"/>
              </a:rPr>
              <a:t> in the supply curve mean that more or less will be supplied onto the market at each price level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19399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3375025" y="2746375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935788" y="2459038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62420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Inward Shift in the Supply Curve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953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83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7691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492750" y="2341563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630363" y="3011488"/>
            <a:ext cx="2728912" cy="63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3497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1798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257925" y="1485900"/>
            <a:ext cx="1957388" cy="13208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600">
                <a:latin typeface="Trebuchet MS" pitchFamily="34" charset="0"/>
              </a:rPr>
              <a:t>A fall in supply means that less is supplied onto the market at each price</a:t>
            </a:r>
            <a:endParaRPr lang="en-US" altLang="en-US" sz="1600">
              <a:latin typeface="Trebuchet MS" pitchFamily="34" charset="0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19399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483225" y="1806575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2486025" y="3000375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1787525" y="212725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22EA-1A9A-42D3-9A0A-27970B25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1.2.2 Supply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11FCA-3657-4478-A951-7484DC5AA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a) Factors leading to a change in supply: </a:t>
            </a:r>
          </a:p>
          <a:p>
            <a:r>
              <a:rPr lang="en-GB" dirty="0"/>
              <a:t>o changes in the costs of production </a:t>
            </a:r>
          </a:p>
          <a:p>
            <a:r>
              <a:rPr lang="en-GB" dirty="0"/>
              <a:t>o introduction of new technology </a:t>
            </a:r>
          </a:p>
          <a:p>
            <a:r>
              <a:rPr lang="en-GB" dirty="0"/>
              <a:t>o indirect taxes o government subsidies </a:t>
            </a:r>
          </a:p>
          <a:p>
            <a:r>
              <a:rPr lang="en-GB" dirty="0"/>
              <a:t>o external shocks </a:t>
            </a:r>
          </a:p>
        </p:txBody>
      </p:sp>
    </p:spTree>
    <p:extLst>
      <p:ext uri="{BB962C8B-B14F-4D97-AF65-F5344CB8AC3E}">
        <p14:creationId xmlns:p14="http://schemas.microsoft.com/office/powerpoint/2010/main" val="3474918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Law of Supply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sz="2400"/>
              <a:t>Supply is the quantity of a good or service that a producer is willing and able to supply onto the market at a given price in a given time period</a:t>
            </a:r>
          </a:p>
          <a:p>
            <a:pPr>
              <a:spcBef>
                <a:spcPct val="80000"/>
              </a:spcBef>
            </a:pPr>
            <a:r>
              <a:rPr lang="en-US" sz="2400"/>
              <a:t>The basic law of supply is that as the market price of a commodity rises, so producers expand their supply onto the market</a:t>
            </a:r>
          </a:p>
          <a:p>
            <a:pPr>
              <a:spcBef>
                <a:spcPct val="80000"/>
              </a:spcBef>
            </a:pPr>
            <a:r>
              <a:rPr lang="en-US" sz="2400"/>
              <a:t>A supply curve shows a relationship between price and quantity a firm is willing and able to sell</a:t>
            </a:r>
          </a:p>
          <a:p>
            <a:pPr>
              <a:spcBef>
                <a:spcPct val="80000"/>
              </a:spcBef>
            </a:pP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  <a:endParaRPr lang="en-US"/>
          </a:p>
        </p:txBody>
      </p:sp>
      <p:grpSp>
        <p:nvGrpSpPr>
          <p:cNvPr id="18437" name="Group 5"/>
          <p:cNvGrpSpPr>
            <a:grpSpLocks noChangeAspect="1"/>
          </p:cNvGrpSpPr>
          <p:nvPr/>
        </p:nvGrpSpPr>
        <p:grpSpPr bwMode="auto">
          <a:xfrm>
            <a:off x="684213" y="822325"/>
            <a:ext cx="8208962" cy="5846763"/>
            <a:chOff x="2355" y="5745"/>
            <a:chExt cx="6268" cy="4545"/>
          </a:xfrm>
        </p:grpSpPr>
        <p:sp>
          <p:nvSpPr>
            <p:cNvPr id="18438" name="AutoShape 6"/>
            <p:cNvSpPr>
              <a:spLocks noChangeAspect="1" noChangeArrowheads="1"/>
            </p:cNvSpPr>
            <p:nvPr/>
          </p:nvSpPr>
          <p:spPr bwMode="auto">
            <a:xfrm>
              <a:off x="2355" y="5745"/>
              <a:ext cx="6268" cy="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111" y="5745"/>
              <a:ext cx="0" cy="40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3111" y="9779"/>
              <a:ext cx="549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355" y="5745"/>
              <a:ext cx="67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Price</a:t>
              </a:r>
              <a:endParaRPr lang="en-US" sz="3200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7847" y="9847"/>
              <a:ext cx="776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Quantity </a:t>
              </a:r>
              <a:endParaRPr lang="en-US" sz="3200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H="1">
              <a:off x="3830" y="5882"/>
              <a:ext cx="3304" cy="3318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7017" y="5755"/>
              <a:ext cx="92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</a:rPr>
                <a:t>Supply</a:t>
              </a:r>
              <a:endParaRPr lang="en-US" sz="3200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H="1">
              <a:off x="3107" y="7541"/>
              <a:ext cx="2354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5470" y="7551"/>
              <a:ext cx="0" cy="2219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701" y="7372"/>
              <a:ext cx="44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P1</a:t>
              </a:r>
              <a:endParaRPr lang="en-US" sz="3200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5161" y="9811"/>
              <a:ext cx="53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Q1</a:t>
              </a:r>
              <a:endParaRPr lang="en-US" sz="3200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H="1">
              <a:off x="3124" y="7086"/>
              <a:ext cx="2806" cy="1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2696" y="6972"/>
              <a:ext cx="44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P2</a:t>
              </a:r>
              <a:endParaRPr lang="en-US" sz="3200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5930" y="7086"/>
              <a:ext cx="0" cy="2687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593" y="9802"/>
              <a:ext cx="53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Q2</a:t>
              </a:r>
              <a:endParaRPr lang="en-US" sz="3200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 flipH="1">
              <a:off x="3107" y="8046"/>
              <a:ext cx="1849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4965" y="8033"/>
              <a:ext cx="0" cy="1725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600" y="9811"/>
              <a:ext cx="54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Q3</a:t>
              </a:r>
              <a:endParaRPr lang="en-US" sz="3200"/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2701" y="7901"/>
              <a:ext cx="44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P3</a:t>
              </a:r>
              <a:endParaRPr lang="en-US" sz="3200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flipV="1">
              <a:off x="5411" y="7130"/>
              <a:ext cx="303" cy="3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H="1">
              <a:off x="4896" y="7578"/>
              <a:ext cx="392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Explaining the supply decision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“quantity supplied” is the amount sellers are willing and able to offer for sale at a single price</a:t>
            </a:r>
          </a:p>
          <a:p>
            <a:pPr>
              <a:spcBef>
                <a:spcPct val="50000"/>
              </a:spcBef>
            </a:pPr>
            <a:r>
              <a:rPr lang="en-US" sz="2400"/>
              <a:t>The change in the price of the good itself does not shift supply--it causes a movement ALONG the supply curve</a:t>
            </a:r>
          </a:p>
          <a:p>
            <a:pPr>
              <a:spcBef>
                <a:spcPct val="50000"/>
              </a:spcBef>
            </a:pPr>
            <a:r>
              <a:rPr lang="en-US" sz="2400"/>
              <a:t>Supply curves normally slope upward.  Why?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Rising prices act as an incentive for producers to expand output – potential for higher profits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Increased output may lead to higher costs of production</a:t>
            </a:r>
          </a:p>
          <a:p>
            <a:pPr>
              <a:spcBef>
                <a:spcPct val="50000"/>
              </a:spcBef>
            </a:pPr>
            <a:r>
              <a:rPr lang="en-US" sz="2400"/>
              <a:t>But not all economists accept this convention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Increased output might lead to lower costs per unit (known as economies of scale)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Shifts in the supply curve</a:t>
            </a:r>
            <a:endParaRPr lang="en-US"/>
          </a:p>
        </p:txBody>
      </p:sp>
      <p:grpSp>
        <p:nvGrpSpPr>
          <p:cNvPr id="20509" name="Group 29"/>
          <p:cNvGrpSpPr>
            <a:grpSpLocks noChangeAspect="1"/>
          </p:cNvGrpSpPr>
          <p:nvPr/>
        </p:nvGrpSpPr>
        <p:grpSpPr bwMode="auto">
          <a:xfrm>
            <a:off x="611188" y="981075"/>
            <a:ext cx="6840537" cy="5356225"/>
            <a:chOff x="1935" y="2714"/>
            <a:chExt cx="8037" cy="6297"/>
          </a:xfrm>
        </p:grpSpPr>
        <p:sp>
          <p:nvSpPr>
            <p:cNvPr id="20510" name="AutoShape 30"/>
            <p:cNvSpPr>
              <a:spLocks noChangeAspect="1" noChangeArrowheads="1"/>
            </p:cNvSpPr>
            <p:nvPr/>
          </p:nvSpPr>
          <p:spPr bwMode="auto">
            <a:xfrm>
              <a:off x="1935" y="2714"/>
              <a:ext cx="8037" cy="6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2797" y="2979"/>
              <a:ext cx="0" cy="5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 flipV="1">
              <a:off x="2797" y="8379"/>
              <a:ext cx="710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1935" y="2858"/>
              <a:ext cx="905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Price</a:t>
              </a:r>
              <a:endParaRPr lang="en-US" sz="3200"/>
            </a:p>
          </p:txBody>
        </p:sp>
        <p:sp>
          <p:nvSpPr>
            <p:cNvPr id="20514" name="Text Box 34"/>
            <p:cNvSpPr txBox="1">
              <a:spLocks noChangeArrowheads="1"/>
            </p:cNvSpPr>
            <p:nvPr/>
          </p:nvSpPr>
          <p:spPr bwMode="auto">
            <a:xfrm>
              <a:off x="8750" y="8419"/>
              <a:ext cx="122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Quantity </a:t>
              </a:r>
              <a:endParaRPr lang="en-US" sz="3200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 flipH="1">
              <a:off x="4030" y="3547"/>
              <a:ext cx="3780" cy="3815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6" name="Text Box 36"/>
            <p:cNvSpPr txBox="1">
              <a:spLocks noChangeArrowheads="1"/>
            </p:cNvSpPr>
            <p:nvPr/>
          </p:nvSpPr>
          <p:spPr bwMode="auto">
            <a:xfrm>
              <a:off x="7743" y="3257"/>
              <a:ext cx="69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99"/>
                  </a:solidFill>
                </a:rPr>
                <a:t>S1</a:t>
              </a:r>
              <a:endParaRPr lang="en-US" sz="3200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2800" y="5237"/>
              <a:ext cx="4677" cy="15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8" name="Text Box 38"/>
            <p:cNvSpPr txBox="1">
              <a:spLocks noChangeArrowheads="1"/>
            </p:cNvSpPr>
            <p:nvPr/>
          </p:nvSpPr>
          <p:spPr bwMode="auto">
            <a:xfrm>
              <a:off x="2196" y="5019"/>
              <a:ext cx="601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P1</a:t>
              </a:r>
              <a:endParaRPr lang="en-US" sz="3200"/>
            </a:p>
          </p:txBody>
        </p:sp>
        <p:sp>
          <p:nvSpPr>
            <p:cNvPr id="20519" name="Text Box 39"/>
            <p:cNvSpPr txBox="1">
              <a:spLocks noChangeArrowheads="1"/>
            </p:cNvSpPr>
            <p:nvPr/>
          </p:nvSpPr>
          <p:spPr bwMode="auto">
            <a:xfrm>
              <a:off x="5716" y="8410"/>
              <a:ext cx="72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Q1</a:t>
              </a:r>
              <a:endParaRPr lang="en-US" sz="3200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4358" y="8410"/>
              <a:ext cx="72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Q3</a:t>
              </a:r>
              <a:endParaRPr lang="en-US" sz="3200"/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7133" y="8410"/>
              <a:ext cx="72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Q2</a:t>
              </a:r>
              <a:endParaRPr lang="en-US" sz="3200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6097" y="5255"/>
              <a:ext cx="12" cy="3112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7500" y="5264"/>
              <a:ext cx="0" cy="3075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4776" y="5219"/>
              <a:ext cx="0" cy="3163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 flipH="1">
              <a:off x="5112" y="3780"/>
              <a:ext cx="3869" cy="389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6" name="Text Box 46"/>
            <p:cNvSpPr txBox="1">
              <a:spLocks noChangeArrowheads="1"/>
            </p:cNvSpPr>
            <p:nvPr/>
          </p:nvSpPr>
          <p:spPr bwMode="auto">
            <a:xfrm>
              <a:off x="8901" y="3459"/>
              <a:ext cx="696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99"/>
                  </a:solidFill>
                </a:rPr>
                <a:t>S2</a:t>
              </a:r>
              <a:endParaRPr lang="en-US" sz="3200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 flipH="1">
              <a:off x="3200" y="3454"/>
              <a:ext cx="3407" cy="3429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8" name="Text Box 48"/>
            <p:cNvSpPr txBox="1">
              <a:spLocks noChangeArrowheads="1"/>
            </p:cNvSpPr>
            <p:nvPr/>
          </p:nvSpPr>
          <p:spPr bwMode="auto">
            <a:xfrm>
              <a:off x="6523" y="3140"/>
              <a:ext cx="698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99"/>
                  </a:solidFill>
                </a:rPr>
                <a:t>S3</a:t>
              </a:r>
              <a:endParaRPr lang="en-US" sz="3200"/>
            </a:p>
          </p:txBody>
        </p:sp>
        <p:sp>
          <p:nvSpPr>
            <p:cNvPr id="20529" name="Text Box 49"/>
            <p:cNvSpPr txBox="1">
              <a:spLocks noChangeArrowheads="1"/>
            </p:cNvSpPr>
            <p:nvPr/>
          </p:nvSpPr>
          <p:spPr bwMode="auto">
            <a:xfrm>
              <a:off x="8101" y="2729"/>
              <a:ext cx="1683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99"/>
                  </a:solidFill>
                </a:rPr>
                <a:t>Increase in Supply</a:t>
              </a:r>
              <a:endParaRPr lang="en-US" sz="3200"/>
            </a:p>
          </p:txBody>
        </p:sp>
        <p:sp>
          <p:nvSpPr>
            <p:cNvPr id="20530" name="Text Box 50"/>
            <p:cNvSpPr txBox="1">
              <a:spLocks noChangeArrowheads="1"/>
            </p:cNvSpPr>
            <p:nvPr/>
          </p:nvSpPr>
          <p:spPr bwMode="auto">
            <a:xfrm>
              <a:off x="6542" y="2714"/>
              <a:ext cx="1755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99"/>
                  </a:solidFill>
                </a:rPr>
                <a:t>Decrease in Supply</a:t>
              </a:r>
              <a:endParaRPr lang="en-US" sz="3200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>
              <a:off x="7537" y="3970"/>
              <a:ext cx="1068" cy="0"/>
            </a:xfrm>
            <a:prstGeom prst="line">
              <a:avLst/>
            </a:prstGeom>
            <a:noFill/>
            <a:ln w="25400">
              <a:solidFill>
                <a:srgbClr val="0099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 flipH="1">
              <a:off x="6198" y="3970"/>
              <a:ext cx="1045" cy="0"/>
            </a:xfrm>
            <a:prstGeom prst="line">
              <a:avLst/>
            </a:prstGeom>
            <a:noFill/>
            <a:ln w="25400">
              <a:solidFill>
                <a:srgbClr val="0099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Causes of shifts in market supply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Changes in production costs</a:t>
            </a:r>
          </a:p>
          <a:p>
            <a:pPr lvl="1">
              <a:spcBef>
                <a:spcPct val="50000"/>
              </a:spcBef>
            </a:pPr>
            <a:r>
              <a:rPr lang="en-GB" sz="1800"/>
              <a:t>Wage costs</a:t>
            </a:r>
          </a:p>
          <a:p>
            <a:pPr lvl="1">
              <a:spcBef>
                <a:spcPct val="50000"/>
              </a:spcBef>
            </a:pPr>
            <a:r>
              <a:rPr lang="en-GB" sz="1800"/>
              <a:t>Raw materials and components</a:t>
            </a:r>
          </a:p>
          <a:p>
            <a:pPr lvl="1">
              <a:spcBef>
                <a:spcPct val="50000"/>
              </a:spcBef>
            </a:pPr>
            <a:r>
              <a:rPr lang="en-GB" sz="1800"/>
              <a:t>Energy costs</a:t>
            </a:r>
          </a:p>
          <a:p>
            <a:pPr>
              <a:spcBef>
                <a:spcPct val="50000"/>
              </a:spcBef>
            </a:pPr>
            <a:r>
              <a:rPr lang="en-GB" sz="2400"/>
              <a:t>Government taxes and subsidies</a:t>
            </a:r>
          </a:p>
          <a:p>
            <a:pPr>
              <a:spcBef>
                <a:spcPct val="50000"/>
              </a:spcBef>
            </a:pPr>
            <a:r>
              <a:rPr lang="en-GB" sz="2400"/>
              <a:t>Climatic conditions (important for agricultural supply)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production technologies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the number of producers in the market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the objectives of suppliers in the market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the prices of substitutes in production</a:t>
            </a: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8699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429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7437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859338" y="2276475"/>
            <a:ext cx="922337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Supply (S)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604963" y="3011488"/>
            <a:ext cx="27368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43243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1544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232525" y="1485900"/>
            <a:ext cx="1957388" cy="267765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400" b="1">
                <a:latin typeface="Trebuchet MS" pitchFamily="34" charset="0"/>
              </a:rPr>
              <a:t>The supply curve shows the quantity of a</a:t>
            </a:r>
            <a:r>
              <a:rPr lang="en-US" altLang="en-US" sz="1400" b="1">
                <a:latin typeface="Trebuchet MS" pitchFamily="34" charset="0"/>
              </a:rPr>
              <a:t> product that a supplier is willing and able to sell at a given price in a given time period</a:t>
            </a:r>
          </a:p>
          <a:p>
            <a:pPr algn="ctr" eaLnBrk="0" hangingPunct="0"/>
            <a:endParaRPr lang="en-GB" altLang="en-US" sz="1400" b="1">
              <a:latin typeface="Trebuchet MS" pitchFamily="34" charset="0"/>
            </a:endParaRPr>
          </a:p>
          <a:p>
            <a:pPr algn="ctr" eaLnBrk="0" hangingPunct="0"/>
            <a:r>
              <a:rPr lang="en-GB" altLang="en-US" sz="1400" b="1">
                <a:latin typeface="Trebuchet MS" pitchFamily="34" charset="0"/>
              </a:rPr>
              <a:t>There is usually a positive relationship between price and quantity supplied</a:t>
            </a:r>
            <a:endParaRPr lang="en-US" altLang="en-US" sz="1400" b="1">
              <a:latin typeface="Trebuchet MS" pitchFamily="34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19145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1617663" y="2751138"/>
            <a:ext cx="3630612" cy="793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8699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429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7437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726113" y="2401888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604963" y="3011488"/>
            <a:ext cx="27368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3243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1544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516688" y="1498600"/>
            <a:ext cx="1698625" cy="24384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400" b="1" dirty="0">
                <a:latin typeface="Trebuchet MS" pitchFamily="34" charset="0"/>
              </a:rPr>
              <a:t>An increase in market price causes an expansion of quantity supplied as producers respond to the incentive of higher prices and higher </a:t>
            </a:r>
            <a:r>
              <a:rPr lang="en-GB" altLang="en-US" sz="1400" b="1" dirty="0" err="1">
                <a:latin typeface="Trebuchet MS" pitchFamily="34" charset="0"/>
              </a:rPr>
              <a:t>potentia</a:t>
            </a:r>
            <a:r>
              <a:rPr lang="en-US" altLang="en-US" sz="1400" b="1" dirty="0">
                <a:latin typeface="Trebuchet MS" pitchFamily="34" charset="0"/>
              </a:rPr>
              <a:t>l profits.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19145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213350" y="2768600"/>
            <a:ext cx="6350" cy="192881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999038" y="24574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P2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276600" y="2060575"/>
            <a:ext cx="1746250" cy="28098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chemeClr val="accent2"/>
                </a:solidFill>
                <a:latin typeface="Trebuchet MS" pitchFamily="34" charset="0"/>
              </a:rPr>
              <a:t>An expansion of supply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utor2u Economics 2004">
  <a:themeElements>
    <a:clrScheme name="Tutor2u Economics 20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tor2u Economics 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tor2u Economics 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2u Economics 20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2u Economics 20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2u Economics 20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2u Economics 20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2u Economics 20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2u Economics 20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2u Economics 20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2u Economics 20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2u Economics 20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2u Economics 20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2u Economics 20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Tutor2u</Template>
  <TotalTime>20</TotalTime>
  <Words>536</Words>
  <Application>Microsoft Office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Calibri</vt:lpstr>
      <vt:lpstr>Comic Sans MS</vt:lpstr>
      <vt:lpstr>Trebuchet MS</vt:lpstr>
      <vt:lpstr>Tutor2u Economics 2004</vt:lpstr>
      <vt:lpstr>1_Office Theme</vt:lpstr>
      <vt:lpstr>Chart</vt:lpstr>
      <vt:lpstr>PowerPoint Presentation</vt:lpstr>
      <vt:lpstr>1.2.2 Supply </vt:lpstr>
      <vt:lpstr>The Law of Supply</vt:lpstr>
      <vt:lpstr>The Supply Curve</vt:lpstr>
      <vt:lpstr>Explaining the supply decision</vt:lpstr>
      <vt:lpstr>Shifts in the supply curve</vt:lpstr>
      <vt:lpstr>Causes of shifts in market supply</vt:lpstr>
      <vt:lpstr>The Supply Curve</vt:lpstr>
      <vt:lpstr>The Supply Curve</vt:lpstr>
      <vt:lpstr>The Supply Curve</vt:lpstr>
      <vt:lpstr>An Outward Shift in the Supply Curve</vt:lpstr>
      <vt:lpstr>An Inward Shift in the Supply Curve</vt:lpstr>
    </vt:vector>
  </TitlesOfParts>
  <Company>Tutor2u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 of Supply</dc:title>
  <dc:creator>Geoff Riley</dc:creator>
  <cp:lastModifiedBy>S Gouldthorpe</cp:lastModifiedBy>
  <cp:revision>14</cp:revision>
  <dcterms:created xsi:type="dcterms:W3CDTF">2003-06-30T06:42:02Z</dcterms:created>
  <dcterms:modified xsi:type="dcterms:W3CDTF">2020-01-08T14:56:08Z</dcterms:modified>
</cp:coreProperties>
</file>