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4" d="100"/>
          <a:sy n="64" d="100"/>
        </p:scale>
        <p:origin x="21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12/13/2017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12/13/2017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12/13/2017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12/13/2017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12/13/2017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12/13/2017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12/13/2017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12/13/2017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12/13/2017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12/13/2017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12/13/2017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12/13/2017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8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12/13/2017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303489" y="148621"/>
            <a:ext cx="9474068" cy="1107996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6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pattFill prst="pct10">
                  <a:fgClr>
                    <a:schemeClr val="accent1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AR ESSENCE" panose="02000000000000000000" pitchFamily="2" charset="0"/>
              </a:rPr>
              <a:t>Answering A level Questions.</a:t>
            </a:r>
            <a:endParaRPr lang="en-US" sz="6600" b="1" cap="none" spc="50" dirty="0">
              <a:ln w="9525" cmpd="sng">
                <a:solidFill>
                  <a:schemeClr val="accent1"/>
                </a:solidFill>
                <a:prstDash val="solid"/>
              </a:ln>
              <a:pattFill prst="pct10">
                <a:fgClr>
                  <a:schemeClr val="accent1">
                    <a:lumMod val="60000"/>
                    <a:lumOff val="40000"/>
                  </a:schemeClr>
                </a:fgClr>
                <a:bgClr>
                  <a:schemeClr val="bg1"/>
                </a:bgClr>
              </a:pattFill>
              <a:effectLst>
                <a:glow rad="228600">
                  <a:schemeClr val="accent1">
                    <a:satMod val="175000"/>
                    <a:alpha val="40000"/>
                  </a:schemeClr>
                </a:glow>
              </a:effectLst>
              <a:latin typeface="AR ESSENCE" panose="02000000000000000000" pitchFamily="2" charset="0"/>
            </a:endParaRPr>
          </a:p>
        </p:txBody>
      </p:sp>
      <p:sp>
        <p:nvSpPr>
          <p:cNvPr id="5" name="Text Placeholder 2"/>
          <p:cNvSpPr txBox="1">
            <a:spLocks/>
          </p:cNvSpPr>
          <p:nvPr/>
        </p:nvSpPr>
        <p:spPr bwMode="auto">
          <a:xfrm>
            <a:off x="344558" y="1554344"/>
            <a:ext cx="11748704" cy="2134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96875" indent="-396875" defTabSz="912813" eaLnBrk="0" hangingPunct="0">
              <a:lnSpc>
                <a:spcPct val="90000"/>
              </a:lnSpc>
              <a:spcBef>
                <a:spcPct val="20000"/>
              </a:spcBef>
              <a:buBlip>
                <a:blip r:embed="rId2"/>
              </a:buBlip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912813" eaLnBrk="0" hangingPunct="0">
              <a:lnSpc>
                <a:spcPct val="90000"/>
              </a:lnSpc>
              <a:spcBef>
                <a:spcPct val="20000"/>
              </a:spcBef>
              <a:buBlip>
                <a:blip r:embed="rId3"/>
              </a:buBlip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912813" eaLnBrk="0" hangingPunct="0">
              <a:lnSpc>
                <a:spcPct val="90000"/>
              </a:lnSpc>
              <a:spcBef>
                <a:spcPct val="20000"/>
              </a:spcBef>
              <a:buBlip>
                <a:blip r:embed="rId3"/>
              </a:buBlip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912813" eaLnBrk="0" hangingPunct="0">
              <a:lnSpc>
                <a:spcPct val="90000"/>
              </a:lnSpc>
              <a:spcBef>
                <a:spcPct val="20000"/>
              </a:spcBef>
              <a:buBlip>
                <a:blip r:embed="rId3"/>
              </a:buBlip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912813" eaLnBrk="0" hangingPunct="0">
              <a:lnSpc>
                <a:spcPct val="90000"/>
              </a:lnSpc>
              <a:spcBef>
                <a:spcPct val="20000"/>
              </a:spcBef>
              <a:buBlip>
                <a:blip r:embed="rId3"/>
              </a:buBlip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912813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912813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912813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912813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GB" altLang="en-US" u="sng" dirty="0" smtClean="0">
                <a:solidFill>
                  <a:schemeClr val="accent1">
                    <a:lumMod val="75000"/>
                  </a:schemeClr>
                </a:solidFill>
                <a:latin typeface="Arial Rounded MT Bold" panose="020F0704030504030204" pitchFamily="34" charset="0"/>
              </a:rPr>
              <a:t>Types of Question; </a:t>
            </a:r>
            <a:endParaRPr lang="en-GB" altLang="en-US" u="sng" dirty="0">
              <a:solidFill>
                <a:schemeClr val="accent1">
                  <a:lumMod val="75000"/>
                </a:schemeClr>
              </a:solidFill>
              <a:latin typeface="Arial Rounded MT Bold" panose="020F0704030504030204" pitchFamily="34" charset="0"/>
            </a:endParaRPr>
          </a:p>
          <a:p>
            <a:pPr eaLnBrk="1" hangingPunct="1">
              <a:buFontTx/>
              <a:buNone/>
            </a:pPr>
            <a:endParaRPr lang="en-US" altLang="en-US" sz="600" u="sng" dirty="0">
              <a:solidFill>
                <a:schemeClr val="accent1">
                  <a:lumMod val="75000"/>
                </a:schemeClr>
              </a:solidFill>
              <a:latin typeface="Arial Rounded MT Bold" panose="020F0704030504030204" pitchFamily="34" charset="0"/>
            </a:endParaRPr>
          </a:p>
          <a:p>
            <a:pPr marL="514350" indent="-514350" eaLnBrk="1" hangingPunct="1">
              <a:buAutoNum type="arabicPeriod"/>
            </a:pPr>
            <a:r>
              <a:rPr lang="en-GB" altLang="en-US" dirty="0" smtClean="0">
                <a:solidFill>
                  <a:schemeClr val="accent1">
                    <a:lumMod val="75000"/>
                  </a:schemeClr>
                </a:solidFill>
                <a:latin typeface="Arial Rounded MT Bold" panose="020F0704030504030204" pitchFamily="34" charset="0"/>
              </a:rPr>
              <a:t>A Simple ‘Explore’ (AO1) questions – 8 marks.</a:t>
            </a:r>
          </a:p>
          <a:p>
            <a:pPr marL="514350" indent="-514350" eaLnBrk="1" hangingPunct="1">
              <a:buAutoNum type="arabicPeriod"/>
            </a:pPr>
            <a:endParaRPr lang="en-GB" altLang="en-US" sz="1200" dirty="0">
              <a:solidFill>
                <a:schemeClr val="accent1">
                  <a:lumMod val="75000"/>
                </a:schemeClr>
              </a:solidFill>
              <a:latin typeface="Arial Rounded MT Bold" panose="020F0704030504030204" pitchFamily="34" charset="0"/>
            </a:endParaRPr>
          </a:p>
          <a:p>
            <a:pPr marL="514350" indent="-514350" eaLnBrk="1" hangingPunct="1">
              <a:buAutoNum type="arabicPeriod"/>
            </a:pPr>
            <a:r>
              <a:rPr lang="en-GB" altLang="en-US" dirty="0" smtClean="0">
                <a:solidFill>
                  <a:schemeClr val="accent1">
                    <a:lumMod val="75000"/>
                  </a:schemeClr>
                </a:solidFill>
                <a:latin typeface="Arial Rounded MT Bold" panose="020F0704030504030204" pitchFamily="34" charset="0"/>
              </a:rPr>
              <a:t>A Short ‘Assess’ (AO2) question – 12 marks.</a:t>
            </a:r>
          </a:p>
          <a:p>
            <a:pPr marL="514350" indent="-514350" eaLnBrk="1" hangingPunct="1">
              <a:buAutoNum type="arabicPeriod"/>
            </a:pPr>
            <a:endParaRPr lang="en-GB" altLang="en-US" sz="1200" dirty="0">
              <a:solidFill>
                <a:schemeClr val="accent1">
                  <a:lumMod val="75000"/>
                </a:schemeClr>
              </a:solidFill>
              <a:latin typeface="Arial Rounded MT Bold" panose="020F0704030504030204" pitchFamily="34" charset="0"/>
            </a:endParaRPr>
          </a:p>
          <a:p>
            <a:pPr marL="514350" indent="-514350" eaLnBrk="1" hangingPunct="1">
              <a:buAutoNum type="arabicPeriod"/>
            </a:pPr>
            <a:r>
              <a:rPr lang="en-GB" altLang="en-US" dirty="0">
                <a:solidFill>
                  <a:schemeClr val="accent1">
                    <a:lumMod val="75000"/>
                  </a:schemeClr>
                </a:solidFill>
                <a:latin typeface="Arial Rounded MT Bold" panose="020F0704030504030204" pitchFamily="34" charset="0"/>
              </a:rPr>
              <a:t>One two-part essay question on an </a:t>
            </a:r>
            <a:r>
              <a:rPr lang="en-GB" altLang="en-US" dirty="0" smtClean="0">
                <a:solidFill>
                  <a:schemeClr val="accent1">
                    <a:lumMod val="75000"/>
                  </a:schemeClr>
                </a:solidFill>
                <a:latin typeface="Arial Rounded MT Bold" panose="020F0704030504030204" pitchFamily="34" charset="0"/>
              </a:rPr>
              <a:t>excerpt from </a:t>
            </a:r>
            <a:r>
              <a:rPr lang="en-GB" altLang="en-US" dirty="0">
                <a:solidFill>
                  <a:schemeClr val="accent1">
                    <a:lumMod val="75000"/>
                  </a:schemeClr>
                </a:solidFill>
                <a:latin typeface="Arial Rounded MT Bold" panose="020F0704030504030204" pitchFamily="34" charset="0"/>
              </a:rPr>
              <a:t>the </a:t>
            </a:r>
            <a:r>
              <a:rPr lang="en-GB" altLang="en-US" dirty="0" smtClean="0">
                <a:solidFill>
                  <a:schemeClr val="accent1">
                    <a:lumMod val="75000"/>
                  </a:schemeClr>
                </a:solidFill>
                <a:latin typeface="Arial Rounded MT Bold" panose="020F0704030504030204" pitchFamily="34" charset="0"/>
              </a:rPr>
              <a:t>anthology – a  ‘clarify ideas’ (AO1) -  10 marks and an ‘Analyse’ (AO2) – 20 marks.</a:t>
            </a:r>
          </a:p>
          <a:p>
            <a:pPr marL="514350" indent="-514350" eaLnBrk="1" hangingPunct="1">
              <a:buAutoNum type="arabicPeriod"/>
            </a:pPr>
            <a:endParaRPr lang="en-GB" altLang="en-US" sz="1200" dirty="0">
              <a:solidFill>
                <a:schemeClr val="accent1">
                  <a:lumMod val="75000"/>
                </a:schemeClr>
              </a:solidFill>
              <a:latin typeface="Arial Rounded MT Bold" panose="020F0704030504030204" pitchFamily="34" charset="0"/>
            </a:endParaRPr>
          </a:p>
          <a:p>
            <a:pPr marL="514350" indent="-514350" eaLnBrk="1" hangingPunct="1">
              <a:buAutoNum type="arabicPeriod"/>
            </a:pPr>
            <a:r>
              <a:rPr lang="en-GB" altLang="en-US" dirty="0" smtClean="0">
                <a:solidFill>
                  <a:schemeClr val="accent1">
                    <a:lumMod val="75000"/>
                  </a:schemeClr>
                </a:solidFill>
                <a:latin typeface="Arial Rounded MT Bold" panose="020F0704030504030204" pitchFamily="34" charset="0"/>
              </a:rPr>
              <a:t>A longer ‘Evaluate/Analyse’ question showing links to other aspects of your studies – 30 marks. </a:t>
            </a:r>
          </a:p>
          <a:p>
            <a:pPr marL="514350" indent="-514350" eaLnBrk="1" hangingPunct="1">
              <a:buAutoNum type="arabicPeriod"/>
            </a:pPr>
            <a:endParaRPr lang="en-GB" altLang="en-US" dirty="0" smtClean="0">
              <a:solidFill>
                <a:schemeClr val="accent1">
                  <a:lumMod val="75000"/>
                </a:schemeClr>
              </a:solidFill>
              <a:latin typeface="Arial Rounded MT Bold" panose="020F0704030504030204" pitchFamily="34" charset="0"/>
            </a:endParaRPr>
          </a:p>
        </p:txBody>
      </p:sp>
      <p:pic>
        <p:nvPicPr>
          <p:cNvPr id="6" name="Picture 2" descr="Image result for question mark animated gif"/>
          <p:cNvPicPr>
            <a:picLocks noChangeAspect="1" noChangeArrowheads="1" noCrop="1"/>
          </p:cNvPicPr>
          <p:nvPr/>
        </p:nvPicPr>
        <p:blipFill>
          <a:blip r:embed="rId4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80455" y="2208413"/>
            <a:ext cx="1480918" cy="14809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566199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401272" y="109984"/>
            <a:ext cx="9278502" cy="1015663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60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pattFill prst="pct10">
                  <a:fgClr>
                    <a:schemeClr val="accent1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AR ESSENCE" panose="02000000000000000000" pitchFamily="2" charset="0"/>
              </a:rPr>
              <a:t>Answering ‘Examine’ Questions.</a:t>
            </a:r>
            <a:endParaRPr lang="en-US" sz="6000" b="1" cap="none" spc="50" dirty="0">
              <a:ln w="9525" cmpd="sng">
                <a:solidFill>
                  <a:schemeClr val="accent1"/>
                </a:solidFill>
                <a:prstDash val="solid"/>
              </a:ln>
              <a:pattFill prst="pct10">
                <a:fgClr>
                  <a:schemeClr val="accent1">
                    <a:lumMod val="60000"/>
                    <a:lumOff val="40000"/>
                  </a:schemeClr>
                </a:fgClr>
                <a:bgClr>
                  <a:schemeClr val="bg1"/>
                </a:bgClr>
              </a:pattFill>
              <a:effectLst>
                <a:glow rad="228600">
                  <a:schemeClr val="accent1">
                    <a:satMod val="175000"/>
                    <a:alpha val="40000"/>
                  </a:schemeClr>
                </a:glow>
              </a:effectLst>
              <a:latin typeface="AR ESSENCE" panose="02000000000000000000" pitchFamily="2" charset="0"/>
            </a:endParaRPr>
          </a:p>
        </p:txBody>
      </p:sp>
      <p:sp>
        <p:nvSpPr>
          <p:cNvPr id="3" name="Text Placeholder 2"/>
          <p:cNvSpPr txBox="1">
            <a:spLocks/>
          </p:cNvSpPr>
          <p:nvPr/>
        </p:nvSpPr>
        <p:spPr bwMode="auto">
          <a:xfrm>
            <a:off x="605306" y="1910769"/>
            <a:ext cx="10959921" cy="1630921"/>
          </a:xfrm>
          <a:prstGeom prst="rect">
            <a:avLst/>
          </a:prstGeom>
          <a:noFill/>
          <a:ln w="38100">
            <a:solidFill>
              <a:schemeClr val="accent1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marL="396875" indent="-396875" defTabSz="912813" eaLnBrk="0" hangingPunct="0">
              <a:lnSpc>
                <a:spcPct val="90000"/>
              </a:lnSpc>
              <a:spcBef>
                <a:spcPct val="20000"/>
              </a:spcBef>
              <a:buBlip>
                <a:blip r:embed="rId2"/>
              </a:buBlip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912813" eaLnBrk="0" hangingPunct="0">
              <a:lnSpc>
                <a:spcPct val="90000"/>
              </a:lnSpc>
              <a:spcBef>
                <a:spcPct val="20000"/>
              </a:spcBef>
              <a:buBlip>
                <a:blip r:embed="rId3"/>
              </a:buBlip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912813" eaLnBrk="0" hangingPunct="0">
              <a:lnSpc>
                <a:spcPct val="90000"/>
              </a:lnSpc>
              <a:spcBef>
                <a:spcPct val="20000"/>
              </a:spcBef>
              <a:buBlip>
                <a:blip r:embed="rId3"/>
              </a:buBlip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912813" eaLnBrk="0" hangingPunct="0">
              <a:lnSpc>
                <a:spcPct val="90000"/>
              </a:lnSpc>
              <a:spcBef>
                <a:spcPct val="20000"/>
              </a:spcBef>
              <a:buBlip>
                <a:blip r:embed="rId3"/>
              </a:buBlip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912813" eaLnBrk="0" hangingPunct="0">
              <a:lnSpc>
                <a:spcPct val="90000"/>
              </a:lnSpc>
              <a:spcBef>
                <a:spcPct val="20000"/>
              </a:spcBef>
              <a:buBlip>
                <a:blip r:embed="rId3"/>
              </a:buBlip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912813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912813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912813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912813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buFontTx/>
              <a:buNone/>
            </a:pPr>
            <a:endParaRPr lang="en-US" altLang="en-US" sz="700" u="sng" dirty="0">
              <a:solidFill>
                <a:schemeClr val="accent1">
                  <a:lumMod val="75000"/>
                </a:schemeClr>
              </a:solidFill>
              <a:latin typeface="Arial Rounded MT Bold" panose="020F0704030504030204" pitchFamily="34" charset="0"/>
            </a:endParaRPr>
          </a:p>
          <a:p>
            <a:pPr marL="0" indent="0" algn="just" eaLnBrk="1" hangingPunct="1">
              <a:buNone/>
            </a:pPr>
            <a:r>
              <a:rPr lang="en-GB" altLang="en-US" sz="2800" dirty="0" smtClean="0">
                <a:solidFill>
                  <a:schemeClr val="accent1">
                    <a:lumMod val="75000"/>
                  </a:schemeClr>
                </a:solidFill>
                <a:latin typeface="Arial Rounded MT Bold" panose="020F0704030504030204" pitchFamily="34" charset="0"/>
              </a:rPr>
              <a:t>Your time is limited (2hours) and this is the ‘easy’ question, so don’t spend too long on it. However, you are expected to show a depth/breadth of knowledge and understanding.</a:t>
            </a:r>
          </a:p>
        </p:txBody>
      </p:sp>
      <p:sp>
        <p:nvSpPr>
          <p:cNvPr id="4" name="Text Placeholder 2"/>
          <p:cNvSpPr txBox="1">
            <a:spLocks/>
          </p:cNvSpPr>
          <p:nvPr/>
        </p:nvSpPr>
        <p:spPr bwMode="auto">
          <a:xfrm>
            <a:off x="605306" y="3940627"/>
            <a:ext cx="11748704" cy="16297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96875" indent="-396875" defTabSz="912813" eaLnBrk="0" hangingPunct="0">
              <a:lnSpc>
                <a:spcPct val="90000"/>
              </a:lnSpc>
              <a:spcBef>
                <a:spcPct val="20000"/>
              </a:spcBef>
              <a:buBlip>
                <a:blip r:embed="rId2"/>
              </a:buBlip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912813" eaLnBrk="0" hangingPunct="0">
              <a:lnSpc>
                <a:spcPct val="90000"/>
              </a:lnSpc>
              <a:spcBef>
                <a:spcPct val="20000"/>
              </a:spcBef>
              <a:buBlip>
                <a:blip r:embed="rId3"/>
              </a:buBlip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912813" eaLnBrk="0" hangingPunct="0">
              <a:lnSpc>
                <a:spcPct val="90000"/>
              </a:lnSpc>
              <a:spcBef>
                <a:spcPct val="20000"/>
              </a:spcBef>
              <a:buBlip>
                <a:blip r:embed="rId3"/>
              </a:buBlip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912813" eaLnBrk="0" hangingPunct="0">
              <a:lnSpc>
                <a:spcPct val="90000"/>
              </a:lnSpc>
              <a:spcBef>
                <a:spcPct val="20000"/>
              </a:spcBef>
              <a:buBlip>
                <a:blip r:embed="rId3"/>
              </a:buBlip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912813" eaLnBrk="0" hangingPunct="0">
              <a:lnSpc>
                <a:spcPct val="90000"/>
              </a:lnSpc>
              <a:spcBef>
                <a:spcPct val="20000"/>
              </a:spcBef>
              <a:buBlip>
                <a:blip r:embed="rId3"/>
              </a:buBlip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912813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912813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912813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912813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buFontTx/>
              <a:buNone/>
            </a:pPr>
            <a:endParaRPr lang="en-US" altLang="en-US" sz="700" u="sng" dirty="0">
              <a:solidFill>
                <a:schemeClr val="accent1">
                  <a:lumMod val="75000"/>
                </a:schemeClr>
              </a:solidFill>
              <a:latin typeface="Arial Rounded MT Bold" panose="020F0704030504030204" pitchFamily="34" charset="0"/>
            </a:endParaRP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en-GB" altLang="en-US" sz="2800" dirty="0" smtClean="0">
                <a:solidFill>
                  <a:schemeClr val="accent3">
                    <a:lumMod val="50000"/>
                  </a:schemeClr>
                </a:solidFill>
                <a:latin typeface="Arial Rounded MT Bold" panose="020F0704030504030204" pitchFamily="34" charset="0"/>
              </a:rPr>
              <a:t>Follow ‘command words’ carefully. 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en-GB" altLang="en-US" sz="2800" dirty="0" smtClean="0">
                <a:solidFill>
                  <a:schemeClr val="accent3">
                    <a:lumMod val="50000"/>
                  </a:schemeClr>
                </a:solidFill>
                <a:latin typeface="Arial Rounded MT Bold" panose="020F0704030504030204" pitchFamily="34" charset="0"/>
              </a:rPr>
              <a:t>Make sure you maintain focus on the topic in question.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en-GB" altLang="en-US" sz="2800" dirty="0" smtClean="0">
                <a:solidFill>
                  <a:schemeClr val="accent3">
                    <a:lumMod val="50000"/>
                  </a:schemeClr>
                </a:solidFill>
                <a:latin typeface="Arial Rounded MT Bold" panose="020F0704030504030204" pitchFamily="34" charset="0"/>
              </a:rPr>
              <a:t>No need to do any evaluation.</a:t>
            </a:r>
          </a:p>
        </p:txBody>
      </p:sp>
    </p:spTree>
    <p:extLst>
      <p:ext uri="{BB962C8B-B14F-4D97-AF65-F5344CB8AC3E}">
        <p14:creationId xmlns:p14="http://schemas.microsoft.com/office/powerpoint/2010/main" val="33615496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 autoUpdateAnimBg="0"/>
      <p:bldP spid="4" grpId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2"/>
          <p:cNvSpPr txBox="1">
            <a:spLocks/>
          </p:cNvSpPr>
          <p:nvPr/>
        </p:nvSpPr>
        <p:spPr bwMode="auto">
          <a:xfrm>
            <a:off x="180304" y="1230190"/>
            <a:ext cx="11765810" cy="2607714"/>
          </a:xfrm>
          <a:prstGeom prst="rect">
            <a:avLst/>
          </a:prstGeom>
          <a:noFill/>
          <a:ln w="38100">
            <a:solidFill>
              <a:schemeClr val="accent1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marL="396875" indent="-396875" defTabSz="912813" eaLnBrk="0" hangingPunct="0">
              <a:lnSpc>
                <a:spcPct val="90000"/>
              </a:lnSpc>
              <a:spcBef>
                <a:spcPct val="20000"/>
              </a:spcBef>
              <a:buBlip>
                <a:blip r:embed="rId2"/>
              </a:buBlip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912813" eaLnBrk="0" hangingPunct="0">
              <a:lnSpc>
                <a:spcPct val="90000"/>
              </a:lnSpc>
              <a:spcBef>
                <a:spcPct val="20000"/>
              </a:spcBef>
              <a:buBlip>
                <a:blip r:embed="rId3"/>
              </a:buBlip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912813" eaLnBrk="0" hangingPunct="0">
              <a:lnSpc>
                <a:spcPct val="90000"/>
              </a:lnSpc>
              <a:spcBef>
                <a:spcPct val="20000"/>
              </a:spcBef>
              <a:buBlip>
                <a:blip r:embed="rId3"/>
              </a:buBlip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912813" eaLnBrk="0" hangingPunct="0">
              <a:lnSpc>
                <a:spcPct val="90000"/>
              </a:lnSpc>
              <a:spcBef>
                <a:spcPct val="20000"/>
              </a:spcBef>
              <a:buBlip>
                <a:blip r:embed="rId3"/>
              </a:buBlip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912813" eaLnBrk="0" hangingPunct="0">
              <a:lnSpc>
                <a:spcPct val="90000"/>
              </a:lnSpc>
              <a:spcBef>
                <a:spcPct val="20000"/>
              </a:spcBef>
              <a:buBlip>
                <a:blip r:embed="rId3"/>
              </a:buBlip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912813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912813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912813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912813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buFontTx/>
              <a:buNone/>
            </a:pPr>
            <a:endParaRPr lang="en-US" altLang="en-US" sz="600" u="sng" dirty="0">
              <a:solidFill>
                <a:schemeClr val="accent1">
                  <a:lumMod val="75000"/>
                </a:schemeClr>
              </a:solidFill>
              <a:latin typeface="Arial Rounded MT Bold" panose="020F0704030504030204" pitchFamily="34" charset="0"/>
            </a:endParaRPr>
          </a:p>
          <a:p>
            <a:pPr marL="0" indent="0" algn="just" eaLnBrk="1" hangingPunct="1">
              <a:buNone/>
            </a:pPr>
            <a:r>
              <a:rPr lang="en-GB" altLang="en-US" sz="2600" u="sng" dirty="0" smtClean="0">
                <a:solidFill>
                  <a:schemeClr val="accent1">
                    <a:lumMod val="75000"/>
                  </a:schemeClr>
                </a:solidFill>
                <a:latin typeface="Arial Rounded MT Bold" panose="020F0704030504030204" pitchFamily="34" charset="0"/>
              </a:rPr>
              <a:t>Examples.</a:t>
            </a:r>
          </a:p>
          <a:p>
            <a:pPr marL="0" indent="0" algn="just" eaLnBrk="1" hangingPunct="1">
              <a:buNone/>
            </a:pPr>
            <a:endParaRPr lang="en-GB" altLang="en-US" sz="600" dirty="0" smtClean="0">
              <a:solidFill>
                <a:schemeClr val="accent1">
                  <a:lumMod val="75000"/>
                </a:schemeClr>
              </a:solidFill>
              <a:latin typeface="Arial Rounded MT Bold" panose="020F0704030504030204" pitchFamily="34" charset="0"/>
            </a:endParaRPr>
          </a:p>
          <a:p>
            <a:pPr algn="just" eaLnBrk="1" hangingPunct="1">
              <a:buFont typeface="Courier New" panose="02070309020205020404" pitchFamily="49" charset="0"/>
              <a:buChar char="o"/>
            </a:pPr>
            <a:r>
              <a:rPr lang="en-GB" altLang="en-US" sz="2600" dirty="0" smtClean="0">
                <a:solidFill>
                  <a:schemeClr val="accent1">
                    <a:lumMod val="75000"/>
                  </a:schemeClr>
                </a:solidFill>
                <a:latin typeface="Arial Rounded MT Bold" panose="020F0704030504030204" pitchFamily="34" charset="0"/>
              </a:rPr>
              <a:t>If the question asks about the ‘nature’ of something, this is what something is like – e.g. Nature of religious experiences  - what would you expect a religious experience to be/feel/look like?</a:t>
            </a:r>
          </a:p>
          <a:p>
            <a:pPr algn="just" eaLnBrk="1" hangingPunct="1">
              <a:buFont typeface="Courier New" panose="02070309020205020404" pitchFamily="49" charset="0"/>
              <a:buChar char="o"/>
            </a:pPr>
            <a:endParaRPr lang="en-GB" altLang="en-US" sz="1400" dirty="0">
              <a:solidFill>
                <a:schemeClr val="accent1">
                  <a:lumMod val="75000"/>
                </a:schemeClr>
              </a:solidFill>
              <a:latin typeface="Arial Rounded MT Bold" panose="020F0704030504030204" pitchFamily="34" charset="0"/>
            </a:endParaRPr>
          </a:p>
          <a:p>
            <a:pPr algn="just" eaLnBrk="1" hangingPunct="1">
              <a:buFont typeface="Courier New" panose="02070309020205020404" pitchFamily="49" charset="0"/>
              <a:buChar char="o"/>
            </a:pPr>
            <a:r>
              <a:rPr lang="en-GB" altLang="en-US" sz="2600" dirty="0" smtClean="0">
                <a:solidFill>
                  <a:schemeClr val="accent1">
                    <a:lumMod val="75000"/>
                  </a:schemeClr>
                </a:solidFill>
                <a:latin typeface="Arial Rounded MT Bold" panose="020F0704030504030204" pitchFamily="34" charset="0"/>
              </a:rPr>
              <a:t>You would need to refer to what philosophers have said about this.</a:t>
            </a:r>
          </a:p>
          <a:p>
            <a:pPr algn="just" eaLnBrk="1" hangingPunct="1">
              <a:buFont typeface="Courier New" panose="02070309020205020404" pitchFamily="49" charset="0"/>
              <a:buChar char="o"/>
            </a:pPr>
            <a:endParaRPr lang="en-GB" altLang="en-US" sz="1400" dirty="0">
              <a:solidFill>
                <a:schemeClr val="accent1">
                  <a:lumMod val="75000"/>
                </a:schemeClr>
              </a:solidFill>
              <a:latin typeface="Arial Rounded MT Bold" panose="020F0704030504030204" pitchFamily="34" charset="0"/>
            </a:endParaRPr>
          </a:p>
          <a:p>
            <a:pPr algn="just" eaLnBrk="1" hangingPunct="1">
              <a:buFont typeface="Courier New" panose="02070309020205020404" pitchFamily="49" charset="0"/>
              <a:buChar char="o"/>
            </a:pPr>
            <a:r>
              <a:rPr lang="en-GB" altLang="en-US" sz="2600" dirty="0" smtClean="0">
                <a:solidFill>
                  <a:schemeClr val="accent1">
                    <a:lumMod val="75000"/>
                  </a:schemeClr>
                </a:solidFill>
                <a:latin typeface="Arial Rounded MT Bold" panose="020F0704030504030204" pitchFamily="34" charset="0"/>
              </a:rPr>
              <a:t>You need to be able to use key terms accurately.</a:t>
            </a:r>
          </a:p>
          <a:p>
            <a:pPr algn="just" eaLnBrk="1" hangingPunct="1">
              <a:buFont typeface="Courier New" panose="02070309020205020404" pitchFamily="49" charset="0"/>
              <a:buChar char="o"/>
            </a:pPr>
            <a:endParaRPr lang="en-GB" altLang="en-US" sz="1400" dirty="0">
              <a:solidFill>
                <a:schemeClr val="accent1">
                  <a:lumMod val="75000"/>
                </a:schemeClr>
              </a:solidFill>
              <a:latin typeface="Arial Rounded MT Bold" panose="020F0704030504030204" pitchFamily="34" charset="0"/>
            </a:endParaRPr>
          </a:p>
          <a:p>
            <a:pPr algn="just" eaLnBrk="1" hangingPunct="1">
              <a:buFont typeface="Courier New" panose="02070309020205020404" pitchFamily="49" charset="0"/>
              <a:buChar char="o"/>
            </a:pPr>
            <a:r>
              <a:rPr lang="en-GB" altLang="en-US" sz="2600" dirty="0" smtClean="0">
                <a:solidFill>
                  <a:schemeClr val="accent1">
                    <a:lumMod val="75000"/>
                  </a:schemeClr>
                </a:solidFill>
                <a:latin typeface="Arial Rounded MT Bold" panose="020F0704030504030204" pitchFamily="34" charset="0"/>
              </a:rPr>
              <a:t>You need to illustrate your points with examples.</a:t>
            </a:r>
          </a:p>
        </p:txBody>
      </p:sp>
      <p:sp>
        <p:nvSpPr>
          <p:cNvPr id="3" name="Rectangle 2"/>
          <p:cNvSpPr/>
          <p:nvPr/>
        </p:nvSpPr>
        <p:spPr>
          <a:xfrm>
            <a:off x="2286130" y="109984"/>
            <a:ext cx="7508786" cy="830997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8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pattFill prst="pct10">
                  <a:fgClr>
                    <a:schemeClr val="accent1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AR ESSENCE" panose="02000000000000000000" pitchFamily="2" charset="0"/>
              </a:rPr>
              <a:t>Answering ‘Examine’ Questions.</a:t>
            </a:r>
            <a:endParaRPr lang="en-US" sz="4800" b="1" cap="none" spc="50" dirty="0">
              <a:ln w="9525" cmpd="sng">
                <a:solidFill>
                  <a:schemeClr val="accent1"/>
                </a:solidFill>
                <a:prstDash val="solid"/>
              </a:ln>
              <a:pattFill prst="pct10">
                <a:fgClr>
                  <a:schemeClr val="accent1">
                    <a:lumMod val="60000"/>
                    <a:lumOff val="40000"/>
                  </a:schemeClr>
                </a:fgClr>
                <a:bgClr>
                  <a:schemeClr val="bg1"/>
                </a:bgClr>
              </a:pattFill>
              <a:effectLst>
                <a:glow rad="228600">
                  <a:schemeClr val="accent1">
                    <a:satMod val="175000"/>
                    <a:alpha val="40000"/>
                  </a:schemeClr>
                </a:glow>
              </a:effectLst>
              <a:latin typeface="AR ESSENCE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55065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2"/>
          <p:cNvSpPr txBox="1">
            <a:spLocks/>
          </p:cNvSpPr>
          <p:nvPr/>
        </p:nvSpPr>
        <p:spPr bwMode="auto">
          <a:xfrm>
            <a:off x="180304" y="1230189"/>
            <a:ext cx="11765810" cy="5415310"/>
          </a:xfrm>
          <a:prstGeom prst="rect">
            <a:avLst/>
          </a:prstGeom>
          <a:noFill/>
          <a:ln w="38100">
            <a:solidFill>
              <a:schemeClr val="accent1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marL="396875" indent="-396875" defTabSz="912813" eaLnBrk="0" hangingPunct="0">
              <a:lnSpc>
                <a:spcPct val="90000"/>
              </a:lnSpc>
              <a:spcBef>
                <a:spcPct val="20000"/>
              </a:spcBef>
              <a:buBlip>
                <a:blip r:embed="rId2"/>
              </a:buBlip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912813" eaLnBrk="0" hangingPunct="0">
              <a:lnSpc>
                <a:spcPct val="90000"/>
              </a:lnSpc>
              <a:spcBef>
                <a:spcPct val="20000"/>
              </a:spcBef>
              <a:buBlip>
                <a:blip r:embed="rId3"/>
              </a:buBlip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912813" eaLnBrk="0" hangingPunct="0">
              <a:lnSpc>
                <a:spcPct val="90000"/>
              </a:lnSpc>
              <a:spcBef>
                <a:spcPct val="20000"/>
              </a:spcBef>
              <a:buBlip>
                <a:blip r:embed="rId3"/>
              </a:buBlip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912813" eaLnBrk="0" hangingPunct="0">
              <a:lnSpc>
                <a:spcPct val="90000"/>
              </a:lnSpc>
              <a:spcBef>
                <a:spcPct val="20000"/>
              </a:spcBef>
              <a:buBlip>
                <a:blip r:embed="rId3"/>
              </a:buBlip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912813" eaLnBrk="0" hangingPunct="0">
              <a:lnSpc>
                <a:spcPct val="90000"/>
              </a:lnSpc>
              <a:spcBef>
                <a:spcPct val="20000"/>
              </a:spcBef>
              <a:buBlip>
                <a:blip r:embed="rId3"/>
              </a:buBlip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912813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912813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912813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912813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buFontTx/>
              <a:buNone/>
            </a:pPr>
            <a:endParaRPr lang="en-US" altLang="en-US" sz="600" u="sng" dirty="0">
              <a:solidFill>
                <a:schemeClr val="accent1">
                  <a:lumMod val="75000"/>
                </a:schemeClr>
              </a:solidFill>
              <a:latin typeface="Arial Rounded MT Bold" panose="020F0704030504030204" pitchFamily="34" charset="0"/>
            </a:endParaRPr>
          </a:p>
          <a:p>
            <a:pPr marL="0" indent="0" algn="just" eaLnBrk="1" hangingPunct="1">
              <a:buNone/>
            </a:pPr>
            <a:r>
              <a:rPr lang="en-GB" altLang="en-US" sz="2600" u="sng" dirty="0" smtClean="0">
                <a:solidFill>
                  <a:schemeClr val="accent1">
                    <a:lumMod val="75000"/>
                  </a:schemeClr>
                </a:solidFill>
                <a:latin typeface="Arial Rounded MT Bold" panose="020F0704030504030204" pitchFamily="34" charset="0"/>
              </a:rPr>
              <a:t>Examples.</a:t>
            </a:r>
          </a:p>
          <a:p>
            <a:pPr marL="0" indent="0" algn="just" eaLnBrk="1" hangingPunct="1">
              <a:buNone/>
            </a:pPr>
            <a:endParaRPr lang="en-GB" altLang="en-US" sz="600" dirty="0" smtClean="0">
              <a:solidFill>
                <a:schemeClr val="accent1">
                  <a:lumMod val="75000"/>
                </a:schemeClr>
              </a:solidFill>
              <a:latin typeface="Arial Rounded MT Bold" panose="020F0704030504030204" pitchFamily="34" charset="0"/>
            </a:endParaRPr>
          </a:p>
          <a:p>
            <a:pPr algn="just" eaLnBrk="1" hangingPunct="1">
              <a:buFont typeface="Courier New" panose="02070309020205020404" pitchFamily="49" charset="0"/>
              <a:buChar char="o"/>
            </a:pPr>
            <a:r>
              <a:rPr lang="en-GB" altLang="en-US" sz="2600" dirty="0" smtClean="0">
                <a:solidFill>
                  <a:schemeClr val="accent1">
                    <a:lumMod val="75000"/>
                  </a:schemeClr>
                </a:solidFill>
                <a:latin typeface="Arial Rounded MT Bold" panose="020F0704030504030204" pitchFamily="34" charset="0"/>
              </a:rPr>
              <a:t>If the question asks you to explain how religious experiences suggest God does exist – this is simply asking you to explain why REs may prove the existence of God. </a:t>
            </a:r>
          </a:p>
          <a:p>
            <a:pPr algn="just" eaLnBrk="1" hangingPunct="1">
              <a:buFont typeface="Courier New" panose="02070309020205020404" pitchFamily="49" charset="0"/>
              <a:buChar char="o"/>
            </a:pPr>
            <a:endParaRPr lang="en-GB" altLang="en-US" sz="1200" dirty="0">
              <a:solidFill>
                <a:schemeClr val="accent1">
                  <a:lumMod val="75000"/>
                </a:schemeClr>
              </a:solidFill>
              <a:latin typeface="Arial Rounded MT Bold" panose="020F0704030504030204" pitchFamily="34" charset="0"/>
            </a:endParaRPr>
          </a:p>
          <a:p>
            <a:pPr algn="just" eaLnBrk="1" hangingPunct="1">
              <a:buFont typeface="Courier New" panose="02070309020205020404" pitchFamily="49" charset="0"/>
              <a:buChar char="o"/>
            </a:pPr>
            <a:r>
              <a:rPr lang="en-GB" altLang="en-US" sz="2600" dirty="0" smtClean="0">
                <a:solidFill>
                  <a:schemeClr val="accent1">
                    <a:lumMod val="75000"/>
                  </a:schemeClr>
                </a:solidFill>
                <a:latin typeface="Arial Rounded MT Bold" panose="020F0704030504030204" pitchFamily="34" charset="0"/>
              </a:rPr>
              <a:t>You would need to refer to what philosophers have said about this.</a:t>
            </a:r>
          </a:p>
          <a:p>
            <a:pPr algn="just" eaLnBrk="1" hangingPunct="1">
              <a:buFont typeface="Courier New" panose="02070309020205020404" pitchFamily="49" charset="0"/>
              <a:buChar char="o"/>
            </a:pPr>
            <a:endParaRPr lang="en-GB" altLang="en-US" sz="1200" dirty="0">
              <a:solidFill>
                <a:schemeClr val="accent1">
                  <a:lumMod val="75000"/>
                </a:schemeClr>
              </a:solidFill>
              <a:latin typeface="Arial Rounded MT Bold" panose="020F0704030504030204" pitchFamily="34" charset="0"/>
            </a:endParaRPr>
          </a:p>
          <a:p>
            <a:pPr algn="just" eaLnBrk="1" hangingPunct="1">
              <a:buFont typeface="Courier New" panose="02070309020205020404" pitchFamily="49" charset="0"/>
              <a:buChar char="o"/>
            </a:pPr>
            <a:r>
              <a:rPr lang="en-GB" altLang="en-US" sz="2600" dirty="0" smtClean="0">
                <a:solidFill>
                  <a:schemeClr val="accent1">
                    <a:lumMod val="75000"/>
                  </a:schemeClr>
                </a:solidFill>
                <a:latin typeface="Arial Rounded MT Bold" panose="020F0704030504030204" pitchFamily="34" charset="0"/>
              </a:rPr>
              <a:t>You need to be able to use key terms accurately.</a:t>
            </a:r>
          </a:p>
          <a:p>
            <a:pPr algn="just" eaLnBrk="1" hangingPunct="1">
              <a:buFont typeface="Courier New" panose="02070309020205020404" pitchFamily="49" charset="0"/>
              <a:buChar char="o"/>
            </a:pPr>
            <a:endParaRPr lang="en-GB" altLang="en-US" sz="1200" dirty="0">
              <a:solidFill>
                <a:schemeClr val="accent1">
                  <a:lumMod val="75000"/>
                </a:schemeClr>
              </a:solidFill>
              <a:latin typeface="Arial Rounded MT Bold" panose="020F0704030504030204" pitchFamily="34" charset="0"/>
            </a:endParaRPr>
          </a:p>
          <a:p>
            <a:pPr algn="just" eaLnBrk="1" hangingPunct="1">
              <a:buFont typeface="Courier New" panose="02070309020205020404" pitchFamily="49" charset="0"/>
              <a:buChar char="o"/>
            </a:pPr>
            <a:r>
              <a:rPr lang="en-GB" altLang="en-US" sz="2600" dirty="0" smtClean="0">
                <a:solidFill>
                  <a:schemeClr val="accent1">
                    <a:lumMod val="75000"/>
                  </a:schemeClr>
                </a:solidFill>
                <a:latin typeface="Arial Rounded MT Bold" panose="020F0704030504030204" pitchFamily="34" charset="0"/>
              </a:rPr>
              <a:t>You need to illustrate your points with the most appropriate examples for this particular question ( e.g. REs with dramatic results or REs where numerous people have been present </a:t>
            </a:r>
            <a:r>
              <a:rPr lang="en-GB" altLang="en-US" sz="2600" dirty="0" err="1" smtClean="0">
                <a:solidFill>
                  <a:schemeClr val="accent1">
                    <a:lumMod val="75000"/>
                  </a:schemeClr>
                </a:solidFill>
                <a:latin typeface="Arial Rounded MT Bold" panose="020F0704030504030204" pitchFamily="34" charset="0"/>
              </a:rPr>
              <a:t>etc</a:t>
            </a:r>
            <a:r>
              <a:rPr lang="en-GB" altLang="en-US" sz="2600" dirty="0" smtClean="0">
                <a:solidFill>
                  <a:schemeClr val="accent1">
                    <a:lumMod val="75000"/>
                  </a:schemeClr>
                </a:solidFill>
                <a:latin typeface="Arial Rounded MT Bold" panose="020F0704030504030204" pitchFamily="34" charset="0"/>
              </a:rPr>
              <a:t>).</a:t>
            </a:r>
          </a:p>
          <a:p>
            <a:pPr algn="just" eaLnBrk="1" hangingPunct="1">
              <a:buFont typeface="Courier New" panose="02070309020205020404" pitchFamily="49" charset="0"/>
              <a:buChar char="o"/>
            </a:pPr>
            <a:endParaRPr lang="en-GB" altLang="en-US" sz="1200" dirty="0">
              <a:solidFill>
                <a:schemeClr val="accent1">
                  <a:lumMod val="75000"/>
                </a:schemeClr>
              </a:solidFill>
              <a:latin typeface="Arial Rounded MT Bold" panose="020F0704030504030204" pitchFamily="34" charset="0"/>
            </a:endParaRPr>
          </a:p>
          <a:p>
            <a:pPr algn="just" eaLnBrk="1" hangingPunct="1">
              <a:buFont typeface="Courier New" panose="02070309020205020404" pitchFamily="49" charset="0"/>
              <a:buChar char="o"/>
            </a:pPr>
            <a:r>
              <a:rPr lang="en-GB" altLang="en-US" sz="2600" dirty="0" smtClean="0">
                <a:solidFill>
                  <a:schemeClr val="accent1">
                    <a:lumMod val="75000"/>
                  </a:schemeClr>
                </a:solidFill>
                <a:latin typeface="Arial Rounded MT Bold" panose="020F0704030504030204" pitchFamily="34" charset="0"/>
              </a:rPr>
              <a:t>Remember this is an ‘explain’ question, so no evaluation is necessary.</a:t>
            </a:r>
          </a:p>
        </p:txBody>
      </p:sp>
      <p:sp>
        <p:nvSpPr>
          <p:cNvPr id="3" name="Rectangle 2"/>
          <p:cNvSpPr/>
          <p:nvPr/>
        </p:nvSpPr>
        <p:spPr>
          <a:xfrm>
            <a:off x="2286130" y="109984"/>
            <a:ext cx="7508786" cy="830997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8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pattFill prst="pct10">
                  <a:fgClr>
                    <a:schemeClr val="accent1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AR ESSENCE" panose="02000000000000000000" pitchFamily="2" charset="0"/>
              </a:rPr>
              <a:t>Answering ‘Examine’ Questions.</a:t>
            </a:r>
            <a:endParaRPr lang="en-US" sz="4800" b="1" cap="none" spc="50" dirty="0">
              <a:ln w="9525" cmpd="sng">
                <a:solidFill>
                  <a:schemeClr val="accent1"/>
                </a:solidFill>
                <a:prstDash val="solid"/>
              </a:ln>
              <a:pattFill prst="pct10">
                <a:fgClr>
                  <a:schemeClr val="accent1">
                    <a:lumMod val="60000"/>
                    <a:lumOff val="40000"/>
                  </a:schemeClr>
                </a:fgClr>
                <a:bgClr>
                  <a:schemeClr val="bg1"/>
                </a:bgClr>
              </a:pattFill>
              <a:effectLst>
                <a:glow rad="228600">
                  <a:schemeClr val="accent1">
                    <a:satMod val="175000"/>
                    <a:alpha val="40000"/>
                  </a:schemeClr>
                </a:glow>
              </a:effectLst>
              <a:latin typeface="AR ESSENCE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02665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2"/>
          <p:cNvSpPr txBox="1">
            <a:spLocks/>
          </p:cNvSpPr>
          <p:nvPr/>
        </p:nvSpPr>
        <p:spPr bwMode="auto">
          <a:xfrm>
            <a:off x="180304" y="2570724"/>
            <a:ext cx="11765810" cy="4164927"/>
          </a:xfrm>
          <a:prstGeom prst="rect">
            <a:avLst/>
          </a:prstGeom>
          <a:noFill/>
          <a:ln w="38100">
            <a:solidFill>
              <a:schemeClr val="accent1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marL="396875" indent="-396875" defTabSz="912813" eaLnBrk="0" hangingPunct="0">
              <a:lnSpc>
                <a:spcPct val="90000"/>
              </a:lnSpc>
              <a:spcBef>
                <a:spcPct val="20000"/>
              </a:spcBef>
              <a:buBlip>
                <a:blip r:embed="rId2"/>
              </a:buBlip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912813" eaLnBrk="0" hangingPunct="0">
              <a:lnSpc>
                <a:spcPct val="90000"/>
              </a:lnSpc>
              <a:spcBef>
                <a:spcPct val="20000"/>
              </a:spcBef>
              <a:buBlip>
                <a:blip r:embed="rId3"/>
              </a:buBlip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912813" eaLnBrk="0" hangingPunct="0">
              <a:lnSpc>
                <a:spcPct val="90000"/>
              </a:lnSpc>
              <a:spcBef>
                <a:spcPct val="20000"/>
              </a:spcBef>
              <a:buBlip>
                <a:blip r:embed="rId3"/>
              </a:buBlip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912813" eaLnBrk="0" hangingPunct="0">
              <a:lnSpc>
                <a:spcPct val="90000"/>
              </a:lnSpc>
              <a:spcBef>
                <a:spcPct val="20000"/>
              </a:spcBef>
              <a:buBlip>
                <a:blip r:embed="rId3"/>
              </a:buBlip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912813" eaLnBrk="0" hangingPunct="0">
              <a:lnSpc>
                <a:spcPct val="90000"/>
              </a:lnSpc>
              <a:spcBef>
                <a:spcPct val="20000"/>
              </a:spcBef>
              <a:buBlip>
                <a:blip r:embed="rId3"/>
              </a:buBlip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912813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912813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912813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912813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buFontTx/>
              <a:buNone/>
            </a:pPr>
            <a:endParaRPr lang="en-US" altLang="en-US" sz="300" u="sng" dirty="0">
              <a:solidFill>
                <a:schemeClr val="accent1">
                  <a:lumMod val="75000"/>
                </a:schemeClr>
              </a:solidFill>
              <a:latin typeface="Arial Rounded MT Bold" panose="020F0704030504030204" pitchFamily="34" charset="0"/>
            </a:endParaRPr>
          </a:p>
          <a:p>
            <a:pPr marL="0" indent="0" algn="just" eaLnBrk="1" hangingPunct="1">
              <a:buNone/>
            </a:pPr>
            <a:r>
              <a:rPr lang="en-GB" altLang="en-US" sz="2600" u="sng" dirty="0" smtClean="0">
                <a:solidFill>
                  <a:schemeClr val="accent1">
                    <a:lumMod val="75000"/>
                  </a:schemeClr>
                </a:solidFill>
                <a:latin typeface="Arial Rounded MT Bold" panose="020F0704030504030204" pitchFamily="34" charset="0"/>
              </a:rPr>
              <a:t>Example - analysing </a:t>
            </a:r>
            <a:r>
              <a:rPr lang="en-GB" altLang="en-US" sz="2600" u="sng" dirty="0">
                <a:solidFill>
                  <a:schemeClr val="accent1">
                    <a:lumMod val="75000"/>
                  </a:schemeClr>
                </a:solidFill>
                <a:latin typeface="Arial Rounded MT Bold" panose="020F0704030504030204" pitchFamily="34" charset="0"/>
              </a:rPr>
              <a:t>a theodicy</a:t>
            </a:r>
            <a:r>
              <a:rPr lang="en-GB" altLang="en-US" sz="2600" u="sng" dirty="0" smtClean="0">
                <a:solidFill>
                  <a:schemeClr val="accent1">
                    <a:lumMod val="75000"/>
                  </a:schemeClr>
                </a:solidFill>
                <a:latin typeface="Arial Rounded MT Bold" panose="020F0704030504030204" pitchFamily="34" charset="0"/>
              </a:rPr>
              <a:t>.</a:t>
            </a:r>
          </a:p>
          <a:p>
            <a:pPr marL="0" indent="0" algn="just" eaLnBrk="1" hangingPunct="1">
              <a:buNone/>
            </a:pPr>
            <a:endParaRPr lang="en-GB" altLang="en-US" sz="600" dirty="0" smtClean="0">
              <a:solidFill>
                <a:schemeClr val="accent1">
                  <a:lumMod val="75000"/>
                </a:schemeClr>
              </a:solidFill>
              <a:latin typeface="Arial Rounded MT Bold" panose="020F0704030504030204" pitchFamily="34" charset="0"/>
            </a:endParaRPr>
          </a:p>
          <a:p>
            <a:pPr algn="just" eaLnBrk="1" hangingPunct="1">
              <a:buFont typeface="Courier New" panose="02070309020205020404" pitchFamily="49" charset="0"/>
              <a:buChar char="o"/>
            </a:pPr>
            <a:r>
              <a:rPr lang="en-GB" altLang="en-US" sz="2600" dirty="0" smtClean="0">
                <a:solidFill>
                  <a:schemeClr val="accent1">
                    <a:lumMod val="75000"/>
                  </a:schemeClr>
                </a:solidFill>
                <a:latin typeface="Arial Rounded MT Bold" panose="020F0704030504030204" pitchFamily="34" charset="0"/>
              </a:rPr>
              <a:t>Very brief (one sentence) definition of ‘theodicy’.</a:t>
            </a:r>
          </a:p>
          <a:p>
            <a:pPr algn="just" eaLnBrk="1" hangingPunct="1">
              <a:buFont typeface="Courier New" panose="02070309020205020404" pitchFamily="49" charset="0"/>
              <a:buChar char="o"/>
            </a:pPr>
            <a:endParaRPr lang="en-GB" altLang="en-US" sz="800" dirty="0">
              <a:solidFill>
                <a:schemeClr val="accent1">
                  <a:lumMod val="75000"/>
                </a:schemeClr>
              </a:solidFill>
              <a:latin typeface="Arial Rounded MT Bold" panose="020F0704030504030204" pitchFamily="34" charset="0"/>
            </a:endParaRPr>
          </a:p>
          <a:p>
            <a:pPr algn="just" eaLnBrk="1" hangingPunct="1">
              <a:buFont typeface="Courier New" panose="02070309020205020404" pitchFamily="49" charset="0"/>
              <a:buChar char="o"/>
            </a:pPr>
            <a:r>
              <a:rPr lang="en-GB" altLang="en-US" sz="2600" dirty="0" smtClean="0">
                <a:solidFill>
                  <a:schemeClr val="accent1">
                    <a:lumMod val="75000"/>
                  </a:schemeClr>
                </a:solidFill>
                <a:latin typeface="Arial Rounded MT Bold" panose="020F0704030504030204" pitchFamily="34" charset="0"/>
              </a:rPr>
              <a:t>Brief (1 or 2 sentences) outline of the theodicy in question.</a:t>
            </a:r>
          </a:p>
          <a:p>
            <a:pPr algn="just" eaLnBrk="1" hangingPunct="1">
              <a:buFont typeface="Courier New" panose="02070309020205020404" pitchFamily="49" charset="0"/>
              <a:buChar char="o"/>
            </a:pPr>
            <a:endParaRPr lang="en-GB" altLang="en-US" sz="800" dirty="0">
              <a:solidFill>
                <a:schemeClr val="accent1">
                  <a:lumMod val="75000"/>
                </a:schemeClr>
              </a:solidFill>
              <a:latin typeface="Arial Rounded MT Bold" panose="020F0704030504030204" pitchFamily="34" charset="0"/>
            </a:endParaRPr>
          </a:p>
          <a:p>
            <a:pPr algn="just" eaLnBrk="1" hangingPunct="1">
              <a:buFont typeface="Courier New" panose="02070309020205020404" pitchFamily="49" charset="0"/>
              <a:buChar char="o"/>
            </a:pPr>
            <a:r>
              <a:rPr lang="en-GB" altLang="en-US" sz="2600" dirty="0" smtClean="0">
                <a:solidFill>
                  <a:schemeClr val="accent1">
                    <a:lumMod val="75000"/>
                  </a:schemeClr>
                </a:solidFill>
                <a:latin typeface="Arial Rounded MT Bold" panose="020F0704030504030204" pitchFamily="34" charset="0"/>
              </a:rPr>
              <a:t>Explain strengths and weaknesses of different parts of the theodicy.</a:t>
            </a:r>
          </a:p>
          <a:p>
            <a:pPr algn="just" eaLnBrk="1" hangingPunct="1">
              <a:buFont typeface="Courier New" panose="02070309020205020404" pitchFamily="49" charset="0"/>
              <a:buChar char="o"/>
            </a:pPr>
            <a:endParaRPr lang="en-GB" altLang="en-US" sz="800" dirty="0">
              <a:solidFill>
                <a:schemeClr val="accent1">
                  <a:lumMod val="75000"/>
                </a:schemeClr>
              </a:solidFill>
              <a:latin typeface="Arial Rounded MT Bold" panose="020F0704030504030204" pitchFamily="34" charset="0"/>
            </a:endParaRPr>
          </a:p>
          <a:p>
            <a:pPr algn="just" eaLnBrk="1" hangingPunct="1">
              <a:buFont typeface="Courier New" panose="02070309020205020404" pitchFamily="49" charset="0"/>
              <a:buChar char="o"/>
            </a:pPr>
            <a:r>
              <a:rPr lang="en-GB" altLang="en-US" sz="2600" dirty="0" smtClean="0">
                <a:solidFill>
                  <a:schemeClr val="accent1">
                    <a:lumMod val="75000"/>
                  </a:schemeClr>
                </a:solidFill>
                <a:latin typeface="Arial Rounded MT Bold" panose="020F0704030504030204" pitchFamily="34" charset="0"/>
              </a:rPr>
              <a:t>Consider developments by other philosophers and evaluate the strengths and weaknesses of these points.</a:t>
            </a:r>
          </a:p>
          <a:p>
            <a:pPr algn="just" eaLnBrk="1" hangingPunct="1">
              <a:buFont typeface="Courier New" panose="02070309020205020404" pitchFamily="49" charset="0"/>
              <a:buChar char="o"/>
            </a:pPr>
            <a:endParaRPr lang="en-GB" altLang="en-US" sz="800" dirty="0">
              <a:solidFill>
                <a:schemeClr val="accent1">
                  <a:lumMod val="75000"/>
                </a:schemeClr>
              </a:solidFill>
              <a:latin typeface="Arial Rounded MT Bold" panose="020F0704030504030204" pitchFamily="34" charset="0"/>
            </a:endParaRPr>
          </a:p>
          <a:p>
            <a:pPr algn="just" eaLnBrk="1" hangingPunct="1">
              <a:buFont typeface="Courier New" panose="02070309020205020404" pitchFamily="49" charset="0"/>
              <a:buChar char="o"/>
            </a:pPr>
            <a:r>
              <a:rPr lang="en-GB" altLang="en-US" sz="2600" dirty="0" smtClean="0">
                <a:solidFill>
                  <a:schemeClr val="accent1">
                    <a:lumMod val="75000"/>
                  </a:schemeClr>
                </a:solidFill>
                <a:latin typeface="Arial Rounded MT Bold" panose="020F0704030504030204" pitchFamily="34" charset="0"/>
              </a:rPr>
              <a:t>Conclusion – avoiding repetition, based on the evidence in your essay, how well does the theodicy work? </a:t>
            </a:r>
          </a:p>
        </p:txBody>
      </p:sp>
      <p:sp>
        <p:nvSpPr>
          <p:cNvPr id="3" name="Rectangle 2"/>
          <p:cNvSpPr/>
          <p:nvPr/>
        </p:nvSpPr>
        <p:spPr>
          <a:xfrm>
            <a:off x="407415" y="109984"/>
            <a:ext cx="11266226" cy="830997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8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pattFill prst="pct10">
                  <a:fgClr>
                    <a:schemeClr val="accent1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AR ESSENCE" panose="02000000000000000000" pitchFamily="2" charset="0"/>
              </a:rPr>
              <a:t>Answering ‘Evaluate/</a:t>
            </a:r>
            <a:r>
              <a:rPr lang="en-US" sz="4800" b="1" spc="50" dirty="0" err="1" smtClean="0">
                <a:ln w="9525" cmpd="sng">
                  <a:solidFill>
                    <a:schemeClr val="accent1"/>
                  </a:solidFill>
                  <a:prstDash val="solid"/>
                </a:ln>
                <a:pattFill prst="pct10">
                  <a:fgClr>
                    <a:schemeClr val="accent1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AR ESSENCE" panose="02000000000000000000" pitchFamily="2" charset="0"/>
              </a:rPr>
              <a:t>Analyse</a:t>
            </a:r>
            <a:r>
              <a:rPr lang="en-US" sz="48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pattFill prst="pct10">
                  <a:fgClr>
                    <a:schemeClr val="accent1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AR ESSENCE" panose="02000000000000000000" pitchFamily="2" charset="0"/>
              </a:rPr>
              <a:t>/Assess’ Questions.</a:t>
            </a:r>
            <a:endParaRPr lang="en-US" sz="4800" b="1" cap="none" spc="50" dirty="0">
              <a:ln w="9525" cmpd="sng">
                <a:solidFill>
                  <a:schemeClr val="accent1"/>
                </a:solidFill>
                <a:prstDash val="solid"/>
              </a:ln>
              <a:pattFill prst="pct10">
                <a:fgClr>
                  <a:schemeClr val="accent1">
                    <a:lumMod val="60000"/>
                    <a:lumOff val="40000"/>
                  </a:schemeClr>
                </a:fgClr>
                <a:bgClr>
                  <a:schemeClr val="bg1"/>
                </a:bgClr>
              </a:pattFill>
              <a:effectLst>
                <a:glow rad="228600">
                  <a:schemeClr val="accent1">
                    <a:satMod val="175000"/>
                    <a:alpha val="40000"/>
                  </a:schemeClr>
                </a:glow>
              </a:effectLst>
              <a:latin typeface="AR ESSENCE" panose="02000000000000000000" pitchFamily="2" charset="0"/>
            </a:endParaRPr>
          </a:p>
        </p:txBody>
      </p:sp>
      <p:sp>
        <p:nvSpPr>
          <p:cNvPr id="4" name="Text Placeholder 2"/>
          <p:cNvSpPr txBox="1">
            <a:spLocks/>
          </p:cNvSpPr>
          <p:nvPr/>
        </p:nvSpPr>
        <p:spPr bwMode="auto">
          <a:xfrm>
            <a:off x="180304" y="940981"/>
            <a:ext cx="12011696" cy="16297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96875" indent="-396875" defTabSz="912813" eaLnBrk="0" hangingPunct="0">
              <a:lnSpc>
                <a:spcPct val="90000"/>
              </a:lnSpc>
              <a:spcBef>
                <a:spcPct val="20000"/>
              </a:spcBef>
              <a:buBlip>
                <a:blip r:embed="rId2"/>
              </a:buBlip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912813" eaLnBrk="0" hangingPunct="0">
              <a:lnSpc>
                <a:spcPct val="90000"/>
              </a:lnSpc>
              <a:spcBef>
                <a:spcPct val="20000"/>
              </a:spcBef>
              <a:buBlip>
                <a:blip r:embed="rId3"/>
              </a:buBlip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912813" eaLnBrk="0" hangingPunct="0">
              <a:lnSpc>
                <a:spcPct val="90000"/>
              </a:lnSpc>
              <a:spcBef>
                <a:spcPct val="20000"/>
              </a:spcBef>
              <a:buBlip>
                <a:blip r:embed="rId3"/>
              </a:buBlip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912813" eaLnBrk="0" hangingPunct="0">
              <a:lnSpc>
                <a:spcPct val="90000"/>
              </a:lnSpc>
              <a:spcBef>
                <a:spcPct val="20000"/>
              </a:spcBef>
              <a:buBlip>
                <a:blip r:embed="rId3"/>
              </a:buBlip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912813" eaLnBrk="0" hangingPunct="0">
              <a:lnSpc>
                <a:spcPct val="90000"/>
              </a:lnSpc>
              <a:spcBef>
                <a:spcPct val="20000"/>
              </a:spcBef>
              <a:buBlip>
                <a:blip r:embed="rId3"/>
              </a:buBlip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912813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912813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912813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912813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buFontTx/>
              <a:buNone/>
            </a:pPr>
            <a:endParaRPr lang="en-US" altLang="en-US" sz="700" u="sng" dirty="0">
              <a:solidFill>
                <a:schemeClr val="accent1">
                  <a:lumMod val="75000"/>
                </a:schemeClr>
              </a:solidFill>
              <a:latin typeface="Arial Rounded MT Bold" panose="020F0704030504030204" pitchFamily="34" charset="0"/>
            </a:endParaRP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en-GB" altLang="en-US" sz="2600" dirty="0" smtClean="0">
                <a:solidFill>
                  <a:schemeClr val="accent3">
                    <a:lumMod val="50000"/>
                  </a:schemeClr>
                </a:solidFill>
                <a:latin typeface="Arial Rounded MT Bold" panose="020F0704030504030204" pitchFamily="34" charset="0"/>
              </a:rPr>
              <a:t>Follow ‘command words’ carefully. 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en-GB" altLang="en-US" sz="2600" dirty="0" smtClean="0">
                <a:solidFill>
                  <a:schemeClr val="accent3">
                    <a:lumMod val="50000"/>
                  </a:schemeClr>
                </a:solidFill>
                <a:latin typeface="Arial Rounded MT Bold" panose="020F0704030504030204" pitchFamily="34" charset="0"/>
              </a:rPr>
              <a:t>Make sure you maintain focus on evaluating the issue in question.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en-GB" altLang="en-US" sz="2600" dirty="0" smtClean="0">
                <a:solidFill>
                  <a:schemeClr val="accent3">
                    <a:lumMod val="50000"/>
                  </a:schemeClr>
                </a:solidFill>
                <a:latin typeface="Arial Rounded MT Bold" panose="020F0704030504030204" pitchFamily="34" charset="0"/>
              </a:rPr>
              <a:t>Avoid too much description/’story-telling’.</a:t>
            </a:r>
          </a:p>
        </p:txBody>
      </p:sp>
    </p:spTree>
    <p:extLst>
      <p:ext uri="{BB962C8B-B14F-4D97-AF65-F5344CB8AC3E}">
        <p14:creationId xmlns:p14="http://schemas.microsoft.com/office/powerpoint/2010/main" val="39670757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 autoUpdateAnimBg="0"/>
      <p:bldP spid="4" grpId="0" autoUpdateAnimBg="0"/>
    </p:bldLst>
  </p:timing>
</p:sld>
</file>

<file path=ppt/theme/theme1.xml><?xml version="1.0" encoding="utf-8"?>
<a:theme xmlns:a="http://schemas.openxmlformats.org/drawingml/2006/main" name="Droplet">
  <a:themeElements>
    <a:clrScheme name="Droplet">
      <a:dk1>
        <a:sysClr val="windowText" lastClr="000000"/>
      </a:dk1>
      <a:lt1>
        <a:sysClr val="window" lastClr="FFFFFF"/>
      </a:lt1>
      <a:dk2>
        <a:srgbClr val="27537E"/>
      </a:dk2>
      <a:lt2>
        <a:srgbClr val="AABED7"/>
      </a:lt2>
      <a:accent1>
        <a:srgbClr val="E34B7A"/>
      </a:accent1>
      <a:accent2>
        <a:srgbClr val="AC339A"/>
      </a:accent2>
      <a:accent3>
        <a:srgbClr val="6953B7"/>
      </a:accent3>
      <a:accent4>
        <a:srgbClr val="1D7EAB"/>
      </a:accent4>
      <a:accent5>
        <a:srgbClr val="43AFD6"/>
      </a:accent5>
      <a:accent6>
        <a:srgbClr val="DE85E1"/>
      </a:accent6>
      <a:hlink>
        <a:srgbClr val="ED87A6"/>
      </a:hlink>
      <a:folHlink>
        <a:srgbClr val="C99EAC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8000"/>
                <a:shade val="100000"/>
                <a:hueMod val="136000"/>
                <a:satMod val="160000"/>
                <a:lumMod val="105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C71B277C-C29A-4BA0-A7BA-43502DF21AB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TM04033925[[fn=Droplet]]</Template>
  <TotalTime>47</TotalTime>
  <Words>453</Words>
  <Application>Microsoft Office PowerPoint</Application>
  <PresentationFormat>Widescreen</PresentationFormat>
  <Paragraphs>58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AR ESSENCE</vt:lpstr>
      <vt:lpstr>Arial</vt:lpstr>
      <vt:lpstr>Arial Rounded MT Bold</vt:lpstr>
      <vt:lpstr>Courier New</vt:lpstr>
      <vt:lpstr>Tw Cen MT</vt:lpstr>
      <vt:lpstr>Wingdings</vt:lpstr>
      <vt:lpstr>Droplet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Wendy Butler</dc:creator>
  <cp:lastModifiedBy>W Butler</cp:lastModifiedBy>
  <cp:revision>6</cp:revision>
  <dcterms:created xsi:type="dcterms:W3CDTF">2017-12-12T21:50:22Z</dcterms:created>
  <dcterms:modified xsi:type="dcterms:W3CDTF">2017-12-13T09:11:15Z</dcterms:modified>
</cp:coreProperties>
</file>