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3489" y="148621"/>
            <a:ext cx="9474068" cy="11079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pattFill prst="pct10">
                  <a:fgClr>
                    <a:schemeClr val="accent1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Answering A level Questions.</a:t>
            </a:r>
            <a:endParaRPr lang="en-US" sz="6600" b="1" cap="none" spc="50" dirty="0">
              <a:ln w="9525" cmpd="sng">
                <a:solidFill>
                  <a:schemeClr val="accent1"/>
                </a:solidFill>
                <a:prstDash val="solid"/>
              </a:ln>
              <a:pattFill prst="pct1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344558" y="1554344"/>
            <a:ext cx="11748704" cy="21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u="sng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Types of Question; </a:t>
            </a:r>
            <a:endParaRPr lang="en-GB" altLang="en-US" u="sng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600" u="sng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 Simple ‘Explore’ (AO1) questions – 8 marks.</a:t>
            </a:r>
          </a:p>
          <a:p>
            <a:pPr marL="514350" indent="-514350" eaLnBrk="1" hangingPunct="1">
              <a:buAutoNum type="arabicPeriod"/>
            </a:pPr>
            <a:endParaRPr lang="en-GB" altLang="en-US" sz="12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 Short ‘Assess’ (AO2) question – 12 marks.</a:t>
            </a:r>
          </a:p>
          <a:p>
            <a:pPr marL="514350" indent="-514350" eaLnBrk="1" hangingPunct="1">
              <a:buAutoNum type="arabicPeriod"/>
            </a:pPr>
            <a:endParaRPr lang="en-GB" altLang="en-US" sz="12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One two-part essay question on an </a:t>
            </a:r>
            <a:r>
              <a:rPr lang="en-GB" altLang="en-US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excerpt from </a:t>
            </a:r>
            <a:r>
              <a:rPr lang="en-GB" altLang="en-US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the </a:t>
            </a:r>
            <a:r>
              <a:rPr lang="en-GB" altLang="en-US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anthology – a  ‘clarify ideas’ (AO1) -  10 marks and an ‘Analyse’ (AO2) – 20 marks.</a:t>
            </a:r>
          </a:p>
          <a:p>
            <a:pPr marL="514350" indent="-514350" eaLnBrk="1" hangingPunct="1">
              <a:buAutoNum type="arabicPeriod"/>
            </a:pPr>
            <a:endParaRPr lang="en-GB" altLang="en-US" sz="12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 longer ‘Evaluate/Analyse’ question showing links to other aspects of your studies – 30 marks. </a:t>
            </a:r>
          </a:p>
          <a:p>
            <a:pPr marL="514350" indent="-514350" eaLnBrk="1" hangingPunct="1">
              <a:buAutoNum type="arabicPeriod"/>
            </a:pPr>
            <a:endParaRPr lang="en-GB" altLang="en-US" dirty="0" smtClean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" name="Picture 2" descr="Image result for question mark animated gif"/>
          <p:cNvPicPr>
            <a:picLocks noChangeAspect="1" noChangeArrowheads="1" noCrop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0455" y="2208413"/>
            <a:ext cx="1480918" cy="148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61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1272" y="109984"/>
            <a:ext cx="9278502" cy="1015663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pattFill prst="pct10">
                  <a:fgClr>
                    <a:schemeClr val="accent1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Answering ‘Examine’ Questions.</a:t>
            </a:r>
            <a:endParaRPr lang="en-US" sz="6000" b="1" cap="none" spc="50" dirty="0">
              <a:ln w="9525" cmpd="sng">
                <a:solidFill>
                  <a:schemeClr val="accent1"/>
                </a:solidFill>
                <a:prstDash val="solid"/>
              </a:ln>
              <a:pattFill prst="pct1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 bwMode="auto">
          <a:xfrm>
            <a:off x="605306" y="1910769"/>
            <a:ext cx="10959921" cy="163092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Tx/>
              <a:buNone/>
            </a:pPr>
            <a:endParaRPr lang="en-US" altLang="en-US" sz="700" u="sng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 algn="just" eaLnBrk="1" hangingPunct="1">
              <a:buNone/>
            </a:pPr>
            <a:r>
              <a:rPr lang="en-GB" alt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Your time is limited (2hours) and this is the ‘easy’ question, so don’t spend too long on it. However, you are expected to show a depth/breadth of knowledge and understanding.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605306" y="3940627"/>
            <a:ext cx="11748704" cy="162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700" u="sng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altLang="en-US" sz="2800" dirty="0" smtClean="0">
                <a:solidFill>
                  <a:schemeClr val="accent3">
                    <a:lumMod val="50000"/>
                  </a:schemeClr>
                </a:solidFill>
                <a:latin typeface="Arial Rounded MT Bold" panose="020F0704030504030204" pitchFamily="34" charset="0"/>
              </a:rPr>
              <a:t>Follow ‘command words’ carefully.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altLang="en-US" sz="2800" dirty="0" smtClean="0">
                <a:solidFill>
                  <a:schemeClr val="accent3">
                    <a:lumMod val="50000"/>
                  </a:schemeClr>
                </a:solidFill>
                <a:latin typeface="Arial Rounded MT Bold" panose="020F0704030504030204" pitchFamily="34" charset="0"/>
              </a:rPr>
              <a:t>Make sure you maintain focus on the topic in question.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altLang="en-US" sz="2800" dirty="0" smtClean="0">
                <a:solidFill>
                  <a:schemeClr val="accent3">
                    <a:lumMod val="50000"/>
                  </a:schemeClr>
                </a:solidFill>
                <a:latin typeface="Arial Rounded MT Bold" panose="020F0704030504030204" pitchFamily="34" charset="0"/>
              </a:rPr>
              <a:t>No need to do any evaluation.</a:t>
            </a:r>
          </a:p>
        </p:txBody>
      </p:sp>
    </p:spTree>
    <p:extLst>
      <p:ext uri="{BB962C8B-B14F-4D97-AF65-F5344CB8AC3E}">
        <p14:creationId xmlns:p14="http://schemas.microsoft.com/office/powerpoint/2010/main" val="336154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 bwMode="auto">
          <a:xfrm>
            <a:off x="180304" y="1230190"/>
            <a:ext cx="11765810" cy="260771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Tx/>
              <a:buNone/>
            </a:pPr>
            <a:endParaRPr lang="en-US" altLang="en-US" sz="600" u="sng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 algn="just" eaLnBrk="1" hangingPunct="1">
              <a:buNone/>
            </a:pPr>
            <a:r>
              <a:rPr lang="en-GB" altLang="en-US" sz="2600" u="sng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Examples.</a:t>
            </a:r>
          </a:p>
          <a:p>
            <a:pPr marL="0" indent="0" algn="just" eaLnBrk="1" hangingPunct="1">
              <a:buNone/>
            </a:pPr>
            <a:endParaRPr lang="en-GB" altLang="en-US" sz="600" dirty="0" smtClean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If the question asks about the ‘nature’ of something, this is what something is like – e.g. Nature of religious experiences  - what would you expect a religious experience to be/feel/look like?</a:t>
            </a:r>
          </a:p>
          <a:p>
            <a:pPr algn="just" eaLnBrk="1" hangingPunct="1">
              <a:buFont typeface="Courier New" panose="02070309020205020404" pitchFamily="49" charset="0"/>
              <a:buChar char="o"/>
            </a:pPr>
            <a:endParaRPr lang="en-GB" altLang="en-US" sz="14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You would need to refer to what philosophers have said about this.</a:t>
            </a:r>
          </a:p>
          <a:p>
            <a:pPr algn="just" eaLnBrk="1" hangingPunct="1">
              <a:buFont typeface="Courier New" panose="02070309020205020404" pitchFamily="49" charset="0"/>
              <a:buChar char="o"/>
            </a:pPr>
            <a:endParaRPr lang="en-GB" altLang="en-US" sz="14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You need to be able to use key terms accurately.</a:t>
            </a:r>
          </a:p>
          <a:p>
            <a:pPr algn="just" eaLnBrk="1" hangingPunct="1">
              <a:buFont typeface="Courier New" panose="02070309020205020404" pitchFamily="49" charset="0"/>
              <a:buChar char="o"/>
            </a:pPr>
            <a:endParaRPr lang="en-GB" altLang="en-US" sz="14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You need to illustrate your points with examples.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130" y="109984"/>
            <a:ext cx="7508786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pattFill prst="pct10">
                  <a:fgClr>
                    <a:schemeClr val="accent1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Answering ‘Examine’ Questions.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pattFill prst="pct1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0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 bwMode="auto">
          <a:xfrm>
            <a:off x="180304" y="1230189"/>
            <a:ext cx="11765810" cy="541531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Tx/>
              <a:buNone/>
            </a:pPr>
            <a:endParaRPr lang="en-US" altLang="en-US" sz="600" u="sng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 algn="just" eaLnBrk="1" hangingPunct="1">
              <a:buNone/>
            </a:pPr>
            <a:r>
              <a:rPr lang="en-GB" altLang="en-US" sz="2600" u="sng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Examples.</a:t>
            </a:r>
          </a:p>
          <a:p>
            <a:pPr marL="0" indent="0" algn="just" eaLnBrk="1" hangingPunct="1">
              <a:buNone/>
            </a:pPr>
            <a:endParaRPr lang="en-GB" altLang="en-US" sz="600" dirty="0" smtClean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If the question asks you to explain how religious experiences suggest God does exist – this is simply asking you to explain why REs may prove the existence of God. </a:t>
            </a:r>
          </a:p>
          <a:p>
            <a:pPr algn="just" eaLnBrk="1" hangingPunct="1">
              <a:buFont typeface="Courier New" panose="02070309020205020404" pitchFamily="49" charset="0"/>
              <a:buChar char="o"/>
            </a:pPr>
            <a:endParaRPr lang="en-GB" altLang="en-US" sz="12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You would need to refer to what philosophers have said about this.</a:t>
            </a:r>
          </a:p>
          <a:p>
            <a:pPr algn="just" eaLnBrk="1" hangingPunct="1">
              <a:buFont typeface="Courier New" panose="02070309020205020404" pitchFamily="49" charset="0"/>
              <a:buChar char="o"/>
            </a:pPr>
            <a:endParaRPr lang="en-GB" altLang="en-US" sz="12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You need to be able to use key terms accurately.</a:t>
            </a:r>
          </a:p>
          <a:p>
            <a:pPr algn="just" eaLnBrk="1" hangingPunct="1">
              <a:buFont typeface="Courier New" panose="02070309020205020404" pitchFamily="49" charset="0"/>
              <a:buChar char="o"/>
            </a:pPr>
            <a:endParaRPr lang="en-GB" altLang="en-US" sz="12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You need to illustrate your points with the most appropriate examples for this particular question ( e.g. REs with dramatic results or REs where numerous people have been present </a:t>
            </a:r>
            <a:r>
              <a:rPr lang="en-GB" altLang="en-US" sz="2600" dirty="0" err="1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etc</a:t>
            </a: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).</a:t>
            </a:r>
          </a:p>
          <a:p>
            <a:pPr algn="just" eaLnBrk="1" hangingPunct="1">
              <a:buFont typeface="Courier New" panose="02070309020205020404" pitchFamily="49" charset="0"/>
              <a:buChar char="o"/>
            </a:pPr>
            <a:endParaRPr lang="en-GB" altLang="en-US" sz="12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Remember this is an ‘explain’ question, so no evaluation is necessary.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130" y="109984"/>
            <a:ext cx="7508786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pattFill prst="pct10">
                  <a:fgClr>
                    <a:schemeClr val="accent1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Answering ‘Examine’ Questions.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pattFill prst="pct1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6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 bwMode="auto">
          <a:xfrm>
            <a:off x="180304" y="2570724"/>
            <a:ext cx="11765810" cy="4164927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Tx/>
              <a:buNone/>
            </a:pPr>
            <a:endParaRPr lang="en-US" altLang="en-US" sz="300" u="sng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 algn="just" eaLnBrk="1" hangingPunct="1">
              <a:buNone/>
            </a:pPr>
            <a:r>
              <a:rPr lang="en-GB" altLang="en-US" sz="2600" u="sng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Example - analysing </a:t>
            </a:r>
            <a:r>
              <a:rPr lang="en-GB" altLang="en-US" sz="2600" u="sng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 theodicy</a:t>
            </a:r>
            <a:r>
              <a:rPr lang="en-GB" altLang="en-US" sz="2600" u="sng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.</a:t>
            </a:r>
          </a:p>
          <a:p>
            <a:pPr marL="0" indent="0" algn="just" eaLnBrk="1" hangingPunct="1">
              <a:buNone/>
            </a:pPr>
            <a:endParaRPr lang="en-GB" altLang="en-US" sz="600" dirty="0" smtClean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Very brief (one sentence) definition of ‘theodicy’.</a:t>
            </a:r>
          </a:p>
          <a:p>
            <a:pPr algn="just" eaLnBrk="1" hangingPunct="1">
              <a:buFont typeface="Courier New" panose="02070309020205020404" pitchFamily="49" charset="0"/>
              <a:buChar char="o"/>
            </a:pPr>
            <a:endParaRPr lang="en-GB" altLang="en-US" sz="8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Brief (1 or 2 sentences) outline of the theodicy in question.</a:t>
            </a:r>
          </a:p>
          <a:p>
            <a:pPr algn="just" eaLnBrk="1" hangingPunct="1">
              <a:buFont typeface="Courier New" panose="02070309020205020404" pitchFamily="49" charset="0"/>
              <a:buChar char="o"/>
            </a:pPr>
            <a:endParaRPr lang="en-GB" altLang="en-US" sz="8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Explain strengths and weaknesses of different parts of the theodicy.</a:t>
            </a:r>
          </a:p>
          <a:p>
            <a:pPr algn="just" eaLnBrk="1" hangingPunct="1">
              <a:buFont typeface="Courier New" panose="02070309020205020404" pitchFamily="49" charset="0"/>
              <a:buChar char="o"/>
            </a:pPr>
            <a:endParaRPr lang="en-GB" altLang="en-US" sz="8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Consider developments by other philosophers and evaluate the strengths and weaknesses of these points.</a:t>
            </a:r>
          </a:p>
          <a:p>
            <a:pPr algn="just" eaLnBrk="1" hangingPunct="1">
              <a:buFont typeface="Courier New" panose="02070309020205020404" pitchFamily="49" charset="0"/>
              <a:buChar char="o"/>
            </a:pPr>
            <a:endParaRPr lang="en-GB" altLang="en-US" sz="8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buFont typeface="Courier New" panose="02070309020205020404" pitchFamily="49" charset="0"/>
              <a:buChar char="o"/>
            </a:pPr>
            <a:r>
              <a:rPr lang="en-GB" altLang="en-US" sz="2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Conclusion – avoiding repetition, based on the evidence in your essay, how well does the theodicy work? </a:t>
            </a:r>
          </a:p>
        </p:txBody>
      </p:sp>
      <p:sp>
        <p:nvSpPr>
          <p:cNvPr id="3" name="Rectangle 2"/>
          <p:cNvSpPr/>
          <p:nvPr/>
        </p:nvSpPr>
        <p:spPr>
          <a:xfrm>
            <a:off x="407415" y="109984"/>
            <a:ext cx="11266226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pattFill prst="pct10">
                  <a:fgClr>
                    <a:schemeClr val="accent1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Answering ‘Evaluate/</a:t>
            </a:r>
            <a:r>
              <a:rPr lang="en-US" sz="48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pattFill prst="pct10">
                  <a:fgClr>
                    <a:schemeClr val="accent1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Analyse</a:t>
            </a:r>
            <a:r>
              <a:rPr lang="en-US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pattFill prst="pct10">
                  <a:fgClr>
                    <a:schemeClr val="accent1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/Assess’ Questions.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pattFill prst="pct1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180304" y="940981"/>
            <a:ext cx="12011696" cy="162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700" u="sng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altLang="en-US" sz="2600" dirty="0" smtClean="0">
                <a:solidFill>
                  <a:schemeClr val="accent3">
                    <a:lumMod val="50000"/>
                  </a:schemeClr>
                </a:solidFill>
                <a:latin typeface="Arial Rounded MT Bold" panose="020F0704030504030204" pitchFamily="34" charset="0"/>
              </a:rPr>
              <a:t>Follow ‘command words’ carefully.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altLang="en-US" sz="2600" dirty="0" smtClean="0">
                <a:solidFill>
                  <a:schemeClr val="accent3">
                    <a:lumMod val="50000"/>
                  </a:schemeClr>
                </a:solidFill>
                <a:latin typeface="Arial Rounded MT Bold" panose="020F0704030504030204" pitchFamily="34" charset="0"/>
              </a:rPr>
              <a:t>Make sure you maintain focus on evaluating the issue in question.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altLang="en-US" sz="2600" dirty="0" smtClean="0">
                <a:solidFill>
                  <a:schemeClr val="accent3">
                    <a:lumMod val="50000"/>
                  </a:schemeClr>
                </a:solidFill>
                <a:latin typeface="Arial Rounded MT Bold" panose="020F0704030504030204" pitchFamily="34" charset="0"/>
              </a:rPr>
              <a:t>Avoid too much description/’story-telling’.</a:t>
            </a:r>
          </a:p>
        </p:txBody>
      </p:sp>
    </p:spTree>
    <p:extLst>
      <p:ext uri="{BB962C8B-B14F-4D97-AF65-F5344CB8AC3E}">
        <p14:creationId xmlns:p14="http://schemas.microsoft.com/office/powerpoint/2010/main" val="396707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4" grpId="0" autoUpdateAnimBg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47</TotalTime>
  <Words>453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 ESSENCE</vt:lpstr>
      <vt:lpstr>Arial</vt:lpstr>
      <vt:lpstr>Arial Rounded MT Bold</vt:lpstr>
      <vt:lpstr>Courier New</vt:lpstr>
      <vt:lpstr>Tw Cen MT</vt:lpstr>
      <vt:lpstr>Wingdings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Butler</dc:creator>
  <cp:lastModifiedBy>W Butler</cp:lastModifiedBy>
  <cp:revision>6</cp:revision>
  <dcterms:created xsi:type="dcterms:W3CDTF">2017-12-12T21:50:22Z</dcterms:created>
  <dcterms:modified xsi:type="dcterms:W3CDTF">2017-12-13T09:11:15Z</dcterms:modified>
</cp:coreProperties>
</file>