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1" r:id="rId2"/>
  </p:sldMasterIdLst>
  <p:notesMasterIdLst>
    <p:notesMasterId r:id="rId18"/>
  </p:notesMasterIdLst>
  <p:sldIdLst>
    <p:sldId id="381" r:id="rId3"/>
    <p:sldId id="388" r:id="rId4"/>
    <p:sldId id="389" r:id="rId5"/>
    <p:sldId id="390" r:id="rId6"/>
    <p:sldId id="391" r:id="rId7"/>
    <p:sldId id="392" r:id="rId8"/>
    <p:sldId id="382" r:id="rId9"/>
    <p:sldId id="383" r:id="rId10"/>
    <p:sldId id="384" r:id="rId11"/>
    <p:sldId id="385" r:id="rId12"/>
    <p:sldId id="386" r:id="rId13"/>
    <p:sldId id="387" r:id="rId14"/>
    <p:sldId id="393" r:id="rId15"/>
    <p:sldId id="394" r:id="rId16"/>
    <p:sldId id="395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FFFF66"/>
    <a:srgbClr val="66FF33"/>
    <a:srgbClr val="E9E9E9"/>
    <a:srgbClr val="EAEAE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7" autoAdjust="0"/>
  </p:normalViewPr>
  <p:slideViewPr>
    <p:cSldViewPr snapToGrid="0">
      <p:cViewPr varScale="1">
        <p:scale>
          <a:sx n="68" d="100"/>
          <a:sy n="68" d="100"/>
        </p:scale>
        <p:origin x="5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37" d="100"/>
          <a:sy n="37" d="100"/>
        </p:scale>
        <p:origin x="-139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A1ABDB4-58E0-4ABB-A54C-569B86EE6BF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1B5AB31-4544-42C8-BAA0-AFF7AC1C96E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9303CA6-AE3B-4E45-BAFC-B767A2184C3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355F9FA4-3615-49C3-AB3A-2DF38E683DD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4E22ED56-4E90-4263-8A24-5875AAEAFEE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872B4036-7BDA-4A65-B168-F3F60EBB41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06B01893-0674-4524-A70F-6B85318FE85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95F70343-119B-4572-980F-1D0CEE55CA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77B3388E-FC52-4A5E-A5F6-72DA98A3C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/>
              <a:t>Students identify key words to underline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51D59FD0-0DBD-4264-8271-71284EFD46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6CD58F-D64C-4942-BED0-AEC059F436F3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F7F98-C17D-4033-9F5B-B2135F71E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094AD-D04C-4572-AF80-99697641A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730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417BF-B0FF-4EA7-888A-90EA66513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A9DAE4-C830-4DB0-8339-6C98A3BB6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293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AB7902-0CD9-4509-8B2F-A3BF43CFC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286500" y="255588"/>
            <a:ext cx="2095500" cy="5535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33020B-FA42-4E22-8131-253616872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0" y="255588"/>
            <a:ext cx="6134100" cy="553561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328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33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492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544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8413"/>
            <a:ext cx="3771900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68413"/>
            <a:ext cx="3771900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866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298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700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013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555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33F85-227C-4F0B-A231-8A989667F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62F1E-83B4-4C79-B0B3-9D72DFD2B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417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3160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842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115888"/>
            <a:ext cx="2095500" cy="56753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15888"/>
            <a:ext cx="6134100" cy="56753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588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68413"/>
            <a:ext cx="3771900" cy="4522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68413"/>
            <a:ext cx="3771900" cy="4522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90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68F79-8985-43BD-A8A4-1A0BEB025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A6FE1-75A6-4F66-AABF-672CB92B0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398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498E4-8BAB-4AC4-BCEE-F51AC9228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00E25-9EF4-45F1-A1D8-01454E5F9A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268413"/>
            <a:ext cx="3771900" cy="45227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7BA7E-41C5-48F8-9BAC-20D2F827C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0100" y="1268413"/>
            <a:ext cx="3771900" cy="45227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66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D58DE-09CE-4B04-A796-A0C4361EC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5C2DC-5A89-40F8-8C47-3E4CA1835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E4D19A-D850-4437-8C11-FF68ED428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0F3809-9705-44C6-B685-001DADF5D2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22EB6B-23D3-482A-A113-A12831C264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53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A0611-EE05-44AA-9F36-0893B93A0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06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40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B7CA5-4F0C-46C3-9C3E-7E483EE74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1D118-923B-4078-8C1E-53FC63977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2E8055-9B42-4018-B3A1-7177E219B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891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86F83-98D7-4972-9C2F-F3829DAC2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7720DD-1FF0-49DE-BB3B-15D62E2C09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6E3ABF-5626-4BA2-A77A-A2938C4C9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716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nth_theme_business_classic_shades_of_blue_bg">
            <a:extLst>
              <a:ext uri="{FF2B5EF4-FFF2-40B4-BE49-F238E27FC236}">
                <a16:creationId xmlns:a16="http://schemas.microsoft.com/office/drawing/2014/main" id="{8F9E0AE8-F049-4D3F-B3CC-A207DF60F8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6" b="91408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39" name="Rectangle 3">
            <a:extLst>
              <a:ext uri="{FF2B5EF4-FFF2-40B4-BE49-F238E27FC236}">
                <a16:creationId xmlns:a16="http://schemas.microsoft.com/office/drawing/2014/main" id="{E26EAB7A-F8DF-40CE-9638-F386617649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68413"/>
            <a:ext cx="7696200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1140" name="Text Box 4">
            <a:extLst>
              <a:ext uri="{FF2B5EF4-FFF2-40B4-BE49-F238E27FC236}">
                <a16:creationId xmlns:a16="http://schemas.microsoft.com/office/drawing/2014/main" id="{E4C04D91-AF39-4AB1-B872-DFF63CA67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6610350"/>
            <a:ext cx="35639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sz="1200">
                <a:latin typeface="Times New Roman" panose="02020603050405020304" pitchFamily="18" charset="0"/>
              </a:rPr>
              <a:t>© Business Studies Online:  Slide </a:t>
            </a:r>
            <a:fld id="{E872C4B6-F1A4-4B11-9DC0-5CE5BEFDC428}" type="slidenum">
              <a:rPr lang="en-US" altLang="en-US" sz="1200">
                <a:latin typeface="Times New Roman" panose="02020603050405020304" pitchFamily="18" charset="0"/>
              </a:rPr>
              <a:pPr algn="r"/>
              <a:t>‹#›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pic>
        <p:nvPicPr>
          <p:cNvPr id="91141" name="Picture 5" descr="penny_guy_walking_md_transparent_30133">
            <a:extLst>
              <a:ext uri="{FF2B5EF4-FFF2-40B4-BE49-F238E27FC236}">
                <a16:creationId xmlns:a16="http://schemas.microsoft.com/office/drawing/2014/main" id="{391B3A90-4DCA-4567-80ED-76B64DE795AE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2" name="Rectangle 6">
            <a:extLst>
              <a:ext uri="{FF2B5EF4-FFF2-40B4-BE49-F238E27FC236}">
                <a16:creationId xmlns:a16="http://schemas.microsoft.com/office/drawing/2014/main" id="{01FB5D93-8FC9-4E7C-9191-607C8596F3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255588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 3" panose="05040102010807070707" pitchFamily="18" charset="2"/>
        <a:buBlip>
          <a:blip r:embed="rId1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nth_theme_business_classic_shades_of_blue_bg">
            <a:extLst>
              <a:ext uri="{FF2B5EF4-FFF2-40B4-BE49-F238E27FC236}">
                <a16:creationId xmlns:a16="http://schemas.microsoft.com/office/drawing/2014/main" id="{E514CE27-45C9-4626-B7DF-122B9AFF47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6" b="91408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75693B0D-438D-466D-BF93-D50633ADD3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68413"/>
            <a:ext cx="769620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Text Box 9">
            <a:extLst>
              <a:ext uri="{FF2B5EF4-FFF2-40B4-BE49-F238E27FC236}">
                <a16:creationId xmlns:a16="http://schemas.microsoft.com/office/drawing/2014/main" id="{84476132-25A7-4C39-AE2F-45AAAB993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188" y="6615113"/>
            <a:ext cx="44688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r"/>
            <a:r>
              <a:rPr lang="en-US" altLang="en-US" sz="1200" dirty="0">
                <a:latin typeface="Times New Roman" panose="02020603050405020304" pitchFamily="18" charset="0"/>
              </a:rPr>
              <a:t>© Business Studies Online: Slide </a:t>
            </a:r>
            <a:fld id="{5C2812C0-FF36-47A9-8A80-D11F8D267399}" type="slidenum">
              <a:rPr lang="en-US" altLang="en-US" sz="1200">
                <a:latin typeface="Times New Roman" panose="02020603050405020304" pitchFamily="18" charset="0"/>
              </a:rPr>
              <a:pPr algn="r"/>
              <a:t>‹#›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pic>
        <p:nvPicPr>
          <p:cNvPr id="1029" name="Picture 11" descr="penny_guy_walking_md_transparent_30133">
            <a:extLst>
              <a:ext uri="{FF2B5EF4-FFF2-40B4-BE49-F238E27FC236}">
                <a16:creationId xmlns:a16="http://schemas.microsoft.com/office/drawing/2014/main" id="{3492A986-91A2-48A0-A75D-C7F2A4DCECC2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695A6400-EBAA-4B5B-8109-5906CA27B9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2667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996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 3" panose="05040102010807070707" pitchFamily="18" charset="2"/>
        <a:buBlip>
          <a:blip r:embed="rId17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1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1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1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1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>
            <a:extLst>
              <a:ext uri="{FF2B5EF4-FFF2-40B4-BE49-F238E27FC236}">
                <a16:creationId xmlns:a16="http://schemas.microsoft.com/office/drawing/2014/main" id="{CA00162F-5C90-4928-97E1-039262633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2" t="8896" r="-2" b="-15839"/>
          <a:stretch>
            <a:fillRect/>
          </a:stretch>
        </p:blipFill>
        <p:spPr bwMode="auto">
          <a:xfrm>
            <a:off x="0" y="-125413"/>
            <a:ext cx="9144000" cy="909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TextBox 6">
            <a:extLst>
              <a:ext uri="{FF2B5EF4-FFF2-40B4-BE49-F238E27FC236}">
                <a16:creationId xmlns:a16="http://schemas.microsoft.com/office/drawing/2014/main" id="{05E6E2FF-1B14-4B1C-B5FA-BD12B8AD4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8" y="1687513"/>
            <a:ext cx="1584325" cy="585787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Arial" panose="020B0604020202020204" pitchFamily="34" charset="0"/>
              </a:rPr>
              <a:t>Today we will: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F1EB9-CDC5-4781-8511-8D6938F45FD1}"/>
              </a:ext>
            </a:extLst>
          </p:cNvPr>
          <p:cNvSpPr/>
          <p:nvPr/>
        </p:nvSpPr>
        <p:spPr>
          <a:xfrm>
            <a:off x="1801813" y="241300"/>
            <a:ext cx="7140575" cy="1000125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2.5.3 The competitive environment </a:t>
            </a:r>
          </a:p>
        </p:txBody>
      </p:sp>
      <p:pic>
        <p:nvPicPr>
          <p:cNvPr id="2053" name="Picture 2" descr="http://www.blue-inc-solutions.co.uk/software/images/jigsaw.jpg">
            <a:extLst>
              <a:ext uri="{FF2B5EF4-FFF2-40B4-BE49-F238E27FC236}">
                <a16:creationId xmlns:a16="http://schemas.microsoft.com/office/drawing/2014/main" id="{C32A63D7-F759-484D-A1D1-7C6A49E4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730250"/>
            <a:ext cx="785813" cy="78581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4" descr="http://jwikert.typepad.com/photos/uncategorized/2007/11/27/cogs_2.jpg">
            <a:extLst>
              <a:ext uri="{FF2B5EF4-FFF2-40B4-BE49-F238E27FC236}">
                <a16:creationId xmlns:a16="http://schemas.microsoft.com/office/drawing/2014/main" id="{1424146D-A805-4298-91CD-EE887F13F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2406650"/>
            <a:ext cx="857250" cy="89376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TextBox 26">
            <a:extLst>
              <a:ext uri="{FF2B5EF4-FFF2-40B4-BE49-F238E27FC236}">
                <a16:creationId xmlns:a16="http://schemas.microsoft.com/office/drawing/2014/main" id="{AFA0D029-F598-4D9D-BBC9-38D596062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3" y="241300"/>
            <a:ext cx="1571625" cy="338138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Arial" panose="020B0604020202020204" pitchFamily="34" charset="0"/>
              </a:rPr>
              <a:t>The BIG Idea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612AD3-186A-4276-B366-AEC8FBA6B47D}"/>
              </a:ext>
            </a:extLst>
          </p:cNvPr>
          <p:cNvSpPr/>
          <p:nvPr/>
        </p:nvSpPr>
        <p:spPr>
          <a:xfrm>
            <a:off x="1816101" y="1722438"/>
            <a:ext cx="7126287" cy="4625353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571500" lvl="0" indent="-57150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Competition and market size</a:t>
            </a:r>
          </a:p>
          <a:p>
            <a:pPr marL="571500" lvl="0" indent="-57150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 - A competitive environment involves measuring the directness and toughness of the competition within a market or sector within a market</a:t>
            </a:r>
          </a:p>
          <a:p>
            <a:pPr lvl="0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25A82-3BBD-4742-9FA1-059611A7C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Threat of new entrants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A124C-23A2-49D4-A7CD-9A2F31D6C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22" y="1268413"/>
            <a:ext cx="8086578" cy="452278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threat of new businesses entering a market is a particularly important factor influencing the extent of competitive rivalry:</a:t>
            </a:r>
          </a:p>
          <a:p>
            <a:r>
              <a:rPr lang="en-GB" dirty="0"/>
              <a:t>High profits will tempt newcomers to enter a market and this will drive down prices and profits</a:t>
            </a:r>
          </a:p>
          <a:p>
            <a:r>
              <a:rPr lang="en-GB" dirty="0"/>
              <a:t>Therefore the maintenance of market power depends upon erecting and maintaining barriers to market entry</a:t>
            </a:r>
          </a:p>
        </p:txBody>
      </p:sp>
    </p:spTree>
    <p:extLst>
      <p:ext uri="{BB962C8B-B14F-4D97-AF65-F5344CB8AC3E}">
        <p14:creationId xmlns:p14="http://schemas.microsoft.com/office/powerpoint/2010/main" val="2646238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F13F3-BE40-4B44-A2B0-138CC150F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Barriers to Market Entry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45481-85BE-4E93-A275-2B3854C70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21" y="1181100"/>
            <a:ext cx="8454683" cy="5216793"/>
          </a:xfrm>
        </p:spPr>
        <p:txBody>
          <a:bodyPr/>
          <a:lstStyle/>
          <a:p>
            <a:r>
              <a:rPr lang="en-GB" dirty="0"/>
              <a:t>What can existing competitors in a market do to dissuade new businesses from trying to enter a market?</a:t>
            </a:r>
          </a:p>
          <a:p>
            <a:r>
              <a:rPr lang="en-GB" dirty="0"/>
              <a:t>Product differentiation (including brands) </a:t>
            </a:r>
          </a:p>
          <a:p>
            <a:pPr marL="0" indent="0">
              <a:buNone/>
            </a:pPr>
            <a:r>
              <a:rPr lang="en-GB" dirty="0"/>
              <a:t>	– Will act to increase customer loyalty making it 	difficult for newcomers to gain market share</a:t>
            </a:r>
          </a:p>
          <a:p>
            <a:r>
              <a:rPr lang="en-GB" dirty="0"/>
              <a:t>Control access to raw materials and distribution channels</a:t>
            </a:r>
          </a:p>
          <a:p>
            <a:pPr marL="0" indent="0">
              <a:buNone/>
            </a:pPr>
            <a:r>
              <a:rPr lang="en-GB" dirty="0"/>
              <a:t>	– A lack of access will make it difficult for 	newcomers to enter the market</a:t>
            </a:r>
          </a:p>
          <a:p>
            <a:r>
              <a:rPr lang="en-GB" dirty="0"/>
              <a:t>Retaliation by established products</a:t>
            </a:r>
          </a:p>
          <a:p>
            <a:pPr marL="0" indent="0">
              <a:buNone/>
            </a:pPr>
            <a:r>
              <a:rPr lang="en-GB" dirty="0"/>
              <a:t>	– E.g. the threat of price war</a:t>
            </a:r>
          </a:p>
          <a:p>
            <a:pPr marL="0" indent="0">
              <a:buNone/>
            </a:pPr>
            <a:r>
              <a:rPr lang="en-GB" dirty="0"/>
              <a:t>	– Will act to discourage newcomers</a:t>
            </a:r>
          </a:p>
        </p:txBody>
      </p:sp>
    </p:spTree>
    <p:extLst>
      <p:ext uri="{BB962C8B-B14F-4D97-AF65-F5344CB8AC3E}">
        <p14:creationId xmlns:p14="http://schemas.microsoft.com/office/powerpoint/2010/main" val="18043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07EBB-C099-4418-9FA9-29A56A4E8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4758A-1AD6-4CE9-A74C-2158008FD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DC8F4D-3880-4745-A004-694235ACA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3900"/>
            <a:ext cx="9249124" cy="60209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199A65-BDD5-4467-8A53-7E103A8AB3C4}"/>
              </a:ext>
            </a:extLst>
          </p:cNvPr>
          <p:cNvSpPr/>
          <p:nvPr/>
        </p:nvSpPr>
        <p:spPr bwMode="auto">
          <a:xfrm>
            <a:off x="4624562" y="737968"/>
            <a:ext cx="4224016" cy="342900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46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2DD5D-AB2B-4F12-996E-3603110C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A9256-A548-4124-8513-C27E89106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18843E-8E4C-4B0E-83F1-34FB6FD4F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58876" cy="31463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752ED8-93E1-4E05-BE43-557BB0E24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67868"/>
            <a:ext cx="5658876" cy="340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48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B0E61-FAA6-48D5-8298-A74A3D52D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CC2EA-044D-47E7-BAE1-972C38E44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348350-CE1A-4830-9943-20459492F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00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1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9886A-F293-40BE-ADD5-98017589A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865C1-F8CF-47EA-8BB0-D6608BDAF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606E83-975F-4496-8D46-0F97E23DF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21080"/>
            <a:ext cx="7272997" cy="177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10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48E6D-4103-448A-9B68-9894D8CBD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competitive market?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58CC0-1C97-44A0-91D2-102C07580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89" y="1181101"/>
            <a:ext cx="8271803" cy="4610100"/>
          </a:xfrm>
        </p:spPr>
        <p:txBody>
          <a:bodyPr/>
          <a:lstStyle/>
          <a:p>
            <a:r>
              <a:rPr lang="en-GB" dirty="0"/>
              <a:t>There is a presumption that a competitive market:</a:t>
            </a:r>
          </a:p>
          <a:p>
            <a:pPr marL="0" indent="0">
              <a:buNone/>
            </a:pPr>
            <a:r>
              <a:rPr lang="en-GB" dirty="0"/>
              <a:t>- is good for consumers, innovation and the economy</a:t>
            </a:r>
          </a:p>
          <a:p>
            <a:pPr>
              <a:buFontTx/>
              <a:buChar char="-"/>
            </a:pPr>
            <a:r>
              <a:rPr lang="en-GB" dirty="0"/>
              <a:t>will be more intense with more competitors</a:t>
            </a:r>
          </a:p>
          <a:p>
            <a:pPr>
              <a:buFontTx/>
              <a:buChar char="-"/>
            </a:pPr>
            <a:r>
              <a:rPr lang="en-GB" dirty="0"/>
              <a:t>However, a market with 50 businesses may not be very competitive if one of them has 60% market share</a:t>
            </a:r>
          </a:p>
          <a:p>
            <a:endParaRPr lang="en-GB" dirty="0"/>
          </a:p>
          <a:p>
            <a:r>
              <a:rPr lang="en-GB" dirty="0"/>
              <a:t>Businesses do not like fierce competition and may use </a:t>
            </a:r>
            <a:r>
              <a:rPr lang="en-GB" b="1" dirty="0"/>
              <a:t>predatory pricing</a:t>
            </a:r>
            <a:r>
              <a:rPr lang="en-GB" dirty="0"/>
              <a:t>, </a:t>
            </a:r>
            <a:r>
              <a:rPr lang="en-GB" b="1" dirty="0"/>
              <a:t>USP</a:t>
            </a:r>
            <a:r>
              <a:rPr lang="en-GB" dirty="0"/>
              <a:t> and entry </a:t>
            </a:r>
            <a:r>
              <a:rPr lang="en-GB" b="1" dirty="0"/>
              <a:t>barriers to entry </a:t>
            </a:r>
            <a:r>
              <a:rPr lang="en-GB" dirty="0"/>
              <a:t>keep competition to a minimum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1442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13015-2796-47DA-A96F-6828608E0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degree of competition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90AB1-40C6-4B83-90AF-5BA8311DF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83" y="1181101"/>
            <a:ext cx="8510954" cy="4610100"/>
          </a:xfrm>
        </p:spPr>
        <p:txBody>
          <a:bodyPr/>
          <a:lstStyle/>
          <a:p>
            <a:r>
              <a:rPr lang="en-GB" dirty="0"/>
              <a:t>Very few, if any, businesses operate without facing competition. It is not enough to understand what customers value. A business has to be able to deliver customer value better than the competition.</a:t>
            </a:r>
          </a:p>
          <a:p>
            <a:r>
              <a:rPr lang="en-GB" dirty="0"/>
              <a:t>The ability to do this is heavily influenced by the structure of the market in which a business operates. The more competitive a market is – the harder the task becomes.</a:t>
            </a:r>
          </a:p>
          <a:p>
            <a:r>
              <a:rPr lang="en-GB" dirty="0"/>
              <a:t>In economics, there are four main categories of market structure: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27AC63-A788-49C0-B865-A35C23DE4E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" t="6025" r="1410" b="1667"/>
          <a:stretch/>
        </p:blipFill>
        <p:spPr>
          <a:xfrm>
            <a:off x="2222694" y="4290646"/>
            <a:ext cx="4965897" cy="253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1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7519-2D17-4A7D-9399-14D273884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82BDE-8F0E-4FBA-BC4F-8591E53A2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2D5A1C-CE59-4B12-89F8-ED015E044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1028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0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539C4-E4BD-4FC2-9E71-9F65B383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8465D-CB55-43B6-B0FD-612456E39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18" y="1268413"/>
            <a:ext cx="8128782" cy="4522787"/>
          </a:xfrm>
        </p:spPr>
        <p:txBody>
          <a:bodyPr/>
          <a:lstStyle/>
          <a:p>
            <a:r>
              <a:rPr lang="en-GB" dirty="0"/>
              <a:t>A monopoly in its purest form is when one business dominates the whole market – it has 100% concentration. In reality, the CMA describe a monopoly as any firm with more than 25% of the industry's sales.</a:t>
            </a:r>
          </a:p>
          <a:p>
            <a:endParaRPr lang="en-GB" dirty="0"/>
          </a:p>
          <a:p>
            <a:r>
              <a:rPr lang="en-GB" dirty="0"/>
              <a:t>Oligopoly collusion - When a few large firms dominate a market there is always the potential for businesses to </a:t>
            </a:r>
            <a:r>
              <a:rPr lang="en-GB" b="1" dirty="0"/>
              <a:t>seek to reduce uncertainty</a:t>
            </a:r>
            <a:r>
              <a:rPr lang="en-GB" dirty="0"/>
              <a:t> and engage in some form of collusive behaviour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179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9D0CF-8A74-43BF-AC8B-39F7B8246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550"/>
            <a:ext cx="8382000" cy="914400"/>
          </a:xfrm>
        </p:spPr>
        <p:txBody>
          <a:bodyPr/>
          <a:lstStyle/>
          <a:p>
            <a:r>
              <a:rPr lang="en-GB" dirty="0"/>
              <a:t>Responses of businesses to a changing competitive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46E9E-80FE-404D-B4A3-477A7A390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86" y="1268413"/>
            <a:ext cx="8114714" cy="5287132"/>
          </a:xfrm>
        </p:spPr>
        <p:txBody>
          <a:bodyPr/>
          <a:lstStyle/>
          <a:p>
            <a:r>
              <a:rPr lang="en-GB" b="1" dirty="0"/>
              <a:t>Price cutting</a:t>
            </a:r>
            <a:r>
              <a:rPr lang="en-GB" dirty="0"/>
              <a:t> - may help to maintain market share but at potentially lower profit margins.  Refer to PED as well.</a:t>
            </a:r>
          </a:p>
          <a:p>
            <a:r>
              <a:rPr lang="en-GB" b="1" dirty="0"/>
              <a:t>Increase product differentiation </a:t>
            </a:r>
            <a:r>
              <a:rPr lang="en-GB" dirty="0"/>
              <a:t>– Increase the extent to which customers perceive your product to be different and insulate the business from having to compete head on with its rivals</a:t>
            </a:r>
          </a:p>
          <a:p>
            <a:pPr lvl="1"/>
            <a:r>
              <a:rPr lang="en-GB" dirty="0"/>
              <a:t>Design – eye catching design can add value to a product</a:t>
            </a:r>
          </a:p>
          <a:p>
            <a:pPr lvl="1"/>
            <a:r>
              <a:rPr lang="en-GB" dirty="0"/>
              <a:t>Unique product features – MPG, distance travelled on one charge</a:t>
            </a:r>
          </a:p>
          <a:p>
            <a:pPr lvl="1"/>
            <a:r>
              <a:rPr lang="en-GB" b="1" dirty="0"/>
              <a:t>Collusion</a:t>
            </a:r>
            <a:r>
              <a:rPr lang="en-GB" dirty="0"/>
              <a:t> – work together in order to avoid damaging consequences of fierce competition.  This is common, but can lead to significant legal penalties.</a:t>
            </a:r>
          </a:p>
        </p:txBody>
      </p:sp>
    </p:spTree>
    <p:extLst>
      <p:ext uri="{BB962C8B-B14F-4D97-AF65-F5344CB8AC3E}">
        <p14:creationId xmlns:p14="http://schemas.microsoft.com/office/powerpoint/2010/main" val="2188512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88B95-DCE1-4DE3-8900-C0DC080EF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4A356-C1E2-43BB-81F0-BAEAAF860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1" y="1268413"/>
            <a:ext cx="7959969" cy="452278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You look at the nature of competition and business strategy in detail later in your studies. This topic provides a brief introduction to some key concepts.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What is Competitiveness?</a:t>
            </a:r>
          </a:p>
          <a:p>
            <a:pPr marL="0" indent="0">
              <a:buNone/>
            </a:pPr>
            <a:r>
              <a:rPr lang="en-GB" dirty="0"/>
              <a:t>Competitiveness is the ability of a business to deliver better value to customers than competitors.</a:t>
            </a:r>
          </a:p>
        </p:txBody>
      </p:sp>
    </p:spTree>
    <p:extLst>
      <p:ext uri="{BB962C8B-B14F-4D97-AF65-F5344CB8AC3E}">
        <p14:creationId xmlns:p14="http://schemas.microsoft.com/office/powerpoint/2010/main" val="2489565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58DD9-C7A3-4B41-A9CD-6E44F402C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What is Competitiveness?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A0046-5AF4-467D-B415-4964EF84F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25" y="1268413"/>
            <a:ext cx="8595360" cy="516052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Competitiveness is the ability of a business to deliver better value to customers than competitors.</a:t>
            </a:r>
          </a:p>
          <a:p>
            <a:r>
              <a:rPr lang="en-GB" dirty="0"/>
              <a:t>If a business is able to be more competitive than the rest of the market or industry over a sustained period, it is said to have competitive advantage:</a:t>
            </a:r>
          </a:p>
          <a:p>
            <a:r>
              <a:rPr lang="en-GB" dirty="0"/>
              <a:t>The ability of a business to add more value for its customers than its rivals and attain a position of relative  advantage</a:t>
            </a:r>
          </a:p>
          <a:p>
            <a:r>
              <a:rPr lang="en-GB" dirty="0"/>
              <a:t>A situation where a business has an advantage over its competitors by being able to offer better value, quality and/or service</a:t>
            </a:r>
          </a:p>
        </p:txBody>
      </p:sp>
    </p:spTree>
    <p:extLst>
      <p:ext uri="{BB962C8B-B14F-4D97-AF65-F5344CB8AC3E}">
        <p14:creationId xmlns:p14="http://schemas.microsoft.com/office/powerpoint/2010/main" val="1082155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69BA9-5424-4886-A89B-004DB942C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Competition and Market Structure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C9FA1-D51A-4C57-AB62-D800DAA38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" y="1268413"/>
            <a:ext cx="8213188" cy="4522787"/>
          </a:xfrm>
        </p:spPr>
        <p:txBody>
          <a:bodyPr/>
          <a:lstStyle/>
          <a:p>
            <a:r>
              <a:rPr lang="en-GB" dirty="0"/>
              <a:t>The nature of competition in a market is determined by a variety of factors, including:</a:t>
            </a:r>
          </a:p>
          <a:p>
            <a:pPr marL="0" indent="0">
              <a:buNone/>
            </a:pPr>
            <a:r>
              <a:rPr lang="en-GB" dirty="0"/>
              <a:t>	• The extent of current competition</a:t>
            </a:r>
          </a:p>
          <a:p>
            <a:pPr marL="0" indent="0">
              <a:buNone/>
            </a:pPr>
            <a:r>
              <a:rPr lang="en-GB" dirty="0"/>
              <a:t>	• The potential for new businesses to enter the 	market</a:t>
            </a:r>
          </a:p>
          <a:p>
            <a:pPr marL="0" indent="0">
              <a:buNone/>
            </a:pPr>
            <a:r>
              <a:rPr lang="en-GB" dirty="0"/>
              <a:t>	• The extent to which a business produces a 	similar product (indistinct from rivals) or a 	differentiated product (distinct from rivals)</a:t>
            </a:r>
          </a:p>
        </p:txBody>
      </p:sp>
    </p:spTree>
    <p:extLst>
      <p:ext uri="{BB962C8B-B14F-4D97-AF65-F5344CB8AC3E}">
        <p14:creationId xmlns:p14="http://schemas.microsoft.com/office/powerpoint/2010/main" val="3310724459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anose="04020404030D07020202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anose="04020404030D07020202" pitchFamily="82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759</Words>
  <Application>Microsoft Office PowerPoint</Application>
  <PresentationFormat>On-screen Show (4:3)</PresentationFormat>
  <Paragraphs>57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MS PGothic</vt:lpstr>
      <vt:lpstr>Arial</vt:lpstr>
      <vt:lpstr>Calibri</vt:lpstr>
      <vt:lpstr>Comic Sans MS</vt:lpstr>
      <vt:lpstr>Tempus Sans ITC</vt:lpstr>
      <vt:lpstr>Times New Roman</vt:lpstr>
      <vt:lpstr>Wingdings 3</vt:lpstr>
      <vt:lpstr>1_Blank Presentation</vt:lpstr>
      <vt:lpstr>Blank Presentation</vt:lpstr>
      <vt:lpstr>PowerPoint Presentation</vt:lpstr>
      <vt:lpstr>What is a competitive market?</vt:lpstr>
      <vt:lpstr>The degree of competition </vt:lpstr>
      <vt:lpstr>PowerPoint Presentation</vt:lpstr>
      <vt:lpstr>PowerPoint Presentation</vt:lpstr>
      <vt:lpstr>Responses of businesses to a changing competitive environment</vt:lpstr>
      <vt:lpstr>Introduction </vt:lpstr>
      <vt:lpstr> What is Competitiveness? </vt:lpstr>
      <vt:lpstr> Competition and Market Structure </vt:lpstr>
      <vt:lpstr>Threat of new entrants</vt:lpstr>
      <vt:lpstr> Barriers to Market Entry </vt:lpstr>
      <vt:lpstr>PowerPoint Presentation</vt:lpstr>
      <vt:lpstr>PowerPoint Presentation</vt:lpstr>
      <vt:lpstr>PowerPoint Presentation</vt:lpstr>
      <vt:lpstr>PowerPoint Presentation</vt:lpstr>
    </vt:vector>
  </TitlesOfParts>
  <Company>Business Studies Online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Consumer Protection Legislation</dc:title>
  <dc:creator>A Murray</dc:creator>
  <cp:lastModifiedBy>S Gouldthorpe</cp:lastModifiedBy>
  <cp:revision>295</cp:revision>
  <cp:lastPrinted>2002-06-12T08:09:25Z</cp:lastPrinted>
  <dcterms:created xsi:type="dcterms:W3CDTF">2001-07-04T09:21:15Z</dcterms:created>
  <dcterms:modified xsi:type="dcterms:W3CDTF">2020-03-04T10:48:25Z</dcterms:modified>
</cp:coreProperties>
</file>