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82" r:id="rId5"/>
    <p:sldId id="266" r:id="rId6"/>
    <p:sldId id="258" r:id="rId7"/>
    <p:sldId id="259" r:id="rId8"/>
    <p:sldId id="285" r:id="rId9"/>
    <p:sldId id="300" r:id="rId10"/>
    <p:sldId id="265" r:id="rId11"/>
    <p:sldId id="286" r:id="rId12"/>
    <p:sldId id="290" r:id="rId13"/>
    <p:sldId id="309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68" r:id="rId25"/>
    <p:sldId id="281" r:id="rId26"/>
    <p:sldId id="298" r:id="rId27"/>
    <p:sldId id="299" r:id="rId28"/>
    <p:sldId id="284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260" r:id="rId38"/>
    <p:sldId id="28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FDBAC-FF40-4AAF-A3F5-9ECD0DDD32B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0"/>
      <dgm:spPr/>
      <dgm:t>
        <a:bodyPr/>
        <a:lstStyle/>
        <a:p>
          <a:endParaRPr lang="en-US"/>
        </a:p>
      </dgm:t>
    </dgm:pt>
    <dgm:pt modelId="{1CFC7FC3-C271-4E3B-BB00-B527435A7AD9}">
      <dgm:prSet phldrT="[Text]" phldr="1"/>
      <dgm:spPr/>
      <dgm:t>
        <a:bodyPr/>
        <a:lstStyle/>
        <a:p>
          <a:endParaRPr lang="en-US"/>
        </a:p>
      </dgm:t>
    </dgm:pt>
    <dgm:pt modelId="{75DE8973-F2CD-48FA-A3D5-F3803A6F4451}" type="parTrans" cxnId="{53B61E8E-DE93-4493-9A51-CF1A3D1C7C10}">
      <dgm:prSet/>
      <dgm:spPr/>
      <dgm:t>
        <a:bodyPr/>
        <a:lstStyle/>
        <a:p>
          <a:endParaRPr lang="en-US"/>
        </a:p>
      </dgm:t>
    </dgm:pt>
    <dgm:pt modelId="{55C09B42-B6F0-4EF9-9950-F96F4D0E597C}" type="sibTrans" cxnId="{53B61E8E-DE93-4493-9A51-CF1A3D1C7C10}">
      <dgm:prSet/>
      <dgm:spPr/>
      <dgm:t>
        <a:bodyPr/>
        <a:lstStyle/>
        <a:p>
          <a:endParaRPr lang="en-US"/>
        </a:p>
      </dgm:t>
    </dgm:pt>
    <dgm:pt modelId="{011016CB-D7CA-45B8-9D10-CCBDF665BD8D}">
      <dgm:prSet phldrT="[Text]" phldr="1"/>
      <dgm:spPr/>
      <dgm:t>
        <a:bodyPr/>
        <a:lstStyle/>
        <a:p>
          <a:endParaRPr lang="en-US"/>
        </a:p>
      </dgm:t>
    </dgm:pt>
    <dgm:pt modelId="{F6783598-3530-44B4-BD8A-A6B45E1CE93B}" type="parTrans" cxnId="{7E8667B2-1BBE-4137-B69A-FFB9A9F044C4}">
      <dgm:prSet/>
      <dgm:spPr/>
      <dgm:t>
        <a:bodyPr/>
        <a:lstStyle/>
        <a:p>
          <a:endParaRPr lang="en-US"/>
        </a:p>
      </dgm:t>
    </dgm:pt>
    <dgm:pt modelId="{68D04529-AE01-408E-A810-7B4152251036}" type="sibTrans" cxnId="{7E8667B2-1BBE-4137-B69A-FFB9A9F044C4}">
      <dgm:prSet/>
      <dgm:spPr/>
      <dgm:t>
        <a:bodyPr/>
        <a:lstStyle/>
        <a:p>
          <a:endParaRPr lang="en-US"/>
        </a:p>
      </dgm:t>
    </dgm:pt>
    <dgm:pt modelId="{58201F2D-3FAB-40CB-9282-AEBFF78D5305}">
      <dgm:prSet phldrT="[Text]" phldr="1"/>
      <dgm:spPr/>
      <dgm:t>
        <a:bodyPr/>
        <a:lstStyle/>
        <a:p>
          <a:endParaRPr lang="en-US"/>
        </a:p>
      </dgm:t>
    </dgm:pt>
    <dgm:pt modelId="{73FCF819-0767-4CFD-8B6E-76F8C8DCD785}" type="parTrans" cxnId="{550EAEB5-D854-4887-B4BB-34685445654D}">
      <dgm:prSet/>
      <dgm:spPr/>
      <dgm:t>
        <a:bodyPr/>
        <a:lstStyle/>
        <a:p>
          <a:endParaRPr lang="en-US"/>
        </a:p>
      </dgm:t>
    </dgm:pt>
    <dgm:pt modelId="{7539CE47-33BA-43F6-AAFB-B63A04345870}" type="sibTrans" cxnId="{550EAEB5-D854-4887-B4BB-34685445654D}">
      <dgm:prSet/>
      <dgm:spPr/>
      <dgm:t>
        <a:bodyPr/>
        <a:lstStyle/>
        <a:p>
          <a:endParaRPr lang="en-US"/>
        </a:p>
      </dgm:t>
    </dgm:pt>
    <dgm:pt modelId="{AD5E3A42-6885-40DA-8E02-A46ECF0B6B05}">
      <dgm:prSet phldrT="[Text]" phldr="1"/>
      <dgm:spPr/>
      <dgm:t>
        <a:bodyPr/>
        <a:lstStyle/>
        <a:p>
          <a:endParaRPr lang="en-US"/>
        </a:p>
      </dgm:t>
    </dgm:pt>
    <dgm:pt modelId="{29AC0530-4C95-4B87-B399-57EB3B23379D}" type="parTrans" cxnId="{6EB734E6-0EAE-4924-BCBE-8444650DE3C2}">
      <dgm:prSet/>
      <dgm:spPr/>
      <dgm:t>
        <a:bodyPr/>
        <a:lstStyle/>
        <a:p>
          <a:endParaRPr lang="en-US"/>
        </a:p>
      </dgm:t>
    </dgm:pt>
    <dgm:pt modelId="{EC566C30-0E6F-40CB-A935-E495A0867579}" type="sibTrans" cxnId="{6EB734E6-0EAE-4924-BCBE-8444650DE3C2}">
      <dgm:prSet/>
      <dgm:spPr/>
      <dgm:t>
        <a:bodyPr/>
        <a:lstStyle/>
        <a:p>
          <a:endParaRPr lang="en-US"/>
        </a:p>
      </dgm:t>
    </dgm:pt>
    <dgm:pt modelId="{010FD092-CCD3-4566-B517-5DE2CBDE68AB}" type="pres">
      <dgm:prSet presAssocID="{63AFDBAC-FF40-4AAF-A3F5-9ECD0DDD32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A75B7-C087-46E5-863F-8CCB3D930296}" type="pres">
      <dgm:prSet presAssocID="{63AFDBAC-FF40-4AAF-A3F5-9ECD0DDD32BD}" presName="cycle" presStyleCnt="0"/>
      <dgm:spPr/>
    </dgm:pt>
    <dgm:pt modelId="{9A424147-055C-41A0-8ADC-6E887A69DD9F}" type="pres">
      <dgm:prSet presAssocID="{1CFC7FC3-C271-4E3B-BB00-B527435A7AD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AF3A-D35E-4F2A-829F-5A0BCD6AEF3E}" type="pres">
      <dgm:prSet presAssocID="{55C09B42-B6F0-4EF9-9950-F96F4D0E597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DC92D77-4906-4A49-8893-2DA8EC0A2DB0}" type="pres">
      <dgm:prSet presAssocID="{011016CB-D7CA-45B8-9D10-CCBDF665BD8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D2220-383D-4C1E-AAA2-15A0EA9A8807}" type="pres">
      <dgm:prSet presAssocID="{58201F2D-3FAB-40CB-9282-AEBFF78D530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08C73-4EF5-4311-8AFB-2A13E7014851}" type="pres">
      <dgm:prSet presAssocID="{AD5E3A42-6885-40DA-8E02-A46ECF0B6B0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895BE-8E16-4CF5-9B8F-ACA7051B09EC}" type="presOf" srcId="{011016CB-D7CA-45B8-9D10-CCBDF665BD8D}" destId="{CDC92D77-4906-4A49-8893-2DA8EC0A2DB0}" srcOrd="0" destOrd="0" presId="urn:microsoft.com/office/officeart/2005/8/layout/cycle3"/>
    <dgm:cxn modelId="{6EB734E6-0EAE-4924-BCBE-8444650DE3C2}" srcId="{63AFDBAC-FF40-4AAF-A3F5-9ECD0DDD32BD}" destId="{AD5E3A42-6885-40DA-8E02-A46ECF0B6B05}" srcOrd="3" destOrd="0" parTransId="{29AC0530-4C95-4B87-B399-57EB3B23379D}" sibTransId="{EC566C30-0E6F-40CB-A935-E495A0867579}"/>
    <dgm:cxn modelId="{F3AFC22F-DAF4-4E13-BC0C-907D857733FC}" type="presOf" srcId="{55C09B42-B6F0-4EF9-9950-F96F4D0E597C}" destId="{630BAF3A-D35E-4F2A-829F-5A0BCD6AEF3E}" srcOrd="0" destOrd="0" presId="urn:microsoft.com/office/officeart/2005/8/layout/cycle3"/>
    <dgm:cxn modelId="{7E8667B2-1BBE-4137-B69A-FFB9A9F044C4}" srcId="{63AFDBAC-FF40-4AAF-A3F5-9ECD0DDD32BD}" destId="{011016CB-D7CA-45B8-9D10-CCBDF665BD8D}" srcOrd="1" destOrd="0" parTransId="{F6783598-3530-44B4-BD8A-A6B45E1CE93B}" sibTransId="{68D04529-AE01-408E-A810-7B4152251036}"/>
    <dgm:cxn modelId="{AAECFAD2-A41A-45DB-B903-3330398C7690}" type="presOf" srcId="{63AFDBAC-FF40-4AAF-A3F5-9ECD0DDD32BD}" destId="{010FD092-CCD3-4566-B517-5DE2CBDE68AB}" srcOrd="0" destOrd="0" presId="urn:microsoft.com/office/officeart/2005/8/layout/cycle3"/>
    <dgm:cxn modelId="{53B61E8E-DE93-4493-9A51-CF1A3D1C7C10}" srcId="{63AFDBAC-FF40-4AAF-A3F5-9ECD0DDD32BD}" destId="{1CFC7FC3-C271-4E3B-BB00-B527435A7AD9}" srcOrd="0" destOrd="0" parTransId="{75DE8973-F2CD-48FA-A3D5-F3803A6F4451}" sibTransId="{55C09B42-B6F0-4EF9-9950-F96F4D0E597C}"/>
    <dgm:cxn modelId="{550EAEB5-D854-4887-B4BB-34685445654D}" srcId="{63AFDBAC-FF40-4AAF-A3F5-9ECD0DDD32BD}" destId="{58201F2D-3FAB-40CB-9282-AEBFF78D5305}" srcOrd="2" destOrd="0" parTransId="{73FCF819-0767-4CFD-8B6E-76F8C8DCD785}" sibTransId="{7539CE47-33BA-43F6-AAFB-B63A04345870}"/>
    <dgm:cxn modelId="{30D83B52-C700-472F-B7B8-F9D39C6084AC}" type="presOf" srcId="{1CFC7FC3-C271-4E3B-BB00-B527435A7AD9}" destId="{9A424147-055C-41A0-8ADC-6E887A69DD9F}" srcOrd="0" destOrd="0" presId="urn:microsoft.com/office/officeart/2005/8/layout/cycle3"/>
    <dgm:cxn modelId="{77EB4F72-185B-449B-BD19-B85B1F5D30A8}" type="presOf" srcId="{58201F2D-3FAB-40CB-9282-AEBFF78D5305}" destId="{72AD2220-383D-4C1E-AAA2-15A0EA9A8807}" srcOrd="0" destOrd="0" presId="urn:microsoft.com/office/officeart/2005/8/layout/cycle3"/>
    <dgm:cxn modelId="{E305DADF-DF69-4277-8172-DEF3DF696A24}" type="presOf" srcId="{AD5E3A42-6885-40DA-8E02-A46ECF0B6B05}" destId="{D2208C73-4EF5-4311-8AFB-2A13E7014851}" srcOrd="0" destOrd="0" presId="urn:microsoft.com/office/officeart/2005/8/layout/cycle3"/>
    <dgm:cxn modelId="{F73593D9-2B4D-4937-AB14-F3EE1C6C794B}" type="presParOf" srcId="{010FD092-CCD3-4566-B517-5DE2CBDE68AB}" destId="{864A75B7-C087-46E5-863F-8CCB3D930296}" srcOrd="0" destOrd="0" presId="urn:microsoft.com/office/officeart/2005/8/layout/cycle3"/>
    <dgm:cxn modelId="{5080DE7C-D0E2-45CE-B78D-34A25B005624}" type="presParOf" srcId="{864A75B7-C087-46E5-863F-8CCB3D930296}" destId="{9A424147-055C-41A0-8ADC-6E887A69DD9F}" srcOrd="0" destOrd="0" presId="urn:microsoft.com/office/officeart/2005/8/layout/cycle3"/>
    <dgm:cxn modelId="{D8C1BC64-1BB9-4EB5-B783-59CD10377A5B}" type="presParOf" srcId="{864A75B7-C087-46E5-863F-8CCB3D930296}" destId="{630BAF3A-D35E-4F2A-829F-5A0BCD6AEF3E}" srcOrd="1" destOrd="0" presId="urn:microsoft.com/office/officeart/2005/8/layout/cycle3"/>
    <dgm:cxn modelId="{7476BF6E-D38E-4E3C-B544-C145B31C5700}" type="presParOf" srcId="{864A75B7-C087-46E5-863F-8CCB3D930296}" destId="{CDC92D77-4906-4A49-8893-2DA8EC0A2DB0}" srcOrd="2" destOrd="0" presId="urn:microsoft.com/office/officeart/2005/8/layout/cycle3"/>
    <dgm:cxn modelId="{05B492D1-6E08-47FC-AA97-3195098ECCCB}" type="presParOf" srcId="{864A75B7-C087-46E5-863F-8CCB3D930296}" destId="{72AD2220-383D-4C1E-AAA2-15A0EA9A8807}" srcOrd="3" destOrd="0" presId="urn:microsoft.com/office/officeart/2005/8/layout/cycle3"/>
    <dgm:cxn modelId="{9B6DDD07-7B18-4229-96ED-F7FCECE2E389}" type="presParOf" srcId="{864A75B7-C087-46E5-863F-8CCB3D930296}" destId="{D2208C73-4EF5-4311-8AFB-2A13E70148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FDBAC-FF40-4AAF-A3F5-9ECD0DDD32BD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FC7FC3-C271-4E3B-BB00-B527435A7AD9}">
      <dgm:prSet phldrT="[Text]" custT="1"/>
      <dgm:spPr/>
      <dgm:t>
        <a:bodyPr/>
        <a:lstStyle/>
        <a:p>
          <a:r>
            <a:rPr lang="en-US" sz="4000" dirty="0" smtClean="0"/>
            <a:t>Cash</a:t>
          </a:r>
          <a:endParaRPr lang="en-US" sz="4000" dirty="0"/>
        </a:p>
      </dgm:t>
    </dgm:pt>
    <dgm:pt modelId="{75DE8973-F2CD-48FA-A3D5-F3803A6F4451}" type="parTrans" cxnId="{53B61E8E-DE93-4493-9A51-CF1A3D1C7C10}">
      <dgm:prSet/>
      <dgm:spPr/>
      <dgm:t>
        <a:bodyPr/>
        <a:lstStyle/>
        <a:p>
          <a:endParaRPr lang="en-US"/>
        </a:p>
      </dgm:t>
    </dgm:pt>
    <dgm:pt modelId="{55C09B42-B6F0-4EF9-9950-F96F4D0E597C}" type="sibTrans" cxnId="{53B61E8E-DE93-4493-9A51-CF1A3D1C7C10}">
      <dgm:prSet/>
      <dgm:spPr/>
      <dgm:t>
        <a:bodyPr/>
        <a:lstStyle/>
        <a:p>
          <a:endParaRPr lang="en-US"/>
        </a:p>
      </dgm:t>
    </dgm:pt>
    <dgm:pt modelId="{011016CB-D7CA-45B8-9D10-CCBDF665BD8D}">
      <dgm:prSet phldrT="[Text]"/>
      <dgm:spPr/>
      <dgm:t>
        <a:bodyPr/>
        <a:lstStyle/>
        <a:p>
          <a:r>
            <a:rPr lang="en-US" dirty="0" smtClean="0"/>
            <a:t>Cash paid by debtors for goods or services bought</a:t>
          </a:r>
        </a:p>
        <a:p>
          <a:r>
            <a:rPr lang="en-US" dirty="0" smtClean="0"/>
            <a:t>(current asset)</a:t>
          </a:r>
          <a:endParaRPr lang="en-US" dirty="0"/>
        </a:p>
      </dgm:t>
    </dgm:pt>
    <dgm:pt modelId="{F6783598-3530-44B4-BD8A-A6B45E1CE93B}" type="parTrans" cxnId="{7E8667B2-1BBE-4137-B69A-FFB9A9F044C4}">
      <dgm:prSet/>
      <dgm:spPr/>
      <dgm:t>
        <a:bodyPr/>
        <a:lstStyle/>
        <a:p>
          <a:endParaRPr lang="en-US"/>
        </a:p>
      </dgm:t>
    </dgm:pt>
    <dgm:pt modelId="{68D04529-AE01-408E-A810-7B4152251036}" type="sibTrans" cxnId="{7E8667B2-1BBE-4137-B69A-FFB9A9F044C4}">
      <dgm:prSet/>
      <dgm:spPr/>
      <dgm:t>
        <a:bodyPr/>
        <a:lstStyle/>
        <a:p>
          <a:endParaRPr lang="en-US"/>
        </a:p>
      </dgm:t>
    </dgm:pt>
    <dgm:pt modelId="{58201F2D-3FAB-40CB-9282-AEBFF78D5305}">
      <dgm:prSet phldrT="[Text]" custT="1"/>
      <dgm:spPr/>
      <dgm:t>
        <a:bodyPr/>
        <a:lstStyle/>
        <a:p>
          <a:r>
            <a:rPr lang="en-US" sz="4000" dirty="0" smtClean="0"/>
            <a:t>Sales</a:t>
          </a:r>
          <a:endParaRPr lang="en-US" sz="1900" dirty="0"/>
        </a:p>
      </dgm:t>
    </dgm:pt>
    <dgm:pt modelId="{73FCF819-0767-4CFD-8B6E-76F8C8DCD785}" type="parTrans" cxnId="{550EAEB5-D854-4887-B4BB-34685445654D}">
      <dgm:prSet/>
      <dgm:spPr/>
      <dgm:t>
        <a:bodyPr/>
        <a:lstStyle/>
        <a:p>
          <a:endParaRPr lang="en-US"/>
        </a:p>
      </dgm:t>
    </dgm:pt>
    <dgm:pt modelId="{7539CE47-33BA-43F6-AAFB-B63A04345870}" type="sibTrans" cxnId="{550EAEB5-D854-4887-B4BB-34685445654D}">
      <dgm:prSet/>
      <dgm:spPr/>
      <dgm:t>
        <a:bodyPr/>
        <a:lstStyle/>
        <a:p>
          <a:endParaRPr lang="en-US"/>
        </a:p>
      </dgm:t>
    </dgm:pt>
    <dgm:pt modelId="{AD5E3A42-6885-40DA-8E02-A46ECF0B6B05}">
      <dgm:prSet phldrT="[Text]"/>
      <dgm:spPr/>
      <dgm:t>
        <a:bodyPr/>
        <a:lstStyle/>
        <a:p>
          <a:r>
            <a:rPr lang="en-US" dirty="0" smtClean="0"/>
            <a:t>Stock purchased from suppliers on credit</a:t>
          </a:r>
        </a:p>
        <a:p>
          <a:r>
            <a:rPr lang="en-US" dirty="0" smtClean="0"/>
            <a:t>(current liability)</a:t>
          </a:r>
          <a:endParaRPr lang="en-US" dirty="0"/>
        </a:p>
      </dgm:t>
    </dgm:pt>
    <dgm:pt modelId="{29AC0530-4C95-4B87-B399-57EB3B23379D}" type="parTrans" cxnId="{6EB734E6-0EAE-4924-BCBE-8444650DE3C2}">
      <dgm:prSet/>
      <dgm:spPr/>
      <dgm:t>
        <a:bodyPr/>
        <a:lstStyle/>
        <a:p>
          <a:endParaRPr lang="en-US"/>
        </a:p>
      </dgm:t>
    </dgm:pt>
    <dgm:pt modelId="{EC566C30-0E6F-40CB-A935-E495A0867579}" type="sibTrans" cxnId="{6EB734E6-0EAE-4924-BCBE-8444650DE3C2}">
      <dgm:prSet/>
      <dgm:spPr/>
      <dgm:t>
        <a:bodyPr/>
        <a:lstStyle/>
        <a:p>
          <a:endParaRPr lang="en-US"/>
        </a:p>
      </dgm:t>
    </dgm:pt>
    <dgm:pt modelId="{010FD092-CCD3-4566-B517-5DE2CBDE68AB}" type="pres">
      <dgm:prSet presAssocID="{63AFDBAC-FF40-4AAF-A3F5-9ECD0DDD32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A75B7-C087-46E5-863F-8CCB3D930296}" type="pres">
      <dgm:prSet presAssocID="{63AFDBAC-FF40-4AAF-A3F5-9ECD0DDD32BD}" presName="cycle" presStyleCnt="0"/>
      <dgm:spPr/>
      <dgm:t>
        <a:bodyPr/>
        <a:lstStyle/>
        <a:p>
          <a:endParaRPr lang="en-US"/>
        </a:p>
      </dgm:t>
    </dgm:pt>
    <dgm:pt modelId="{9A424147-055C-41A0-8ADC-6E887A69DD9F}" type="pres">
      <dgm:prSet presAssocID="{1CFC7FC3-C271-4E3B-BB00-B527435A7AD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AF3A-D35E-4F2A-829F-5A0BCD6AEF3E}" type="pres">
      <dgm:prSet presAssocID="{55C09B42-B6F0-4EF9-9950-F96F4D0E597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DC92D77-4906-4A49-8893-2DA8EC0A2DB0}" type="pres">
      <dgm:prSet presAssocID="{011016CB-D7CA-45B8-9D10-CCBDF665BD8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D2220-383D-4C1E-AAA2-15A0EA9A8807}" type="pres">
      <dgm:prSet presAssocID="{58201F2D-3FAB-40CB-9282-AEBFF78D530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08C73-4EF5-4311-8AFB-2A13E7014851}" type="pres">
      <dgm:prSet presAssocID="{AD5E3A42-6885-40DA-8E02-A46ECF0B6B0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895BE-8E16-4CF5-9B8F-ACA7051B09EC}" type="presOf" srcId="{011016CB-D7CA-45B8-9D10-CCBDF665BD8D}" destId="{CDC92D77-4906-4A49-8893-2DA8EC0A2DB0}" srcOrd="0" destOrd="0" presId="urn:microsoft.com/office/officeart/2005/8/layout/cycle3"/>
    <dgm:cxn modelId="{6EB734E6-0EAE-4924-BCBE-8444650DE3C2}" srcId="{63AFDBAC-FF40-4AAF-A3F5-9ECD0DDD32BD}" destId="{AD5E3A42-6885-40DA-8E02-A46ECF0B6B05}" srcOrd="3" destOrd="0" parTransId="{29AC0530-4C95-4B87-B399-57EB3B23379D}" sibTransId="{EC566C30-0E6F-40CB-A935-E495A0867579}"/>
    <dgm:cxn modelId="{F3AFC22F-DAF4-4E13-BC0C-907D857733FC}" type="presOf" srcId="{55C09B42-B6F0-4EF9-9950-F96F4D0E597C}" destId="{630BAF3A-D35E-4F2A-829F-5A0BCD6AEF3E}" srcOrd="0" destOrd="0" presId="urn:microsoft.com/office/officeart/2005/8/layout/cycle3"/>
    <dgm:cxn modelId="{7E8667B2-1BBE-4137-B69A-FFB9A9F044C4}" srcId="{63AFDBAC-FF40-4AAF-A3F5-9ECD0DDD32BD}" destId="{011016CB-D7CA-45B8-9D10-CCBDF665BD8D}" srcOrd="1" destOrd="0" parTransId="{F6783598-3530-44B4-BD8A-A6B45E1CE93B}" sibTransId="{68D04529-AE01-408E-A810-7B4152251036}"/>
    <dgm:cxn modelId="{AAECFAD2-A41A-45DB-B903-3330398C7690}" type="presOf" srcId="{63AFDBAC-FF40-4AAF-A3F5-9ECD0DDD32BD}" destId="{010FD092-CCD3-4566-B517-5DE2CBDE68AB}" srcOrd="0" destOrd="0" presId="urn:microsoft.com/office/officeart/2005/8/layout/cycle3"/>
    <dgm:cxn modelId="{53B61E8E-DE93-4493-9A51-CF1A3D1C7C10}" srcId="{63AFDBAC-FF40-4AAF-A3F5-9ECD0DDD32BD}" destId="{1CFC7FC3-C271-4E3B-BB00-B527435A7AD9}" srcOrd="0" destOrd="0" parTransId="{75DE8973-F2CD-48FA-A3D5-F3803A6F4451}" sibTransId="{55C09B42-B6F0-4EF9-9950-F96F4D0E597C}"/>
    <dgm:cxn modelId="{550EAEB5-D854-4887-B4BB-34685445654D}" srcId="{63AFDBAC-FF40-4AAF-A3F5-9ECD0DDD32BD}" destId="{58201F2D-3FAB-40CB-9282-AEBFF78D5305}" srcOrd="2" destOrd="0" parTransId="{73FCF819-0767-4CFD-8B6E-76F8C8DCD785}" sibTransId="{7539CE47-33BA-43F6-AAFB-B63A04345870}"/>
    <dgm:cxn modelId="{30D83B52-C700-472F-B7B8-F9D39C6084AC}" type="presOf" srcId="{1CFC7FC3-C271-4E3B-BB00-B527435A7AD9}" destId="{9A424147-055C-41A0-8ADC-6E887A69DD9F}" srcOrd="0" destOrd="0" presId="urn:microsoft.com/office/officeart/2005/8/layout/cycle3"/>
    <dgm:cxn modelId="{77EB4F72-185B-449B-BD19-B85B1F5D30A8}" type="presOf" srcId="{58201F2D-3FAB-40CB-9282-AEBFF78D5305}" destId="{72AD2220-383D-4C1E-AAA2-15A0EA9A8807}" srcOrd="0" destOrd="0" presId="urn:microsoft.com/office/officeart/2005/8/layout/cycle3"/>
    <dgm:cxn modelId="{E305DADF-DF69-4277-8172-DEF3DF696A24}" type="presOf" srcId="{AD5E3A42-6885-40DA-8E02-A46ECF0B6B05}" destId="{D2208C73-4EF5-4311-8AFB-2A13E7014851}" srcOrd="0" destOrd="0" presId="urn:microsoft.com/office/officeart/2005/8/layout/cycle3"/>
    <dgm:cxn modelId="{F73593D9-2B4D-4937-AB14-F3EE1C6C794B}" type="presParOf" srcId="{010FD092-CCD3-4566-B517-5DE2CBDE68AB}" destId="{864A75B7-C087-46E5-863F-8CCB3D930296}" srcOrd="0" destOrd="0" presId="urn:microsoft.com/office/officeart/2005/8/layout/cycle3"/>
    <dgm:cxn modelId="{5080DE7C-D0E2-45CE-B78D-34A25B005624}" type="presParOf" srcId="{864A75B7-C087-46E5-863F-8CCB3D930296}" destId="{9A424147-055C-41A0-8ADC-6E887A69DD9F}" srcOrd="0" destOrd="0" presId="urn:microsoft.com/office/officeart/2005/8/layout/cycle3"/>
    <dgm:cxn modelId="{D8C1BC64-1BB9-4EB5-B783-59CD10377A5B}" type="presParOf" srcId="{864A75B7-C087-46E5-863F-8CCB3D930296}" destId="{630BAF3A-D35E-4F2A-829F-5A0BCD6AEF3E}" srcOrd="1" destOrd="0" presId="urn:microsoft.com/office/officeart/2005/8/layout/cycle3"/>
    <dgm:cxn modelId="{7476BF6E-D38E-4E3C-B544-C145B31C5700}" type="presParOf" srcId="{864A75B7-C087-46E5-863F-8CCB3D930296}" destId="{CDC92D77-4906-4A49-8893-2DA8EC0A2DB0}" srcOrd="2" destOrd="0" presId="urn:microsoft.com/office/officeart/2005/8/layout/cycle3"/>
    <dgm:cxn modelId="{05B492D1-6E08-47FC-AA97-3195098ECCCB}" type="presParOf" srcId="{864A75B7-C087-46E5-863F-8CCB3D930296}" destId="{72AD2220-383D-4C1E-AAA2-15A0EA9A8807}" srcOrd="3" destOrd="0" presId="urn:microsoft.com/office/officeart/2005/8/layout/cycle3"/>
    <dgm:cxn modelId="{9B6DDD07-7B18-4229-96ED-F7FCECE2E389}" type="presParOf" srcId="{864A75B7-C087-46E5-863F-8CCB3D930296}" destId="{D2208C73-4EF5-4311-8AFB-2A13E70148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BAF3A-D35E-4F2A-829F-5A0BCD6AEF3E}">
      <dsp:nvSpPr>
        <dsp:cNvPr id="0" name=""/>
        <dsp:cNvSpPr/>
      </dsp:nvSpPr>
      <dsp:spPr>
        <a:xfrm>
          <a:off x="3190471" y="-114731"/>
          <a:ext cx="4134656" cy="4134656"/>
        </a:xfrm>
        <a:prstGeom prst="circularArrow">
          <a:avLst>
            <a:gd name="adj1" fmla="val 4668"/>
            <a:gd name="adj2" fmla="val 272909"/>
            <a:gd name="adj3" fmla="val 12817716"/>
            <a:gd name="adj4" fmla="val 18040218"/>
            <a:gd name="adj5" fmla="val 484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24147-055C-41A0-8ADC-6E887A69DD9F}">
      <dsp:nvSpPr>
        <dsp:cNvPr id="0" name=""/>
        <dsp:cNvSpPr/>
      </dsp:nvSpPr>
      <dsp:spPr>
        <a:xfrm>
          <a:off x="3876600" y="453"/>
          <a:ext cx="2762398" cy="1381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3944025" y="67878"/>
        <a:ext cx="2627548" cy="1246349"/>
      </dsp:txXfrm>
    </dsp:sp>
    <dsp:sp modelId="{CDC92D77-4906-4A49-8893-2DA8EC0A2DB0}">
      <dsp:nvSpPr>
        <dsp:cNvPr id="0" name=""/>
        <dsp:cNvSpPr/>
      </dsp:nvSpPr>
      <dsp:spPr>
        <a:xfrm>
          <a:off x="5361216" y="1485069"/>
          <a:ext cx="2762398" cy="1381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5428641" y="1552494"/>
        <a:ext cx="2627548" cy="1246349"/>
      </dsp:txXfrm>
    </dsp:sp>
    <dsp:sp modelId="{72AD2220-383D-4C1E-AAA2-15A0EA9A8807}">
      <dsp:nvSpPr>
        <dsp:cNvPr id="0" name=""/>
        <dsp:cNvSpPr/>
      </dsp:nvSpPr>
      <dsp:spPr>
        <a:xfrm>
          <a:off x="3876600" y="2969685"/>
          <a:ext cx="2762398" cy="1381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3944025" y="3037110"/>
        <a:ext cx="2627548" cy="1246349"/>
      </dsp:txXfrm>
    </dsp:sp>
    <dsp:sp modelId="{D2208C73-4EF5-4311-8AFB-2A13E7014851}">
      <dsp:nvSpPr>
        <dsp:cNvPr id="0" name=""/>
        <dsp:cNvSpPr/>
      </dsp:nvSpPr>
      <dsp:spPr>
        <a:xfrm>
          <a:off x="2391984" y="1485069"/>
          <a:ext cx="2762398" cy="1381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2459409" y="1552494"/>
        <a:ext cx="2627548" cy="1246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BAF3A-D35E-4F2A-829F-5A0BCD6AEF3E}">
      <dsp:nvSpPr>
        <dsp:cNvPr id="0" name=""/>
        <dsp:cNvSpPr/>
      </dsp:nvSpPr>
      <dsp:spPr>
        <a:xfrm>
          <a:off x="3190471" y="-114731"/>
          <a:ext cx="4134656" cy="4134656"/>
        </a:xfrm>
        <a:prstGeom prst="circularArrow">
          <a:avLst>
            <a:gd name="adj1" fmla="val 4668"/>
            <a:gd name="adj2" fmla="val 272909"/>
            <a:gd name="adj3" fmla="val 12817716"/>
            <a:gd name="adj4" fmla="val 18040218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24147-055C-41A0-8ADC-6E887A69DD9F}">
      <dsp:nvSpPr>
        <dsp:cNvPr id="0" name=""/>
        <dsp:cNvSpPr/>
      </dsp:nvSpPr>
      <dsp:spPr>
        <a:xfrm>
          <a:off x="3876600" y="453"/>
          <a:ext cx="2762398" cy="13811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Cash</a:t>
          </a:r>
          <a:endParaRPr lang="en-US" sz="4000" kern="1200" dirty="0"/>
        </a:p>
      </dsp:txBody>
      <dsp:txXfrm>
        <a:off x="3944025" y="67878"/>
        <a:ext cx="2627548" cy="1246349"/>
      </dsp:txXfrm>
    </dsp:sp>
    <dsp:sp modelId="{CDC92D77-4906-4A49-8893-2DA8EC0A2DB0}">
      <dsp:nvSpPr>
        <dsp:cNvPr id="0" name=""/>
        <dsp:cNvSpPr/>
      </dsp:nvSpPr>
      <dsp:spPr>
        <a:xfrm>
          <a:off x="5361216" y="1485069"/>
          <a:ext cx="2762398" cy="13811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Cash paid by debtors for goods or services bought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(current asset)</a:t>
          </a:r>
          <a:endParaRPr lang="en-US" sz="1900" kern="1200" dirty="0"/>
        </a:p>
      </dsp:txBody>
      <dsp:txXfrm>
        <a:off x="5428641" y="1552494"/>
        <a:ext cx="2627548" cy="1246349"/>
      </dsp:txXfrm>
    </dsp:sp>
    <dsp:sp modelId="{72AD2220-383D-4C1E-AAA2-15A0EA9A8807}">
      <dsp:nvSpPr>
        <dsp:cNvPr id="0" name=""/>
        <dsp:cNvSpPr/>
      </dsp:nvSpPr>
      <dsp:spPr>
        <a:xfrm>
          <a:off x="3876600" y="2969685"/>
          <a:ext cx="2762398" cy="13811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Sales</a:t>
          </a:r>
          <a:endParaRPr lang="en-US" sz="1900" kern="1200" dirty="0"/>
        </a:p>
      </dsp:txBody>
      <dsp:txXfrm>
        <a:off x="3944025" y="3037110"/>
        <a:ext cx="2627548" cy="1246349"/>
      </dsp:txXfrm>
    </dsp:sp>
    <dsp:sp modelId="{D2208C73-4EF5-4311-8AFB-2A13E7014851}">
      <dsp:nvSpPr>
        <dsp:cNvPr id="0" name=""/>
        <dsp:cNvSpPr/>
      </dsp:nvSpPr>
      <dsp:spPr>
        <a:xfrm>
          <a:off x="2391984" y="1485069"/>
          <a:ext cx="2762398" cy="13811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Stock purchased from suppliers on credit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(current liability)</a:t>
          </a:r>
          <a:endParaRPr lang="en-US" sz="1900" kern="1200" dirty="0"/>
        </a:p>
      </dsp:txBody>
      <dsp:txXfrm>
        <a:off x="2459409" y="1552494"/>
        <a:ext cx="2627548" cy="124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students may say phone or </a:t>
            </a:r>
            <a:r>
              <a:rPr lang="en-GB" dirty="0" err="1" smtClean="0"/>
              <a:t>xbox</a:t>
            </a:r>
            <a:r>
              <a:rPr lang="en-GB" baseline="0" dirty="0" smtClean="0"/>
              <a:t> possibly a posh watch, cars take too long to sell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8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Borrowed an AS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will need this to carry out the calculations in this slideshow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6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4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1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9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2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can pay their suppliers later or demand earlier payment from their customers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6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Borrowed an AS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92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1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5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9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6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9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2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0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64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1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59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2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78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2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69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1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2.3.2 Liquidity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140153"/>
            <a:ext cx="8433242" cy="661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05100" y="140153"/>
            <a:ext cx="269965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This is the statement of financial position for Burberry for 2016 and 2017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5100" y="5739624"/>
            <a:ext cx="269965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Why do the liabilities figures appear in brackets?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1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Statement of financial position  - the exam version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203" y="1972929"/>
            <a:ext cx="7392936" cy="4543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3355301"/>
            <a:ext cx="2699658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 the exam you are given a much simpler version to work with.  This is an example from the 2017 paper 3. 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8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Measuring liquidity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A business owner and their investors can use liquidity as a measure of how healthy the business is, this it doesn’t have too many debts and that it can easily pay its bills</a:t>
            </a:r>
          </a:p>
          <a:p>
            <a:endParaRPr lang="en-GB" dirty="0"/>
          </a:p>
          <a:p>
            <a:r>
              <a:rPr lang="en-GB" dirty="0" smtClean="0"/>
              <a:t>So we measure liquidity to find this out</a:t>
            </a:r>
          </a:p>
          <a:p>
            <a:endParaRPr lang="en-GB" dirty="0"/>
          </a:p>
          <a:p>
            <a:r>
              <a:rPr lang="en-GB" dirty="0" smtClean="0"/>
              <a:t>The tools to measure liquidity (ability to pay bills) is the statement of financial position and two key ratios</a:t>
            </a:r>
          </a:p>
          <a:p>
            <a:pPr lvl="1"/>
            <a:r>
              <a:rPr lang="en-GB" b="1" dirty="0" smtClean="0"/>
              <a:t>Current ratio</a:t>
            </a:r>
          </a:p>
          <a:p>
            <a:pPr lvl="1"/>
            <a:r>
              <a:rPr lang="en-GB" b="1" dirty="0" smtClean="0"/>
              <a:t>Acid test ratio</a:t>
            </a:r>
          </a:p>
        </p:txBody>
      </p:sp>
    </p:spTree>
    <p:extLst>
      <p:ext uri="{BB962C8B-B14F-4D97-AF65-F5344CB8AC3E}">
        <p14:creationId xmlns:p14="http://schemas.microsoft.com/office/powerpoint/2010/main" val="382359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Current ratio formula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2051" y="1027906"/>
            <a:ext cx="4789714" cy="3945391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assets</a:t>
            </a:r>
          </a:p>
          <a:p>
            <a:pPr marL="457200" lvl="1" indent="0">
              <a:buNone/>
            </a:pP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</a:t>
            </a:r>
          </a:p>
          <a:p>
            <a:pPr marL="457200" lvl="1" indent="0">
              <a:buNone/>
            </a:pPr>
            <a:endParaRPr lang="en-GB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algn="ctr">
              <a:buNone/>
            </a:pP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liabilities</a:t>
            </a:r>
            <a:endParaRPr lang="en-GB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691" y="5916431"/>
            <a:ext cx="7786619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Write down this formula and get out your calculator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and prepare to try some examples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0769">
            <a:off x="10063202" y="4200890"/>
            <a:ext cx="1672504" cy="21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Current ratio calculation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7396"/>
            <a:ext cx="5181600" cy="247423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Use the statement of financial position to calculate the current ratio for Burberry for 2016 and 2017</a:t>
            </a:r>
          </a:p>
          <a:p>
            <a:r>
              <a:rPr lang="en-GB" dirty="0" smtClean="0"/>
              <a:t>Careful to only use the current asset and current liability figures and not the totals</a:t>
            </a:r>
          </a:p>
          <a:p>
            <a:r>
              <a:rPr lang="en-GB" dirty="0" smtClean="0"/>
              <a:t>Express your answer as a ratio to 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78" y="1690688"/>
            <a:ext cx="4280322" cy="435133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77179"/>
              </p:ext>
            </p:extLst>
          </p:nvPr>
        </p:nvGraphicFramePr>
        <p:xfrm>
          <a:off x="1005114" y="4584814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         :1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2017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          :1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6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Current ratio answer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2600070"/>
              </p:ext>
            </p:extLst>
          </p:nvPr>
        </p:nvGraphicFramePr>
        <p:xfrm>
          <a:off x="838200" y="182562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2.77:1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2017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2.90:1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78" y="1690688"/>
            <a:ext cx="4280322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212771"/>
            <a:ext cx="4593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What conclusions can you make from these ratios?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Some answers on the next slide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0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Current ratio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Burberry has a current ratio of 2.9:1</a:t>
            </a:r>
          </a:p>
          <a:p>
            <a:pPr marL="0" indent="0">
              <a:buNone/>
            </a:pPr>
            <a:r>
              <a:rPr lang="en-GB" dirty="0" smtClean="0"/>
              <a:t>This means that for every £1 of debts they have £2.90 of assets that they can quickly turn into cash</a:t>
            </a:r>
          </a:p>
          <a:p>
            <a:pPr marL="0" indent="0">
              <a:buNone/>
            </a:pPr>
            <a:r>
              <a:rPr lang="en-GB" dirty="0" smtClean="0"/>
              <a:t>The Ideal ratio is 1.5:1,  lower than this and there is not enough money to pay bills</a:t>
            </a:r>
          </a:p>
          <a:p>
            <a:pPr marL="0" indent="0">
              <a:buNone/>
            </a:pPr>
            <a:r>
              <a:rPr lang="en-GB" dirty="0" smtClean="0"/>
              <a:t>Higher than this and there is too much money tied up in stock</a:t>
            </a:r>
            <a:r>
              <a:rPr lang="en-GB" dirty="0"/>
              <a:t> </a:t>
            </a:r>
            <a:r>
              <a:rPr lang="en-GB" dirty="0" smtClean="0"/>
              <a:t>– but with Burberry being a high end retailer the current ratio looks about right for holding high value of stock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056" y="1825625"/>
            <a:ext cx="3921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Acid test ratio formula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290" y="1825625"/>
            <a:ext cx="10068233" cy="435133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algn="ctr">
              <a:buNone/>
            </a:pPr>
            <a:r>
              <a:rPr lang="en-GB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 </a:t>
            </a: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assets - inventory</a:t>
            </a:r>
            <a:endParaRPr lang="en-GB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_______________</a:t>
            </a:r>
            <a:endParaRPr lang="en-GB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algn="ctr">
              <a:buNone/>
            </a:pPr>
            <a:r>
              <a:rPr lang="en-GB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Current </a:t>
            </a:r>
            <a:r>
              <a:rPr lang="en-GB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liabilities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2691" y="5916431"/>
            <a:ext cx="7786619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Write down this formula and get out your calculator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and prepare to try some examples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0769">
            <a:off x="10063202" y="4200890"/>
            <a:ext cx="1672504" cy="21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Acid test  ratio calculation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7396"/>
            <a:ext cx="5181600" cy="24742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 smtClean="0"/>
              <a:t>Use the statement of financial position to calculate the acid test ratio for Burberry for 2016 and 2017</a:t>
            </a:r>
          </a:p>
          <a:p>
            <a:r>
              <a:rPr lang="en-GB" dirty="0" smtClean="0"/>
              <a:t>Careful to only use the current asset and current liability figures and not the totals</a:t>
            </a:r>
          </a:p>
          <a:p>
            <a:r>
              <a:rPr lang="en-GB" dirty="0" smtClean="0"/>
              <a:t>Express your answer as a ratio to 1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19954"/>
              </p:ext>
            </p:extLst>
          </p:nvPr>
        </p:nvGraphicFramePr>
        <p:xfrm>
          <a:off x="838200" y="4584814"/>
          <a:ext cx="5014686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343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507343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2017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5181600" cy="4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43152"/>
              </p:ext>
            </p:extLst>
          </p:nvPr>
        </p:nvGraphicFramePr>
        <p:xfrm>
          <a:off x="1043214" y="1896043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1.87:1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2017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2.01:1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96043"/>
            <a:ext cx="5181600" cy="4101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214" y="4354286"/>
            <a:ext cx="422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Now that the inventory or stock has been removed – what conclusions can you make about the ability of Burberry to meet their day-to-day bills?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Calculators will be needed for this topic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19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Acid test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This is also known as the quick ratio and is a harsher test of liquidity because you cannot guarantee to sell all of the stock.  Stock can also spoil, become obsolete or just go out of fashion. 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If a business has an acid test ratio of less than 1:1 then its current assets (minus stocks) do not cover its current liabilities.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This could mean a problem for the business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Again some retailers with strong cash flow and fast moving stocks may have an acid test of 0.4:1 and be fine, it depends on the industry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1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Ways that liquidity can be improved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A business could reduce the amount of stocks that it holds, so finished goods need to be dispatched faster to customers</a:t>
            </a:r>
          </a:p>
          <a:p>
            <a:r>
              <a:rPr lang="en-GB" dirty="0"/>
              <a:t>A business could reduce the credit period offered to customers, for example insist that customers pay in 30 days not 90</a:t>
            </a:r>
          </a:p>
          <a:p>
            <a:r>
              <a:rPr lang="en-GB" dirty="0"/>
              <a:t>A business could also pay suppliers later on agreed credit terms</a:t>
            </a:r>
          </a:p>
          <a:p>
            <a:r>
              <a:rPr lang="en-GB" dirty="0"/>
              <a:t>Increase borrowing long term and clear the short term debts</a:t>
            </a:r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2283">
            <a:off x="6827777" y="1912201"/>
            <a:ext cx="30099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7942">
            <a:off x="7927234" y="4059124"/>
            <a:ext cx="3009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5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Working capital and its management: the importance of cash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4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Working capital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Working capital means the day-to-day finance needed in a business and can be calculated by CA-CL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1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Working capital cycle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9513340"/>
              </p:ext>
            </p:extLst>
          </p:nvPr>
        </p:nvGraphicFramePr>
        <p:xfrm>
          <a:off x="1097280" y="20251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16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6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Working capital cycle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9532030"/>
              </p:ext>
            </p:extLst>
          </p:nvPr>
        </p:nvGraphicFramePr>
        <p:xfrm>
          <a:off x="964276" y="20251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4276" y="1444826"/>
            <a:ext cx="2090057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longer this cycle takes, the longer the cash is tied up in stock or owed by debtors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1884" y="1398659"/>
            <a:ext cx="279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 can a business improve their working capital cycle?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2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1340769"/>
            <a:ext cx="7560840" cy="50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27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1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259" y="1295399"/>
            <a:ext cx="8635885" cy="529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06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14677"/>
            <a:ext cx="10896600" cy="153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1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17212"/>
            <a:ext cx="10515600" cy="2168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81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389" y="1677194"/>
            <a:ext cx="9315450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94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8794" y="1306753"/>
            <a:ext cx="7534412" cy="514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45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414" y="2098157"/>
            <a:ext cx="10249925" cy="134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919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</a:t>
            </a:r>
            <a:r>
              <a:rPr lang="en-GB" dirty="0"/>
              <a:t>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202" y="1541360"/>
            <a:ext cx="5942772" cy="510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055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/>
              <a:t>Liquidity</a:t>
            </a:r>
            <a:r>
              <a:rPr lang="en-GB" dirty="0"/>
              <a:t>; The ability of a business to turn its assets into cash to pay its current liabilities</a:t>
            </a:r>
          </a:p>
          <a:p>
            <a:r>
              <a:rPr lang="en-GB" b="1" dirty="0"/>
              <a:t>Balance sheet</a:t>
            </a:r>
            <a:r>
              <a:rPr lang="en-GB" dirty="0"/>
              <a:t>; a snapshot valuation of the business, what it owes, what it owns and owner equity</a:t>
            </a:r>
          </a:p>
          <a:p>
            <a:r>
              <a:rPr lang="en-GB" b="1" dirty="0"/>
              <a:t>Current assets </a:t>
            </a:r>
            <a:r>
              <a:rPr lang="en-GB" dirty="0"/>
              <a:t>(CA); </a:t>
            </a:r>
            <a:r>
              <a:rPr lang="en-GB" dirty="0" smtClean="0"/>
              <a:t>items </a:t>
            </a:r>
            <a:r>
              <a:rPr lang="en-GB" dirty="0"/>
              <a:t>the business owns that will become cash within one year e.g. stock or debtors</a:t>
            </a:r>
          </a:p>
          <a:p>
            <a:r>
              <a:rPr lang="en-GB" b="1" dirty="0"/>
              <a:t>Current liabilities </a:t>
            </a:r>
            <a:r>
              <a:rPr lang="en-GB" dirty="0"/>
              <a:t>(CL);items the business owes to others that must be paid within one year e.g. credit from suppliers</a:t>
            </a:r>
          </a:p>
          <a:p>
            <a:r>
              <a:rPr lang="en-GB" b="1" dirty="0"/>
              <a:t>Current ratio</a:t>
            </a:r>
            <a:r>
              <a:rPr lang="en-GB" dirty="0"/>
              <a:t>; CA / CL</a:t>
            </a:r>
          </a:p>
          <a:p>
            <a:r>
              <a:rPr lang="en-GB" b="1" dirty="0"/>
              <a:t>Acid test ratio</a:t>
            </a:r>
            <a:r>
              <a:rPr lang="en-GB" dirty="0"/>
              <a:t>; CA – stock / CL</a:t>
            </a:r>
          </a:p>
          <a:p>
            <a:r>
              <a:rPr lang="en-GB" b="1" dirty="0"/>
              <a:t>Working capital</a:t>
            </a:r>
            <a:r>
              <a:rPr lang="en-GB" dirty="0"/>
              <a:t>; day-to-day money needed by a business to pay its bills on time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67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48" y="186813"/>
            <a:ext cx="11021962" cy="1325563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These are the ratios you need to learn for this unit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76" y="2586498"/>
            <a:ext cx="437197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94" y="3046175"/>
            <a:ext cx="5458594" cy="2111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17523" y="6263148"/>
            <a:ext cx="998164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Which is the formula for the current ratio and which is the formula for the acid test ratio?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Statement of financial position (balance sheet):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measuring </a:t>
            </a:r>
            <a:r>
              <a:rPr lang="en-GB" dirty="0" smtClean="0"/>
              <a:t>liquidity:</a:t>
            </a:r>
          </a:p>
          <a:p>
            <a:pPr lvl="2"/>
            <a:r>
              <a:rPr lang="en-GB" dirty="0" smtClean="0"/>
              <a:t>calculating </a:t>
            </a:r>
            <a:r>
              <a:rPr lang="en-GB" dirty="0"/>
              <a:t>current ratio and acid test ratio</a:t>
            </a:r>
          </a:p>
          <a:p>
            <a:pPr lvl="1"/>
            <a:r>
              <a:rPr lang="en-GB" dirty="0" smtClean="0"/>
              <a:t>ways </a:t>
            </a:r>
            <a:r>
              <a:rPr lang="en-GB" dirty="0"/>
              <a:t>to improve </a:t>
            </a:r>
            <a:r>
              <a:rPr lang="en-GB" dirty="0" smtClean="0"/>
              <a:t>liquidity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b) Working capital and its management: the importance </a:t>
            </a:r>
            <a:r>
              <a:rPr lang="en-GB" dirty="0" smtClean="0"/>
              <a:t>of cash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You owe some people money, this is your financial liability</a:t>
            </a:r>
          </a:p>
          <a:p>
            <a:r>
              <a:rPr lang="en-GB" dirty="0" smtClean="0"/>
              <a:t>Which one item that you own do you think would be the quickest to sell if you needed to raise cash in a hurry?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is your most liquid item; it is an asset to you</a:t>
            </a:r>
          </a:p>
          <a:p>
            <a:r>
              <a:rPr lang="en-GB" dirty="0" smtClean="0"/>
              <a:t>You can turn your assets into cash to pay your liabilities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Liquidity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ability of a business to turn its assets into cash to pay its current liabilities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2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 smtClean="0"/>
              <a:t>Liquidity – turning assets into cash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The ability of a business to turn its assets into cash</a:t>
            </a:r>
          </a:p>
          <a:p>
            <a:r>
              <a:rPr lang="en-GB" dirty="0" smtClean="0"/>
              <a:t>The least liquid assets are listed at the top of the statement of financial position (balance sheet) – premises and specialist machinery for example may take a while to sell, while stock is easy to sell on</a:t>
            </a:r>
          </a:p>
          <a:p>
            <a:r>
              <a:rPr lang="en-GB" dirty="0" smtClean="0"/>
              <a:t>Cash is the most liquid asset of all</a:t>
            </a:r>
            <a:endParaRPr lang="en-GB" dirty="0"/>
          </a:p>
        </p:txBody>
      </p:sp>
      <p:pic>
        <p:nvPicPr>
          <p:cNvPr id="1026" name="Picture 2" descr="Image result for bottling machin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7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Statement of financial position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Definiton</a:t>
            </a:r>
            <a:r>
              <a:rPr lang="en-GB" dirty="0" smtClean="0">
                <a:solidFill>
                  <a:schemeClr val="tx1"/>
                </a:solidFill>
              </a:rPr>
              <a:t>: Statement of financial position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(balance sheet)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 PLC (Public Limited Company) or a LTD (</a:t>
            </a:r>
            <a:r>
              <a:rPr lang="en-GB" dirty="0"/>
              <a:t>P</a:t>
            </a:r>
            <a:r>
              <a:rPr lang="en-GB" dirty="0" smtClean="0"/>
              <a:t>rivate Limited Company) business have to publish their accounts by UK law</a:t>
            </a:r>
          </a:p>
          <a:p>
            <a:r>
              <a:rPr lang="en-GB" dirty="0" smtClean="0"/>
              <a:t>One of these accounts is the </a:t>
            </a:r>
            <a:r>
              <a:rPr lang="en-GB" b="1" dirty="0" smtClean="0"/>
              <a:t>statement of financial position</a:t>
            </a:r>
            <a:r>
              <a:rPr lang="en-GB" dirty="0" smtClean="0"/>
              <a:t>.  In older text books and on the Internet you may also see it called the balance sheet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the exam you will NOT need to write one, but you will need to be able look at an extract from one and make some calculations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67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1208</Words>
  <Application>Microsoft Office PowerPoint</Application>
  <PresentationFormat>Widescreen</PresentationFormat>
  <Paragraphs>158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Calibri Light</vt:lpstr>
      <vt:lpstr>Courier New</vt:lpstr>
      <vt:lpstr>Office Theme</vt:lpstr>
      <vt:lpstr>1_Office Theme</vt:lpstr>
      <vt:lpstr>3_Office Theme</vt:lpstr>
      <vt:lpstr>PowerPoint Presentation</vt:lpstr>
      <vt:lpstr>Calculators will be needed for this topic</vt:lpstr>
      <vt:lpstr>Worksheet</vt:lpstr>
      <vt:lpstr>From Edexcel</vt:lpstr>
      <vt:lpstr>Starter</vt:lpstr>
      <vt:lpstr>Definition: Liquidity</vt:lpstr>
      <vt:lpstr>Liquidity – turning assets into cash</vt:lpstr>
      <vt:lpstr>PowerPoint Presentation</vt:lpstr>
      <vt:lpstr>Definiton: Statement of financial position  (balance sheet)</vt:lpstr>
      <vt:lpstr>PowerPoint Presentation</vt:lpstr>
      <vt:lpstr>Statement of financial position  - the exam version</vt:lpstr>
      <vt:lpstr>Measuring liquidity</vt:lpstr>
      <vt:lpstr>Current ratio formula</vt:lpstr>
      <vt:lpstr>Current ratio calculation</vt:lpstr>
      <vt:lpstr>Current ratio answer</vt:lpstr>
      <vt:lpstr>Current ratio analysis</vt:lpstr>
      <vt:lpstr>Acid test ratio formula</vt:lpstr>
      <vt:lpstr>Acid test  ratio calculation</vt:lpstr>
      <vt:lpstr>Answer</vt:lpstr>
      <vt:lpstr>Acid test conclusions</vt:lpstr>
      <vt:lpstr>Ways that liquidity can be improved</vt:lpstr>
      <vt:lpstr>PowerPoint Presentation</vt:lpstr>
      <vt:lpstr>Definition: Working capital</vt:lpstr>
      <vt:lpstr>Working capital cycle</vt:lpstr>
      <vt:lpstr>Working capital cycle</vt:lpstr>
      <vt:lpstr>Revision Video </vt:lpstr>
      <vt:lpstr>Sample Edexcel A2 questions</vt:lpstr>
      <vt:lpstr>Case study for question 1</vt:lpstr>
      <vt:lpstr>Sample question 1</vt:lpstr>
      <vt:lpstr>Answer sample question 1</vt:lpstr>
      <vt:lpstr>Case study for question 2</vt:lpstr>
      <vt:lpstr>Sample question 2</vt:lpstr>
      <vt:lpstr>Answer sample question 2</vt:lpstr>
      <vt:lpstr>Glossary</vt:lpstr>
      <vt:lpstr>These are the ratios you need to learn for this unit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71</cp:revision>
  <dcterms:created xsi:type="dcterms:W3CDTF">2017-05-29T18:04:54Z</dcterms:created>
  <dcterms:modified xsi:type="dcterms:W3CDTF">2019-11-10T15:55:01Z</dcterms:modified>
</cp:coreProperties>
</file>