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44"/>
  </p:notesMasterIdLst>
  <p:sldIdLst>
    <p:sldId id="256" r:id="rId3"/>
    <p:sldId id="266" r:id="rId4"/>
    <p:sldId id="258" r:id="rId5"/>
    <p:sldId id="274" r:id="rId6"/>
    <p:sldId id="284" r:id="rId7"/>
    <p:sldId id="328" r:id="rId8"/>
    <p:sldId id="329" r:id="rId9"/>
    <p:sldId id="330" r:id="rId10"/>
    <p:sldId id="269" r:id="rId11"/>
    <p:sldId id="307" r:id="rId12"/>
    <p:sldId id="308" r:id="rId13"/>
    <p:sldId id="309" r:id="rId14"/>
    <p:sldId id="310" r:id="rId15"/>
    <p:sldId id="311" r:id="rId16"/>
    <p:sldId id="292" r:id="rId17"/>
    <p:sldId id="312" r:id="rId18"/>
    <p:sldId id="313" r:id="rId19"/>
    <p:sldId id="314" r:id="rId20"/>
    <p:sldId id="315" r:id="rId21"/>
    <p:sldId id="316" r:id="rId22"/>
    <p:sldId id="293" r:id="rId23"/>
    <p:sldId id="317" r:id="rId24"/>
    <p:sldId id="318" r:id="rId25"/>
    <p:sldId id="319" r:id="rId26"/>
    <p:sldId id="320" r:id="rId27"/>
    <p:sldId id="323" r:id="rId28"/>
    <p:sldId id="321" r:id="rId29"/>
    <p:sldId id="322" r:id="rId30"/>
    <p:sldId id="286" r:id="rId31"/>
    <p:sldId id="324" r:id="rId32"/>
    <p:sldId id="325" r:id="rId33"/>
    <p:sldId id="326" r:id="rId34"/>
    <p:sldId id="327" r:id="rId35"/>
    <p:sldId id="294" r:id="rId36"/>
    <p:sldId id="295" r:id="rId37"/>
    <p:sldId id="296" r:id="rId38"/>
    <p:sldId id="298" r:id="rId39"/>
    <p:sldId id="299" r:id="rId40"/>
    <p:sldId id="300" r:id="rId41"/>
    <p:sldId id="263" r:id="rId42"/>
    <p:sldId id="28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064" autoAdjust="0"/>
  </p:normalViewPr>
  <p:slideViewPr>
    <p:cSldViewPr snapToGrid="0">
      <p:cViewPr varScale="1">
        <p:scale>
          <a:sx n="58" d="100"/>
          <a:sy n="58" d="100"/>
        </p:scale>
        <p:origin x="59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202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DDF2D-05C4-4A88-9551-1014C7760738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3E492-2BE1-47F6-A827-2A173C8BE4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02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 smtClean="0"/>
              <a:t>Answer is they are all banned somewhere – legal restrictions is to reduce trade in these items in other countries</a:t>
            </a:r>
          </a:p>
          <a:p>
            <a:pPr algn="l"/>
            <a:r>
              <a:rPr lang="en-GB" dirty="0" smtClean="0"/>
              <a:t>A </a:t>
            </a:r>
            <a:r>
              <a:rPr lang="en-GB" dirty="0" err="1" smtClean="0"/>
              <a:t>Mimolette</a:t>
            </a:r>
            <a:r>
              <a:rPr lang="en-GB" dirty="0" smtClean="0"/>
              <a:t>  cheese from France, Banned in the USA – made from mites</a:t>
            </a:r>
          </a:p>
          <a:p>
            <a:pPr algn="l"/>
            <a:r>
              <a:rPr lang="en-GB" dirty="0" smtClean="0"/>
              <a:t>B French Roquefort cheese is banned in New Zealand</a:t>
            </a:r>
          </a:p>
          <a:p>
            <a:r>
              <a:rPr lang="en-GB" dirty="0" smtClean="0"/>
              <a:t>C Haggis is banned in the USA – made from a sheep’s stomach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 Foie Gras banned in USA as it involves force feeding fat to ducks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E flick knife – banned from being imported into</a:t>
            </a:r>
            <a:r>
              <a:rPr lang="en-GB" baseline="0" dirty="0" smtClean="0"/>
              <a:t> the UK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F Artic </a:t>
            </a:r>
            <a:r>
              <a:rPr lang="en-GB" baseline="0" dirty="0" err="1" smtClean="0"/>
              <a:t>toothfish</a:t>
            </a:r>
            <a:r>
              <a:rPr lang="en-GB" baseline="0" dirty="0" smtClean="0"/>
              <a:t> is banned in New Zealand: http://www.customs.govt.nz/features/prohibited/imports/Pages/default.aspx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D5FAB-D7BE-40F8-851B-A74B5A93AEA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475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3E492-2BE1-47F6-A827-2A173C8BE4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29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3E492-2BE1-47F6-A827-2A173C8BE4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21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3E492-2BE1-47F6-A827-2A173C8BE4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41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3E492-2BE1-47F6-A827-2A173C8BE47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2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Source: http://ec.europa.eu/agriculture/cap-for-our-roots/cap-for-schools/index_en.htm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482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Legacy</a:t>
            </a:r>
            <a:r>
              <a:rPr lang="en-GB" baseline="0" dirty="0" smtClean="0"/>
              <a:t> paper which is why it’s a 6 mark question  - no 6 mark questions on the new qualification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3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Another legacy 6 mark question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3E492-2BE1-47F6-A827-2A173C8BE47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502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73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9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740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96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354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73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040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129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14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476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3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518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869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100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86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4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5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28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97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99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75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1EECA-D644-4F04-882C-CE601AE152BD}" type="datetimeFigureOut">
              <a:rPr lang="en-GB" smtClean="0"/>
              <a:t>28/10/2018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1AFFD-E431-4945-8358-AC8F848F8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64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5684E-0598-4AE1-8E02-D3985A25A9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10/28/2018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0A350-7201-43FA-B17F-A666C45166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5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s6DX9-62eEM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bbc.co.uk/news/world-us-canada-39826013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5ITyd1Pzek0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theguardian.com/business/2016/apr/01/chinese-imposes-tariff-on-eu-steel-imports-tata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bbc.co.uk/news/business-37508969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bbc.co.uk/news/business-18778728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theguardian.com/world/2012/feb/20/china-eases-import-quota-hollywood-films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uB_oFnZguY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5Y_woFLFmGI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vlm09G2mAg4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anzxkS8fb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bbc.co.uk/news/uk-northern-ireland-39073296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i3PUL690Zlw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102780"/>
            <a:ext cx="9144000" cy="2536559"/>
          </a:xfrm>
        </p:spPr>
        <p:txBody>
          <a:bodyPr>
            <a:normAutofit fontScale="32500" lnSpcReduction="20000"/>
          </a:bodyPr>
          <a:lstStyle/>
          <a:p>
            <a:r>
              <a:rPr lang="en-GB" sz="11000" b="1" dirty="0" smtClean="0">
                <a:solidFill>
                  <a:srgbClr val="0070C0"/>
                </a:solidFill>
              </a:rPr>
              <a:t>Edexcel A2 Business</a:t>
            </a:r>
          </a:p>
          <a:p>
            <a:endParaRPr lang="en-GB" sz="4000" dirty="0" smtClean="0"/>
          </a:p>
          <a:p>
            <a:endParaRPr lang="en-GB" sz="4000" dirty="0" smtClean="0"/>
          </a:p>
          <a:p>
            <a:r>
              <a:rPr lang="en-GB" sz="9800" dirty="0" smtClean="0"/>
              <a:t>4.1.4 Protectionism</a:t>
            </a:r>
          </a:p>
          <a:p>
            <a:endParaRPr lang="en-GB" sz="4000" dirty="0"/>
          </a:p>
          <a:p>
            <a:endParaRPr lang="en-GB" sz="4000" dirty="0" smtClean="0"/>
          </a:p>
          <a:p>
            <a:r>
              <a:rPr lang="en-GB" sz="11200" dirty="0" smtClean="0"/>
              <a:t>Revisionstation</a:t>
            </a:r>
            <a:endParaRPr lang="en-GB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822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822700"/>
            <a:ext cx="3074504" cy="30353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117496" y="3822700"/>
            <a:ext cx="3074504" cy="30353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26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What is a tariff?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dirty="0"/>
              <a:t>A tariff is a </a:t>
            </a:r>
            <a:r>
              <a:rPr lang="en-GB" b="1" dirty="0">
                <a:solidFill>
                  <a:srgbClr val="0070C0"/>
                </a:solidFill>
              </a:rPr>
              <a:t>tax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/>
              <a:t>placed on an import to increase its price and decrease its demand</a:t>
            </a:r>
          </a:p>
          <a:p>
            <a:r>
              <a:rPr lang="en-GB" dirty="0"/>
              <a:t>Tax can be imposed by governments to raise revenue and to restrict imports</a:t>
            </a:r>
          </a:p>
          <a:p>
            <a:r>
              <a:rPr lang="en-GB" dirty="0"/>
              <a:t>A tariff is likely to raise the final price to the consumer – therefore a fall in demand for the goods</a:t>
            </a:r>
          </a:p>
          <a:p>
            <a:r>
              <a:rPr lang="en-GB" dirty="0"/>
              <a:t>Consumers will switch consumption to domestic goods</a:t>
            </a:r>
          </a:p>
          <a:p>
            <a:endParaRPr lang="en-GB" dirty="0"/>
          </a:p>
        </p:txBody>
      </p:sp>
      <p:pic>
        <p:nvPicPr>
          <p:cNvPr id="3" name="Content Placeholder 2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41913"/>
            <a:ext cx="5181600" cy="3118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95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Tariffs – impact on business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767286" cy="435133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 smtClean="0"/>
              <a:t>Imposing a tariff will help a country to:</a:t>
            </a:r>
          </a:p>
          <a:p>
            <a:pPr lvl="1"/>
            <a:r>
              <a:rPr lang="en-GB" dirty="0" smtClean="0"/>
              <a:t>Protect their fledgling (new) domestic industries from foreign competition</a:t>
            </a:r>
          </a:p>
          <a:p>
            <a:pPr lvl="1"/>
            <a:r>
              <a:rPr lang="en-GB" dirty="0" smtClean="0"/>
              <a:t>Protect their aging and inefficient industries from foreign competition</a:t>
            </a:r>
          </a:p>
          <a:p>
            <a:r>
              <a:rPr lang="en-GB" dirty="0" smtClean="0"/>
              <a:t>However:</a:t>
            </a:r>
          </a:p>
          <a:p>
            <a:pPr lvl="1"/>
            <a:r>
              <a:rPr lang="en-GB" dirty="0" smtClean="0"/>
              <a:t>If a business faces having to pay stiff tariffs they may have to reduce production and this can mean job losses</a:t>
            </a:r>
            <a:endParaRPr lang="en-GB" dirty="0"/>
          </a:p>
        </p:txBody>
      </p:sp>
      <p:pic>
        <p:nvPicPr>
          <p:cNvPr id="3" name="Content Placeholder 2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66129" y="1825625"/>
            <a:ext cx="3487671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319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11689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Tariffs – 3 reasons they are imposed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929137"/>
            <a:ext cx="5181600" cy="46397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#</a:t>
            </a:r>
            <a:r>
              <a:rPr lang="en-GB" dirty="0" smtClean="0"/>
              <a:t>1 </a:t>
            </a:r>
            <a:r>
              <a:rPr lang="en-GB" b="1" dirty="0" smtClean="0"/>
              <a:t>To raise tax revenue</a:t>
            </a:r>
          </a:p>
          <a:p>
            <a:pPr marL="0" indent="0">
              <a:buNone/>
            </a:pPr>
            <a:r>
              <a:rPr lang="en-GB" dirty="0" smtClean="0"/>
              <a:t>Poorer countries may impose heavy tariffs on imports to raise much needed funds for healthcare and education</a:t>
            </a:r>
          </a:p>
          <a:p>
            <a:pPr marL="0" indent="0">
              <a:buNone/>
            </a:pPr>
            <a:r>
              <a:rPr lang="en-GB" dirty="0" smtClean="0"/>
              <a:t>#2 </a:t>
            </a:r>
            <a:r>
              <a:rPr lang="en-GB" b="1" dirty="0" smtClean="0"/>
              <a:t>For environmental reasons</a:t>
            </a:r>
          </a:p>
          <a:p>
            <a:pPr marL="0" indent="0">
              <a:buNone/>
            </a:pPr>
            <a:r>
              <a:rPr lang="en-GB" dirty="0" smtClean="0"/>
              <a:t>Tariffs are sometimes only placed on goods that have negative externalities e.g. cigarettes (sin tax)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#3 </a:t>
            </a:r>
            <a:r>
              <a:rPr lang="en-GB" b="1" dirty="0" smtClean="0"/>
              <a:t>Protectionism – see the video</a:t>
            </a: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Content Placeholder 6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12019"/>
            <a:ext cx="5181600" cy="3178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8493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Advantages of tariffs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GB" dirty="0"/>
              <a:t>Domestic produced goods do not incur the tariff and so are likely to be cheaper</a:t>
            </a:r>
          </a:p>
          <a:p>
            <a:r>
              <a:rPr lang="en-GB" dirty="0"/>
              <a:t>Tariff protection allows domestic businesses to sell more because they gain a price advantage compared to imports</a:t>
            </a:r>
          </a:p>
          <a:p>
            <a:r>
              <a:rPr lang="en-GB" dirty="0"/>
              <a:t>Domestic producers gain price advantage</a:t>
            </a:r>
          </a:p>
          <a:p>
            <a:r>
              <a:rPr lang="en-GB" dirty="0"/>
              <a:t>It can ensure better job </a:t>
            </a:r>
            <a:r>
              <a:rPr lang="en-GB" dirty="0" smtClean="0"/>
              <a:t>security</a:t>
            </a:r>
          </a:p>
          <a:p>
            <a:r>
              <a:rPr lang="en-GB" dirty="0"/>
              <a:t>It can raise important tax revenue for government which can be spent possibly on infrastructure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Content Placeholder 1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9161" y="1825625"/>
            <a:ext cx="4447677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839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Disadvantages of tariffs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593115" cy="43513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Some products, even with tariff cost added, do not put off potential customers willing to pay for unique or unusual imported products</a:t>
            </a:r>
          </a:p>
          <a:p>
            <a:r>
              <a:rPr lang="en-GB" dirty="0" smtClean="0"/>
              <a:t>Tariffs may just increase the costs to consumers </a:t>
            </a:r>
          </a:p>
          <a:p>
            <a:r>
              <a:rPr lang="en-GB" dirty="0" smtClean="0"/>
              <a:t>Other countries may retaliate by imposing their own tariffs on imports</a:t>
            </a:r>
            <a:endParaRPr lang="en-GB" dirty="0"/>
          </a:p>
        </p:txBody>
      </p:sp>
      <p:pic>
        <p:nvPicPr>
          <p:cNvPr id="2" name="Content Placeholder 1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26580" y="1825625"/>
            <a:ext cx="352722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879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0070C0"/>
                </a:solidFill>
              </a:rPr>
              <a:t>Import quotas</a:t>
            </a:r>
            <a:endParaRPr lang="en-GB" sz="4400" b="1" dirty="0">
              <a:solidFill>
                <a:srgbClr val="0070C0"/>
              </a:solidFill>
            </a:endParaRPr>
          </a:p>
          <a:p>
            <a:endParaRPr lang="en-GB" sz="66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95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What is an import quota?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A quota is a physical limit on the quantity of </a:t>
            </a:r>
            <a:r>
              <a:rPr lang="en-GB" dirty="0" smtClean="0"/>
              <a:t>goods </a:t>
            </a:r>
            <a:r>
              <a:rPr lang="en-GB" dirty="0"/>
              <a:t>imported or </a:t>
            </a:r>
            <a:r>
              <a:rPr lang="en-GB" dirty="0" smtClean="0"/>
              <a:t>exported </a:t>
            </a:r>
            <a:r>
              <a:rPr lang="en-GB" dirty="0" smtClean="0"/>
              <a:t>for example</a:t>
            </a:r>
            <a:r>
              <a:rPr lang="en-GB" dirty="0" smtClean="0"/>
              <a:t> </a:t>
            </a:r>
            <a:r>
              <a:rPr lang="en-GB" dirty="0" smtClean="0"/>
              <a:t>only 10,000 </a:t>
            </a:r>
            <a:r>
              <a:rPr lang="en-GB" dirty="0" smtClean="0"/>
              <a:t>units </a:t>
            </a:r>
            <a:r>
              <a:rPr lang="en-GB" dirty="0" smtClean="0"/>
              <a:t>a </a:t>
            </a:r>
            <a:r>
              <a:rPr lang="en-GB" dirty="0" smtClean="0"/>
              <a:t>year</a:t>
            </a:r>
            <a:endParaRPr lang="en-GB" dirty="0" smtClean="0"/>
          </a:p>
          <a:p>
            <a:r>
              <a:rPr lang="en-GB" dirty="0" smtClean="0"/>
              <a:t>Imposing </a:t>
            </a:r>
            <a:r>
              <a:rPr lang="en-GB" dirty="0"/>
              <a:t>a limit on the quantity of goods that are imported will increase the share of the market available for domestic products (made in the home country) </a:t>
            </a:r>
          </a:p>
          <a:p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 New Zealand is allowed to import up to 230,000 tons of sheep and goat meat a year to the EU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959" y="3528786"/>
            <a:ext cx="3217976" cy="278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59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Why are quotas imposed?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dirty="0"/>
              <a:t>When an </a:t>
            </a:r>
            <a:r>
              <a:rPr lang="en-GB" dirty="0" smtClean="0"/>
              <a:t>import quota </a:t>
            </a:r>
            <a:r>
              <a:rPr lang="en-GB" dirty="0"/>
              <a:t>is </a:t>
            </a:r>
            <a:r>
              <a:rPr lang="en-GB" dirty="0" smtClean="0"/>
              <a:t>set, </a:t>
            </a:r>
            <a:r>
              <a:rPr lang="en-GB" dirty="0"/>
              <a:t>it allows a country to be sure of the amount of the good imported from the foreign </a:t>
            </a:r>
            <a:r>
              <a:rPr lang="en-GB" dirty="0" smtClean="0"/>
              <a:t>country</a:t>
            </a:r>
          </a:p>
          <a:p>
            <a:r>
              <a:rPr lang="en-GB" dirty="0" smtClean="0"/>
              <a:t>When </a:t>
            </a:r>
            <a:r>
              <a:rPr lang="en-GB" dirty="0"/>
              <a:t>there is a tariff, if the supply curve of the foreign country is unknown, the quantity of the good imported may not be </a:t>
            </a:r>
            <a:r>
              <a:rPr lang="en-GB" dirty="0" smtClean="0"/>
              <a:t>predictable, quotas are predictable because the actual amount is known 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3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18" y="1825625"/>
            <a:ext cx="370616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312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Uses of import quotas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GB" dirty="0"/>
              <a:t>Import </a:t>
            </a:r>
            <a:r>
              <a:rPr lang="en-GB" dirty="0" smtClean="0"/>
              <a:t>quotas </a:t>
            </a:r>
            <a:r>
              <a:rPr lang="en-GB" dirty="0"/>
              <a:t>are imposed to protect jobs of domestic producers</a:t>
            </a:r>
          </a:p>
          <a:p>
            <a:r>
              <a:rPr lang="en-GB" dirty="0"/>
              <a:t>Import Quotas are also imposed as a bargaining chip to be used in negotiations on trade</a:t>
            </a:r>
          </a:p>
          <a:p>
            <a:r>
              <a:rPr lang="en-GB" dirty="0"/>
              <a:t>Other uses for quotas are to protect strategic industries such as defence and agriculture. In market environments where imports are on the rise, quotas are more protective than tariffs. </a:t>
            </a:r>
          </a:p>
          <a:p>
            <a:endParaRPr lang="en-GB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2006" y="1825625"/>
            <a:ext cx="4901988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965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Advantages of import quotas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#1 protects domestic industries e.g. USA calling for quotas on steel imports</a:t>
            </a:r>
          </a:p>
          <a:p>
            <a:r>
              <a:rPr lang="en-GB" dirty="0" smtClean="0"/>
              <a:t>#2 safeguards jobs in domestic industries</a:t>
            </a:r>
          </a:p>
          <a:p>
            <a:r>
              <a:rPr lang="en-GB" dirty="0" smtClean="0"/>
              <a:t>#3 Benefit to the customers, the price of imported goods rise so domestic goods appear cheaper and better value in comparison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51496"/>
            <a:ext cx="5181600" cy="4099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8996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Worksheet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0413"/>
            <a:ext cx="10515600" cy="346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5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Disadvantages of quotas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31286" cy="435133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dirty="0"/>
              <a:t>When one country uses quotas, its trading partners do the same and </a:t>
            </a:r>
            <a:r>
              <a:rPr lang="en-GB" dirty="0" smtClean="0"/>
              <a:t>the </a:t>
            </a:r>
            <a:r>
              <a:rPr lang="en-GB" dirty="0"/>
              <a:t>end result is less exporting opportunity for all producers and higher prices for all consumers. </a:t>
            </a:r>
          </a:p>
          <a:p>
            <a:r>
              <a:rPr lang="en-GB" dirty="0"/>
              <a:t>Quotas are also complex for the country using them. They require a lot of paperwork indicating exact amounts of products for each country facing a quota. </a:t>
            </a:r>
          </a:p>
          <a:p>
            <a:r>
              <a:rPr lang="en-GB" dirty="0"/>
              <a:t>It is also difficult to measure the precise degree of protection quotas offer.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770" y="4963886"/>
            <a:ext cx="8077201" cy="189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60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0070C0"/>
                </a:solidFill>
              </a:rPr>
              <a:t>Other trade barriers</a:t>
            </a:r>
            <a:endParaRPr lang="en-GB" sz="5400" b="1" dirty="0">
              <a:solidFill>
                <a:srgbClr val="0070C0"/>
              </a:solidFill>
            </a:endParaRPr>
          </a:p>
          <a:p>
            <a:endParaRPr lang="en-GB" sz="66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83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Government legislation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dirty="0" smtClean="0"/>
              <a:t>Sometimes a country will not be able to set tariffs or quotas because of trade agreements or membership of a trade bloc, this means they need to come up with other ways of protecting their domestic industries from floods of cheap imports</a:t>
            </a:r>
          </a:p>
          <a:p>
            <a:r>
              <a:rPr lang="en-GB" dirty="0" smtClean="0"/>
              <a:t>They can do this through legislation e.g. No fakes, safety of toys etc.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467065"/>
            <a:ext cx="5181600" cy="3068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719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Advantages of government legislation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dirty="0" smtClean="0"/>
              <a:t>Government legislation can be a very powerful tool in preventing fake imports into countries</a:t>
            </a:r>
          </a:p>
          <a:p>
            <a:r>
              <a:rPr lang="en-GB" dirty="0" smtClean="0"/>
              <a:t>For example any toys imported into the UK must have a CE mark</a:t>
            </a:r>
          </a:p>
          <a:p>
            <a:r>
              <a:rPr lang="en-GB" dirty="0" smtClean="0"/>
              <a:t>This indicates that the product conforms to EU safety regulations</a:t>
            </a:r>
          </a:p>
          <a:p>
            <a:r>
              <a:rPr lang="en-GB" dirty="0" smtClean="0"/>
              <a:t>The added benefit is it means customers can trust the products that they are buying are genuine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21155"/>
            <a:ext cx="5181600" cy="890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656" y="3294992"/>
            <a:ext cx="4718688" cy="2748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371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Disadvantages of government legislation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Every import into the UK cannot be checked 2% are fake (according to the OECD) so no matter how many laws a country has it cannot prevent ALL fakes from arriving on their shores</a:t>
            </a:r>
          </a:p>
          <a:p>
            <a:r>
              <a:rPr lang="en-GB" dirty="0" smtClean="0"/>
              <a:t>The profits go to organised crime and can be in any sectors including medicine, machinery </a:t>
            </a:r>
            <a:r>
              <a:rPr lang="en-GB" smtClean="0"/>
              <a:t>and clothing</a:t>
            </a:r>
            <a:endParaRPr lang="en-GB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15635"/>
            <a:ext cx="5181600" cy="3571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819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Domestic subsidies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/>
              <a:t>Subsidy is a way of a government protecting their domestic markets</a:t>
            </a:r>
          </a:p>
          <a:p>
            <a:r>
              <a:rPr lang="en-GB" dirty="0"/>
              <a:t>Money is given to local producers to make their goods cheaper on the domestic market</a:t>
            </a:r>
          </a:p>
          <a:p>
            <a:r>
              <a:rPr lang="en-GB" dirty="0"/>
              <a:t>This artificially raises the price of foreign goods relative to domestic goods therefore reducing demand for them</a:t>
            </a:r>
          </a:p>
          <a:p>
            <a:endParaRPr lang="en-GB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79372"/>
            <a:ext cx="5181600" cy="3243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367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Subsidy example - CAP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GB" dirty="0" smtClean="0"/>
              <a:t>Europe has a system of agricultural subsidies.  This is called the common agriculture policy or CAP.</a:t>
            </a:r>
          </a:p>
          <a:p>
            <a:r>
              <a:rPr lang="en-GB" dirty="0" smtClean="0"/>
              <a:t>“</a:t>
            </a:r>
            <a:r>
              <a:rPr lang="en-GB" dirty="0"/>
              <a:t>Agriculture is at the heart of our daily life, vital to the economy and society. And farming cannot exist without farmers. They produce high quality, safe </a:t>
            </a:r>
            <a:r>
              <a:rPr lang="en-GB" dirty="0" smtClean="0"/>
              <a:t>food for </a:t>
            </a:r>
            <a:r>
              <a:rPr lang="en-GB" dirty="0"/>
              <a:t>more than 500 million EU citizens. They also help tackle climate change and preserve the diversity of </a:t>
            </a:r>
            <a:r>
              <a:rPr lang="en-GB" dirty="0" smtClean="0"/>
              <a:t>agriculture”*</a:t>
            </a:r>
          </a:p>
          <a:p>
            <a:endParaRPr lang="en-GB" dirty="0"/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335109"/>
            <a:ext cx="5181600" cy="3332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7707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Advantages of domestic subsidies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GB" dirty="0" smtClean="0"/>
              <a:t>Encourages businesses to increase their production, this can lead to more jobs being created and tax paid back to the government</a:t>
            </a:r>
          </a:p>
          <a:p>
            <a:r>
              <a:rPr lang="en-GB" dirty="0" smtClean="0"/>
              <a:t>Can give domestic producers first mover advantage when exporting to emerging markets (</a:t>
            </a:r>
            <a:r>
              <a:rPr lang="en-GB" dirty="0" smtClean="0"/>
              <a:t>BRICS, </a:t>
            </a:r>
            <a:r>
              <a:rPr lang="en-GB" dirty="0" smtClean="0"/>
              <a:t>MINT)</a:t>
            </a:r>
          </a:p>
          <a:p>
            <a:r>
              <a:rPr lang="en-GB" dirty="0" smtClean="0"/>
              <a:t>Can help domestic businesses to gain </a:t>
            </a:r>
            <a:r>
              <a:rPr lang="en-GB" dirty="0" smtClean="0"/>
              <a:t>economies of scale</a:t>
            </a:r>
            <a:r>
              <a:rPr lang="en-GB" dirty="0" smtClean="0"/>
              <a:t> </a:t>
            </a:r>
            <a:r>
              <a:rPr lang="en-GB" dirty="0" smtClean="0"/>
              <a:t>from extra production</a:t>
            </a:r>
            <a:endParaRPr lang="en-GB" dirty="0"/>
          </a:p>
        </p:txBody>
      </p:sp>
      <p:pic>
        <p:nvPicPr>
          <p:cNvPr id="7" name="Content Placeholder 6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24008" y="1825625"/>
            <a:ext cx="3212670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851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Disadvantages of domestic subsidies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dirty="0" smtClean="0"/>
              <a:t>Domestic subsidies are a form of protectionism and so is open to retaliation from other nations in return.  This may mean higher tariffs or quotas on our exports.</a:t>
            </a:r>
          </a:p>
          <a:p>
            <a:r>
              <a:rPr lang="en-GB" dirty="0" smtClean="0"/>
              <a:t>Subsidies essentially encourage business activity which would be unprofitable and inefficient without the government financial hand out in the form of the subsidy</a:t>
            </a:r>
            <a:endParaRPr lang="en-GB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94192"/>
            <a:ext cx="5181600" cy="3214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156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Sample Edexcel A2 questions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32" name="Picture 8" descr="https://static.pexels.com/photos/8769/pen-writing-notes-study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28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From Edexcel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8147"/>
            <a:ext cx="10515600" cy="43513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/>
              <a:t>a) Tariffs</a:t>
            </a:r>
          </a:p>
          <a:p>
            <a:pPr marL="0" indent="0">
              <a:buNone/>
            </a:pPr>
            <a:r>
              <a:rPr lang="en-GB" sz="4400" dirty="0"/>
              <a:t>b) Import quotas</a:t>
            </a:r>
          </a:p>
          <a:p>
            <a:pPr marL="0" indent="0">
              <a:buNone/>
            </a:pPr>
            <a:r>
              <a:rPr lang="en-GB" sz="4400" dirty="0"/>
              <a:t>c) Other trade barriers:</a:t>
            </a:r>
          </a:p>
          <a:p>
            <a:pPr marL="1371600" lvl="2" indent="-571500"/>
            <a:r>
              <a:rPr lang="en-GB" sz="3600" dirty="0"/>
              <a:t>government legislation</a:t>
            </a:r>
          </a:p>
          <a:p>
            <a:pPr marL="1371600" lvl="2" indent="-571500"/>
            <a:r>
              <a:rPr lang="en-GB" sz="3600" dirty="0"/>
              <a:t>domestic subsidies</a:t>
            </a:r>
          </a:p>
          <a:p>
            <a:pPr marL="0" indent="0">
              <a:buNone/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99270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2" y="0"/>
            <a:ext cx="10972800" cy="1143000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Case study for question 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27" y="1525449"/>
            <a:ext cx="11649075" cy="4867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308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Sample question 1</a:t>
            </a:r>
            <a:endParaRPr lang="en-GB" dirty="0"/>
          </a:p>
        </p:txBody>
      </p:sp>
      <p:sp>
        <p:nvSpPr>
          <p:cNvPr id="8" name="Hexagon 7"/>
          <p:cNvSpPr/>
          <p:nvPr/>
        </p:nvSpPr>
        <p:spPr>
          <a:xfrm>
            <a:off x="95154" y="4760259"/>
            <a:ext cx="3026229" cy="190500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3121383" y="4760259"/>
            <a:ext cx="2928257" cy="189411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049640" y="4785087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8977897" y="4785086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29081"/>
            <a:ext cx="10515600" cy="1367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134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255"/>
            <a:ext cx="10515600" cy="1325563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Answer sample question 1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445" y="1650724"/>
            <a:ext cx="8601075" cy="506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197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29543" cy="4098018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How to level sample question 1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737" y="143702"/>
            <a:ext cx="7999846" cy="6535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203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2" y="0"/>
            <a:ext cx="10972800" cy="1143000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Case study for question </a:t>
            </a:r>
            <a:r>
              <a:rPr lang="en-GB" dirty="0"/>
              <a:t>2</a:t>
            </a: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1630017" y="1256523"/>
            <a:ext cx="8017565" cy="5411671"/>
            <a:chOff x="-369" y="-31"/>
            <a:chExt cx="6498" cy="4386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/>
          </p:nvSpPr>
          <p:spPr bwMode="auto">
            <a:xfrm>
              <a:off x="-369" y="-31"/>
              <a:ext cx="6498" cy="4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9" y="-31"/>
              <a:ext cx="6504" cy="43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7" descr="C:\Users\Sarah Hilton\AppData\Local\Microsoft\Windows\Temporary Internet Files\Content.IE5\X4ND2733\decorativepointyfinger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900" y="3962358"/>
            <a:ext cx="2069351" cy="157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239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Sample question </a:t>
            </a:r>
            <a:r>
              <a:rPr lang="en-GB" dirty="0"/>
              <a:t>2</a:t>
            </a:r>
          </a:p>
        </p:txBody>
      </p:sp>
      <p:sp>
        <p:nvSpPr>
          <p:cNvPr id="8" name="Hexagon 7"/>
          <p:cNvSpPr/>
          <p:nvPr/>
        </p:nvSpPr>
        <p:spPr>
          <a:xfrm>
            <a:off x="95154" y="4760259"/>
            <a:ext cx="3026229" cy="190500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3121383" y="4760259"/>
            <a:ext cx="2928257" cy="189411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049640" y="4785087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5"/>
          <p:cNvGrpSpPr>
            <a:grpSpLocks noChangeAspect="1"/>
          </p:cNvGrpSpPr>
          <p:nvPr/>
        </p:nvGrpSpPr>
        <p:grpSpPr bwMode="auto">
          <a:xfrm>
            <a:off x="613318" y="2466361"/>
            <a:ext cx="10187432" cy="965952"/>
            <a:chOff x="99" y="1918"/>
            <a:chExt cx="5562" cy="486"/>
          </a:xfrm>
        </p:grpSpPr>
        <p:sp>
          <p:nvSpPr>
            <p:cNvPr id="13" name="AutoShape 4"/>
            <p:cNvSpPr>
              <a:spLocks noChangeAspect="1" noChangeArrowheads="1" noTextEdit="1"/>
            </p:cNvSpPr>
            <p:nvPr/>
          </p:nvSpPr>
          <p:spPr bwMode="auto">
            <a:xfrm>
              <a:off x="99" y="1918"/>
              <a:ext cx="5562" cy="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" y="1918"/>
              <a:ext cx="5568" cy="4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9740348" y="373711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[6]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4866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255"/>
            <a:ext cx="10515600" cy="1325563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Answer sample question 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71" y="1682292"/>
            <a:ext cx="8151058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05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2" y="0"/>
            <a:ext cx="10972800" cy="1143000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Case study for question 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38" y="1393765"/>
            <a:ext cx="9364268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84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Sample question 3</a:t>
            </a:r>
            <a:endParaRPr lang="en-GB" dirty="0"/>
          </a:p>
        </p:txBody>
      </p:sp>
      <p:sp>
        <p:nvSpPr>
          <p:cNvPr id="8" name="Hexagon 7"/>
          <p:cNvSpPr/>
          <p:nvPr/>
        </p:nvSpPr>
        <p:spPr>
          <a:xfrm>
            <a:off x="95154" y="4760259"/>
            <a:ext cx="3026229" cy="190500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3121383" y="4760259"/>
            <a:ext cx="2928257" cy="189411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049640" y="4785087"/>
            <a:ext cx="2928257" cy="1839685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7775" y="2292483"/>
            <a:ext cx="11129502" cy="1325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0" y="3935896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[6]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660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8255"/>
            <a:ext cx="10515600" cy="1325563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Answer sample question </a:t>
            </a:r>
            <a:r>
              <a:rPr lang="en-GB" dirty="0"/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25" y="1526314"/>
            <a:ext cx="7104488" cy="55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0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Starter – imports banned or not banned?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73" y="1792430"/>
            <a:ext cx="3792843" cy="22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07570" y="3461656"/>
            <a:ext cx="561865" cy="6139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16" y="1784974"/>
            <a:ext cx="2992537" cy="238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2" y="4307329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37" y="1845582"/>
            <a:ext cx="3821233" cy="222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4551201" y="3548487"/>
            <a:ext cx="561865" cy="6139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</a:t>
            </a:r>
            <a:endParaRPr lang="en-GB" dirty="0"/>
          </a:p>
        </p:txBody>
      </p:sp>
      <p:sp>
        <p:nvSpPr>
          <p:cNvPr id="16" name="Rounded Rectangle 15"/>
          <p:cNvSpPr/>
          <p:nvPr/>
        </p:nvSpPr>
        <p:spPr>
          <a:xfrm>
            <a:off x="7970437" y="3471471"/>
            <a:ext cx="561865" cy="6139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8502" y="5997650"/>
            <a:ext cx="561865" cy="6139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750" y="4307329"/>
            <a:ext cx="3634408" cy="212612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818750" y="5819522"/>
            <a:ext cx="561865" cy="6139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7290" y="4619577"/>
            <a:ext cx="3390220" cy="119994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7813808" y="5664954"/>
            <a:ext cx="561865" cy="46153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5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19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Glossary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b="1" dirty="0"/>
              <a:t>Tariff</a:t>
            </a:r>
            <a:r>
              <a:rPr lang="en-GB" dirty="0"/>
              <a:t>; A tariff is a tax on imports or exports </a:t>
            </a:r>
          </a:p>
          <a:p>
            <a:r>
              <a:rPr lang="en-GB" b="1" dirty="0"/>
              <a:t>Quota</a:t>
            </a:r>
            <a:r>
              <a:rPr lang="en-GB" dirty="0"/>
              <a:t>; a limited quantity of a particular product which under official controls can be produced, exported, or imported.</a:t>
            </a:r>
          </a:p>
          <a:p>
            <a:r>
              <a:rPr lang="en-GB" b="1" dirty="0"/>
              <a:t>Trade barrier</a:t>
            </a:r>
            <a:r>
              <a:rPr lang="en-GB" dirty="0"/>
              <a:t>; These</a:t>
            </a:r>
            <a:r>
              <a:rPr lang="en-GB" b="1" dirty="0"/>
              <a:t> </a:t>
            </a:r>
            <a:r>
              <a:rPr lang="en-GB" dirty="0"/>
              <a:t>are measures that governments or public authorities introduce to make imported goods or services less competitive than locally produced goods and services. </a:t>
            </a:r>
          </a:p>
          <a:p>
            <a:r>
              <a:rPr lang="en-GB" b="1" dirty="0"/>
              <a:t>Protectionism</a:t>
            </a:r>
            <a:r>
              <a:rPr lang="en-GB" dirty="0"/>
              <a:t>; This is the economic policy of restraining trade between states (countries) through methods such as tariffs on imported goods, restrictive quotas, and a variety of other government regulations designed to </a:t>
            </a:r>
            <a:r>
              <a:rPr lang="en-GB"/>
              <a:t>allow </a:t>
            </a:r>
            <a:r>
              <a:rPr lang="en-GB" smtClean="0"/>
              <a:t>fair </a:t>
            </a:r>
            <a:r>
              <a:rPr lang="en-GB" dirty="0"/>
              <a:t>competition between imports and goods and services produced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90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57" y="3353713"/>
            <a:ext cx="4848216" cy="32321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9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Protectionism defined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Protectionism is </a:t>
            </a:r>
            <a:r>
              <a:rPr lang="en-GB" dirty="0"/>
              <a:t>the theory or practice of shielding </a:t>
            </a:r>
            <a:r>
              <a:rPr lang="en-GB" dirty="0" smtClean="0"/>
              <a:t>(or protecting) a </a:t>
            </a:r>
            <a:r>
              <a:rPr lang="en-GB" dirty="0"/>
              <a:t>country's domestic industries from foreign competition by taxing </a:t>
            </a:r>
            <a:r>
              <a:rPr lang="en-GB" dirty="0" smtClean="0"/>
              <a:t>imports, imposing quotas or passing laws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909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71606" y="4589463"/>
            <a:ext cx="10515600" cy="150018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0070C0"/>
                </a:solidFill>
              </a:rPr>
              <a:t>Reasons for protectionism</a:t>
            </a:r>
            <a:endParaRPr lang="en-GB" sz="5400" b="1" dirty="0">
              <a:solidFill>
                <a:srgbClr val="0070C0"/>
              </a:solidFill>
            </a:endParaRPr>
          </a:p>
          <a:p>
            <a:endParaRPr lang="en-GB" sz="66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07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98152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Reasons for protectionism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It is human nature to want to protect what is ours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Protectionism is a government‘s actions to protect the businesses and interests of their own nation</a:t>
            </a:r>
          </a:p>
          <a:p>
            <a:endParaRPr lang="en-GB" dirty="0"/>
          </a:p>
          <a:p>
            <a:r>
              <a:rPr lang="en-GB" dirty="0" smtClean="0"/>
              <a:t>Government is looking to protect what is theirs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568726"/>
            <a:ext cx="291465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134" y="3701537"/>
            <a:ext cx="3133725" cy="2657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168" y="3791088"/>
            <a:ext cx="2794966" cy="2567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8134" y="819288"/>
            <a:ext cx="20764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2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GB" dirty="0" smtClean="0"/>
              <a:t>Protection for domestic industries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GB" dirty="0" smtClean="0"/>
              <a:t>The main reason that a government will seek to put in place protectionist policies is to protect their domestic industries</a:t>
            </a:r>
          </a:p>
          <a:p>
            <a:r>
              <a:rPr lang="en-GB" dirty="0" smtClean="0"/>
              <a:t>For example the French government will seek to protect French industries so may place tariffs and quotas on imports of wine and cheese</a:t>
            </a:r>
          </a:p>
          <a:p>
            <a:r>
              <a:rPr lang="en-GB" dirty="0" smtClean="0"/>
              <a:t>This stops the French markets being flooded with cheap imports, which will affect the sales of the domestic businesses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99533"/>
            <a:ext cx="5181600" cy="36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88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0070C0"/>
                </a:solidFill>
              </a:rPr>
              <a:t>Tariffs</a:t>
            </a:r>
            <a:endParaRPr lang="en-GB" sz="5400" b="1" dirty="0">
              <a:solidFill>
                <a:srgbClr val="0070C0"/>
              </a:solidFill>
            </a:endParaRPr>
          </a:p>
          <a:p>
            <a:endParaRPr lang="en-GB" sz="66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6"/>
          <a:stretch/>
        </p:blipFill>
        <p:spPr>
          <a:xfrm>
            <a:off x="0" y="-1"/>
            <a:ext cx="12192000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25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1372</Words>
  <Application>Microsoft Office PowerPoint</Application>
  <PresentationFormat>Widescreen</PresentationFormat>
  <Paragraphs>158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Office Theme</vt:lpstr>
      <vt:lpstr>6_Office Theme</vt:lpstr>
      <vt:lpstr>PowerPoint Presentation</vt:lpstr>
      <vt:lpstr>Worksheet</vt:lpstr>
      <vt:lpstr>From Edexcel</vt:lpstr>
      <vt:lpstr>Starter – imports banned or not banned?</vt:lpstr>
      <vt:lpstr>Protectionism defined</vt:lpstr>
      <vt:lpstr>PowerPoint Presentation</vt:lpstr>
      <vt:lpstr>Reasons for protectionism</vt:lpstr>
      <vt:lpstr>Protection for domestic industries</vt:lpstr>
      <vt:lpstr>PowerPoint Presentation</vt:lpstr>
      <vt:lpstr>What is a tariff?</vt:lpstr>
      <vt:lpstr>Tariffs – impact on business</vt:lpstr>
      <vt:lpstr>Tariffs – 3 reasons they are imposed</vt:lpstr>
      <vt:lpstr>Advantages of tariffs</vt:lpstr>
      <vt:lpstr>Disadvantages of tariffs</vt:lpstr>
      <vt:lpstr>PowerPoint Presentation</vt:lpstr>
      <vt:lpstr>What is an import quota?</vt:lpstr>
      <vt:lpstr>Why are quotas imposed?</vt:lpstr>
      <vt:lpstr>Uses of import quotas</vt:lpstr>
      <vt:lpstr>Advantages of import quotas</vt:lpstr>
      <vt:lpstr>Disadvantages of quotas</vt:lpstr>
      <vt:lpstr>PowerPoint Presentation</vt:lpstr>
      <vt:lpstr>Government legislation</vt:lpstr>
      <vt:lpstr>Advantages of government legislation</vt:lpstr>
      <vt:lpstr>Disadvantages of government legislation</vt:lpstr>
      <vt:lpstr>Domestic subsidies</vt:lpstr>
      <vt:lpstr>Subsidy example - CAP</vt:lpstr>
      <vt:lpstr>Advantages of domestic subsidies</vt:lpstr>
      <vt:lpstr>Disadvantages of domestic subsidies</vt:lpstr>
      <vt:lpstr>Sample Edexcel A2 questions</vt:lpstr>
      <vt:lpstr>Case study for question 1</vt:lpstr>
      <vt:lpstr>Sample question 1</vt:lpstr>
      <vt:lpstr>Answer sample question 1</vt:lpstr>
      <vt:lpstr>How to level sample question 1</vt:lpstr>
      <vt:lpstr>Case study for question 2</vt:lpstr>
      <vt:lpstr>Sample question 2</vt:lpstr>
      <vt:lpstr>Answer sample question 2</vt:lpstr>
      <vt:lpstr>Case study for question 3</vt:lpstr>
      <vt:lpstr>Sample question 3</vt:lpstr>
      <vt:lpstr>Answer sample question 3</vt:lpstr>
      <vt:lpstr>Glossary</vt:lpstr>
      <vt:lpstr>PowerPoint Presentation</vt:lpstr>
    </vt:vector>
  </TitlesOfParts>
  <Company>Derby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Hilton</dc:creator>
  <cp:lastModifiedBy>Sarah Hilton</cp:lastModifiedBy>
  <cp:revision>90</cp:revision>
  <dcterms:created xsi:type="dcterms:W3CDTF">2017-05-29T18:04:54Z</dcterms:created>
  <dcterms:modified xsi:type="dcterms:W3CDTF">2018-10-28T10:03:27Z</dcterms:modified>
</cp:coreProperties>
</file>