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50.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0" r:id="rId2"/>
    <p:sldMasterId id="2147483732" r:id="rId3"/>
  </p:sldMasterIdLst>
  <p:notesMasterIdLst>
    <p:notesMasterId r:id="rId52"/>
  </p:notesMasterIdLst>
  <p:sldIdLst>
    <p:sldId id="256" r:id="rId4"/>
    <p:sldId id="266" r:id="rId5"/>
    <p:sldId id="258" r:id="rId6"/>
    <p:sldId id="274" r:id="rId7"/>
    <p:sldId id="284" r:id="rId8"/>
    <p:sldId id="269" r:id="rId9"/>
    <p:sldId id="311" r:id="rId10"/>
    <p:sldId id="315" r:id="rId11"/>
    <p:sldId id="316" r:id="rId12"/>
    <p:sldId id="317" r:id="rId13"/>
    <p:sldId id="312" r:id="rId14"/>
    <p:sldId id="313" r:id="rId15"/>
    <p:sldId id="314" r:id="rId16"/>
    <p:sldId id="318" r:id="rId17"/>
    <p:sldId id="304" r:id="rId18"/>
    <p:sldId id="319" r:id="rId19"/>
    <p:sldId id="320" r:id="rId20"/>
    <p:sldId id="305" r:id="rId21"/>
    <p:sldId id="321" r:id="rId22"/>
    <p:sldId id="322" r:id="rId23"/>
    <p:sldId id="306" r:id="rId24"/>
    <p:sldId id="323" r:id="rId25"/>
    <p:sldId id="324" r:id="rId26"/>
    <p:sldId id="325" r:id="rId27"/>
    <p:sldId id="307" r:id="rId28"/>
    <p:sldId id="326" r:id="rId29"/>
    <p:sldId id="308" r:id="rId30"/>
    <p:sldId id="327" r:id="rId31"/>
    <p:sldId id="309" r:id="rId32"/>
    <p:sldId id="328" r:id="rId33"/>
    <p:sldId id="310" r:id="rId34"/>
    <p:sldId id="330" r:id="rId35"/>
    <p:sldId id="329" r:id="rId36"/>
    <p:sldId id="303" r:id="rId37"/>
    <p:sldId id="286" r:id="rId38"/>
    <p:sldId id="287" r:id="rId39"/>
    <p:sldId id="288" r:id="rId40"/>
    <p:sldId id="289" r:id="rId41"/>
    <p:sldId id="290" r:id="rId42"/>
    <p:sldId id="291" r:id="rId43"/>
    <p:sldId id="292" r:id="rId44"/>
    <p:sldId id="293" r:id="rId45"/>
    <p:sldId id="295" r:id="rId46"/>
    <p:sldId id="296" r:id="rId47"/>
    <p:sldId id="297" r:id="rId48"/>
    <p:sldId id="298" r:id="rId49"/>
    <p:sldId id="263" r:id="rId50"/>
    <p:sldId id="283"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064" autoAdjust="0"/>
  </p:normalViewPr>
  <p:slideViewPr>
    <p:cSldViewPr snapToGrid="0">
      <p:cViewPr varScale="1">
        <p:scale>
          <a:sx n="58" d="100"/>
          <a:sy n="58" d="100"/>
        </p:scale>
        <p:origin x="59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CDDF2D-05C4-4A88-9551-1014C7760738}" type="datetimeFigureOut">
              <a:rPr lang="en-GB" smtClean="0"/>
              <a:t>18/09/2017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13E492-2BE1-47F6-A827-2A173C8BE478}" type="slidenum">
              <a:rPr lang="en-GB" smtClean="0"/>
              <a:t>‹#›</a:t>
            </a:fld>
            <a:endParaRPr lang="en-GB"/>
          </a:p>
        </p:txBody>
      </p:sp>
    </p:spTree>
    <p:extLst>
      <p:ext uri="{BB962C8B-B14F-4D97-AF65-F5344CB8AC3E}">
        <p14:creationId xmlns:p14="http://schemas.microsoft.com/office/powerpoint/2010/main" val="2227024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2 fishing</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D5FAB-D7BE-40F8-851B-A74B5A93AEA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2475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544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285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815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688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a:r>
            <a:r>
              <a:rPr lang="en-GB" dirty="0" err="1" smtClean="0"/>
              <a:t>bbc</a:t>
            </a:r>
            <a:r>
              <a:rPr lang="en-GB" dirty="0" smtClean="0"/>
              <a:t> </a:t>
            </a:r>
            <a:r>
              <a:rPr lang="en-GB" dirty="0" err="1" smtClean="0"/>
              <a:t>bitesize</a:t>
            </a:r>
            <a:r>
              <a:rPr lang="en-GB" dirty="0" smtClean="0"/>
              <a:t> </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5</a:t>
            </a:fld>
            <a:endParaRPr lang="en-GB"/>
          </a:p>
        </p:txBody>
      </p:sp>
    </p:spTree>
    <p:extLst>
      <p:ext uri="{BB962C8B-B14F-4D97-AF65-F5344CB8AC3E}">
        <p14:creationId xmlns:p14="http://schemas.microsoft.com/office/powerpoint/2010/main" val="3778237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921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Source IMF</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9</a:t>
            </a:fld>
            <a:endParaRPr lang="en-GB"/>
          </a:p>
        </p:txBody>
      </p:sp>
    </p:spTree>
    <p:extLst>
      <p:ext uri="{BB962C8B-B14F-4D97-AF65-F5344CB8AC3E}">
        <p14:creationId xmlns:p14="http://schemas.microsoft.com/office/powerpoint/2010/main" val="2509797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535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488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457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*Correct at time of writing, taken from the Wikis</a:t>
            </a:r>
          </a:p>
          <a:p>
            <a:r>
              <a:rPr lang="en-GB" dirty="0" smtClean="0"/>
              <a:t>They are in the correct order</a:t>
            </a:r>
            <a:endParaRPr lang="en-GB" dirty="0"/>
          </a:p>
        </p:txBody>
      </p:sp>
      <p:sp>
        <p:nvSpPr>
          <p:cNvPr id="4" name="Slide Number Placeholder 3"/>
          <p:cNvSpPr>
            <a:spLocks noGrp="1"/>
          </p:cNvSpPr>
          <p:nvPr>
            <p:ph type="sldNum" sz="quarter" idx="10"/>
          </p:nvPr>
        </p:nvSpPr>
        <p:spPr/>
        <p:txBody>
          <a:bodyPr/>
          <a:lstStyle/>
          <a:p>
            <a:fld id="{5F83AE48-714C-4C01-B4B9-B31848FCD52B}" type="slidenum">
              <a:rPr lang="en-GB" smtClean="0"/>
              <a:t>23</a:t>
            </a:fld>
            <a:endParaRPr lang="en-GB"/>
          </a:p>
        </p:txBody>
      </p:sp>
    </p:spTree>
    <p:extLst>
      <p:ext uri="{BB962C8B-B14F-4D97-AF65-F5344CB8AC3E}">
        <p14:creationId xmlns:p14="http://schemas.microsoft.com/office/powerpoint/2010/main" val="1633831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World</a:t>
            </a:r>
            <a:r>
              <a:rPr lang="en-GB" baseline="0" dirty="0" smtClean="0"/>
              <a:t> bank data</a:t>
            </a:r>
            <a:endParaRPr lang="en-GB" dirty="0"/>
          </a:p>
        </p:txBody>
      </p:sp>
      <p:sp>
        <p:nvSpPr>
          <p:cNvPr id="4" name="Slide Number Placeholder 3"/>
          <p:cNvSpPr>
            <a:spLocks noGrp="1"/>
          </p:cNvSpPr>
          <p:nvPr>
            <p:ph type="sldNum" sz="quarter" idx="10"/>
          </p:nvPr>
        </p:nvSpPr>
        <p:spPr/>
        <p:txBody>
          <a:bodyPr/>
          <a:lstStyle/>
          <a:p>
            <a:fld id="{5F83AE48-714C-4C01-B4B9-B31848FCD52B}" type="slidenum">
              <a:rPr lang="en-GB" smtClean="0"/>
              <a:t>24</a:t>
            </a:fld>
            <a:endParaRPr lang="en-GB"/>
          </a:p>
        </p:txBody>
      </p:sp>
    </p:spTree>
    <p:extLst>
      <p:ext uri="{BB962C8B-B14F-4D97-AF65-F5344CB8AC3E}">
        <p14:creationId xmlns:p14="http://schemas.microsoft.com/office/powerpoint/2010/main" val="1456471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18/09/2017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58773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18/09/2017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66690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18/09/2017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930740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9/18/2017</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1296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9/18/2017</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64354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9/18/2017</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6731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9/18/2017</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9040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9/18/2017</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1129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9/18/2017</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1143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9/18/2017</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48476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9/18/2017</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6030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18/09/2017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584518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9/18/2017</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9869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9/18/2017</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6100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9/18/2017</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2213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9/18/2017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57032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9/18/2017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884646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9/18/2017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914105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9/18/2017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463208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F25684E-0598-4AE1-8E02-D3985A25A99C}" type="datetimeFigureOut">
              <a:rPr lang="en-US" smtClean="0">
                <a:solidFill>
                  <a:prstClr val="black">
                    <a:tint val="75000"/>
                  </a:prstClr>
                </a:solidFill>
              </a:rPr>
              <a:pPr/>
              <a:t>9/18/2017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796837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F25684E-0598-4AE1-8E02-D3985A25A99C}" type="datetimeFigureOut">
              <a:rPr lang="en-US" smtClean="0">
                <a:solidFill>
                  <a:prstClr val="black">
                    <a:tint val="75000"/>
                  </a:prstClr>
                </a:solidFill>
              </a:rPr>
              <a:pPr/>
              <a:t>9/18/2017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199395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25684E-0598-4AE1-8E02-D3985A25A99C}" type="datetimeFigureOut">
              <a:rPr lang="en-US" smtClean="0">
                <a:solidFill>
                  <a:prstClr val="black">
                    <a:tint val="75000"/>
                  </a:prstClr>
                </a:solidFill>
              </a:rPr>
              <a:pPr/>
              <a:t>9/18/2017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2521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0C1EECA-D644-4F04-882C-CE601AE152BD}" type="datetimeFigureOut">
              <a:rPr lang="en-GB" smtClean="0"/>
              <a:t>18/09/2017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977863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9/18/2017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299255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9/18/2017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297114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9/18/2017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770993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9/18/2017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76095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0C1EECA-D644-4F04-882C-CE601AE152BD}" type="datetimeFigureOut">
              <a:rPr lang="en-GB" smtClean="0"/>
              <a:t>18/09/2017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288045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0C1EECA-D644-4F04-882C-CE601AE152BD}" type="datetimeFigureOut">
              <a:rPr lang="en-GB" smtClean="0"/>
              <a:t>18/09/2017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110658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0C1EECA-D644-4F04-882C-CE601AE152BD}" type="datetimeFigureOut">
              <a:rPr lang="en-GB" smtClean="0"/>
              <a:t>18/09/2017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665282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C1EECA-D644-4F04-882C-CE601AE152BD}" type="datetimeFigureOut">
              <a:rPr lang="en-GB" smtClean="0"/>
              <a:t>18/09/2017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19297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t>18/09/2017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488991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t>18/09/2017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572753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1EECA-D644-4F04-882C-CE601AE152BD}" type="datetimeFigureOut">
              <a:rPr lang="en-GB" smtClean="0"/>
              <a:t>18/09/2017</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1AFFD-E431-4945-8358-AC8F848F815E}" type="slidenum">
              <a:rPr lang="en-GB" smtClean="0"/>
              <a:t>‹#›</a:t>
            </a:fld>
            <a:endParaRPr lang="en-GB"/>
          </a:p>
        </p:txBody>
      </p:sp>
    </p:spTree>
    <p:extLst>
      <p:ext uri="{BB962C8B-B14F-4D97-AF65-F5344CB8AC3E}">
        <p14:creationId xmlns:p14="http://schemas.microsoft.com/office/powerpoint/2010/main" val="3656642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9/18/2017</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205078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25684E-0598-4AE1-8E02-D3985A25A99C}" type="datetimeFigureOut">
              <a:rPr lang="en-US" smtClean="0">
                <a:solidFill>
                  <a:prstClr val="black">
                    <a:tint val="75000"/>
                  </a:prstClr>
                </a:solidFill>
              </a:rPr>
              <a:pPr/>
              <a:t>9/18/2017</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7636553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youtube.com/watch?v=Crby5WYko0g" TargetMode="Externa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theguardian.com/environment/2017/aug/01/post-brexit-britain-phase-out-tariffs-food-thinktank"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youtube.com/watch?v=79S3t25pi1A"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bbc.co.uk/education/guides/z2knb9q/revision"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0.jpe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youtube.com/watch?v=d_nS6tjXVOA" TargetMode="Externa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youtube.com/watch?v=TFInOucNZsQ" TargetMode="Externa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jSDd6re92TY" TargetMode="External"/><Relationship Id="rId2" Type="http://schemas.openxmlformats.org/officeDocument/2006/relationships/hyperlink" Target="https://www.gov.uk/guidance/immigration-rules/immigration-rules-appendix-k-shortage-occupation-list" TargetMode="Externa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youtube.com/watch?v=d5BUdgDSi4U" TargetMode="Externa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youtube.com/watch?v=uB_M8LPE6MA" TargetMode="Externa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46783" y="4102780"/>
            <a:ext cx="5870714" cy="2536559"/>
          </a:xfrm>
        </p:spPr>
        <p:txBody>
          <a:bodyPr>
            <a:normAutofit fontScale="40000" lnSpcReduction="20000"/>
          </a:bodyPr>
          <a:lstStyle/>
          <a:p>
            <a:r>
              <a:rPr lang="en-GB" sz="11000" b="1" dirty="0" smtClean="0">
                <a:solidFill>
                  <a:srgbClr val="0070C0"/>
                </a:solidFill>
              </a:rPr>
              <a:t>Edexcel A2 Business</a:t>
            </a:r>
          </a:p>
          <a:p>
            <a:r>
              <a:rPr lang="en-GB" sz="5900" dirty="0" smtClean="0"/>
              <a:t>4.1.3 Factors contributing to increased globalisation</a:t>
            </a:r>
            <a:endParaRPr lang="en-GB" sz="12600" dirty="0" smtClean="0"/>
          </a:p>
          <a:p>
            <a:endParaRPr lang="en-GB" sz="4000" dirty="0"/>
          </a:p>
          <a:p>
            <a:endParaRPr lang="en-GB" sz="4000" dirty="0" smtClean="0"/>
          </a:p>
          <a:p>
            <a:r>
              <a:rPr lang="en-GB" sz="11200" dirty="0" smtClean="0"/>
              <a:t>Revisionstation</a:t>
            </a:r>
            <a:endParaRPr lang="en-GB" sz="4000" dirty="0"/>
          </a:p>
        </p:txBody>
      </p:sp>
      <p:pic>
        <p:nvPicPr>
          <p:cNvPr id="6" name="Picture 5"/>
          <p:cNvPicPr>
            <a:picLocks noChangeAspect="1"/>
          </p:cNvPicPr>
          <p:nvPr/>
        </p:nvPicPr>
        <p:blipFill>
          <a:blip r:embed="rId2"/>
          <a:stretch>
            <a:fillRect/>
          </a:stretch>
        </p:blipFill>
        <p:spPr>
          <a:xfrm>
            <a:off x="0" y="0"/>
            <a:ext cx="12192000" cy="3822700"/>
          </a:xfrm>
          <a:prstGeom prst="rect">
            <a:avLst/>
          </a:prstGeom>
        </p:spPr>
      </p:pic>
      <p:sp>
        <p:nvSpPr>
          <p:cNvPr id="7" name="Rectangle 6"/>
          <p:cNvSpPr/>
          <p:nvPr/>
        </p:nvSpPr>
        <p:spPr>
          <a:xfrm>
            <a:off x="0" y="3822700"/>
            <a:ext cx="3074504" cy="30353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9117496" y="3822700"/>
            <a:ext cx="3074504" cy="30353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7269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World trade organisation (WTO)</a:t>
            </a:r>
            <a:endParaRPr lang="en-GB" dirty="0"/>
          </a:p>
        </p:txBody>
      </p:sp>
      <p:sp>
        <p:nvSpPr>
          <p:cNvPr id="3" name="Content Placeholder 2"/>
          <p:cNvSpPr>
            <a:spLocks noGrp="1"/>
          </p:cNvSpPr>
          <p:nvPr>
            <p:ph sz="half" idx="1"/>
          </p:nvPr>
        </p:nvSpPr>
        <p:spPr/>
        <p:style>
          <a:lnRef idx="2">
            <a:schemeClr val="accent5"/>
          </a:lnRef>
          <a:fillRef idx="1">
            <a:schemeClr val="lt1"/>
          </a:fillRef>
          <a:effectRef idx="0">
            <a:schemeClr val="accent5"/>
          </a:effectRef>
          <a:fontRef idx="minor">
            <a:schemeClr val="dk1"/>
          </a:fontRef>
        </p:style>
        <p:txBody>
          <a:bodyPr>
            <a:normAutofit fontScale="92500" lnSpcReduction="20000"/>
          </a:bodyPr>
          <a:lstStyle/>
          <a:p>
            <a:pPr lvl="0"/>
            <a:r>
              <a:rPr lang="en-GB" dirty="0" smtClean="0"/>
              <a:t>WTO was created by GATT </a:t>
            </a:r>
            <a:r>
              <a:rPr lang="en-GB" dirty="0" smtClean="0"/>
              <a:t>in </a:t>
            </a:r>
            <a:r>
              <a:rPr lang="en-GB" dirty="0" smtClean="0"/>
              <a:t>1994 and exists </a:t>
            </a:r>
            <a:r>
              <a:rPr lang="en-GB" dirty="0"/>
              <a:t>to reduce barriers to trade and to ensure that countries keep to the agreements they have made</a:t>
            </a:r>
          </a:p>
          <a:p>
            <a:pPr lvl="0"/>
            <a:r>
              <a:rPr lang="en-GB" dirty="0"/>
              <a:t>The organisation also deals with complaints between members, organising negotiations and, if necessary, making judgements against a </a:t>
            </a:r>
            <a:r>
              <a:rPr lang="en-GB" dirty="0" smtClean="0"/>
              <a:t>country</a:t>
            </a:r>
          </a:p>
          <a:p>
            <a:r>
              <a:rPr lang="en-GB" dirty="0"/>
              <a:t>It encourages trade liberalisation by operating a system of trade rules and by providing a forum for the negotiation of  trade disputes</a:t>
            </a:r>
          </a:p>
          <a:p>
            <a:pPr lvl="0"/>
            <a:endParaRPr lang="en-GB" dirty="0"/>
          </a:p>
          <a:p>
            <a:endParaRPr lang="en-GB" dirty="0"/>
          </a:p>
        </p:txBody>
      </p:sp>
      <p:pic>
        <p:nvPicPr>
          <p:cNvPr id="6" name="Content Placeholder 5">
            <a:hlinkClick r:id="rId2"/>
          </p:cNvPr>
          <p:cNvPicPr>
            <a:picLocks noGrp="1" noChangeAspect="1"/>
          </p:cNvPicPr>
          <p:nvPr>
            <p:ph sz="half" idx="2"/>
          </p:nvPr>
        </p:nvPicPr>
        <p:blipFill>
          <a:blip r:embed="rId3"/>
          <a:stretch>
            <a:fillRect/>
          </a:stretch>
        </p:blipFill>
        <p:spPr>
          <a:xfrm>
            <a:off x="6172200" y="2347740"/>
            <a:ext cx="5181600" cy="33071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8363" y="230187"/>
            <a:ext cx="1595437" cy="159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751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Trade liberalisation – why tariffs are imposed</a:t>
            </a:r>
            <a:endParaRPr lang="en-GB" dirty="0"/>
          </a:p>
        </p:txBody>
      </p:sp>
      <p:sp>
        <p:nvSpPr>
          <p:cNvPr id="3" name="Content Placeholder 2"/>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r>
              <a:rPr lang="en-GB" dirty="0" smtClean="0"/>
              <a:t>Governments want to protect their domestic businesses so they use; tariffs, quotas and legal regulations to slow the rate of imports coming into a country</a:t>
            </a:r>
          </a:p>
          <a:p>
            <a:r>
              <a:rPr lang="en-GB" dirty="0" smtClean="0"/>
              <a:t>They might want to stop imports which will compete with state monopolies</a:t>
            </a:r>
          </a:p>
          <a:p>
            <a:r>
              <a:rPr lang="en-GB" dirty="0" smtClean="0"/>
              <a:t>Tariffs also generate important  sources of income for poorer countries</a:t>
            </a:r>
          </a:p>
          <a:p>
            <a:r>
              <a:rPr lang="en-GB" dirty="0" smtClean="0"/>
              <a:t>Liberalisation is the easing or dropping of these measures</a:t>
            </a:r>
            <a:endParaRPr lang="en-GB" dirty="0"/>
          </a:p>
        </p:txBody>
      </p:sp>
      <p:pic>
        <p:nvPicPr>
          <p:cNvPr id="5" name="Content Placeholder 4">
            <a:hlinkClick r:id="rId2"/>
          </p:cNvPr>
          <p:cNvPicPr>
            <a:picLocks noGrp="1" noChangeAspect="1"/>
          </p:cNvPicPr>
          <p:nvPr>
            <p:ph sz="half" idx="2"/>
          </p:nvPr>
        </p:nvPicPr>
        <p:blipFill>
          <a:blip r:embed="rId3"/>
          <a:stretch>
            <a:fillRect/>
          </a:stretch>
        </p:blipFill>
        <p:spPr>
          <a:xfrm>
            <a:off x="6366077" y="1825625"/>
            <a:ext cx="4793846"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13564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Benefits of trade liberalisation</a:t>
            </a:r>
            <a:endParaRPr lang="en-GB" dirty="0"/>
          </a:p>
        </p:txBody>
      </p:sp>
      <p:sp>
        <p:nvSpPr>
          <p:cNvPr id="3" name="Content Placeholder 2"/>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normAutofit lnSpcReduction="10000"/>
          </a:bodyPr>
          <a:lstStyle/>
          <a:p>
            <a:r>
              <a:rPr lang="en-GB" dirty="0"/>
              <a:t>Trade liberalisation is the process of taking down the barriers to trade between nations, removing quotas and tariffs</a:t>
            </a:r>
          </a:p>
          <a:p>
            <a:r>
              <a:rPr lang="en-GB" dirty="0" smtClean="0"/>
              <a:t>Consumers </a:t>
            </a:r>
            <a:r>
              <a:rPr lang="en-GB" dirty="0"/>
              <a:t>ultimately benefit because liberalised trade can help to lower prices and broaden the range of quality goods and services </a:t>
            </a:r>
            <a:r>
              <a:rPr lang="en-GB" dirty="0" smtClean="0"/>
              <a:t>available</a:t>
            </a:r>
            <a:r>
              <a:rPr lang="en-GB" dirty="0"/>
              <a:t> </a:t>
            </a:r>
            <a:r>
              <a:rPr lang="en-GB" dirty="0" smtClean="0"/>
              <a:t>– because they are now allowed to buy imported goods</a:t>
            </a:r>
            <a:endParaRPr lang="en-GB" dirty="0"/>
          </a:p>
          <a:p>
            <a:endParaRPr lang="en-GB" dirty="0"/>
          </a:p>
        </p:txBody>
      </p:sp>
      <p:sp>
        <p:nvSpPr>
          <p:cNvPr id="4" name="Content Placeholder 3"/>
          <p:cNvSpPr>
            <a:spLocks noGrp="1"/>
          </p:cNvSpPr>
          <p:nvPr>
            <p:ph sz="half" idx="2"/>
          </p:nvPr>
        </p:nvSpPr>
        <p:spPr/>
        <p:txBody>
          <a:bodyPr>
            <a:normAutofit lnSpcReduction="10000"/>
          </a:bodyPr>
          <a:lstStyle/>
          <a:p>
            <a:endParaRPr lang="en-GB"/>
          </a:p>
        </p:txBody>
      </p:sp>
      <p:pic>
        <p:nvPicPr>
          <p:cNvPr id="5" name="Picture 4"/>
          <p:cNvPicPr>
            <a:picLocks noChangeAspect="1"/>
          </p:cNvPicPr>
          <p:nvPr/>
        </p:nvPicPr>
        <p:blipFill>
          <a:blip r:embed="rId2"/>
          <a:stretch>
            <a:fillRect/>
          </a:stretch>
        </p:blipFill>
        <p:spPr>
          <a:xfrm>
            <a:off x="6096000" y="1825625"/>
            <a:ext cx="2979662" cy="4125686"/>
          </a:xfrm>
          <a:prstGeom prst="rect">
            <a:avLst/>
          </a:prstGeom>
        </p:spPr>
      </p:pic>
      <p:sp>
        <p:nvSpPr>
          <p:cNvPr id="7" name="AutoShape 2" descr="Image result for vietn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p:cNvPicPr>
            <a:picLocks noChangeAspect="1"/>
          </p:cNvPicPr>
          <p:nvPr/>
        </p:nvPicPr>
        <p:blipFill>
          <a:blip r:embed="rId3"/>
          <a:stretch>
            <a:fillRect/>
          </a:stretch>
        </p:blipFill>
        <p:spPr>
          <a:xfrm>
            <a:off x="8991599" y="1825625"/>
            <a:ext cx="2750457" cy="4125686"/>
          </a:xfrm>
          <a:prstGeom prst="rect">
            <a:avLst/>
          </a:prstGeom>
        </p:spPr>
      </p:pic>
      <p:sp>
        <p:nvSpPr>
          <p:cNvPr id="6" name="TextBox 5"/>
          <p:cNvSpPr txBox="1"/>
          <p:nvPr/>
        </p:nvSpPr>
        <p:spPr>
          <a:xfrm>
            <a:off x="6004607" y="1979385"/>
            <a:ext cx="5737449"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GB" dirty="0" smtClean="0">
                <a:latin typeface="Arial Black" panose="020B0A04020102020204" pitchFamily="34" charset="0"/>
              </a:rPr>
              <a:t>India, Vietnam and Uganda have opened their economy in recent years</a:t>
            </a:r>
            <a:endParaRPr lang="en-GB" dirty="0">
              <a:latin typeface="Arial Black" panose="020B0A04020102020204" pitchFamily="34" charset="0"/>
            </a:endParaRPr>
          </a:p>
        </p:txBody>
      </p:sp>
    </p:spTree>
    <p:extLst>
      <p:ext uri="{BB962C8B-B14F-4D97-AF65-F5344CB8AC3E}">
        <p14:creationId xmlns:p14="http://schemas.microsoft.com/office/powerpoint/2010/main" val="3993958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Benefits to business of trade liberalisation</a:t>
            </a:r>
            <a:endParaRPr lang="en-GB" dirty="0"/>
          </a:p>
        </p:txBody>
      </p:sp>
      <p:sp>
        <p:nvSpPr>
          <p:cNvPr id="3" name="Content Placeholder 2"/>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r>
              <a:rPr lang="en-GB" dirty="0"/>
              <a:t>Companies can benefit because liberalised trade diversifies risks and channels resources to where </a:t>
            </a:r>
            <a:r>
              <a:rPr lang="en-GB" dirty="0" smtClean="0"/>
              <a:t>returns on investment </a:t>
            </a:r>
            <a:r>
              <a:rPr lang="en-GB" dirty="0"/>
              <a:t>are </a:t>
            </a:r>
            <a:r>
              <a:rPr lang="en-GB" dirty="0" smtClean="0"/>
              <a:t>highest</a:t>
            </a:r>
            <a:endParaRPr lang="en-GB" dirty="0"/>
          </a:p>
          <a:p>
            <a:r>
              <a:rPr lang="en-GB" dirty="0" smtClean="0"/>
              <a:t>Trade </a:t>
            </a:r>
            <a:r>
              <a:rPr lang="en-GB" dirty="0"/>
              <a:t>openness also </a:t>
            </a:r>
            <a:r>
              <a:rPr lang="en-GB" dirty="0" smtClean="0"/>
              <a:t>means; </a:t>
            </a:r>
            <a:r>
              <a:rPr lang="en-GB" dirty="0"/>
              <a:t>competition, investment and increases in </a:t>
            </a:r>
            <a:r>
              <a:rPr lang="en-GB" dirty="0" smtClean="0"/>
              <a:t>productivity</a:t>
            </a:r>
          </a:p>
          <a:p>
            <a:r>
              <a:rPr lang="en-GB" dirty="0" smtClean="0"/>
              <a:t>The main industries in Uganda that have benefitted: </a:t>
            </a:r>
            <a:r>
              <a:rPr lang="en-GB" dirty="0"/>
              <a:t>Sugar , beverages, tobacco , cotton textiles, </a:t>
            </a:r>
            <a:r>
              <a:rPr lang="en-GB" dirty="0" smtClean="0"/>
              <a:t>cement and </a:t>
            </a:r>
            <a:r>
              <a:rPr lang="en-GB" dirty="0"/>
              <a:t>steel production</a:t>
            </a:r>
          </a:p>
        </p:txBody>
      </p:sp>
      <p:pic>
        <p:nvPicPr>
          <p:cNvPr id="6" name="Content Placeholder 5"/>
          <p:cNvPicPr>
            <a:picLocks noGrp="1" noChangeAspect="1"/>
          </p:cNvPicPr>
          <p:nvPr>
            <p:ph sz="half" idx="2"/>
          </p:nvPr>
        </p:nvPicPr>
        <p:blipFill>
          <a:blip r:embed="rId2"/>
          <a:stretch>
            <a:fillRect/>
          </a:stretch>
        </p:blipFill>
        <p:spPr>
          <a:xfrm>
            <a:off x="6172200" y="2274769"/>
            <a:ext cx="5181600" cy="3453050"/>
          </a:xfrm>
          <a:prstGeom prst="rect">
            <a:avLst/>
          </a:prstGeom>
        </p:spPr>
      </p:pic>
      <p:sp>
        <p:nvSpPr>
          <p:cNvPr id="7" name="TextBox 6"/>
          <p:cNvSpPr txBox="1"/>
          <p:nvPr/>
        </p:nvSpPr>
        <p:spPr>
          <a:xfrm>
            <a:off x="6172201" y="2274769"/>
            <a:ext cx="5181600"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dirty="0" smtClean="0">
                <a:latin typeface="Arial Black" panose="020B0A04020102020204" pitchFamily="34" charset="0"/>
              </a:rPr>
              <a:t>Since GATT Uganda has been able to export their coffee all over the world</a:t>
            </a:r>
            <a:endParaRPr lang="en-GB" dirty="0">
              <a:latin typeface="Arial Black" panose="020B0A04020102020204" pitchFamily="34" charset="0"/>
            </a:endParaRPr>
          </a:p>
        </p:txBody>
      </p:sp>
    </p:spTree>
    <p:extLst>
      <p:ext uri="{BB962C8B-B14F-4D97-AF65-F5344CB8AC3E}">
        <p14:creationId xmlns:p14="http://schemas.microsoft.com/office/powerpoint/2010/main" val="3214803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Drawbacks of trade liberalisation</a:t>
            </a:r>
            <a:endParaRPr lang="en-GB" dirty="0"/>
          </a:p>
        </p:txBody>
      </p:sp>
      <p:sp>
        <p:nvSpPr>
          <p:cNvPr id="3" name="Content Placeholder 2"/>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ormAutofit fontScale="92500" lnSpcReduction="20000"/>
          </a:bodyPr>
          <a:lstStyle/>
          <a:p>
            <a:r>
              <a:rPr lang="en-GB" dirty="0" smtClean="0"/>
              <a:t>Competition can intensify between businesses, between nations and profit margins can end up being squeezed</a:t>
            </a:r>
          </a:p>
          <a:p>
            <a:r>
              <a:rPr lang="en-GB" dirty="0" smtClean="0"/>
              <a:t>Employment that has been created by lower trade barriers, may only be temporary or menial</a:t>
            </a:r>
          </a:p>
          <a:p>
            <a:r>
              <a:rPr lang="en-GB" dirty="0" smtClean="0"/>
              <a:t>Increased trade can mean pollution or over-cultivation of land to keep up with new demand</a:t>
            </a:r>
          </a:p>
          <a:p>
            <a:r>
              <a:rPr lang="en-GB" dirty="0" smtClean="0"/>
              <a:t>Developing nations can become economically dependent on industrialised ones</a:t>
            </a:r>
            <a:endParaRPr lang="en-GB" dirty="0"/>
          </a:p>
        </p:txBody>
      </p:sp>
      <p:pic>
        <p:nvPicPr>
          <p:cNvPr id="3074" name="Picture 2" descr="Image result for over cultivation of land"/>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1220" y="1786845"/>
            <a:ext cx="3932804" cy="26218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7559296" y="3766571"/>
            <a:ext cx="3624649" cy="2410392"/>
          </a:xfrm>
          <a:prstGeom prst="rect">
            <a:avLst/>
          </a:prstGeom>
        </p:spPr>
      </p:pic>
    </p:spTree>
    <p:extLst>
      <p:ext uri="{BB962C8B-B14F-4D97-AF65-F5344CB8AC3E}">
        <p14:creationId xmlns:p14="http://schemas.microsoft.com/office/powerpoint/2010/main" val="287368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4400" b="1" dirty="0" smtClean="0">
                <a:solidFill>
                  <a:srgbClr val="0070C0"/>
                </a:solidFill>
              </a:rPr>
              <a:t>Political change</a:t>
            </a:r>
            <a:endParaRPr lang="en-GB" sz="4400" b="1" dirty="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1211745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rmAutofit fontScale="90000"/>
          </a:bodyPr>
          <a:lstStyle/>
          <a:p>
            <a:r>
              <a:rPr lang="en-GB" dirty="0" smtClean="0"/>
              <a:t/>
            </a:r>
            <a:br>
              <a:rPr lang="en-GB" dirty="0" smtClean="0"/>
            </a:br>
            <a:r>
              <a:rPr lang="en-GB" dirty="0" smtClean="0"/>
              <a:t>How </a:t>
            </a:r>
            <a:r>
              <a:rPr lang="en-GB" dirty="0"/>
              <a:t>political change </a:t>
            </a:r>
            <a:r>
              <a:rPr lang="en-GB" dirty="0" smtClean="0"/>
              <a:t>has </a:t>
            </a:r>
            <a:r>
              <a:rPr lang="en-GB" dirty="0"/>
              <a:t>led to increased globalisation of </a:t>
            </a:r>
            <a:r>
              <a:rPr lang="en-GB" dirty="0" smtClean="0"/>
              <a:t>markets</a:t>
            </a:r>
            <a:r>
              <a:rPr lang="en-GB" dirty="0"/>
              <a:t/>
            </a:r>
            <a:br>
              <a:rPr lang="en-GB" dirty="0"/>
            </a:br>
            <a:endParaRPr lang="en-GB" dirty="0"/>
          </a:p>
        </p:txBody>
      </p:sp>
      <p:sp>
        <p:nvSpPr>
          <p:cNvPr id="5" name="Content Placeholder 4"/>
          <p:cNvSpPr>
            <a:spLocks noGrp="1"/>
          </p:cNvSpPr>
          <p:nvPr>
            <p:ph sz="half" idx="1"/>
          </p:nvPr>
        </p:nvSpPr>
        <p:spPr/>
        <p:style>
          <a:lnRef idx="2">
            <a:schemeClr val="accent5"/>
          </a:lnRef>
          <a:fillRef idx="1">
            <a:schemeClr val="lt1"/>
          </a:fillRef>
          <a:effectRef idx="0">
            <a:schemeClr val="accent5"/>
          </a:effectRef>
          <a:fontRef idx="minor">
            <a:schemeClr val="dk1"/>
          </a:fontRef>
        </p:style>
        <p:txBody>
          <a:bodyPr>
            <a:normAutofit fontScale="85000" lnSpcReduction="20000"/>
          </a:bodyPr>
          <a:lstStyle/>
          <a:p>
            <a:r>
              <a:rPr lang="en-GB" dirty="0" smtClean="0"/>
              <a:t>Politics </a:t>
            </a:r>
            <a:r>
              <a:rPr lang="en-GB" dirty="0"/>
              <a:t>used to be </a:t>
            </a:r>
            <a:r>
              <a:rPr lang="en-GB" dirty="0" smtClean="0"/>
              <a:t>only carried </a:t>
            </a:r>
            <a:r>
              <a:rPr lang="en-GB" dirty="0"/>
              <a:t>out by individual governments who  wanted to protect the interests of their country.</a:t>
            </a:r>
          </a:p>
          <a:p>
            <a:r>
              <a:rPr lang="en-GB" dirty="0"/>
              <a:t>Politics now happens on a global scale with regular meetings between heads of state, summits, </a:t>
            </a:r>
            <a:r>
              <a:rPr lang="en-GB" dirty="0" smtClean="0"/>
              <a:t> where power </a:t>
            </a:r>
            <a:r>
              <a:rPr lang="en-GB" dirty="0"/>
              <a:t>devolved to governments in trading blocs such as the EU and organisations such as the WTO</a:t>
            </a:r>
            <a:r>
              <a:rPr lang="en-GB" dirty="0" smtClean="0"/>
              <a:t>.</a:t>
            </a:r>
          </a:p>
          <a:p>
            <a:r>
              <a:rPr lang="en-GB" dirty="0"/>
              <a:t>This has </a:t>
            </a:r>
            <a:r>
              <a:rPr lang="en-GB" dirty="0" smtClean="0"/>
              <a:t>led </a:t>
            </a:r>
            <a:r>
              <a:rPr lang="en-GB" dirty="0"/>
              <a:t>to less protectionist policies (tariffs quotas </a:t>
            </a:r>
            <a:r>
              <a:rPr lang="en-GB" dirty="0" err="1"/>
              <a:t>etc</a:t>
            </a:r>
            <a:r>
              <a:rPr lang="en-GB" dirty="0"/>
              <a:t>) and  more open trade between nations.  The planet is now one market.</a:t>
            </a:r>
          </a:p>
          <a:p>
            <a:endParaRPr lang="en-GB" dirty="0"/>
          </a:p>
          <a:p>
            <a:endParaRPr lang="en-GB" dirty="0"/>
          </a:p>
        </p:txBody>
      </p:sp>
      <p:pic>
        <p:nvPicPr>
          <p:cNvPr id="7"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1825625"/>
            <a:ext cx="5181600" cy="3430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970814" y="5256410"/>
            <a:ext cx="5584371" cy="1477328"/>
          </a:xfrm>
          <a:prstGeom prst="rect">
            <a:avLst/>
          </a:prstGeom>
          <a:noFill/>
        </p:spPr>
        <p:txBody>
          <a:bodyPr wrap="square" rtlCol="0">
            <a:spAutoFit/>
          </a:bodyPr>
          <a:lstStyle/>
          <a:p>
            <a:r>
              <a:rPr lang="en-GB"/>
              <a:t>WTO: The World Trade Organization (WTO) is the only global international organisation dealing with the rules of trade between nations. At its heart are the WTO agreements, negotiated and signed by the bulk of the world’s trading nations and ratified in their parliaments. </a:t>
            </a:r>
          </a:p>
        </p:txBody>
      </p:sp>
    </p:spTree>
    <p:extLst>
      <p:ext uri="{BB962C8B-B14F-4D97-AF65-F5344CB8AC3E}">
        <p14:creationId xmlns:p14="http://schemas.microsoft.com/office/powerpoint/2010/main" val="4198508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Who are the G7 countries?</a:t>
            </a:r>
            <a:endParaRPr lang="en-GB" dirty="0"/>
          </a:p>
        </p:txBody>
      </p:sp>
      <p:sp>
        <p:nvSpPr>
          <p:cNvPr id="3" name="Content Placeholder 2"/>
          <p:cNvSpPr>
            <a:spLocks noGrp="1"/>
          </p:cNvSpPr>
          <p:nvPr>
            <p:ph sz="half" idx="1"/>
          </p:nvPr>
        </p:nvSpPr>
        <p:spPr/>
        <p:style>
          <a:lnRef idx="2">
            <a:schemeClr val="accent3"/>
          </a:lnRef>
          <a:fillRef idx="1">
            <a:schemeClr val="lt1"/>
          </a:fillRef>
          <a:effectRef idx="0">
            <a:schemeClr val="accent3"/>
          </a:effectRef>
          <a:fontRef idx="minor">
            <a:schemeClr val="dk1"/>
          </a:fontRef>
        </p:style>
        <p:txBody>
          <a:bodyPr>
            <a:normAutofit fontScale="85000" lnSpcReduction="20000"/>
          </a:bodyPr>
          <a:lstStyle/>
          <a:p>
            <a:r>
              <a:rPr lang="en-GB" dirty="0"/>
              <a:t>The </a:t>
            </a:r>
            <a:r>
              <a:rPr lang="en-GB" b="1" dirty="0"/>
              <a:t>Group of 7</a:t>
            </a:r>
            <a:r>
              <a:rPr lang="en-GB" dirty="0"/>
              <a:t> (</a:t>
            </a:r>
            <a:r>
              <a:rPr lang="en-GB" b="1" dirty="0"/>
              <a:t>G7</a:t>
            </a:r>
            <a:r>
              <a:rPr lang="en-GB" dirty="0"/>
              <a:t>) is a group consisting of Canada, France, Germany, Italy, Japan, the United Kingdom and the United States</a:t>
            </a:r>
            <a:r>
              <a:rPr lang="en-GB" dirty="0" smtClean="0"/>
              <a:t>.</a:t>
            </a:r>
          </a:p>
          <a:p>
            <a:r>
              <a:rPr lang="en-GB" dirty="0"/>
              <a:t>These countries are the seven major advanced economies as reported by the International Monetary Fund: the G7 countries represent more than 64% of the net global wealth ($263 trillion</a:t>
            </a:r>
            <a:r>
              <a:rPr lang="en-GB" dirty="0" smtClean="0"/>
              <a:t>).</a:t>
            </a:r>
          </a:p>
          <a:p>
            <a:r>
              <a:rPr lang="en-GB" dirty="0" smtClean="0"/>
              <a:t>A </a:t>
            </a:r>
            <a:r>
              <a:rPr lang="en-GB" dirty="0"/>
              <a:t>very high net national wealth and a very high Human Development Index </a:t>
            </a:r>
            <a:r>
              <a:rPr lang="en-GB" dirty="0" smtClean="0"/>
              <a:t>(HDI) are </a:t>
            </a:r>
            <a:r>
              <a:rPr lang="en-GB" dirty="0"/>
              <a:t>the main requirements to be a member of this group.</a:t>
            </a:r>
          </a:p>
        </p:txBody>
      </p:sp>
      <p:pic>
        <p:nvPicPr>
          <p:cNvPr id="5" name="Content Placeholder 4">
            <a:hlinkClick r:id="rId2"/>
          </p:cNvPr>
          <p:cNvPicPr>
            <a:picLocks noGrp="1" noChangeAspect="1"/>
          </p:cNvPicPr>
          <p:nvPr>
            <p:ph sz="half" idx="2"/>
          </p:nvPr>
        </p:nvPicPr>
        <p:blipFill>
          <a:blip r:embed="rId3"/>
          <a:stretch>
            <a:fillRect/>
          </a:stretch>
        </p:blipFill>
        <p:spPr>
          <a:xfrm>
            <a:off x="6172200" y="1825625"/>
            <a:ext cx="5181600" cy="30669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6172200" y="5203967"/>
            <a:ext cx="5181600" cy="92333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GB" dirty="0" smtClean="0">
                <a:latin typeface="Arial Black" panose="020B0A04020102020204" pitchFamily="34" charset="0"/>
              </a:rPr>
              <a:t>Every year there is a “summit” or meeting of all 7 nation’s leaders to discuss polices, including trade</a:t>
            </a:r>
            <a:endParaRPr lang="en-GB" dirty="0">
              <a:latin typeface="Arial Black" panose="020B0A04020102020204" pitchFamily="34" charset="0"/>
            </a:endParaRPr>
          </a:p>
        </p:txBody>
      </p:sp>
    </p:spTree>
    <p:extLst>
      <p:ext uri="{BB962C8B-B14F-4D97-AF65-F5344CB8AC3E}">
        <p14:creationId xmlns:p14="http://schemas.microsoft.com/office/powerpoint/2010/main" val="1734588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4800" b="1" dirty="0" smtClean="0">
                <a:solidFill>
                  <a:srgbClr val="0070C0"/>
                </a:solidFill>
              </a:rPr>
              <a:t>Reduced cost of transport and communication</a:t>
            </a:r>
            <a:endParaRPr lang="en-GB" sz="4800" b="1" dirty="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70581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Globalisation caused by – reduced cost of transport</a:t>
            </a:r>
            <a:endParaRPr lang="en-GB" dirty="0"/>
          </a:p>
        </p:txBody>
      </p:sp>
      <p:sp>
        <p:nvSpPr>
          <p:cNvPr id="5" name="Content Placeholder 4"/>
          <p:cNvSpPr>
            <a:spLocks noGrp="1"/>
          </p:cNvSpPr>
          <p:nvPr>
            <p:ph sz="half" idx="1"/>
          </p:nvPr>
        </p:nvSpPr>
        <p:spPr>
          <a:xfrm>
            <a:off x="838199" y="1825625"/>
            <a:ext cx="7217229" cy="4351338"/>
          </a:xfrm>
        </p:spPr>
        <p:style>
          <a:lnRef idx="2">
            <a:schemeClr val="accent4"/>
          </a:lnRef>
          <a:fillRef idx="1">
            <a:schemeClr val="lt1"/>
          </a:fillRef>
          <a:effectRef idx="0">
            <a:schemeClr val="accent4"/>
          </a:effectRef>
          <a:fontRef idx="minor">
            <a:schemeClr val="dk1"/>
          </a:fontRef>
        </p:style>
        <p:txBody>
          <a:bodyPr>
            <a:normAutofit lnSpcReduction="10000"/>
          </a:bodyPr>
          <a:lstStyle/>
          <a:p>
            <a:r>
              <a:rPr lang="en-GB" dirty="0" smtClean="0"/>
              <a:t>Video from BBC on globalisation </a:t>
            </a:r>
            <a:r>
              <a:rPr lang="en-GB" dirty="0" smtClean="0">
                <a:hlinkClick r:id="rId2"/>
              </a:rPr>
              <a:t>HERE</a:t>
            </a:r>
            <a:endParaRPr lang="en-GB" dirty="0" smtClean="0"/>
          </a:p>
          <a:p>
            <a:endParaRPr lang="en-GB" dirty="0"/>
          </a:p>
          <a:p>
            <a:r>
              <a:rPr lang="en-GB" dirty="0" smtClean="0"/>
              <a:t>Cost of transporting goods long distances between countries has </a:t>
            </a:r>
            <a:r>
              <a:rPr lang="en-GB" dirty="0" smtClean="0"/>
              <a:t>been </a:t>
            </a:r>
            <a:r>
              <a:rPr lang="en-GB" dirty="0" smtClean="0"/>
              <a:t>reduced by cargo containers</a:t>
            </a:r>
          </a:p>
          <a:p>
            <a:r>
              <a:rPr lang="en-GB" dirty="0" smtClean="0"/>
              <a:t>Can gain a business EOS as they can ship huge quantities at once</a:t>
            </a:r>
          </a:p>
          <a:p>
            <a:r>
              <a:rPr lang="en-GB" dirty="0" smtClean="0"/>
              <a:t>There </a:t>
            </a:r>
            <a:r>
              <a:rPr lang="en-GB" dirty="0" smtClean="0"/>
              <a:t>are also </a:t>
            </a:r>
            <a:r>
              <a:rPr lang="en-GB" dirty="0" smtClean="0"/>
              <a:t>cheaper air flights for business people needing to attend meetings in other countries</a:t>
            </a:r>
            <a:endParaRPr lang="en-GB" dirty="0"/>
          </a:p>
        </p:txBody>
      </p:sp>
      <p:pic>
        <p:nvPicPr>
          <p:cNvPr id="7"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391525" y="1862931"/>
            <a:ext cx="2962275" cy="427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4734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GB" dirty="0" smtClean="0"/>
              <a:t>Worksheet</a:t>
            </a:r>
            <a:endParaRPr lang="en-GB" dirty="0"/>
          </a:p>
        </p:txBody>
      </p:sp>
      <p:pic>
        <p:nvPicPr>
          <p:cNvPr id="4" name="Content Placeholder 3"/>
          <p:cNvPicPr>
            <a:picLocks noGrp="1" noChangeAspect="1"/>
          </p:cNvPicPr>
          <p:nvPr>
            <p:ph idx="1"/>
          </p:nvPr>
        </p:nvPicPr>
        <p:blipFill>
          <a:blip r:embed="rId2"/>
          <a:stretch>
            <a:fillRect/>
          </a:stretch>
        </p:blipFill>
        <p:spPr>
          <a:xfrm>
            <a:off x="838200" y="2294544"/>
            <a:ext cx="10515600" cy="3413499"/>
          </a:xfrm>
          <a:prstGeom prst="rect">
            <a:avLst/>
          </a:prstGeom>
        </p:spPr>
      </p:pic>
    </p:spTree>
    <p:extLst>
      <p:ext uri="{BB962C8B-B14F-4D97-AF65-F5344CB8AC3E}">
        <p14:creationId xmlns:p14="http://schemas.microsoft.com/office/powerpoint/2010/main" val="129965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Globalisation caused by – reduced cost of communication</a:t>
            </a:r>
            <a:endParaRPr lang="en-GB" dirty="0"/>
          </a:p>
        </p:txBody>
      </p:sp>
      <p:sp>
        <p:nvSpPr>
          <p:cNvPr id="3" name="Content Placeholder 2"/>
          <p:cNvSpPr>
            <a:spLocks noGrp="1"/>
          </p:cNvSpPr>
          <p:nvPr>
            <p:ph sz="half" idx="1"/>
          </p:nvPr>
        </p:nvSpPr>
        <p:spPr/>
        <p:style>
          <a:lnRef idx="2">
            <a:schemeClr val="accent4"/>
          </a:lnRef>
          <a:fillRef idx="1">
            <a:schemeClr val="lt1"/>
          </a:fillRef>
          <a:effectRef idx="0">
            <a:schemeClr val="accent4"/>
          </a:effectRef>
          <a:fontRef idx="minor">
            <a:schemeClr val="dk1"/>
          </a:fontRef>
        </p:style>
        <p:txBody>
          <a:bodyPr>
            <a:normAutofit fontScale="92500"/>
          </a:bodyPr>
          <a:lstStyle/>
          <a:p>
            <a:r>
              <a:rPr lang="en-GB" dirty="0" smtClean="0"/>
              <a:t>Communication and trade via the Internet has meant an explosion in globalisation and has been a huge catalyst for change </a:t>
            </a:r>
          </a:p>
          <a:p>
            <a:r>
              <a:rPr lang="en-GB" dirty="0" smtClean="0"/>
              <a:t>Messages can be sent instantly and for free via telecommunications systems such as e-mail or Skype</a:t>
            </a:r>
          </a:p>
          <a:p>
            <a:r>
              <a:rPr lang="en-GB" dirty="0" smtClean="0"/>
              <a:t>Far flung countries are no longer isolated from the global marketplace</a:t>
            </a:r>
            <a:endParaRPr lang="en-GB" dirty="0"/>
          </a:p>
        </p:txBody>
      </p:sp>
      <p:pic>
        <p:nvPicPr>
          <p:cNvPr id="5" name="Content Placeholder 4"/>
          <p:cNvPicPr>
            <a:picLocks noGrp="1" noChangeAspect="1"/>
          </p:cNvPicPr>
          <p:nvPr>
            <p:ph sz="half" idx="2"/>
          </p:nvPr>
        </p:nvPicPr>
        <p:blipFill>
          <a:blip r:embed="rId2"/>
          <a:stretch>
            <a:fillRect/>
          </a:stretch>
        </p:blipFill>
        <p:spPr>
          <a:xfrm>
            <a:off x="6172200" y="2274094"/>
            <a:ext cx="5181600" cy="3454400"/>
          </a:xfrm>
          <a:prstGeom prst="rect">
            <a:avLst/>
          </a:prstGeom>
        </p:spPr>
      </p:pic>
    </p:spTree>
    <p:extLst>
      <p:ext uri="{BB962C8B-B14F-4D97-AF65-F5344CB8AC3E}">
        <p14:creationId xmlns:p14="http://schemas.microsoft.com/office/powerpoint/2010/main" val="105497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4800" b="1" dirty="0" smtClean="0">
                <a:solidFill>
                  <a:srgbClr val="0070C0"/>
                </a:solidFill>
              </a:rPr>
              <a:t>Increased significance of global companies</a:t>
            </a:r>
            <a:endParaRPr lang="en-GB" sz="4800" b="1" dirty="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3275395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Globalisation caused by – increased significance of MNCs</a:t>
            </a:r>
            <a:endParaRPr lang="en-GB" dirty="0"/>
          </a:p>
        </p:txBody>
      </p:sp>
      <p:sp>
        <p:nvSpPr>
          <p:cNvPr id="6" name="Content Placeholder 5"/>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lstStyle/>
          <a:p>
            <a:r>
              <a:rPr lang="en-GB" dirty="0" smtClean="0"/>
              <a:t>Globalisation has been caused by some large companies setting up or buying existing businesses in other countries</a:t>
            </a:r>
          </a:p>
          <a:p>
            <a:r>
              <a:rPr lang="en-GB" dirty="0" smtClean="0"/>
              <a:t>These businesses that operate in other countries are called MNCs and are from the developed countries (G7) </a:t>
            </a:r>
          </a:p>
          <a:p>
            <a:r>
              <a:rPr lang="en-GB" dirty="0" smtClean="0"/>
              <a:t>E.g. Starbucks, Coca Cola</a:t>
            </a:r>
          </a:p>
        </p:txBody>
      </p:sp>
      <p:pic>
        <p:nvPicPr>
          <p:cNvPr id="8" name="Content Placeholder 7"/>
          <p:cNvPicPr>
            <a:picLocks noGrp="1" noChangeAspect="1"/>
          </p:cNvPicPr>
          <p:nvPr>
            <p:ph sz="half" idx="2"/>
          </p:nvPr>
        </p:nvPicPr>
        <p:blipFill>
          <a:blip r:embed="rId2"/>
          <a:stretch>
            <a:fillRect/>
          </a:stretch>
        </p:blipFill>
        <p:spPr>
          <a:xfrm>
            <a:off x="6172200" y="2058194"/>
            <a:ext cx="5181600" cy="3886200"/>
          </a:xfrm>
          <a:prstGeom prst="rect">
            <a:avLst/>
          </a:prstGeom>
        </p:spPr>
      </p:pic>
      <p:sp>
        <p:nvSpPr>
          <p:cNvPr id="9" name="TextBox 8"/>
          <p:cNvSpPr txBox="1"/>
          <p:nvPr/>
        </p:nvSpPr>
        <p:spPr>
          <a:xfrm>
            <a:off x="7478033" y="5420139"/>
            <a:ext cx="256993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smtClean="0">
                <a:latin typeface="Arial Black" panose="020B0A04020102020204" pitchFamily="34" charset="0"/>
              </a:rPr>
              <a:t>Starbucks in Egypt</a:t>
            </a:r>
            <a:endParaRPr lang="en-GB" dirty="0">
              <a:latin typeface="Arial Black" panose="020B0A04020102020204" pitchFamily="34" charset="0"/>
            </a:endParaRPr>
          </a:p>
        </p:txBody>
      </p:sp>
    </p:spTree>
    <p:extLst>
      <p:ext uri="{BB962C8B-B14F-4D97-AF65-F5344CB8AC3E}">
        <p14:creationId xmlns:p14="http://schemas.microsoft.com/office/powerpoint/2010/main" val="24934121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1696" y="70072"/>
            <a:ext cx="10515600" cy="1325563"/>
          </a:xfrm>
        </p:spPr>
        <p:style>
          <a:lnRef idx="2">
            <a:schemeClr val="accent5"/>
          </a:lnRef>
          <a:fillRef idx="1">
            <a:schemeClr val="lt1"/>
          </a:fillRef>
          <a:effectRef idx="0">
            <a:schemeClr val="accent5"/>
          </a:effectRef>
          <a:fontRef idx="minor">
            <a:schemeClr val="dk1"/>
          </a:fontRef>
        </p:style>
        <p:txBody>
          <a:bodyPr>
            <a:normAutofit/>
          </a:bodyPr>
          <a:lstStyle/>
          <a:p>
            <a:r>
              <a:rPr lang="en-GB" dirty="0" smtClean="0"/>
              <a:t>Revenue of the big 4*</a:t>
            </a:r>
            <a:br>
              <a:rPr lang="en-GB" dirty="0" smtClean="0"/>
            </a:br>
            <a:r>
              <a:rPr lang="en-GB" dirty="0" smtClean="0"/>
              <a:t>Task - match the revenue to the company</a:t>
            </a:r>
            <a:endParaRPr lang="en-GB" dirty="0"/>
          </a:p>
        </p:txBody>
      </p:sp>
      <p:sp>
        <p:nvSpPr>
          <p:cNvPr id="3" name="Content Placeholder 2"/>
          <p:cNvSpPr>
            <a:spLocks noGrp="1"/>
          </p:cNvSpPr>
          <p:nvPr>
            <p:ph idx="1"/>
          </p:nvPr>
        </p:nvSpPr>
        <p:spPr>
          <a:xfrm>
            <a:off x="5218516" y="1556792"/>
            <a:ext cx="3794855" cy="5078895"/>
          </a:xfrm>
        </p:spPr>
        <p:style>
          <a:lnRef idx="2">
            <a:schemeClr val="accent1"/>
          </a:lnRef>
          <a:fillRef idx="1">
            <a:schemeClr val="lt1"/>
          </a:fillRef>
          <a:effectRef idx="0">
            <a:schemeClr val="accent1"/>
          </a:effectRef>
          <a:fontRef idx="minor">
            <a:schemeClr val="dk1"/>
          </a:fontRef>
        </p:style>
        <p:txBody>
          <a:bodyPr/>
          <a:lstStyle/>
          <a:p>
            <a:r>
              <a:rPr lang="en-GB" dirty="0" smtClean="0"/>
              <a:t>Revenue $215 billion</a:t>
            </a:r>
          </a:p>
          <a:p>
            <a:endParaRPr lang="en-GB" dirty="0" smtClean="0"/>
          </a:p>
          <a:p>
            <a:endParaRPr lang="en-GB" dirty="0"/>
          </a:p>
          <a:p>
            <a:r>
              <a:rPr lang="en-GB" dirty="0" smtClean="0"/>
              <a:t>Revenue $30 billion</a:t>
            </a:r>
          </a:p>
          <a:p>
            <a:endParaRPr lang="en-GB" dirty="0" smtClean="0"/>
          </a:p>
          <a:p>
            <a:endParaRPr lang="en-GB" dirty="0"/>
          </a:p>
          <a:p>
            <a:r>
              <a:rPr lang="en-GB" dirty="0" smtClean="0"/>
              <a:t>Revenue $46 billion</a:t>
            </a:r>
          </a:p>
          <a:p>
            <a:endParaRPr lang="en-GB" dirty="0" smtClean="0"/>
          </a:p>
          <a:p>
            <a:endParaRPr lang="en-GB" dirty="0"/>
          </a:p>
          <a:p>
            <a:r>
              <a:rPr lang="en-GB" dirty="0" smtClean="0"/>
              <a:t>Revenue $24 billion</a:t>
            </a:r>
            <a:endParaRPr lang="en-GB" dirty="0"/>
          </a:p>
        </p:txBody>
      </p:sp>
      <p:pic>
        <p:nvPicPr>
          <p:cNvPr id="1028" name="Picture 4" descr="Two yellow arches joined together to form a rounded letter 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2075" y="4960965"/>
            <a:ext cx="1905000" cy="152400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The Coca-Cola Company logo.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825" y="3997112"/>
            <a:ext cx="2857500" cy="59055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Nik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5640" y="2938010"/>
            <a:ext cx="19050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Apple logo black.sv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6140" y="1556792"/>
            <a:ext cx="7620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045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1220" y="182116"/>
            <a:ext cx="5399010" cy="1325563"/>
          </a:xfrm>
        </p:spPr>
        <p:style>
          <a:lnRef idx="2">
            <a:schemeClr val="accent2"/>
          </a:lnRef>
          <a:fillRef idx="1">
            <a:schemeClr val="lt1"/>
          </a:fillRef>
          <a:effectRef idx="0">
            <a:schemeClr val="accent2"/>
          </a:effectRef>
          <a:fontRef idx="minor">
            <a:schemeClr val="dk1"/>
          </a:fontRef>
        </p:style>
        <p:txBody>
          <a:bodyPr/>
          <a:lstStyle/>
          <a:p>
            <a:r>
              <a:rPr lang="en-GB" dirty="0" smtClean="0"/>
              <a:t>GDP of poorer nations</a:t>
            </a:r>
            <a:endParaRPr lang="en-GB"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95953">
            <a:off x="44339" y="1957448"/>
            <a:ext cx="4522882" cy="2476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5211">
            <a:off x="5847431" y="1175960"/>
            <a:ext cx="5412774" cy="2660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631112">
            <a:off x="2904574" y="3989422"/>
            <a:ext cx="4780870" cy="2327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C:\Users\Sarah Hilton\AppData\Local\Microsoft\Windows\Temporary Internet Files\Content.IE5\1HHQSUNX\large-Thumbtack-Pushpin-33.3-12577[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83632" y="1700809"/>
            <a:ext cx="1144534" cy="8660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Sarah Hilton\AppData\Local\Microsoft\Windows\Temporary Internet Files\Content.IE5\1HHQSUNX\large-Thumbtack-Pushpin-33.3-12577[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71864" y="3550417"/>
            <a:ext cx="1144534" cy="8660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Sarah Hilton\AppData\Local\Microsoft\Windows\Temporary Internet Files\Content.IE5\1HHQSUNX\large-Thumbtack-Pushpin-33.3-12577[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81580" y="1267793"/>
            <a:ext cx="1144534" cy="86603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Image result for post it vector"/>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10" descr="Image result for post it vector"/>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62" name="Picture 14" descr="http://media-cache-ec0.pinimg.com/736x/31/fa/6e/31fa6eb0b8ee69ff51ac60f8f1f5f5f9.jpg"/>
          <p:cNvPicPr>
            <a:picLocks noChangeAspect="1" noChangeArrowheads="1"/>
          </p:cNvPicPr>
          <p:nvPr/>
        </p:nvPicPr>
        <p:blipFill rotWithShape="1">
          <a:blip r:embed="rId8">
            <a:extLst>
              <a:ext uri="{28A0092B-C50C-407E-A947-70E740481C1C}">
                <a14:useLocalDpi xmlns:a14="http://schemas.microsoft.com/office/drawing/2010/main" val="0"/>
              </a:ext>
            </a:extLst>
          </a:blip>
          <a:srcRect l="20261" t="19058" r="20261" b="8438"/>
          <a:stretch/>
        </p:blipFill>
        <p:spPr bwMode="auto">
          <a:xfrm>
            <a:off x="7608169" y="4219161"/>
            <a:ext cx="2832653" cy="2444722"/>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descr="C:\Users\Sarah Hilton\AppData\Local\Microsoft\Windows\Temporary Internet Files\Content.IE5\1HHQSUNX\large-Thumbtack-Pushpin-33.3-12577[1].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7595592" y="4163452"/>
            <a:ext cx="668711" cy="50599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263623" y="4564359"/>
            <a:ext cx="1827477" cy="1938992"/>
          </a:xfrm>
          <a:prstGeom prst="rect">
            <a:avLst/>
          </a:prstGeom>
          <a:noFill/>
        </p:spPr>
        <p:txBody>
          <a:bodyPr wrap="square" rtlCol="0">
            <a:spAutoFit/>
          </a:bodyPr>
          <a:lstStyle/>
          <a:p>
            <a:r>
              <a:rPr lang="en-GB" sz="2000" b="1" i="1" dirty="0">
                <a:latin typeface="Bradley Hand ITC" panose="03070402050302030203" pitchFamily="66" charset="0"/>
              </a:rPr>
              <a:t>How do these GDP figures compare with the revenue figures of the </a:t>
            </a:r>
            <a:r>
              <a:rPr lang="en-GB" sz="2000" b="1" i="1" dirty="0" smtClean="0">
                <a:latin typeface="Bradley Hand ITC" panose="03070402050302030203" pitchFamily="66" charset="0"/>
              </a:rPr>
              <a:t>MNCs?</a:t>
            </a:r>
            <a:endParaRPr lang="en-GB" sz="2000" b="1" i="1" dirty="0">
              <a:latin typeface="Bradley Hand ITC" panose="03070402050302030203" pitchFamily="66" charset="0"/>
            </a:endParaRPr>
          </a:p>
        </p:txBody>
      </p:sp>
    </p:spTree>
    <p:extLst>
      <p:ext uri="{BB962C8B-B14F-4D97-AF65-F5344CB8AC3E}">
        <p14:creationId xmlns:p14="http://schemas.microsoft.com/office/powerpoint/2010/main" val="2165115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4400" b="1" dirty="0" smtClean="0">
                <a:solidFill>
                  <a:srgbClr val="0070C0"/>
                </a:solidFill>
              </a:rPr>
              <a:t>Increased investment flows</a:t>
            </a:r>
            <a:endParaRPr lang="en-GB" sz="4400" b="1" dirty="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152797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Globalisation caused by  - FDI</a:t>
            </a:r>
            <a:endParaRPr lang="en-GB" dirty="0"/>
          </a:p>
        </p:txBody>
      </p:sp>
      <p:sp>
        <p:nvSpPr>
          <p:cNvPr id="5" name="Content Placeholder 4"/>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r>
              <a:rPr lang="en-GB" dirty="0"/>
              <a:t>Businesses outside of </a:t>
            </a:r>
            <a:r>
              <a:rPr lang="en-GB" dirty="0" smtClean="0"/>
              <a:t>important </a:t>
            </a:r>
            <a:r>
              <a:rPr lang="en-GB" dirty="0"/>
              <a:t>market trading blocs will invest in a business or set up production inside the trading bloc to get round </a:t>
            </a:r>
            <a:r>
              <a:rPr lang="en-GB" dirty="0" smtClean="0"/>
              <a:t>tariffs, e.g. </a:t>
            </a:r>
            <a:r>
              <a:rPr lang="en-GB" dirty="0"/>
              <a:t>Honda, Nissan and Toyota manufacturing in the UK. </a:t>
            </a:r>
            <a:endParaRPr lang="en-GB" dirty="0" smtClean="0"/>
          </a:p>
          <a:p>
            <a:r>
              <a:rPr lang="en-GB" dirty="0" smtClean="0"/>
              <a:t>This </a:t>
            </a:r>
            <a:r>
              <a:rPr lang="en-GB" dirty="0"/>
              <a:t>has lead to globalisation, more companies in more countries. </a:t>
            </a:r>
            <a:endParaRPr lang="en-GB" dirty="0" smtClean="0"/>
          </a:p>
          <a:p>
            <a:r>
              <a:rPr lang="en-GB" dirty="0"/>
              <a:t>Can give a country income generation, jobs, GDP growth,  skills transfer, and the local businesses will experience the multiplier effect etc.</a:t>
            </a:r>
            <a:endParaRPr lang="en-GB" b="1" i="1" dirty="0">
              <a:solidFill>
                <a:srgbClr val="FF0000"/>
              </a:solidFill>
            </a:endParaRPr>
          </a:p>
          <a:p>
            <a:endParaRPr lang="en-GB" dirty="0"/>
          </a:p>
          <a:p>
            <a:endParaRPr lang="en-GB" dirty="0"/>
          </a:p>
        </p:txBody>
      </p:sp>
      <p:pic>
        <p:nvPicPr>
          <p:cNvPr id="7" name="Content Placeholder 6">
            <a:hlinkClick r:id="rId2"/>
          </p:cNvPr>
          <p:cNvPicPr>
            <a:picLocks noGrp="1" noChangeAspect="1"/>
          </p:cNvPicPr>
          <p:nvPr>
            <p:ph sz="half" idx="2"/>
          </p:nvPr>
        </p:nvPicPr>
        <p:blipFill>
          <a:blip r:embed="rId3"/>
          <a:stretch>
            <a:fillRect/>
          </a:stretch>
        </p:blipFill>
        <p:spPr>
          <a:xfrm>
            <a:off x="6172200" y="2348382"/>
            <a:ext cx="5181600" cy="33058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59063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6300" b="1" dirty="0" smtClean="0">
                <a:solidFill>
                  <a:srgbClr val="0070C0"/>
                </a:solidFill>
              </a:rPr>
              <a:t>Migration</a:t>
            </a:r>
            <a:endParaRPr lang="en-GB" sz="6300" b="1" dirty="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3094341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Globalisation caused by - migration</a:t>
            </a:r>
            <a:endParaRPr lang="en-GB" dirty="0"/>
          </a:p>
        </p:txBody>
      </p:sp>
      <p:sp>
        <p:nvSpPr>
          <p:cNvPr id="5" name="Content Placeholder 4"/>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normAutofit lnSpcReduction="10000"/>
          </a:bodyPr>
          <a:lstStyle/>
          <a:p>
            <a:r>
              <a:rPr lang="en-GB" dirty="0"/>
              <a:t>Many countries maintain extensive legal barriers to prevent foreigners seeking work or residency from entering their national borders. </a:t>
            </a:r>
          </a:p>
          <a:p>
            <a:r>
              <a:rPr lang="en-GB" dirty="0" smtClean="0"/>
              <a:t>But in the EU </a:t>
            </a:r>
            <a:r>
              <a:rPr lang="en-GB" dirty="0"/>
              <a:t>there is free movement of people between nations to </a:t>
            </a:r>
            <a:r>
              <a:rPr lang="en-GB" dirty="0" smtClean="0"/>
              <a:t>work (at the moment, may change after </a:t>
            </a:r>
            <a:r>
              <a:rPr lang="en-GB" dirty="0" err="1" smtClean="0"/>
              <a:t>Brexit</a:t>
            </a:r>
            <a:r>
              <a:rPr lang="en-GB" dirty="0" smtClean="0"/>
              <a:t>)</a:t>
            </a:r>
            <a:endParaRPr lang="en-GB" dirty="0"/>
          </a:p>
          <a:p>
            <a:r>
              <a:rPr lang="en-GB" dirty="0" smtClean="0"/>
              <a:t>Immigration provides a source of low income, able bodied workers </a:t>
            </a:r>
            <a:endParaRPr lang="en-GB" dirty="0"/>
          </a:p>
        </p:txBody>
      </p:sp>
      <p:pic>
        <p:nvPicPr>
          <p:cNvPr id="7" name="Content Placeholder 6">
            <a:hlinkClick r:id="rId2"/>
          </p:cNvPr>
          <p:cNvPicPr>
            <a:picLocks noGrp="1" noChangeAspect="1"/>
          </p:cNvPicPr>
          <p:nvPr>
            <p:ph sz="half" idx="2"/>
          </p:nvPr>
        </p:nvPicPr>
        <p:blipFill>
          <a:blip r:embed="rId3"/>
          <a:stretch>
            <a:fillRect/>
          </a:stretch>
        </p:blipFill>
        <p:spPr>
          <a:xfrm>
            <a:off x="6172200" y="2399838"/>
            <a:ext cx="5181600" cy="32029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76721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4800" b="1" dirty="0" smtClean="0">
                <a:solidFill>
                  <a:srgbClr val="0070C0"/>
                </a:solidFill>
              </a:rPr>
              <a:t>Growth of the global labour force</a:t>
            </a:r>
            <a:endParaRPr lang="en-GB" sz="4800" b="1" dirty="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706583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From Edexcel</a:t>
            </a:r>
            <a:endParaRPr lang="en-GB" dirty="0"/>
          </a:p>
        </p:txBody>
      </p:sp>
      <p:sp>
        <p:nvSpPr>
          <p:cNvPr id="3" name="Content Placeholder 2"/>
          <p:cNvSpPr>
            <a:spLocks noGrp="1"/>
          </p:cNvSpPr>
          <p:nvPr>
            <p:ph idx="1"/>
          </p:nvPr>
        </p:nvSpPr>
        <p:spPr>
          <a:xfrm>
            <a:off x="838200" y="1958147"/>
            <a:ext cx="10515600" cy="4351338"/>
          </a:xfrm>
        </p:spPr>
        <p:style>
          <a:lnRef idx="1">
            <a:schemeClr val="accent6"/>
          </a:lnRef>
          <a:fillRef idx="2">
            <a:schemeClr val="accent6"/>
          </a:fillRef>
          <a:effectRef idx="1">
            <a:schemeClr val="accent6"/>
          </a:effectRef>
          <a:fontRef idx="minor">
            <a:schemeClr val="dk1"/>
          </a:fontRef>
        </p:style>
        <p:txBody>
          <a:bodyPr>
            <a:normAutofit fontScale="77500" lnSpcReduction="20000"/>
          </a:bodyPr>
          <a:lstStyle/>
          <a:p>
            <a:pPr marL="0" indent="0">
              <a:buNone/>
            </a:pPr>
            <a:r>
              <a:rPr lang="en-GB" sz="4000" dirty="0"/>
              <a:t>a) Reduction of international trade </a:t>
            </a:r>
            <a:r>
              <a:rPr lang="en-GB" sz="4000" dirty="0" smtClean="0"/>
              <a:t>barriers/trade liberalisation</a:t>
            </a:r>
            <a:endParaRPr lang="en-GB" sz="4000" dirty="0"/>
          </a:p>
          <a:p>
            <a:pPr marL="0" indent="0">
              <a:buNone/>
            </a:pPr>
            <a:r>
              <a:rPr lang="en-GB" sz="4000" dirty="0"/>
              <a:t>b) Political change</a:t>
            </a:r>
          </a:p>
          <a:p>
            <a:pPr marL="0" indent="0">
              <a:buNone/>
            </a:pPr>
            <a:r>
              <a:rPr lang="en-GB" sz="4000" dirty="0"/>
              <a:t>c) Reduced cost of transport and communication</a:t>
            </a:r>
          </a:p>
          <a:p>
            <a:pPr marL="0" indent="0">
              <a:buNone/>
            </a:pPr>
            <a:r>
              <a:rPr lang="en-GB" sz="4000" dirty="0"/>
              <a:t>d) Increased significance of global (transnational</a:t>
            </a:r>
            <a:r>
              <a:rPr lang="en-GB" sz="4000" dirty="0" smtClean="0"/>
              <a:t>) companies</a:t>
            </a:r>
            <a:endParaRPr lang="en-GB" sz="4000" dirty="0"/>
          </a:p>
          <a:p>
            <a:pPr marL="0" indent="0">
              <a:buNone/>
            </a:pPr>
            <a:r>
              <a:rPr lang="en-GB" sz="4000" dirty="0"/>
              <a:t>e) Increased investment flows (FDI)</a:t>
            </a:r>
          </a:p>
          <a:p>
            <a:pPr marL="0" indent="0">
              <a:buNone/>
            </a:pPr>
            <a:r>
              <a:rPr lang="en-GB" sz="4000" dirty="0"/>
              <a:t>f) Migration (within and between economies)</a:t>
            </a:r>
          </a:p>
          <a:p>
            <a:pPr marL="0" indent="0">
              <a:buNone/>
            </a:pPr>
            <a:r>
              <a:rPr lang="en-GB" sz="4000" dirty="0"/>
              <a:t>g) Growth of the global labour force</a:t>
            </a:r>
          </a:p>
          <a:p>
            <a:pPr marL="0" indent="0">
              <a:buNone/>
            </a:pPr>
            <a:r>
              <a:rPr lang="en-GB" sz="4000" dirty="0"/>
              <a:t>h) Structural change</a:t>
            </a:r>
          </a:p>
          <a:p>
            <a:pPr marL="0" indent="0">
              <a:buNone/>
            </a:pPr>
            <a:endParaRPr lang="en-GB" sz="4000" dirty="0"/>
          </a:p>
        </p:txBody>
      </p:sp>
    </p:spTree>
    <p:extLst>
      <p:ext uri="{BB962C8B-B14F-4D97-AF65-F5344CB8AC3E}">
        <p14:creationId xmlns:p14="http://schemas.microsoft.com/office/powerpoint/2010/main" val="1899270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Globalisation caused by </a:t>
            </a:r>
            <a:r>
              <a:rPr lang="en-GB" dirty="0" smtClean="0"/>
              <a:t>– Global labour force</a:t>
            </a:r>
            <a:endParaRPr lang="en-GB" dirty="0"/>
          </a:p>
        </p:txBody>
      </p:sp>
      <p:sp>
        <p:nvSpPr>
          <p:cNvPr id="5" name="Content Placeholder 4"/>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r>
              <a:rPr lang="en-GB" dirty="0" smtClean="0"/>
              <a:t>First watch the video to understand what a labour market is</a:t>
            </a:r>
          </a:p>
          <a:p>
            <a:r>
              <a:rPr lang="en-GB" dirty="0" smtClean="0"/>
              <a:t>A global labour force is one that is free to seek better jobs in other countries</a:t>
            </a:r>
          </a:p>
          <a:p>
            <a:r>
              <a:rPr lang="en-GB" dirty="0" smtClean="0"/>
              <a:t>This can cause resentment from host nations, where citizens feel that their jobs are being taken by immigrants</a:t>
            </a:r>
          </a:p>
          <a:p>
            <a:r>
              <a:rPr lang="en-GB" dirty="0" smtClean="0"/>
              <a:t>See the UK job shortage occupation list </a:t>
            </a:r>
            <a:r>
              <a:rPr lang="en-GB" dirty="0" smtClean="0">
                <a:hlinkClick r:id="rId2"/>
              </a:rPr>
              <a:t>HERE</a:t>
            </a:r>
            <a:endParaRPr lang="en-GB" dirty="0"/>
          </a:p>
        </p:txBody>
      </p:sp>
      <p:pic>
        <p:nvPicPr>
          <p:cNvPr id="7" name="Content Placeholder 6">
            <a:hlinkClick r:id="rId3"/>
          </p:cNvPr>
          <p:cNvPicPr>
            <a:picLocks noGrp="1" noChangeAspect="1"/>
          </p:cNvPicPr>
          <p:nvPr>
            <p:ph sz="half" idx="2"/>
          </p:nvPr>
        </p:nvPicPr>
        <p:blipFill>
          <a:blip r:embed="rId4"/>
          <a:stretch>
            <a:fillRect/>
          </a:stretch>
        </p:blipFill>
        <p:spPr>
          <a:xfrm>
            <a:off x="6172200" y="2440767"/>
            <a:ext cx="5181600" cy="31210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445235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6300" b="1" dirty="0" smtClean="0">
                <a:solidFill>
                  <a:srgbClr val="0070C0"/>
                </a:solidFill>
              </a:rPr>
              <a:t>Structural change</a:t>
            </a:r>
            <a:endParaRPr lang="en-GB" sz="6300" b="1" dirty="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21778307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What is structural change?</a:t>
            </a:r>
            <a:endParaRPr lang="en-GB" dirty="0"/>
          </a:p>
        </p:txBody>
      </p:sp>
      <p:sp>
        <p:nvSpPr>
          <p:cNvPr id="5" name="Content Placeholder 4"/>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r>
              <a:rPr lang="en-GB" dirty="0" smtClean="0"/>
              <a:t>Structural change is an economic condition that occurs when an industry changes the way it operates</a:t>
            </a:r>
          </a:p>
          <a:p>
            <a:r>
              <a:rPr lang="en-GB" dirty="0" smtClean="0"/>
              <a:t>As a country develops it moves away from primary sector business and employment (agriculture) to manufacture as it becomes industrialised</a:t>
            </a:r>
          </a:p>
          <a:p>
            <a:r>
              <a:rPr lang="en-GB" dirty="0" smtClean="0"/>
              <a:t>It can further develop into a knowledge economy – such as the UK – which specialises in tertiary businesses such as; banking, IT services and insurance</a:t>
            </a:r>
            <a:endParaRPr lang="en-GB" dirty="0"/>
          </a:p>
        </p:txBody>
      </p:sp>
      <p:pic>
        <p:nvPicPr>
          <p:cNvPr id="4098" name="Picture 2" descr="Image result for coffee farm ethiopia"/>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954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Globalisation caused by – structural change</a:t>
            </a:r>
            <a:endParaRPr lang="en-GB" dirty="0"/>
          </a:p>
        </p:txBody>
      </p:sp>
      <p:sp>
        <p:nvSpPr>
          <p:cNvPr id="5" name="Content Placeholder 4"/>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lstStyle/>
          <a:p>
            <a:r>
              <a:rPr lang="en-GB" dirty="0" smtClean="0"/>
              <a:t>The countries that are able to pull themselves out of poverty are those that move away from primary sector business (agriculture)</a:t>
            </a:r>
          </a:p>
          <a:p>
            <a:r>
              <a:rPr lang="en-GB" dirty="0" smtClean="0"/>
              <a:t>The economy grows as there is more productivity in the secondary sector – manufacturing increases and net incomes rise</a:t>
            </a:r>
            <a:endParaRPr lang="en-GB" dirty="0"/>
          </a:p>
        </p:txBody>
      </p:sp>
      <p:pic>
        <p:nvPicPr>
          <p:cNvPr id="7" name="Content Placeholder 6">
            <a:hlinkClick r:id="rId2"/>
          </p:cNvPr>
          <p:cNvPicPr>
            <a:picLocks noGrp="1" noChangeAspect="1"/>
          </p:cNvPicPr>
          <p:nvPr>
            <p:ph sz="half" idx="2"/>
          </p:nvPr>
        </p:nvPicPr>
        <p:blipFill>
          <a:blip r:embed="rId3"/>
          <a:stretch>
            <a:fillRect/>
          </a:stretch>
        </p:blipFill>
        <p:spPr>
          <a:xfrm>
            <a:off x="6172200" y="2315143"/>
            <a:ext cx="5181600" cy="33723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82007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Revision Video </a:t>
            </a:r>
            <a:endParaRPr lang="en-GB" dirty="0">
              <a:solidFill>
                <a:schemeClr val="bg1"/>
              </a:solidFill>
            </a:endParaRPr>
          </a:p>
        </p:txBody>
      </p:sp>
      <p:pic>
        <p:nvPicPr>
          <p:cNvPr id="205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3632" y="1556792"/>
            <a:ext cx="6504210" cy="4633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4448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latin typeface="Arial Black" panose="020B0A04020102020204" pitchFamily="34" charset="0"/>
              </a:rPr>
              <a:t>Sample Edexcel A2 questions</a:t>
            </a:r>
            <a:endParaRPr lang="en-GB" dirty="0">
              <a:solidFill>
                <a:schemeClr val="bg1"/>
              </a:solidFill>
              <a:latin typeface="Arial Black" panose="020B0A04020102020204" pitchFamily="34" charset="0"/>
            </a:endParaRPr>
          </a:p>
        </p:txBody>
      </p:sp>
      <p:pic>
        <p:nvPicPr>
          <p:cNvPr id="1032" name="Picture 8" descr="https://static.pexels.com/photos/8769/pen-writing-notes-studying.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01528" y="1600200"/>
            <a:ext cx="678894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2281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2" y="0"/>
            <a:ext cx="10972800" cy="1143000"/>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Case study for question 1</a:t>
            </a:r>
            <a:endParaRPr lang="en-GB" dirty="0"/>
          </a:p>
        </p:txBody>
      </p:sp>
      <p:grpSp>
        <p:nvGrpSpPr>
          <p:cNvPr id="4" name="Group 4"/>
          <p:cNvGrpSpPr>
            <a:grpSpLocks noChangeAspect="1"/>
          </p:cNvGrpSpPr>
          <p:nvPr/>
        </p:nvGrpSpPr>
        <p:grpSpPr bwMode="auto">
          <a:xfrm>
            <a:off x="555625" y="1716088"/>
            <a:ext cx="11010900" cy="4419600"/>
            <a:chOff x="350" y="1081"/>
            <a:chExt cx="6936" cy="2784"/>
          </a:xfrm>
        </p:grpSpPr>
        <p:sp>
          <p:nvSpPr>
            <p:cNvPr id="5" name="AutoShape 3"/>
            <p:cNvSpPr>
              <a:spLocks noChangeAspect="1" noChangeArrowheads="1" noTextEdit="1"/>
            </p:cNvSpPr>
            <p:nvPr/>
          </p:nvSpPr>
          <p:spPr bwMode="auto">
            <a:xfrm>
              <a:off x="350" y="1081"/>
              <a:ext cx="6936" cy="2784"/>
            </a:xfrm>
            <a:prstGeom prst="rect">
              <a:avLst/>
            </a:prstGeom>
            <a:noFill/>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 y="775"/>
              <a:ext cx="6942" cy="33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427808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Sample question 1</a:t>
            </a:r>
            <a:endParaRPr lang="en-GB" dirty="0"/>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Knowledge 2</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Application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3</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agon 10"/>
          <p:cNvSpPr/>
          <p:nvPr/>
        </p:nvSpPr>
        <p:spPr>
          <a:xfrm>
            <a:off x="8977897" y="4785086"/>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Evaluation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3</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0877" y="2536344"/>
            <a:ext cx="10763593" cy="126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43882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8255"/>
            <a:ext cx="10515600" cy="1325563"/>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smtClean="0"/>
              <a:t>Answer sample question </a:t>
            </a:r>
            <a:r>
              <a:rPr lang="en-GB" dirty="0" smtClean="0"/>
              <a:t>1</a:t>
            </a:r>
            <a:endParaRPr lang="en-GB"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9539" y="1604919"/>
            <a:ext cx="6897980"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09219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2329543" cy="4098018"/>
          </a:xfrm>
          <a:solidFill>
            <a:srgbClr val="C00000"/>
          </a:solidFill>
        </p:spPr>
        <p:txBody>
          <a:bodyPr>
            <a:normAutofit/>
          </a:bodyPr>
          <a:lstStyle/>
          <a:p>
            <a:r>
              <a:rPr lang="en-GB" dirty="0" smtClean="0">
                <a:solidFill>
                  <a:schemeClr val="bg1"/>
                </a:solidFill>
              </a:rPr>
              <a:t>How to level sample question 1</a:t>
            </a:r>
            <a:endParaRPr lang="en-GB" dirty="0">
              <a:solidFill>
                <a:schemeClr val="bg1"/>
              </a:solidFill>
            </a:endParaRPr>
          </a:p>
        </p:txBody>
      </p:sp>
      <p:grpSp>
        <p:nvGrpSpPr>
          <p:cNvPr id="4" name="Group 4"/>
          <p:cNvGrpSpPr>
            <a:grpSpLocks noChangeAspect="1"/>
          </p:cNvGrpSpPr>
          <p:nvPr/>
        </p:nvGrpSpPr>
        <p:grpSpPr bwMode="auto">
          <a:xfrm>
            <a:off x="3667125" y="365125"/>
            <a:ext cx="7810500" cy="6132513"/>
            <a:chOff x="2310" y="230"/>
            <a:chExt cx="4920" cy="3863"/>
          </a:xfrm>
        </p:grpSpPr>
        <p:sp>
          <p:nvSpPr>
            <p:cNvPr id="5" name="AutoShape 3"/>
            <p:cNvSpPr>
              <a:spLocks noChangeAspect="1" noChangeArrowheads="1" noTextEdit="1"/>
            </p:cNvSpPr>
            <p:nvPr/>
          </p:nvSpPr>
          <p:spPr bwMode="auto">
            <a:xfrm>
              <a:off x="2310" y="230"/>
              <a:ext cx="4920" cy="3863"/>
            </a:xfrm>
            <a:prstGeom prst="rect">
              <a:avLst/>
            </a:prstGeom>
            <a:noFill/>
            <a:ln w="9525" cap="flat" cmpd="sng" algn="ctr">
              <a:solidFill>
                <a:srgbClr val="7F7F7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0" y="230"/>
              <a:ext cx="4926" cy="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05099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Starter</a:t>
            </a:r>
            <a:endParaRPr lang="en-GB" dirty="0"/>
          </a:p>
        </p:txBody>
      </p:sp>
      <p:sp>
        <p:nvSpPr>
          <p:cNvPr id="3" name="Content Placeholder 2"/>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lstStyle/>
          <a:p>
            <a:r>
              <a:rPr lang="en-GB" dirty="0" smtClean="0"/>
              <a:t>Which of these factors have </a:t>
            </a:r>
            <a:r>
              <a:rPr lang="en-GB" b="1" dirty="0" smtClean="0"/>
              <a:t>not</a:t>
            </a:r>
            <a:r>
              <a:rPr lang="en-GB" dirty="0" smtClean="0"/>
              <a:t> influenced globalisation?</a:t>
            </a:r>
          </a:p>
          <a:p>
            <a:endParaRPr lang="en-GB" dirty="0" smtClean="0"/>
          </a:p>
          <a:p>
            <a:pPr marL="514350" indent="-514350">
              <a:buFont typeface="+mj-lt"/>
              <a:buAutoNum type="arabicPeriod"/>
            </a:pPr>
            <a:r>
              <a:rPr lang="en-GB" dirty="0" smtClean="0"/>
              <a:t>Communication systems</a:t>
            </a:r>
          </a:p>
          <a:p>
            <a:pPr marL="514350" indent="-514350">
              <a:buFont typeface="+mj-lt"/>
              <a:buAutoNum type="arabicPeriod"/>
            </a:pPr>
            <a:r>
              <a:rPr lang="en-GB" dirty="0" smtClean="0"/>
              <a:t>Fishing</a:t>
            </a:r>
          </a:p>
          <a:p>
            <a:pPr marL="514350" indent="-514350">
              <a:buFont typeface="+mj-lt"/>
              <a:buAutoNum type="arabicPeriod"/>
            </a:pPr>
            <a:r>
              <a:rPr lang="en-GB" dirty="0" smtClean="0"/>
              <a:t>Television</a:t>
            </a:r>
          </a:p>
          <a:p>
            <a:pPr marL="514350" indent="-514350">
              <a:buFont typeface="+mj-lt"/>
              <a:buAutoNum type="arabicPeriod"/>
            </a:pPr>
            <a:r>
              <a:rPr lang="en-GB" dirty="0" smtClean="0"/>
              <a:t>Internet</a:t>
            </a:r>
          </a:p>
          <a:p>
            <a:pPr marL="514350" indent="-514350">
              <a:buFont typeface="+mj-lt"/>
              <a:buAutoNum type="arabicPeriod"/>
            </a:pPr>
            <a:r>
              <a:rPr lang="en-GB" dirty="0" smtClean="0"/>
              <a:t>Smartphones</a:t>
            </a:r>
          </a:p>
          <a:p>
            <a:endParaRPr lang="en-GB" dirty="0"/>
          </a:p>
        </p:txBody>
      </p:sp>
    </p:spTree>
    <p:extLst>
      <p:ext uri="{BB962C8B-B14F-4D97-AF65-F5344CB8AC3E}">
        <p14:creationId xmlns:p14="http://schemas.microsoft.com/office/powerpoint/2010/main" val="2133559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2" y="0"/>
            <a:ext cx="10972800" cy="1143000"/>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Case study for question </a:t>
            </a:r>
            <a:r>
              <a:rPr lang="en-GB" dirty="0"/>
              <a:t>2</a:t>
            </a:r>
          </a:p>
        </p:txBody>
      </p:sp>
      <p:grpSp>
        <p:nvGrpSpPr>
          <p:cNvPr id="3" name="Group 5"/>
          <p:cNvGrpSpPr>
            <a:grpSpLocks noChangeAspect="1"/>
          </p:cNvGrpSpPr>
          <p:nvPr/>
        </p:nvGrpSpPr>
        <p:grpSpPr bwMode="auto">
          <a:xfrm>
            <a:off x="1459964" y="1419727"/>
            <a:ext cx="9163215" cy="5013176"/>
            <a:chOff x="-273" y="436"/>
            <a:chExt cx="6306" cy="3450"/>
          </a:xfrm>
        </p:grpSpPr>
        <p:sp>
          <p:nvSpPr>
            <p:cNvPr id="4" name="AutoShape 4"/>
            <p:cNvSpPr>
              <a:spLocks noChangeAspect="1" noChangeArrowheads="1" noTextEdit="1"/>
            </p:cNvSpPr>
            <p:nvPr/>
          </p:nvSpPr>
          <p:spPr bwMode="auto">
            <a:xfrm>
              <a:off x="-273" y="436"/>
              <a:ext cx="6306" cy="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 y="436"/>
              <a:ext cx="6312" cy="34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513002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Sample question 2</a:t>
            </a:r>
            <a:endParaRPr lang="en-GB" dirty="0"/>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Knowledge 3</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Application 3</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3</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agon 10"/>
          <p:cNvSpPr/>
          <p:nvPr/>
        </p:nvSpPr>
        <p:spPr>
          <a:xfrm>
            <a:off x="8977897" y="4785086"/>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Evaluation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3</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 name="Group 5"/>
          <p:cNvGrpSpPr>
            <a:grpSpLocks noChangeAspect="1"/>
          </p:cNvGrpSpPr>
          <p:nvPr/>
        </p:nvGrpSpPr>
        <p:grpSpPr bwMode="auto">
          <a:xfrm>
            <a:off x="448486" y="2461599"/>
            <a:ext cx="11208692" cy="1051622"/>
            <a:chOff x="249" y="1888"/>
            <a:chExt cx="5212" cy="489"/>
          </a:xfrm>
        </p:grpSpPr>
        <p:sp>
          <p:nvSpPr>
            <p:cNvPr id="13" name="AutoShape 4"/>
            <p:cNvSpPr>
              <a:spLocks noChangeAspect="1" noChangeArrowheads="1" noTextEdit="1"/>
            </p:cNvSpPr>
            <p:nvPr/>
          </p:nvSpPr>
          <p:spPr bwMode="auto">
            <a:xfrm>
              <a:off x="249" y="1888"/>
              <a:ext cx="5212"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 y="1888"/>
              <a:ext cx="5217" cy="4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10419347" y="4090737"/>
            <a:ext cx="559769" cy="369332"/>
          </a:xfrm>
          <a:prstGeom prst="rect">
            <a:avLst/>
          </a:prstGeom>
          <a:noFill/>
        </p:spPr>
        <p:txBody>
          <a:bodyPr wrap="none" rtlCol="0">
            <a:spAutoFit/>
          </a:bodyPr>
          <a:lstStyle/>
          <a:p>
            <a:r>
              <a:rPr lang="en-GB" dirty="0" smtClean="0"/>
              <a:t>[12]</a:t>
            </a:r>
            <a:endParaRPr lang="en-GB" dirty="0"/>
          </a:p>
        </p:txBody>
      </p:sp>
    </p:spTree>
    <p:extLst>
      <p:ext uri="{BB962C8B-B14F-4D97-AF65-F5344CB8AC3E}">
        <p14:creationId xmlns:p14="http://schemas.microsoft.com/office/powerpoint/2010/main" val="25925277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8255"/>
            <a:ext cx="10515600" cy="1325563"/>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Answer sample question </a:t>
            </a:r>
            <a:r>
              <a:rPr lang="en-GB" dirty="0"/>
              <a:t>2</a:t>
            </a:r>
          </a:p>
        </p:txBody>
      </p:sp>
      <p:sp>
        <p:nvSpPr>
          <p:cNvPr id="3" name="Content Placeholder 2"/>
          <p:cNvSpPr>
            <a:spLocks noGrp="1"/>
          </p:cNvSpPr>
          <p:nvPr>
            <p:ph idx="1"/>
          </p:nvPr>
        </p:nvSpPr>
        <p:spPr>
          <a:xfrm>
            <a:off x="609600" y="1580608"/>
            <a:ext cx="10515600" cy="5141168"/>
          </a:xfrm>
        </p:spPr>
        <p:style>
          <a:lnRef idx="2">
            <a:schemeClr val="accent2"/>
          </a:lnRef>
          <a:fillRef idx="1">
            <a:schemeClr val="lt1"/>
          </a:fillRef>
          <a:effectRef idx="0">
            <a:schemeClr val="accent2"/>
          </a:effectRef>
          <a:fontRef idx="minor">
            <a:schemeClr val="dk1"/>
          </a:fontRef>
        </p:style>
        <p:txBody>
          <a:bodyPr>
            <a:normAutofit/>
          </a:bodyPr>
          <a:lstStyle/>
          <a:p>
            <a:pPr marL="0" indent="0">
              <a:buNone/>
            </a:pPr>
            <a:r>
              <a:rPr lang="en-GB" dirty="0" smtClean="0"/>
              <a:t>e.g</a:t>
            </a:r>
            <a:r>
              <a:rPr lang="en-GB" dirty="0"/>
              <a:t>. impact on economy such </a:t>
            </a:r>
            <a:r>
              <a:rPr lang="en-GB" dirty="0" smtClean="0"/>
              <a:t>as consumer </a:t>
            </a:r>
            <a:r>
              <a:rPr lang="en-GB" dirty="0"/>
              <a:t>choice/prices, jobs</a:t>
            </a:r>
            <a:r>
              <a:rPr lang="en-GB" dirty="0" smtClean="0"/>
              <a:t>, Brazilian </a:t>
            </a:r>
            <a:r>
              <a:rPr lang="en-GB" dirty="0"/>
              <a:t>businesses and </a:t>
            </a:r>
            <a:r>
              <a:rPr lang="en-GB" dirty="0" smtClean="0"/>
              <a:t>government taxes</a:t>
            </a:r>
          </a:p>
          <a:p>
            <a:pPr marL="0" indent="0">
              <a:buNone/>
            </a:pPr>
            <a:r>
              <a:rPr lang="en-GB" dirty="0"/>
              <a:t>e.g. 2000 jobs created, </a:t>
            </a:r>
            <a:r>
              <a:rPr lang="en-GB" dirty="0" smtClean="0"/>
              <a:t>income generation </a:t>
            </a:r>
            <a:r>
              <a:rPr lang="en-GB" dirty="0"/>
              <a:t>leading to </a:t>
            </a:r>
            <a:r>
              <a:rPr lang="en-GB" dirty="0" smtClean="0"/>
              <a:t>economic growth</a:t>
            </a:r>
            <a:r>
              <a:rPr lang="en-GB" dirty="0"/>
              <a:t>.</a:t>
            </a:r>
          </a:p>
          <a:p>
            <a:pPr marL="0" indent="0">
              <a:buNone/>
            </a:pPr>
            <a:r>
              <a:rPr lang="en-GB" dirty="0"/>
              <a:t>e.g. Technology and skills </a:t>
            </a:r>
            <a:r>
              <a:rPr lang="en-GB" dirty="0" smtClean="0"/>
              <a:t>transfer from </a:t>
            </a:r>
            <a:r>
              <a:rPr lang="en-GB" dirty="0"/>
              <a:t>ZTE may lead to </a:t>
            </a:r>
            <a:r>
              <a:rPr lang="en-GB" dirty="0" smtClean="0"/>
              <a:t>improved domestic </a:t>
            </a:r>
            <a:r>
              <a:rPr lang="en-GB" dirty="0"/>
              <a:t>businesses and </a:t>
            </a:r>
            <a:r>
              <a:rPr lang="en-GB" dirty="0" smtClean="0"/>
              <a:t>economic growth </a:t>
            </a:r>
            <a:r>
              <a:rPr lang="en-GB" dirty="0"/>
              <a:t>in Brazil</a:t>
            </a:r>
            <a:r>
              <a:rPr lang="en-GB" dirty="0" smtClean="0"/>
              <a:t>.</a:t>
            </a:r>
          </a:p>
          <a:p>
            <a:pPr marL="0" indent="0">
              <a:buNone/>
            </a:pPr>
            <a:r>
              <a:rPr lang="en-GB" dirty="0"/>
              <a:t>e.g. damaging effect on </a:t>
            </a:r>
            <a:r>
              <a:rPr lang="en-GB" dirty="0" smtClean="0"/>
              <a:t>domestic producers</a:t>
            </a:r>
            <a:r>
              <a:rPr lang="en-GB" dirty="0"/>
              <a:t>, competition and </a:t>
            </a:r>
            <a:r>
              <a:rPr lang="en-GB" dirty="0" smtClean="0"/>
              <a:t>possible loss </a:t>
            </a:r>
            <a:r>
              <a:rPr lang="en-GB" dirty="0"/>
              <a:t>of production for </a:t>
            </a:r>
            <a:r>
              <a:rPr lang="en-GB" dirty="0" smtClean="0"/>
              <a:t>domestic rivals</a:t>
            </a:r>
            <a:r>
              <a:rPr lang="en-GB" dirty="0"/>
              <a:t>, loss of control over </a:t>
            </a:r>
            <a:r>
              <a:rPr lang="en-GB" dirty="0" smtClean="0"/>
              <a:t>key industrial </a:t>
            </a:r>
            <a:r>
              <a:rPr lang="en-GB" dirty="0"/>
              <a:t>sectors</a:t>
            </a:r>
            <a:r>
              <a:rPr lang="en-GB" dirty="0" smtClean="0"/>
              <a:t>.</a:t>
            </a:r>
          </a:p>
          <a:p>
            <a:pPr marL="0" indent="0">
              <a:buNone/>
            </a:pPr>
            <a:r>
              <a:rPr lang="en-GB" dirty="0"/>
              <a:t>e.g. employment created may </a:t>
            </a:r>
            <a:r>
              <a:rPr lang="en-GB" dirty="0" smtClean="0"/>
              <a:t>be only </a:t>
            </a:r>
            <a:r>
              <a:rPr lang="en-GB" dirty="0"/>
              <a:t>temporary or of menial variety,</a:t>
            </a:r>
          </a:p>
          <a:p>
            <a:pPr marL="0" indent="0">
              <a:buNone/>
            </a:pPr>
            <a:r>
              <a:rPr lang="en-GB" dirty="0"/>
              <a:t>profits repatriated, </a:t>
            </a:r>
            <a:r>
              <a:rPr lang="en-GB" dirty="0" smtClean="0"/>
              <a:t>limited technology </a:t>
            </a:r>
            <a:r>
              <a:rPr lang="en-GB" dirty="0"/>
              <a:t>and skills transfer</a:t>
            </a:r>
            <a:r>
              <a:rPr lang="en-GB" dirty="0" smtClean="0"/>
              <a:t>.</a:t>
            </a:r>
          </a:p>
          <a:p>
            <a:pPr marL="0" indent="0">
              <a:buNone/>
            </a:pPr>
            <a:r>
              <a:rPr lang="en-GB" dirty="0" smtClean="0"/>
              <a:t>May depend if the FDI is short or long term and how extensive it is</a:t>
            </a:r>
            <a:endParaRPr lang="en-GB" dirty="0"/>
          </a:p>
        </p:txBody>
      </p:sp>
    </p:spTree>
    <p:extLst>
      <p:ext uri="{BB962C8B-B14F-4D97-AF65-F5344CB8AC3E}">
        <p14:creationId xmlns:p14="http://schemas.microsoft.com/office/powerpoint/2010/main" val="35586880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2" y="0"/>
            <a:ext cx="2764971" cy="5715000"/>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GB" dirty="0" smtClean="0"/>
              <a:t>Case study for question 3</a:t>
            </a:r>
            <a:endParaRPr lang="en-GB" dirty="0"/>
          </a:p>
        </p:txBody>
      </p:sp>
      <p:pic>
        <p:nvPicPr>
          <p:cNvPr id="3" name="Picture 2"/>
          <p:cNvPicPr>
            <a:picLocks noChangeAspect="1"/>
          </p:cNvPicPr>
          <p:nvPr/>
        </p:nvPicPr>
        <p:blipFill>
          <a:blip r:embed="rId2"/>
          <a:stretch>
            <a:fillRect/>
          </a:stretch>
        </p:blipFill>
        <p:spPr>
          <a:xfrm>
            <a:off x="3666730" y="124290"/>
            <a:ext cx="8297312" cy="59499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698211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Sample question 3</a:t>
            </a:r>
            <a:endParaRPr lang="en-GB" dirty="0"/>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Knowledge 2</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Application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agon 10"/>
          <p:cNvSpPr/>
          <p:nvPr/>
        </p:nvSpPr>
        <p:spPr>
          <a:xfrm>
            <a:off x="8977897" y="4785086"/>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Evaluation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Content Placeholder 3"/>
          <p:cNvPicPr>
            <a:picLocks noGrp="1" noChangeAspect="1"/>
          </p:cNvPicPr>
          <p:nvPr>
            <p:ph idx="1"/>
          </p:nvPr>
        </p:nvPicPr>
        <p:blipFill>
          <a:blip r:embed="rId2"/>
          <a:stretch>
            <a:fillRect/>
          </a:stretch>
        </p:blipFill>
        <p:spPr>
          <a:xfrm>
            <a:off x="838200" y="2501572"/>
            <a:ext cx="10515600" cy="17149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779869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8255"/>
            <a:ext cx="10515600" cy="1325563"/>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Answer sample question </a:t>
            </a:r>
            <a:r>
              <a:rPr lang="en-GB" dirty="0"/>
              <a:t>3</a:t>
            </a:r>
          </a:p>
        </p:txBody>
      </p:sp>
      <p:pic>
        <p:nvPicPr>
          <p:cNvPr id="3" name="Picture 2"/>
          <p:cNvPicPr>
            <a:picLocks noChangeAspect="1"/>
          </p:cNvPicPr>
          <p:nvPr/>
        </p:nvPicPr>
        <p:blipFill>
          <a:blip r:embed="rId2"/>
          <a:stretch>
            <a:fillRect/>
          </a:stretch>
        </p:blipFill>
        <p:spPr>
          <a:xfrm>
            <a:off x="213560" y="1609725"/>
            <a:ext cx="5783999" cy="46466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3"/>
          <a:stretch>
            <a:fillRect/>
          </a:stretch>
        </p:blipFill>
        <p:spPr>
          <a:xfrm>
            <a:off x="6249151" y="1609725"/>
            <a:ext cx="5540539" cy="3034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809223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2329543" cy="4098018"/>
          </a:xfrm>
          <a:solidFill>
            <a:srgbClr val="C00000"/>
          </a:solidFill>
        </p:spPr>
        <p:txBody>
          <a:bodyPr>
            <a:normAutofit/>
          </a:bodyPr>
          <a:lstStyle/>
          <a:p>
            <a:r>
              <a:rPr lang="en-GB" dirty="0" smtClean="0">
                <a:solidFill>
                  <a:schemeClr val="bg1"/>
                </a:solidFill>
              </a:rPr>
              <a:t>How to level sample question 3</a:t>
            </a:r>
            <a:endParaRPr lang="en-GB" dirty="0">
              <a:solidFill>
                <a:schemeClr val="bg1"/>
              </a:solidFill>
            </a:endParaRPr>
          </a:p>
        </p:txBody>
      </p:sp>
      <p:pic>
        <p:nvPicPr>
          <p:cNvPr id="3" name="Picture 2"/>
          <p:cNvPicPr>
            <a:picLocks noChangeAspect="1"/>
          </p:cNvPicPr>
          <p:nvPr/>
        </p:nvPicPr>
        <p:blipFill>
          <a:blip r:embed="rId2"/>
          <a:stretch>
            <a:fillRect/>
          </a:stretch>
        </p:blipFill>
        <p:spPr>
          <a:xfrm>
            <a:off x="3374607" y="365125"/>
            <a:ext cx="8785050" cy="5939422"/>
          </a:xfrm>
          <a:prstGeom prst="rect">
            <a:avLst/>
          </a:prstGeom>
        </p:spPr>
      </p:pic>
    </p:spTree>
    <p:extLst>
      <p:ext uri="{BB962C8B-B14F-4D97-AF65-F5344CB8AC3E}">
        <p14:creationId xmlns:p14="http://schemas.microsoft.com/office/powerpoint/2010/main" val="1681997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GB" dirty="0" smtClean="0"/>
              <a:t>Glossary</a:t>
            </a:r>
            <a:endParaRPr lang="en-GB"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pPr marL="0" indent="0">
              <a:buNone/>
            </a:pPr>
            <a:r>
              <a:rPr lang="en-GB" b="1" dirty="0"/>
              <a:t>Liberalisation</a:t>
            </a:r>
            <a:r>
              <a:rPr lang="en-GB" dirty="0"/>
              <a:t>; The removal or reduction of restrictions or barriers on the free exchange of goods between nations. This includes the removal or reduction of both tariff (duties and surcharges) and non-tariff obstacles (like licensing rules, quotas and other requirements).</a:t>
            </a:r>
          </a:p>
          <a:p>
            <a:pPr marL="0" indent="0">
              <a:buNone/>
            </a:pPr>
            <a:r>
              <a:rPr lang="en-GB" b="1" dirty="0"/>
              <a:t>Transnational</a:t>
            </a:r>
            <a:r>
              <a:rPr lang="en-GB" dirty="0"/>
              <a:t>; A multinational company that works across national boundaries</a:t>
            </a:r>
          </a:p>
          <a:p>
            <a:pPr marL="0" indent="0">
              <a:buNone/>
            </a:pPr>
            <a:r>
              <a:rPr lang="en-GB" b="1" dirty="0"/>
              <a:t>FDI</a:t>
            </a:r>
            <a:r>
              <a:rPr lang="en-GB" dirty="0"/>
              <a:t>; Foreign Direct Investment is a controlling ownership in a business enterprise in one country by an organisation or business based in another country.</a:t>
            </a:r>
          </a:p>
          <a:p>
            <a:pPr marL="0" indent="0">
              <a:buNone/>
            </a:pPr>
            <a:r>
              <a:rPr lang="en-GB" b="1" dirty="0"/>
              <a:t>Migration</a:t>
            </a:r>
            <a:r>
              <a:rPr lang="en-GB" dirty="0"/>
              <a:t>; Human migration is the movement by people from one place to another with the intention of settling temporarily or permanently in the new location. </a:t>
            </a:r>
          </a:p>
          <a:p>
            <a:pPr marL="0" indent="0">
              <a:buNone/>
            </a:pPr>
            <a:r>
              <a:rPr lang="en-GB" b="1" dirty="0"/>
              <a:t>Structural change</a:t>
            </a:r>
            <a:r>
              <a:rPr lang="en-GB" dirty="0"/>
              <a:t>; refers to a long-term shift in the fundamental structure of an economy, which is often linked to growth and economic development. For example a primary sector nation (farming, fishing etc.) moves into becoming a secondary sector nation through manufacturing.</a:t>
            </a:r>
          </a:p>
          <a:p>
            <a:endParaRPr lang="en-GB" dirty="0"/>
          </a:p>
        </p:txBody>
      </p:sp>
    </p:spTree>
    <p:extLst>
      <p:ext uri="{BB962C8B-B14F-4D97-AF65-F5344CB8AC3E}">
        <p14:creationId xmlns:p14="http://schemas.microsoft.com/office/powerpoint/2010/main" val="1417906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5057" y="3353713"/>
            <a:ext cx="4848216" cy="3232144"/>
          </a:xfrm>
        </p:spPr>
      </p:pic>
      <p:pic>
        <p:nvPicPr>
          <p:cNvPr id="5" name="Picture 4"/>
          <p:cNvPicPr>
            <a:picLocks noChangeAspect="1"/>
          </p:cNvPicPr>
          <p:nvPr/>
        </p:nvPicPr>
        <p:blipFill>
          <a:blip r:embed="rId3"/>
          <a:stretch>
            <a:fillRect/>
          </a:stretch>
        </p:blipFill>
        <p:spPr>
          <a:xfrm>
            <a:off x="1" y="0"/>
            <a:ext cx="12192000" cy="2857500"/>
          </a:xfrm>
          <a:prstGeom prst="rect">
            <a:avLst/>
          </a:prstGeom>
        </p:spPr>
      </p:pic>
    </p:spTree>
    <p:extLst>
      <p:ext uri="{BB962C8B-B14F-4D97-AF65-F5344CB8AC3E}">
        <p14:creationId xmlns:p14="http://schemas.microsoft.com/office/powerpoint/2010/main" val="1217397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n-GB" dirty="0" smtClean="0"/>
              <a:t>Globalisation defined</a:t>
            </a:r>
            <a:endParaRPr lang="en-GB"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r>
              <a:rPr lang="en-GB" dirty="0"/>
              <a:t>Globalisation is the process by which the world is becoming increasingly interconnected as a result of massively increased trade and cultural exchange. </a:t>
            </a:r>
            <a:endParaRPr lang="en-GB" dirty="0" smtClean="0"/>
          </a:p>
          <a:p>
            <a:endParaRPr lang="en-GB" dirty="0" smtClean="0"/>
          </a:p>
          <a:p>
            <a:r>
              <a:rPr lang="en-GB" dirty="0" smtClean="0"/>
              <a:t>The </a:t>
            </a:r>
            <a:r>
              <a:rPr lang="en-GB" dirty="0"/>
              <a:t>biggest companies are no longer national firms but multinational corporations </a:t>
            </a:r>
            <a:r>
              <a:rPr lang="en-GB" dirty="0" smtClean="0"/>
              <a:t> (MNCs) with </a:t>
            </a:r>
            <a:r>
              <a:rPr lang="en-GB" dirty="0"/>
              <a:t>subsidiaries in many countries</a:t>
            </a:r>
            <a:r>
              <a:rPr lang="en-GB" dirty="0" smtClean="0"/>
              <a:t>.</a:t>
            </a:r>
          </a:p>
          <a:p>
            <a:endParaRPr lang="en-GB" dirty="0"/>
          </a:p>
          <a:p>
            <a:r>
              <a:rPr lang="en-GB" dirty="0" smtClean="0"/>
              <a:t>Global markets are international markets created by firms exporting, importing or offshoring. (Edexcel)</a:t>
            </a:r>
            <a:endParaRPr lang="en-GB" dirty="0"/>
          </a:p>
        </p:txBody>
      </p:sp>
    </p:spTree>
    <p:extLst>
      <p:ext uri="{BB962C8B-B14F-4D97-AF65-F5344CB8AC3E}">
        <p14:creationId xmlns:p14="http://schemas.microsoft.com/office/powerpoint/2010/main" val="2974909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fontScale="47500" lnSpcReduction="20000"/>
          </a:bodyPr>
          <a:lstStyle/>
          <a:p>
            <a:r>
              <a:rPr lang="en-GB" sz="8000" b="1" dirty="0">
                <a:solidFill>
                  <a:srgbClr val="0070C0"/>
                </a:solidFill>
              </a:rPr>
              <a:t>Reduction of international trade barriers/trade</a:t>
            </a:r>
          </a:p>
          <a:p>
            <a:r>
              <a:rPr lang="en-GB" sz="8000" b="1" dirty="0">
                <a:solidFill>
                  <a:srgbClr val="0070C0"/>
                </a:solidFill>
              </a:rPr>
              <a:t>liberalisation</a:t>
            </a: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1868625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n-GB" dirty="0" smtClean="0"/>
              <a:t>Trade liberalisation defined</a:t>
            </a:r>
            <a:endParaRPr lang="en-GB" dirty="0"/>
          </a:p>
        </p:txBody>
      </p:sp>
      <p:sp>
        <p:nvSpPr>
          <p:cNvPr id="7" name="Content Placeholder 6"/>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pPr marL="0" lvl="0" indent="0">
              <a:buNone/>
            </a:pPr>
            <a:r>
              <a:rPr lang="en-GB" sz="3600" dirty="0"/>
              <a:t>Trade liberalisation is the process by which international trade is made easier through </a:t>
            </a:r>
            <a:r>
              <a:rPr lang="en-GB" sz="3600" dirty="0" smtClean="0"/>
              <a:t>relaxation of tariffs and barriers</a:t>
            </a:r>
          </a:p>
          <a:p>
            <a:pPr marL="0" lvl="0" indent="0">
              <a:buNone/>
            </a:pPr>
            <a:endParaRPr lang="en-GB" sz="3600" dirty="0"/>
          </a:p>
          <a:p>
            <a:pPr marL="0" lvl="0" indent="0">
              <a:buNone/>
            </a:pPr>
            <a:endParaRPr lang="en-GB" sz="3600" dirty="0"/>
          </a:p>
          <a:p>
            <a:endParaRPr lang="en-GB" dirty="0"/>
          </a:p>
        </p:txBody>
      </p:sp>
    </p:spTree>
    <p:extLst>
      <p:ext uri="{BB962C8B-B14F-4D97-AF65-F5344CB8AC3E}">
        <p14:creationId xmlns:p14="http://schemas.microsoft.com/office/powerpoint/2010/main" val="430555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Trade liberalisation a quick history lesson</a:t>
            </a:r>
            <a:endParaRPr lang="en-GB" dirty="0"/>
          </a:p>
        </p:txBody>
      </p:sp>
      <p:sp>
        <p:nvSpPr>
          <p:cNvPr id="4" name="Content Placeholder 3"/>
          <p:cNvSpPr>
            <a:spLocks noGrp="1"/>
          </p:cNvSpPr>
          <p:nvPr>
            <p:ph sz="half" idx="1"/>
          </p:nvPr>
        </p:nvSpPr>
        <p:spPr/>
        <p:style>
          <a:lnRef idx="2">
            <a:schemeClr val="accent5"/>
          </a:lnRef>
          <a:fillRef idx="1">
            <a:schemeClr val="lt1"/>
          </a:fillRef>
          <a:effectRef idx="0">
            <a:schemeClr val="accent5"/>
          </a:effectRef>
          <a:fontRef idx="minor">
            <a:schemeClr val="dk1"/>
          </a:fontRef>
        </p:style>
        <p:txBody>
          <a:bodyPr>
            <a:normAutofit fontScale="92500"/>
          </a:bodyPr>
          <a:lstStyle/>
          <a:p>
            <a:r>
              <a:rPr lang="en-GB" dirty="0" smtClean="0"/>
              <a:t>In 1947 </a:t>
            </a:r>
            <a:r>
              <a:rPr lang="en-GB" dirty="0" smtClean="0"/>
              <a:t>General </a:t>
            </a:r>
            <a:r>
              <a:rPr lang="en-GB" dirty="0"/>
              <a:t>Agreement on Tariffs and Trade (GATT</a:t>
            </a:r>
            <a:r>
              <a:rPr lang="en-GB" dirty="0" smtClean="0"/>
              <a:t>) was created</a:t>
            </a:r>
          </a:p>
          <a:p>
            <a:r>
              <a:rPr lang="en-GB" dirty="0" smtClean="0"/>
              <a:t>The world felt the benefits of many rounds of multilateral trade liberalisation</a:t>
            </a:r>
          </a:p>
          <a:p>
            <a:r>
              <a:rPr lang="en-GB" dirty="0" smtClean="0"/>
              <a:t>It raised living standards around the world </a:t>
            </a:r>
            <a:r>
              <a:rPr lang="en-GB" dirty="0" smtClean="0"/>
              <a:t>as </a:t>
            </a:r>
            <a:r>
              <a:rPr lang="en-GB" dirty="0" smtClean="0"/>
              <a:t>it allowed developing nations to export their goods to more industrialised </a:t>
            </a:r>
            <a:r>
              <a:rPr lang="en-GB" dirty="0" smtClean="0"/>
              <a:t>ones, </a:t>
            </a:r>
            <a:r>
              <a:rPr lang="en-GB" dirty="0" smtClean="0"/>
              <a:t>without having to pay huge tariffs</a:t>
            </a:r>
          </a:p>
          <a:p>
            <a:endParaRPr lang="en-GB" dirty="0"/>
          </a:p>
        </p:txBody>
      </p:sp>
      <p:pic>
        <p:nvPicPr>
          <p:cNvPr id="6" name="Picture 5"/>
          <p:cNvPicPr>
            <a:picLocks noChangeAspect="1"/>
          </p:cNvPicPr>
          <p:nvPr/>
        </p:nvPicPr>
        <p:blipFill>
          <a:blip r:embed="rId2"/>
          <a:stretch>
            <a:fillRect/>
          </a:stretch>
        </p:blipFill>
        <p:spPr>
          <a:xfrm>
            <a:off x="6096000" y="1690688"/>
            <a:ext cx="4063005" cy="2780619"/>
          </a:xfrm>
          <a:prstGeom prst="rect">
            <a:avLst/>
          </a:prstGeom>
        </p:spPr>
      </p:pic>
      <p:pic>
        <p:nvPicPr>
          <p:cNvPr id="7" name="Picture 6"/>
          <p:cNvPicPr>
            <a:picLocks noChangeAspect="1"/>
          </p:cNvPicPr>
          <p:nvPr/>
        </p:nvPicPr>
        <p:blipFill>
          <a:blip r:embed="rId3"/>
          <a:stretch>
            <a:fillRect/>
          </a:stretch>
        </p:blipFill>
        <p:spPr>
          <a:xfrm>
            <a:off x="7583715" y="3679372"/>
            <a:ext cx="3846285" cy="2884714"/>
          </a:xfrm>
          <a:prstGeom prst="rect">
            <a:avLst/>
          </a:prstGeom>
        </p:spPr>
      </p:pic>
      <p:sp>
        <p:nvSpPr>
          <p:cNvPr id="8" name="TextBox 7"/>
          <p:cNvSpPr txBox="1"/>
          <p:nvPr/>
        </p:nvSpPr>
        <p:spPr>
          <a:xfrm>
            <a:off x="6096000" y="3468464"/>
            <a:ext cx="5334000"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dirty="0" smtClean="0">
                <a:latin typeface="Arial Black" panose="020B0A04020102020204" pitchFamily="34" charset="0"/>
              </a:rPr>
              <a:t>China and India experienced rapid growth through GATT</a:t>
            </a:r>
            <a:endParaRPr lang="en-GB" dirty="0">
              <a:latin typeface="Arial Black" panose="020B0A04020102020204" pitchFamily="34" charset="0"/>
            </a:endParaRPr>
          </a:p>
        </p:txBody>
      </p:sp>
    </p:spTree>
    <p:extLst>
      <p:ext uri="{BB962C8B-B14F-4D97-AF65-F5344CB8AC3E}">
        <p14:creationId xmlns:p14="http://schemas.microsoft.com/office/powerpoint/2010/main" val="367361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Benefits of GATT</a:t>
            </a:r>
            <a:endParaRPr lang="en-GB" dirty="0"/>
          </a:p>
        </p:txBody>
      </p:sp>
      <p:sp>
        <p:nvSpPr>
          <p:cNvPr id="3" name="Content Placeholder 2"/>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lstStyle/>
          <a:p>
            <a:r>
              <a:rPr lang="en-GB" dirty="0" smtClean="0"/>
              <a:t>GATT meant new jobs for unskilled workers</a:t>
            </a:r>
          </a:p>
          <a:p>
            <a:r>
              <a:rPr lang="en-GB" dirty="0" smtClean="0"/>
              <a:t>Countries enjoyed trade benefits of between $250 and $680 billion dollars income a year *</a:t>
            </a:r>
          </a:p>
          <a:p>
            <a:r>
              <a:rPr lang="en-GB" dirty="0" smtClean="0"/>
              <a:t>Labour intensive production manufacturers in developing nations, enjoyed comparative advantage because of low labour costs</a:t>
            </a:r>
            <a:endParaRPr lang="en-GB" dirty="0"/>
          </a:p>
        </p:txBody>
      </p:sp>
      <p:pic>
        <p:nvPicPr>
          <p:cNvPr id="5" name="Content Placeholder 4"/>
          <p:cNvPicPr>
            <a:picLocks noGrp="1" noChangeAspect="1"/>
          </p:cNvPicPr>
          <p:nvPr>
            <p:ph sz="half" idx="2"/>
          </p:nvPr>
        </p:nvPicPr>
        <p:blipFill>
          <a:blip r:embed="rId3"/>
          <a:stretch>
            <a:fillRect/>
          </a:stretch>
        </p:blipFill>
        <p:spPr>
          <a:xfrm>
            <a:off x="6400214" y="2576354"/>
            <a:ext cx="5181600" cy="2849880"/>
          </a:xfrm>
          <a:prstGeom prst="rect">
            <a:avLst/>
          </a:prstGeom>
        </p:spPr>
      </p:pic>
      <p:sp>
        <p:nvSpPr>
          <p:cNvPr id="6" name="TextBox 5"/>
          <p:cNvSpPr txBox="1"/>
          <p:nvPr/>
        </p:nvSpPr>
        <p:spPr>
          <a:xfrm>
            <a:off x="5900057" y="2576354"/>
            <a:ext cx="6062172"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GB" dirty="0" smtClean="0">
                <a:latin typeface="Arial Black" panose="020B0A04020102020204" pitchFamily="34" charset="0"/>
              </a:rPr>
              <a:t>Garment industry in India was very successful</a:t>
            </a:r>
            <a:endParaRPr lang="en-GB" dirty="0">
              <a:latin typeface="Arial Black" panose="020B0A04020102020204" pitchFamily="34" charset="0"/>
            </a:endParaRPr>
          </a:p>
        </p:txBody>
      </p:sp>
    </p:spTree>
    <p:extLst>
      <p:ext uri="{BB962C8B-B14F-4D97-AF65-F5344CB8AC3E}">
        <p14:creationId xmlns:p14="http://schemas.microsoft.com/office/powerpoint/2010/main" val="30433426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492</TotalTime>
  <Words>1581</Words>
  <Application>Microsoft Office PowerPoint</Application>
  <PresentationFormat>Widescreen</PresentationFormat>
  <Paragraphs>196</Paragraphs>
  <Slides>48</Slides>
  <Notes>13</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48</vt:i4>
      </vt:variant>
    </vt:vector>
  </HeadingPairs>
  <TitlesOfParts>
    <vt:vector size="56" baseType="lpstr">
      <vt:lpstr>Arial</vt:lpstr>
      <vt:lpstr>Arial Black</vt:lpstr>
      <vt:lpstr>Bradley Hand ITC</vt:lpstr>
      <vt:lpstr>Calibri</vt:lpstr>
      <vt:lpstr>Calibri Light</vt:lpstr>
      <vt:lpstr>Office Theme</vt:lpstr>
      <vt:lpstr>6_Office Theme</vt:lpstr>
      <vt:lpstr>1_Office Theme</vt:lpstr>
      <vt:lpstr>PowerPoint Presentation</vt:lpstr>
      <vt:lpstr>Worksheet</vt:lpstr>
      <vt:lpstr>From Edexcel</vt:lpstr>
      <vt:lpstr>Starter</vt:lpstr>
      <vt:lpstr>Globalisation defined</vt:lpstr>
      <vt:lpstr>PowerPoint Presentation</vt:lpstr>
      <vt:lpstr>Trade liberalisation defined</vt:lpstr>
      <vt:lpstr>Trade liberalisation a quick history lesson</vt:lpstr>
      <vt:lpstr>Benefits of GATT</vt:lpstr>
      <vt:lpstr>World trade organisation (WTO)</vt:lpstr>
      <vt:lpstr>Trade liberalisation – why tariffs are imposed</vt:lpstr>
      <vt:lpstr>Benefits of trade liberalisation</vt:lpstr>
      <vt:lpstr>Benefits to business of trade liberalisation</vt:lpstr>
      <vt:lpstr>Drawbacks of trade liberalisation</vt:lpstr>
      <vt:lpstr>PowerPoint Presentation</vt:lpstr>
      <vt:lpstr> How political change has led to increased globalisation of markets </vt:lpstr>
      <vt:lpstr>Who are the G7 countries?</vt:lpstr>
      <vt:lpstr>PowerPoint Presentation</vt:lpstr>
      <vt:lpstr>Globalisation caused by – reduced cost of transport</vt:lpstr>
      <vt:lpstr>Globalisation caused by – reduced cost of communication</vt:lpstr>
      <vt:lpstr>PowerPoint Presentation</vt:lpstr>
      <vt:lpstr>Globalisation caused by – increased significance of MNCs</vt:lpstr>
      <vt:lpstr>Revenue of the big 4* Task - match the revenue to the company</vt:lpstr>
      <vt:lpstr>GDP of poorer nations</vt:lpstr>
      <vt:lpstr>PowerPoint Presentation</vt:lpstr>
      <vt:lpstr>Globalisation caused by  - FDI</vt:lpstr>
      <vt:lpstr>PowerPoint Presentation</vt:lpstr>
      <vt:lpstr>Globalisation caused by - migration</vt:lpstr>
      <vt:lpstr>PowerPoint Presentation</vt:lpstr>
      <vt:lpstr>Globalisation caused by – Global labour force</vt:lpstr>
      <vt:lpstr>PowerPoint Presentation</vt:lpstr>
      <vt:lpstr>What is structural change?</vt:lpstr>
      <vt:lpstr>Globalisation caused by – structural change</vt:lpstr>
      <vt:lpstr>Revision Video </vt:lpstr>
      <vt:lpstr>Sample Edexcel A2 questions</vt:lpstr>
      <vt:lpstr>Case study for question 1</vt:lpstr>
      <vt:lpstr>Sample question 1</vt:lpstr>
      <vt:lpstr>Answer sample question 1</vt:lpstr>
      <vt:lpstr>How to level sample question 1</vt:lpstr>
      <vt:lpstr>Case study for question 2</vt:lpstr>
      <vt:lpstr>Sample question 2</vt:lpstr>
      <vt:lpstr>Answer sample question 2</vt:lpstr>
      <vt:lpstr>Case study for question 3</vt:lpstr>
      <vt:lpstr>Sample question 3</vt:lpstr>
      <vt:lpstr>Answer sample question 3</vt:lpstr>
      <vt:lpstr>How to level sample question 3</vt:lpstr>
      <vt:lpstr>Glossary</vt:lpstr>
      <vt:lpstr>PowerPoint Presentation</vt:lpstr>
    </vt:vector>
  </TitlesOfParts>
  <Company>Derby High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Hilton</dc:creator>
  <cp:lastModifiedBy>Sarah Hilton</cp:lastModifiedBy>
  <cp:revision>98</cp:revision>
  <dcterms:created xsi:type="dcterms:W3CDTF">2017-05-29T18:04:54Z</dcterms:created>
  <dcterms:modified xsi:type="dcterms:W3CDTF">2017-09-18T16:35:45Z</dcterms:modified>
</cp:coreProperties>
</file>