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0" r:id="rId2"/>
    <p:sldMasterId id="2147483732" r:id="rId3"/>
  </p:sldMasterIdLst>
  <p:notesMasterIdLst>
    <p:notesMasterId r:id="rId73"/>
  </p:notesMasterIdLst>
  <p:sldIdLst>
    <p:sldId id="256" r:id="rId4"/>
    <p:sldId id="266" r:id="rId5"/>
    <p:sldId id="258" r:id="rId6"/>
    <p:sldId id="274" r:id="rId7"/>
    <p:sldId id="284" r:id="rId8"/>
    <p:sldId id="269" r:id="rId9"/>
    <p:sldId id="297" r:id="rId10"/>
    <p:sldId id="298" r:id="rId11"/>
    <p:sldId id="299" r:id="rId12"/>
    <p:sldId id="300" r:id="rId13"/>
    <p:sldId id="301" r:id="rId14"/>
    <p:sldId id="302" r:id="rId15"/>
    <p:sldId id="303" r:id="rId16"/>
    <p:sldId id="294" r:id="rId17"/>
    <p:sldId id="590" r:id="rId18"/>
    <p:sldId id="588" r:id="rId19"/>
    <p:sldId id="343" r:id="rId20"/>
    <p:sldId id="304" r:id="rId21"/>
    <p:sldId id="305" r:id="rId22"/>
    <p:sldId id="308" r:id="rId23"/>
    <p:sldId id="309" r:id="rId24"/>
    <p:sldId id="310" r:id="rId25"/>
    <p:sldId id="311" r:id="rId26"/>
    <p:sldId id="306" r:id="rId27"/>
    <p:sldId id="307" r:id="rId28"/>
    <p:sldId id="295" r:id="rId29"/>
    <p:sldId id="344" r:id="rId30"/>
    <p:sldId id="313" r:id="rId31"/>
    <p:sldId id="314" r:id="rId32"/>
    <p:sldId id="312" r:id="rId33"/>
    <p:sldId id="315" r:id="rId34"/>
    <p:sldId id="316" r:id="rId35"/>
    <p:sldId id="317" r:id="rId36"/>
    <p:sldId id="592" r:id="rId37"/>
    <p:sldId id="296" r:id="rId38"/>
    <p:sldId id="345" r:id="rId39"/>
    <p:sldId id="318" r:id="rId40"/>
    <p:sldId id="319" r:id="rId41"/>
    <p:sldId id="599" r:id="rId42"/>
    <p:sldId id="593" r:id="rId43"/>
    <p:sldId id="594" r:id="rId44"/>
    <p:sldId id="595" r:id="rId45"/>
    <p:sldId id="320" r:id="rId46"/>
    <p:sldId id="596" r:id="rId47"/>
    <p:sldId id="597" r:id="rId48"/>
    <p:sldId id="598" r:id="rId49"/>
    <p:sldId id="321" r:id="rId50"/>
    <p:sldId id="322" r:id="rId51"/>
    <p:sldId id="323" r:id="rId52"/>
    <p:sldId id="324" r:id="rId53"/>
    <p:sldId id="325" r:id="rId54"/>
    <p:sldId id="326" r:id="rId55"/>
    <p:sldId id="327" r:id="rId56"/>
    <p:sldId id="328" r:id="rId57"/>
    <p:sldId id="329" r:id="rId58"/>
    <p:sldId id="330" r:id="rId59"/>
    <p:sldId id="292" r:id="rId60"/>
    <p:sldId id="293" r:id="rId61"/>
    <p:sldId id="286" r:id="rId62"/>
    <p:sldId id="287" r:id="rId63"/>
    <p:sldId id="291" r:id="rId64"/>
    <p:sldId id="288" r:id="rId65"/>
    <p:sldId id="331" r:id="rId66"/>
    <p:sldId id="332" r:id="rId67"/>
    <p:sldId id="335" r:id="rId68"/>
    <p:sldId id="336" r:id="rId69"/>
    <p:sldId id="340" r:id="rId70"/>
    <p:sldId id="341" r:id="rId71"/>
    <p:sldId id="263"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60" autoAdjust="0"/>
    <p:restoredTop sz="87865" autoAdjust="0"/>
  </p:normalViewPr>
  <p:slideViewPr>
    <p:cSldViewPr snapToGrid="0">
      <p:cViewPr varScale="1">
        <p:scale>
          <a:sx n="75" d="100"/>
          <a:sy n="75" d="100"/>
        </p:scale>
        <p:origin x="696"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notesMaster" Target="notesMasters/notesMaster1.xml"/><Relationship Id="rId78"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 Gouldthorpe" userId="91b8191e-b8c9-4f73-9143-03a3579b0633" providerId="ADAL" clId="{073CFC49-A937-4C55-A29D-E54E5B86688F}"/>
    <pc:docChg chg="custSel addSld modSld sldOrd">
      <pc:chgData name="S Gouldthorpe" userId="91b8191e-b8c9-4f73-9143-03a3579b0633" providerId="ADAL" clId="{073CFC49-A937-4C55-A29D-E54E5B86688F}" dt="2021-01-28T08:10:02.625" v="184" actId="20577"/>
      <pc:docMkLst>
        <pc:docMk/>
      </pc:docMkLst>
      <pc:sldChg chg="modSp new mod ord">
        <pc:chgData name="S Gouldthorpe" userId="91b8191e-b8c9-4f73-9143-03a3579b0633" providerId="ADAL" clId="{073CFC49-A937-4C55-A29D-E54E5B86688F}" dt="2021-01-28T08:10:02.625" v="184" actId="20577"/>
        <pc:sldMkLst>
          <pc:docMk/>
          <pc:sldMk cId="2346035004" sldId="599"/>
        </pc:sldMkLst>
        <pc:spChg chg="mod">
          <ac:chgData name="S Gouldthorpe" userId="91b8191e-b8c9-4f73-9143-03a3579b0633" providerId="ADAL" clId="{073CFC49-A937-4C55-A29D-E54E5B86688F}" dt="2021-01-28T08:07:23.630" v="32" actId="20577"/>
          <ac:spMkLst>
            <pc:docMk/>
            <pc:sldMk cId="2346035004" sldId="599"/>
            <ac:spMk id="2" creationId="{B656A4E6-08C8-4271-8AB5-B7876C3F70E3}"/>
          </ac:spMkLst>
        </pc:spChg>
        <pc:spChg chg="mod">
          <ac:chgData name="S Gouldthorpe" userId="91b8191e-b8c9-4f73-9143-03a3579b0633" providerId="ADAL" clId="{073CFC49-A937-4C55-A29D-E54E5B86688F}" dt="2021-01-28T08:10:02.625" v="184" actId="20577"/>
          <ac:spMkLst>
            <pc:docMk/>
            <pc:sldMk cId="2346035004" sldId="599"/>
            <ac:spMk id="3" creationId="{A6910A5A-F7E1-4490-9C4A-5AFA2561352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CDDF2D-05C4-4A88-9551-1014C7760738}" type="datetimeFigureOut">
              <a:rPr lang="en-GB" smtClean="0"/>
              <a:t>28/01/2021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13E492-2BE1-47F6-A827-2A173C8BE478}" type="slidenum">
              <a:rPr lang="en-GB" smtClean="0"/>
              <a:t>‹#›</a:t>
            </a:fld>
            <a:endParaRPr lang="en-GB"/>
          </a:p>
        </p:txBody>
      </p:sp>
    </p:spTree>
    <p:extLst>
      <p:ext uri="{BB962C8B-B14F-4D97-AF65-F5344CB8AC3E}">
        <p14:creationId xmlns:p14="http://schemas.microsoft.com/office/powerpoint/2010/main" val="2227024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D5FAB-D7BE-40F8-851B-A74B5A93AEA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2475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306F1-17B6-4AF4-94AE-27F2317A11C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9440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162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6538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Strategic – the aims and objectives of the business is to generate</a:t>
            </a:r>
            <a:r>
              <a:rPr lang="en-GB" baseline="0" dirty="0"/>
              <a:t> sales (In billions) and make cost savings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306F1-17B6-4AF4-94AE-27F2317A11C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2489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Tactical  - how to market a new product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306F1-17B6-4AF4-94AE-27F2317A11C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8808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 old Edexcel </a:t>
            </a:r>
            <a:r>
              <a:rPr lang="en-GB" dirty="0" err="1"/>
              <a:t>Ec</a:t>
            </a:r>
            <a:r>
              <a:rPr lang="en-GB" dirty="0"/>
              <a:t> / Bus paper question which is why</a:t>
            </a:r>
            <a:r>
              <a:rPr lang="en-GB" baseline="0" dirty="0"/>
              <a:t> its 5 marks – good practice though</a:t>
            </a:r>
            <a:endParaRPr lang="en-GB" dirty="0"/>
          </a:p>
        </p:txBody>
      </p:sp>
      <p:sp>
        <p:nvSpPr>
          <p:cNvPr id="4" name="Slide Number Placeholder 3"/>
          <p:cNvSpPr>
            <a:spLocks noGrp="1"/>
          </p:cNvSpPr>
          <p:nvPr>
            <p:ph type="sldNum" sz="quarter" idx="10"/>
          </p:nvPr>
        </p:nvSpPr>
        <p:spPr/>
        <p:txBody>
          <a:bodyPr/>
          <a:lstStyle/>
          <a:p>
            <a:fld id="{9113E492-2BE1-47F6-A827-2A173C8BE478}" type="slidenum">
              <a:rPr lang="en-GB" smtClean="0"/>
              <a:t>66</a:t>
            </a:fld>
            <a:endParaRPr lang="en-GB"/>
          </a:p>
        </p:txBody>
      </p:sp>
    </p:spTree>
    <p:extLst>
      <p:ext uri="{BB962C8B-B14F-4D97-AF65-F5344CB8AC3E}">
        <p14:creationId xmlns:p14="http://schemas.microsoft.com/office/powerpoint/2010/main" val="808145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a:t>
            </a:r>
            <a:r>
              <a:rPr lang="en-GB" dirty="0" err="1"/>
              <a:t>Ec</a:t>
            </a:r>
            <a:r>
              <a:rPr lang="en-GB" dirty="0"/>
              <a:t>/bus legacy paper question</a:t>
            </a:r>
            <a:r>
              <a:rPr lang="en-GB" baseline="0" dirty="0"/>
              <a:t> </a:t>
            </a:r>
            <a:r>
              <a:rPr lang="en-GB" dirty="0"/>
              <a:t>which is why its 5 marks</a:t>
            </a:r>
          </a:p>
        </p:txBody>
      </p:sp>
      <p:sp>
        <p:nvSpPr>
          <p:cNvPr id="4" name="Slide Number Placeholder 3"/>
          <p:cNvSpPr>
            <a:spLocks noGrp="1"/>
          </p:cNvSpPr>
          <p:nvPr>
            <p:ph type="sldNum" sz="quarter" idx="10"/>
          </p:nvPr>
        </p:nvSpPr>
        <p:spPr/>
        <p:txBody>
          <a:bodyPr/>
          <a:lstStyle/>
          <a:p>
            <a:fld id="{9113E492-2BE1-47F6-A827-2A173C8BE478}" type="slidenum">
              <a:rPr lang="en-GB" smtClean="0"/>
              <a:t>68</a:t>
            </a:fld>
            <a:endParaRPr lang="en-GB"/>
          </a:p>
        </p:txBody>
      </p:sp>
    </p:spTree>
    <p:extLst>
      <p:ext uri="{BB962C8B-B14F-4D97-AF65-F5344CB8AC3E}">
        <p14:creationId xmlns:p14="http://schemas.microsoft.com/office/powerpoint/2010/main" val="145177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921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Old products new markets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306F1-17B6-4AF4-94AE-27F2317A11C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149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632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GB" altLang="en-US"/>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2BA646E-F2BB-0240-BB24-D501756E197B}" type="slidenum">
              <a:rPr lang="en-GB" altLang="en-US"/>
              <a:pPr eaLnBrk="1" hangingPunct="1"/>
              <a:t>16</a:t>
            </a:fld>
            <a:endParaRPr lang="en-GB" altLang="en-US"/>
          </a:p>
        </p:txBody>
      </p:sp>
    </p:spTree>
    <p:extLst>
      <p:ext uri="{BB962C8B-B14F-4D97-AF65-F5344CB8AC3E}">
        <p14:creationId xmlns:p14="http://schemas.microsoft.com/office/powerpoint/2010/main" val="2068179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548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S</a:t>
            </a:r>
            <a:r>
              <a:rPr lang="en-GB" baseline="0" dirty="0"/>
              <a:t> Hilton for </a:t>
            </a:r>
            <a:r>
              <a:rPr lang="en-GB" baseline="0" dirty="0" err="1"/>
              <a:t>revisionstation</a:t>
            </a:r>
            <a:r>
              <a:rPr lang="en-GB" baseline="0" dirty="0"/>
              <a:t> this is repeated from unit 135</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D42651-E97E-41B1-B19C-B67CB496158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0544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S</a:t>
            </a:r>
            <a:r>
              <a:rPr lang="en-GB" baseline="0" dirty="0"/>
              <a:t> Hilton for </a:t>
            </a:r>
            <a:r>
              <a:rPr lang="en-GB" baseline="0" dirty="0" err="1"/>
              <a:t>revisionstation</a:t>
            </a:r>
            <a:r>
              <a:rPr lang="en-GB" baseline="0" dirty="0"/>
              <a:t> this is repeated from unit 135</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D42651-E97E-41B1-B19C-B67CB496158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0504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S Hilton for </a:t>
            </a:r>
            <a:r>
              <a:rPr lang="en-GB" dirty="0" err="1"/>
              <a:t>revisionstation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D42651-E97E-41B1-B19C-B67CB496158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879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28/01/2021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58773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28/01/2021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66690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28/01/2021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930740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1296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64354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6731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9040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1129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1143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48476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6030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28/01/2021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584518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9869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6100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2213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1/28/2021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2876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1/28/2021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03460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1/28/2021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000107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1/28/2021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314537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F25684E-0598-4AE1-8E02-D3985A25A99C}" type="datetimeFigureOut">
              <a:rPr lang="en-US" smtClean="0">
                <a:solidFill>
                  <a:prstClr val="black">
                    <a:tint val="75000"/>
                  </a:prstClr>
                </a:solidFill>
              </a:rPr>
              <a:pPr/>
              <a:t>1/28/2021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02634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F25684E-0598-4AE1-8E02-D3985A25A99C}" type="datetimeFigureOut">
              <a:rPr lang="en-US" smtClean="0">
                <a:solidFill>
                  <a:prstClr val="black">
                    <a:tint val="75000"/>
                  </a:prstClr>
                </a:solidFill>
              </a:rPr>
              <a:pPr/>
              <a:t>1/28/2021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258841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25684E-0598-4AE1-8E02-D3985A25A99C}" type="datetimeFigureOut">
              <a:rPr lang="en-US" smtClean="0">
                <a:solidFill>
                  <a:prstClr val="black">
                    <a:tint val="75000"/>
                  </a:prstClr>
                </a:solidFill>
              </a:rPr>
              <a:pPr/>
              <a:t>1/28/2021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26936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C1EECA-D644-4F04-882C-CE601AE152BD}" type="datetimeFigureOut">
              <a:rPr lang="en-GB" smtClean="0"/>
              <a:t>28/01/2021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977863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1/28/2021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869769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1/28/2021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605519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1/28/2021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048902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1/28/2021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34365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0C1EECA-D644-4F04-882C-CE601AE152BD}" type="datetimeFigureOut">
              <a:rPr lang="en-GB" smtClean="0"/>
              <a:t>28/01/2021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288045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0C1EECA-D644-4F04-882C-CE601AE152BD}" type="datetimeFigureOut">
              <a:rPr lang="en-GB" smtClean="0"/>
              <a:t>28/01/2021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110658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0C1EECA-D644-4F04-882C-CE601AE152BD}" type="datetimeFigureOut">
              <a:rPr lang="en-GB" smtClean="0"/>
              <a:t>28/01/2021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665282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C1EECA-D644-4F04-882C-CE601AE152BD}" type="datetimeFigureOut">
              <a:rPr lang="en-GB" smtClean="0"/>
              <a:t>28/01/2021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19297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t>28/01/2021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488991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t>28/01/2021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572753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1EECA-D644-4F04-882C-CE601AE152BD}" type="datetimeFigureOut">
              <a:rPr lang="en-GB" smtClean="0"/>
              <a:t>28/01/2021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1AFFD-E431-4945-8358-AC8F848F815E}" type="slidenum">
              <a:rPr lang="en-GB" smtClean="0"/>
              <a:t>‹#›</a:t>
            </a:fld>
            <a:endParaRPr lang="en-GB"/>
          </a:p>
        </p:txBody>
      </p:sp>
    </p:spTree>
    <p:extLst>
      <p:ext uri="{BB962C8B-B14F-4D97-AF65-F5344CB8AC3E}">
        <p14:creationId xmlns:p14="http://schemas.microsoft.com/office/powerpoint/2010/main" val="3656642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205078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25684E-0598-4AE1-8E02-D3985A25A99C}" type="datetimeFigureOut">
              <a:rPr lang="en-US" smtClean="0">
                <a:solidFill>
                  <a:prstClr val="black">
                    <a:tint val="75000"/>
                  </a:prstClr>
                </a:solidFill>
              </a:rPr>
              <a:pPr/>
              <a:t>1/28/2021</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5889912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www.dailymail.co.uk/femail/article-3135291/Hooked-colouring-s-peculiar-craze-thousands-grown-women-suddenly-ready-Crayons.html" TargetMode="External"/><Relationship Id="rId5" Type="http://schemas.openxmlformats.org/officeDocument/2006/relationships/image" Target="../media/image7.png"/><Relationship Id="rId4" Type="http://schemas.openxmlformats.org/officeDocument/2006/relationships/hyperlink" Target="http://www.dailymail.co.uk/femail/food/article-3172054/Fries-fancy-London-s-latest-hipster-restaurant-serves-CHIPS-exotic-toppings-including-curry-smoky-bacon-Marmite.html"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dailymail.co.uk/femail/food/article-3012509/Are-lovin-McDonald-s-unveils-new-fashion-range-pyjamas-bed-sheets-wellies-dog-coats-emblazoned-Big-Macs.html" TargetMode="External"/><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hyperlink" Target="http://www.dailymail.co.uk/femail/article-3034353/For-handbags-look-little-tired-200-pampering-day-luxury-new-spa.html" TargetMode="Externa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bbc.co.uk/news/technology-39027652"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thesun.co.uk/archives/news/80525/forget-the-99p-store-woman-opens-up-shop-where-most-of-her-stock-is-just-25-pence/" TargetMode="Externa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gif"/><Relationship Id="rId5" Type="http://schemas.openxmlformats.org/officeDocument/2006/relationships/image" Target="../media/image34.jpe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Z_pBI5afc64" TargetMode="External"/><Relationship Id="rId7" Type="http://schemas.openxmlformats.org/officeDocument/2006/relationships/image" Target="../media/image41.png"/><Relationship Id="rId2" Type="http://schemas.openxmlformats.org/officeDocument/2006/relationships/hyperlink" Target="https://www.lush.co.uk/products/knot-wraps" TargetMode="Externa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s://www.youtube.com/watch?v=VuWMBrauRRs"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Lx83q3mW0oo&amp;feature=emb_rel_end" TargetMode="External"/><Relationship Id="rId2" Type="http://schemas.openxmlformats.org/officeDocument/2006/relationships/hyperlink" Target="https://youtu.be/5g_YsLR1wZo" TargetMode="External"/><Relationship Id="rId1" Type="http://schemas.openxmlformats.org/officeDocument/2006/relationships/slideLayout" Target="../slideLayouts/slideLayout2.xml"/><Relationship Id="rId4" Type="http://schemas.openxmlformats.org/officeDocument/2006/relationships/hyperlink" Target="https://youtu.be/9SPpCH-oQf4"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youtu.be/d3nQ4Y-hjZ0" TargetMode="External"/><Relationship Id="rId2" Type="http://schemas.openxmlformats.org/officeDocument/2006/relationships/hyperlink" Target="https://youtu.be/Y5TvFY7xRDM" TargetMode="External"/><Relationship Id="rId1" Type="http://schemas.openxmlformats.org/officeDocument/2006/relationships/slideLayout" Target="../slideLayouts/slideLayout2.xml"/><Relationship Id="rId5" Type="http://schemas.openxmlformats.org/officeDocument/2006/relationships/hyperlink" Target="https://youtu.be/ZcnzLN71uLg" TargetMode="External"/><Relationship Id="rId4" Type="http://schemas.openxmlformats.org/officeDocument/2006/relationships/hyperlink" Target="https://youtu.be/JKIAOZZritk" TargetMode="External"/></Relationships>
</file>

<file path=ppt/slides/_rels/slide42.xml.rels><?xml version="1.0" encoding="UTF-8" standalone="yes"?>
<Relationships xmlns="http://schemas.openxmlformats.org/package/2006/relationships"><Relationship Id="rId2" Type="http://schemas.openxmlformats.org/officeDocument/2006/relationships/hyperlink" Target="https://youtu.be/bfSFLyJqXfs"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youtu.be/k4_XFEy64Us" TargetMode="External"/><Relationship Id="rId2" Type="http://schemas.openxmlformats.org/officeDocument/2006/relationships/hyperlink" Target="https://youtu.be/yeWT3XR_2XU"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bbc.co.uk/news/business-41388901?ocid=socialflow_twitter" TargetMode="External"/><Relationship Id="rId2" Type="http://schemas.openxmlformats.org/officeDocument/2006/relationships/hyperlink" Target="http://www.bbc.co.uk/news/business-41384179"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www.youtube.com/watch?v=TD7WSLeQtVw"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hyperlink" Target="http://www.bbc.co.uk/news/business-31144009"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bbc.co.uk/programmes/p010v2t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hyperlink" Target="http://www.bbc.co.uk/education/clips/zytg9j6"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youtube.com/watch?v=hfVdLt0T3Mk" TargetMode="Externa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youtube.com/watch?v=fIr_P0mAQ7M" TargetMode="Externa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00200" y="4102780"/>
            <a:ext cx="9144000" cy="2536559"/>
          </a:xfrm>
        </p:spPr>
        <p:txBody>
          <a:bodyPr>
            <a:normAutofit fontScale="25000" lnSpcReduction="20000"/>
          </a:bodyPr>
          <a:lstStyle/>
          <a:p>
            <a:r>
              <a:rPr lang="en-GB" sz="11000" b="1" dirty="0">
                <a:solidFill>
                  <a:srgbClr val="0070C0"/>
                </a:solidFill>
              </a:rPr>
              <a:t>Edexcel A2 Business</a:t>
            </a:r>
          </a:p>
          <a:p>
            <a:endParaRPr lang="en-GB" sz="4000" dirty="0"/>
          </a:p>
          <a:p>
            <a:endParaRPr lang="en-GB" sz="4000" dirty="0"/>
          </a:p>
          <a:p>
            <a:r>
              <a:rPr lang="en-GB" sz="9800" dirty="0"/>
              <a:t>3.1.2 Theories of corporate strategy</a:t>
            </a:r>
          </a:p>
          <a:p>
            <a:endParaRPr lang="en-GB" sz="4000" dirty="0"/>
          </a:p>
          <a:p>
            <a:endParaRPr lang="en-GB" sz="4000" dirty="0"/>
          </a:p>
          <a:p>
            <a:r>
              <a:rPr lang="en-GB" sz="11200" dirty="0"/>
              <a:t>Revisionstation</a:t>
            </a:r>
            <a:endParaRPr lang="en-GB" sz="4000" dirty="0"/>
          </a:p>
        </p:txBody>
      </p:sp>
      <p:pic>
        <p:nvPicPr>
          <p:cNvPr id="6" name="Picture 5"/>
          <p:cNvPicPr>
            <a:picLocks noChangeAspect="1"/>
          </p:cNvPicPr>
          <p:nvPr/>
        </p:nvPicPr>
        <p:blipFill>
          <a:blip r:embed="rId2"/>
          <a:stretch>
            <a:fillRect/>
          </a:stretch>
        </p:blipFill>
        <p:spPr>
          <a:xfrm>
            <a:off x="0" y="0"/>
            <a:ext cx="12192000" cy="3822700"/>
          </a:xfrm>
          <a:prstGeom prst="rect">
            <a:avLst/>
          </a:prstGeom>
        </p:spPr>
      </p:pic>
      <p:sp>
        <p:nvSpPr>
          <p:cNvPr id="7" name="Rectangle 6"/>
          <p:cNvSpPr/>
          <p:nvPr/>
        </p:nvSpPr>
        <p:spPr>
          <a:xfrm>
            <a:off x="0" y="3822700"/>
            <a:ext cx="3074504" cy="30353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9117496" y="3822700"/>
            <a:ext cx="3074504" cy="30353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7269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927" y="31950"/>
            <a:ext cx="11430000" cy="1143000"/>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Ansoff’s Matrix examples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754" y="2621218"/>
            <a:ext cx="2759482" cy="3447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3614809" y="2120637"/>
            <a:ext cx="2808312" cy="108012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solidFill>
                  <a:prstClr val="black"/>
                </a:solidFill>
                <a:latin typeface="Calibri"/>
              </a:rPr>
              <a:t>Daily Mail article on just chips  restaurant </a:t>
            </a:r>
            <a:r>
              <a:rPr lang="en-GB" dirty="0">
                <a:solidFill>
                  <a:prstClr val="black"/>
                </a:solidFill>
                <a:latin typeface="Calibri"/>
                <a:hlinkClick r:id="rId4"/>
              </a:rPr>
              <a:t>here</a:t>
            </a:r>
            <a:endParaRPr lang="en-GB" dirty="0">
              <a:solidFill>
                <a:prstClr val="black"/>
              </a:solidFill>
              <a:latin typeface="Calibri"/>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0962" y="2621218"/>
            <a:ext cx="2874888" cy="4189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8793591" y="2085466"/>
            <a:ext cx="3024336" cy="144016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solidFill>
                  <a:prstClr val="black"/>
                </a:solidFill>
                <a:latin typeface="Calibri"/>
              </a:rPr>
              <a:t>Daily Mail article – on colouring books for adults </a:t>
            </a:r>
            <a:r>
              <a:rPr lang="en-GB" dirty="0">
                <a:solidFill>
                  <a:prstClr val="black"/>
                </a:solidFill>
                <a:latin typeface="Calibri"/>
                <a:hlinkClick r:id="rId6"/>
              </a:rPr>
              <a:t>here</a:t>
            </a:r>
            <a:endParaRPr lang="en-GB" dirty="0">
              <a:solidFill>
                <a:prstClr val="black"/>
              </a:solidFill>
              <a:latin typeface="Calibri"/>
            </a:endParaRPr>
          </a:p>
        </p:txBody>
      </p:sp>
    </p:spTree>
    <p:extLst>
      <p:ext uri="{BB962C8B-B14F-4D97-AF65-F5344CB8AC3E}">
        <p14:creationId xmlns:p14="http://schemas.microsoft.com/office/powerpoint/2010/main" val="3194703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909" y="32509"/>
            <a:ext cx="10515600" cy="1307867"/>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Ansoff’s Matrix examples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132" y="1988840"/>
            <a:ext cx="3018904" cy="4500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3060010" y="1988840"/>
            <a:ext cx="4032448" cy="129614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GB" dirty="0">
                <a:solidFill>
                  <a:schemeClr val="tx1"/>
                </a:solidFill>
                <a:latin typeface="Calibri"/>
              </a:rPr>
              <a:t>MacDonald’s launch clothing line see the article </a:t>
            </a:r>
            <a:r>
              <a:rPr lang="en-GB" dirty="0">
                <a:solidFill>
                  <a:schemeClr val="tx1"/>
                </a:solidFill>
                <a:latin typeface="Calibri"/>
                <a:hlinkClick r:id="rId3"/>
              </a:rPr>
              <a:t>here</a:t>
            </a:r>
            <a:endParaRPr lang="en-GB" dirty="0">
              <a:solidFill>
                <a:schemeClr val="tx1"/>
              </a:solidFill>
              <a:latin typeface="Calibri"/>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458" y="2636912"/>
            <a:ext cx="2874888" cy="3882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6"/>
          <p:cNvSpPr/>
          <p:nvPr/>
        </p:nvSpPr>
        <p:spPr>
          <a:xfrm>
            <a:off x="7951122" y="1988840"/>
            <a:ext cx="4032448" cy="129614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GB" dirty="0">
                <a:solidFill>
                  <a:schemeClr val="tx1"/>
                </a:solidFill>
                <a:latin typeface="Calibri"/>
              </a:rPr>
              <a:t>Handbag clinic, spa days for handbags launched </a:t>
            </a:r>
            <a:r>
              <a:rPr lang="en-GB" dirty="0">
                <a:solidFill>
                  <a:schemeClr val="tx1"/>
                </a:solidFill>
                <a:latin typeface="Calibri"/>
                <a:hlinkClick r:id="rId5"/>
              </a:rPr>
              <a:t>here</a:t>
            </a:r>
            <a:endParaRPr lang="en-GB" dirty="0">
              <a:solidFill>
                <a:schemeClr val="tx1"/>
              </a:solidFill>
              <a:latin typeface="Calibri"/>
            </a:endParaRPr>
          </a:p>
        </p:txBody>
      </p:sp>
    </p:spTree>
    <p:extLst>
      <p:ext uri="{BB962C8B-B14F-4D97-AF65-F5344CB8AC3E}">
        <p14:creationId xmlns:p14="http://schemas.microsoft.com/office/powerpoint/2010/main" val="788076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Uses of Ansoff’s Matrix – identify new markets</a:t>
            </a:r>
          </a:p>
        </p:txBody>
      </p:sp>
      <p:sp>
        <p:nvSpPr>
          <p:cNvPr id="4" name="Content Placeholder 3"/>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normAutofit/>
          </a:bodyPr>
          <a:lstStyle/>
          <a:p>
            <a:pPr marL="0" indent="0">
              <a:buNone/>
            </a:pPr>
            <a:r>
              <a:rPr lang="en-GB" dirty="0"/>
              <a:t>A business can identify all their current products or services and their markets, then consider their future options for expansion using the matrix shown, considering opportunities, associated costs, benefits and risks</a:t>
            </a:r>
          </a:p>
          <a:p>
            <a:pPr marL="0" indent="0">
              <a:buNone/>
            </a:pPr>
            <a:r>
              <a:rPr lang="en-GB" dirty="0"/>
              <a:t>Ansoff’s matrix helps to identify potential new markets or marketing strategies for a business</a:t>
            </a:r>
          </a:p>
        </p:txBody>
      </p:sp>
      <p:pic>
        <p:nvPicPr>
          <p:cNvPr id="6" name="Content Placeholder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7847" y="1690688"/>
            <a:ext cx="5175953" cy="2115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8137" y="3806183"/>
            <a:ext cx="3675371" cy="1995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414655" y="5801252"/>
            <a:ext cx="4668981" cy="646331"/>
          </a:xfrm>
          <a:prstGeom prst="rect">
            <a:avLst/>
          </a:prstGeom>
          <a:noFill/>
        </p:spPr>
        <p:txBody>
          <a:bodyPr wrap="square" rtlCol="0">
            <a:spAutoFit/>
          </a:bodyPr>
          <a:lstStyle/>
          <a:p>
            <a:r>
              <a:rPr lang="en-GB" dirty="0">
                <a:latin typeface="Arial Black" panose="020B0A04020102020204" pitchFamily="34" charset="0"/>
              </a:rPr>
              <a:t>Drayton Manor has branched out into weddings</a:t>
            </a:r>
          </a:p>
        </p:txBody>
      </p:sp>
    </p:spTree>
    <p:extLst>
      <p:ext uri="{BB962C8B-B14F-4D97-AF65-F5344CB8AC3E}">
        <p14:creationId xmlns:p14="http://schemas.microsoft.com/office/powerpoint/2010/main" val="1663648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Limitations of Ansoff’s Matrix</a:t>
            </a:r>
          </a:p>
        </p:txBody>
      </p:sp>
      <p:sp>
        <p:nvSpPr>
          <p:cNvPr id="3" name="Content Placeholder 2"/>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r>
              <a:rPr lang="en-GB" dirty="0"/>
              <a:t>The Ansoff’s matrix has some limitations;</a:t>
            </a:r>
          </a:p>
          <a:p>
            <a:pPr lvl="1"/>
            <a:r>
              <a:rPr lang="en-GB" dirty="0"/>
              <a:t>It only shows part of the picture</a:t>
            </a:r>
          </a:p>
          <a:p>
            <a:pPr lvl="1"/>
            <a:r>
              <a:rPr lang="en-GB" dirty="0"/>
              <a:t>It oversimplifies the market</a:t>
            </a:r>
          </a:p>
          <a:p>
            <a:pPr lvl="1"/>
            <a:r>
              <a:rPr lang="en-GB" dirty="0"/>
              <a:t>Large MNCs may need thousands of sub options and strategies</a:t>
            </a:r>
          </a:p>
          <a:p>
            <a:r>
              <a:rPr lang="en-GB" dirty="0"/>
              <a:t>Any organisation using Ansoff’s matrix as an analysis tool to help decide on a company strategy should also conduct a SWOT and a PESTLE analysis to get a better idea of the whole picture, to see the issues from more than one angle</a:t>
            </a:r>
          </a:p>
        </p:txBody>
      </p:sp>
      <p:pic>
        <p:nvPicPr>
          <p:cNvPr id="5" name="Content Placeholder 4">
            <a:hlinkClick r:id="rId2"/>
          </p:cNvPr>
          <p:cNvPicPr>
            <a:picLocks noGrp="1" noChangeAspect="1"/>
          </p:cNvPicPr>
          <p:nvPr>
            <p:ph sz="half" idx="2"/>
          </p:nvPr>
        </p:nvPicPr>
        <p:blipFill>
          <a:blip r:embed="rId3"/>
          <a:stretch>
            <a:fillRect/>
          </a:stretch>
        </p:blipFill>
        <p:spPr>
          <a:xfrm>
            <a:off x="6172200" y="1825625"/>
            <a:ext cx="5181600" cy="2884176"/>
          </a:xfrm>
          <a:prstGeom prst="rect">
            <a:avLst/>
          </a:prstGeom>
        </p:spPr>
      </p:pic>
      <p:sp>
        <p:nvSpPr>
          <p:cNvPr id="6" name="TextBox 5"/>
          <p:cNvSpPr txBox="1"/>
          <p:nvPr/>
        </p:nvSpPr>
        <p:spPr>
          <a:xfrm>
            <a:off x="6244644" y="4844738"/>
            <a:ext cx="5109156" cy="369332"/>
          </a:xfrm>
          <a:prstGeom prst="rect">
            <a:avLst/>
          </a:prstGeom>
          <a:noFill/>
        </p:spPr>
        <p:txBody>
          <a:bodyPr wrap="none" rtlCol="0">
            <a:spAutoFit/>
          </a:bodyPr>
          <a:lstStyle/>
          <a:p>
            <a:r>
              <a:rPr lang="en-GB" dirty="0">
                <a:latin typeface="Arial Black" panose="020B0A04020102020204" pitchFamily="34" charset="0"/>
              </a:rPr>
              <a:t>Snapchat’s video-recording sunglasses</a:t>
            </a:r>
          </a:p>
        </p:txBody>
      </p:sp>
    </p:spTree>
    <p:extLst>
      <p:ext uri="{BB962C8B-B14F-4D97-AF65-F5344CB8AC3E}">
        <p14:creationId xmlns:p14="http://schemas.microsoft.com/office/powerpoint/2010/main" val="4196044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a:solidFill>
                  <a:srgbClr val="0070C0"/>
                </a:solidFill>
              </a:rPr>
              <a:t>Porter’s Strategic Matrix</a:t>
            </a: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579061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D1A20-02F3-48F0-9BD5-81EAC44EE99A}"/>
              </a:ext>
            </a:extLst>
          </p:cNvPr>
          <p:cNvSpPr>
            <a:spLocks noGrp="1"/>
          </p:cNvSpPr>
          <p:nvPr>
            <p:ph type="title"/>
          </p:nvPr>
        </p:nvSpPr>
        <p:spPr>
          <a:xfrm>
            <a:off x="838200" y="202565"/>
            <a:ext cx="10515600" cy="1056351"/>
          </a:xfrm>
        </p:spPr>
        <p:txBody>
          <a:bodyPr/>
          <a:lstStyle/>
          <a:p>
            <a:r>
              <a:rPr lang="en-GB" altLang="en-US" sz="4400" dirty="0"/>
              <a:t>Porter’s Generic Strategies</a:t>
            </a:r>
            <a:endParaRPr lang="en-GB" dirty="0"/>
          </a:p>
        </p:txBody>
      </p:sp>
      <p:pic>
        <p:nvPicPr>
          <p:cNvPr id="4" name="Picture 3">
            <a:extLst>
              <a:ext uri="{FF2B5EF4-FFF2-40B4-BE49-F238E27FC236}">
                <a16:creationId xmlns:a16="http://schemas.microsoft.com/office/drawing/2014/main" id="{7DAD476D-BE3F-417D-AF83-4300F00BB774}"/>
              </a:ext>
            </a:extLst>
          </p:cNvPr>
          <p:cNvPicPr>
            <a:picLocks noChangeAspect="1"/>
          </p:cNvPicPr>
          <p:nvPr/>
        </p:nvPicPr>
        <p:blipFill rotWithShape="1">
          <a:blip r:embed="rId2"/>
          <a:srcRect l="1586" t="21311" r="1228" b="1195"/>
          <a:stretch/>
        </p:blipFill>
        <p:spPr>
          <a:xfrm>
            <a:off x="1945640" y="1340831"/>
            <a:ext cx="8300720" cy="5314604"/>
          </a:xfrm>
          <a:prstGeom prst="rect">
            <a:avLst/>
          </a:prstGeom>
        </p:spPr>
      </p:pic>
    </p:spTree>
    <p:extLst>
      <p:ext uri="{BB962C8B-B14F-4D97-AF65-F5344CB8AC3E}">
        <p14:creationId xmlns:p14="http://schemas.microsoft.com/office/powerpoint/2010/main" val="2500006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3"/>
          <p:cNvSpPr>
            <a:spLocks noGrp="1"/>
          </p:cNvSpPr>
          <p:nvPr>
            <p:ph type="title"/>
          </p:nvPr>
        </p:nvSpPr>
        <p:spPr/>
        <p:txBody>
          <a:bodyPr/>
          <a:lstStyle/>
          <a:p>
            <a:r>
              <a:rPr lang="en-GB" altLang="en-US" sz="4200" dirty="0"/>
              <a:t>Porter’s Generic Strategies</a:t>
            </a:r>
          </a:p>
        </p:txBody>
      </p:sp>
      <p:pic>
        <p:nvPicPr>
          <p:cNvPr id="13315"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2405064" y="1556792"/>
            <a:ext cx="7380287"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a:xfrm>
            <a:off x="3935760" y="2564904"/>
            <a:ext cx="5688632" cy="1512168"/>
          </a:xfrm>
          <a:prstGeom prst="roundRect">
            <a:avLst/>
          </a:prstGeom>
          <a:solidFill>
            <a:schemeClr val="accent6">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tx1"/>
                </a:solidFill>
              </a:rPr>
              <a:t>Low Cost</a:t>
            </a:r>
            <a:endParaRPr lang="en-US" sz="5000" b="1" dirty="0">
              <a:solidFill>
                <a:schemeClr val="tx1"/>
              </a:solidFill>
            </a:endParaRPr>
          </a:p>
        </p:txBody>
      </p:sp>
      <p:sp>
        <p:nvSpPr>
          <p:cNvPr id="5" name="Rounded Rectangle 4"/>
          <p:cNvSpPr/>
          <p:nvPr/>
        </p:nvSpPr>
        <p:spPr>
          <a:xfrm>
            <a:off x="3935760" y="4437112"/>
            <a:ext cx="5688632" cy="1512168"/>
          </a:xfrm>
          <a:prstGeom prst="roundRect">
            <a:avLst/>
          </a:prstGeom>
          <a:solidFill>
            <a:schemeClr val="accent5">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tx1"/>
                </a:solidFill>
              </a:rPr>
              <a:t>Differentiation</a:t>
            </a:r>
            <a:endParaRPr lang="en-US" sz="5000" b="1" dirty="0">
              <a:solidFill>
                <a:schemeClr val="tx1"/>
              </a:solidFill>
            </a:endParaRPr>
          </a:p>
        </p:txBody>
      </p:sp>
    </p:spTree>
    <p:custDataLst>
      <p:tags r:id="rId1"/>
    </p:custDataLst>
    <p:extLst>
      <p:ext uri="{BB962C8B-B14F-4D97-AF65-F5344CB8AC3E}">
        <p14:creationId xmlns:p14="http://schemas.microsoft.com/office/powerpoint/2010/main" val="194342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24482" y="2104812"/>
            <a:ext cx="3670853" cy="210709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3600" dirty="0"/>
          </a:p>
        </p:txBody>
      </p:sp>
      <p:sp>
        <p:nvSpPr>
          <p:cNvPr id="5" name="Rounded Rectangle 4"/>
          <p:cNvSpPr/>
          <p:nvPr/>
        </p:nvSpPr>
        <p:spPr>
          <a:xfrm>
            <a:off x="1934816" y="4593852"/>
            <a:ext cx="3670853" cy="210709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3600" dirty="0"/>
          </a:p>
        </p:txBody>
      </p:sp>
      <p:sp>
        <p:nvSpPr>
          <p:cNvPr id="6" name="Rounded Rectangle 5"/>
          <p:cNvSpPr/>
          <p:nvPr/>
        </p:nvSpPr>
        <p:spPr>
          <a:xfrm>
            <a:off x="7492445" y="4632973"/>
            <a:ext cx="3670853" cy="210709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3600" dirty="0"/>
          </a:p>
        </p:txBody>
      </p:sp>
      <p:sp>
        <p:nvSpPr>
          <p:cNvPr id="7" name="Rounded Rectangle 6"/>
          <p:cNvSpPr/>
          <p:nvPr/>
        </p:nvSpPr>
        <p:spPr>
          <a:xfrm>
            <a:off x="7492444" y="2172587"/>
            <a:ext cx="3670853" cy="210709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3600" dirty="0"/>
          </a:p>
        </p:txBody>
      </p:sp>
      <p:sp>
        <p:nvSpPr>
          <p:cNvPr id="9" name="TextBox 8"/>
          <p:cNvSpPr txBox="1"/>
          <p:nvPr/>
        </p:nvSpPr>
        <p:spPr>
          <a:xfrm>
            <a:off x="5605669" y="4187620"/>
            <a:ext cx="1444488" cy="738664"/>
          </a:xfrm>
          <a:prstGeom prst="rect">
            <a:avLst/>
          </a:prstGeom>
          <a:noFill/>
        </p:spPr>
        <p:txBody>
          <a:bodyPr wrap="square" rtlCol="0">
            <a:spAutoFit/>
          </a:bodyPr>
          <a:lstStyle/>
          <a:p>
            <a:pPr algn="ctr"/>
            <a:r>
              <a:rPr lang="en-GB" sz="1400" dirty="0">
                <a:latin typeface="Arial Black" panose="020B0A04020102020204" pitchFamily="34" charset="0"/>
              </a:rPr>
              <a:t>Stuck in </a:t>
            </a:r>
          </a:p>
          <a:p>
            <a:pPr algn="ctr"/>
            <a:r>
              <a:rPr lang="en-GB" sz="1400" dirty="0">
                <a:latin typeface="Arial Black" panose="020B0A04020102020204" pitchFamily="34" charset="0"/>
              </a:rPr>
              <a:t>the</a:t>
            </a:r>
          </a:p>
          <a:p>
            <a:pPr algn="ctr"/>
            <a:r>
              <a:rPr lang="en-GB" sz="1400" dirty="0">
                <a:latin typeface="Arial Black" panose="020B0A04020102020204" pitchFamily="34" charset="0"/>
              </a:rPr>
              <a:t>middle</a:t>
            </a:r>
          </a:p>
        </p:txBody>
      </p:sp>
      <p:sp>
        <p:nvSpPr>
          <p:cNvPr id="10" name="TextBox 9"/>
          <p:cNvSpPr txBox="1"/>
          <p:nvPr/>
        </p:nvSpPr>
        <p:spPr>
          <a:xfrm>
            <a:off x="3770242" y="856069"/>
            <a:ext cx="5382371" cy="58477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sz="3200" dirty="0">
                <a:solidFill>
                  <a:schemeClr val="bg1"/>
                </a:solidFill>
                <a:latin typeface="Arial Black" panose="020B0A04020102020204" pitchFamily="34" charset="0"/>
              </a:rPr>
              <a:t>Competitive advantage</a:t>
            </a:r>
          </a:p>
        </p:txBody>
      </p:sp>
      <p:sp>
        <p:nvSpPr>
          <p:cNvPr id="11" name="TextBox 10"/>
          <p:cNvSpPr txBox="1"/>
          <p:nvPr/>
        </p:nvSpPr>
        <p:spPr>
          <a:xfrm rot="16200000">
            <a:off x="-1859836" y="3895233"/>
            <a:ext cx="4370684" cy="58477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sz="3200" dirty="0">
                <a:solidFill>
                  <a:schemeClr val="bg1"/>
                </a:solidFill>
                <a:latin typeface="Arial Black" panose="020B0A04020102020204" pitchFamily="34" charset="0"/>
              </a:rPr>
              <a:t>Competitive scope</a:t>
            </a:r>
          </a:p>
        </p:txBody>
      </p:sp>
      <p:sp>
        <p:nvSpPr>
          <p:cNvPr id="12" name="TextBox 11"/>
          <p:cNvSpPr txBox="1"/>
          <p:nvPr/>
        </p:nvSpPr>
        <p:spPr>
          <a:xfrm>
            <a:off x="3171873" y="1632946"/>
            <a:ext cx="1588576" cy="369332"/>
          </a:xfrm>
          <a:prstGeom prst="rect">
            <a:avLst/>
          </a:prstGeom>
          <a:noFill/>
        </p:spPr>
        <p:txBody>
          <a:bodyPr wrap="none" rtlCol="0">
            <a:spAutoFit/>
          </a:bodyPr>
          <a:lstStyle/>
          <a:p>
            <a:r>
              <a:rPr lang="en-GB" dirty="0">
                <a:solidFill>
                  <a:srgbClr val="FF0000"/>
                </a:solidFill>
                <a:latin typeface="Arial Black" panose="020B0A04020102020204" pitchFamily="34" charset="0"/>
              </a:rPr>
              <a:t>Lower cost</a:t>
            </a:r>
          </a:p>
        </p:txBody>
      </p:sp>
      <p:sp>
        <p:nvSpPr>
          <p:cNvPr id="14" name="TextBox 13"/>
          <p:cNvSpPr txBox="1"/>
          <p:nvPr/>
        </p:nvSpPr>
        <p:spPr>
          <a:xfrm>
            <a:off x="8533582" y="1626610"/>
            <a:ext cx="2007216" cy="369332"/>
          </a:xfrm>
          <a:prstGeom prst="rect">
            <a:avLst/>
          </a:prstGeom>
          <a:noFill/>
        </p:spPr>
        <p:txBody>
          <a:bodyPr wrap="none" rtlCol="0">
            <a:spAutoFit/>
          </a:bodyPr>
          <a:lstStyle/>
          <a:p>
            <a:r>
              <a:rPr lang="en-GB" dirty="0">
                <a:solidFill>
                  <a:srgbClr val="FF0000"/>
                </a:solidFill>
                <a:latin typeface="Arial Black" panose="020B0A04020102020204" pitchFamily="34" charset="0"/>
              </a:rPr>
              <a:t>Differentiation</a:t>
            </a:r>
          </a:p>
        </p:txBody>
      </p:sp>
      <p:sp>
        <p:nvSpPr>
          <p:cNvPr id="15" name="TextBox 14"/>
          <p:cNvSpPr txBox="1"/>
          <p:nvPr/>
        </p:nvSpPr>
        <p:spPr>
          <a:xfrm>
            <a:off x="924143" y="2850026"/>
            <a:ext cx="1012265" cy="646331"/>
          </a:xfrm>
          <a:prstGeom prst="rect">
            <a:avLst/>
          </a:prstGeom>
          <a:noFill/>
        </p:spPr>
        <p:txBody>
          <a:bodyPr wrap="none" rtlCol="0">
            <a:spAutoFit/>
          </a:bodyPr>
          <a:lstStyle/>
          <a:p>
            <a:r>
              <a:rPr lang="en-GB" dirty="0">
                <a:solidFill>
                  <a:srgbClr val="FF0000"/>
                </a:solidFill>
                <a:latin typeface="Arial Black" panose="020B0A04020102020204" pitchFamily="34" charset="0"/>
              </a:rPr>
              <a:t>Broad </a:t>
            </a:r>
          </a:p>
          <a:p>
            <a:r>
              <a:rPr lang="en-GB" dirty="0">
                <a:solidFill>
                  <a:srgbClr val="FF0000"/>
                </a:solidFill>
                <a:latin typeface="Arial Black" panose="020B0A04020102020204" pitchFamily="34" charset="0"/>
              </a:rPr>
              <a:t>Target</a:t>
            </a:r>
          </a:p>
        </p:txBody>
      </p:sp>
      <p:sp>
        <p:nvSpPr>
          <p:cNvPr id="16" name="TextBox 15"/>
          <p:cNvSpPr txBox="1"/>
          <p:nvPr/>
        </p:nvSpPr>
        <p:spPr>
          <a:xfrm>
            <a:off x="882618" y="5197642"/>
            <a:ext cx="1194173" cy="646331"/>
          </a:xfrm>
          <a:prstGeom prst="rect">
            <a:avLst/>
          </a:prstGeom>
          <a:noFill/>
        </p:spPr>
        <p:txBody>
          <a:bodyPr wrap="none" rtlCol="0">
            <a:spAutoFit/>
          </a:bodyPr>
          <a:lstStyle/>
          <a:p>
            <a:r>
              <a:rPr lang="en-GB" dirty="0">
                <a:solidFill>
                  <a:srgbClr val="FF0000"/>
                </a:solidFill>
                <a:latin typeface="Arial Black" panose="020B0A04020102020204" pitchFamily="34" charset="0"/>
              </a:rPr>
              <a:t>Narrow </a:t>
            </a:r>
          </a:p>
          <a:p>
            <a:r>
              <a:rPr lang="en-GB" dirty="0">
                <a:solidFill>
                  <a:srgbClr val="FF0000"/>
                </a:solidFill>
                <a:latin typeface="Arial Black" panose="020B0A04020102020204" pitchFamily="34" charset="0"/>
              </a:rPr>
              <a:t>Target</a:t>
            </a:r>
          </a:p>
        </p:txBody>
      </p:sp>
      <p:sp>
        <p:nvSpPr>
          <p:cNvPr id="20" name="Title 19"/>
          <p:cNvSpPr>
            <a:spLocks noGrp="1"/>
          </p:cNvSpPr>
          <p:nvPr>
            <p:ph type="title"/>
          </p:nvPr>
        </p:nvSpPr>
        <p:spPr>
          <a:xfrm>
            <a:off x="33118" y="43334"/>
            <a:ext cx="11767930" cy="750052"/>
          </a:xfrm>
        </p:spPr>
        <p:style>
          <a:lnRef idx="2">
            <a:schemeClr val="accent5">
              <a:shade val="50000"/>
            </a:schemeClr>
          </a:lnRef>
          <a:fillRef idx="1">
            <a:schemeClr val="accent5"/>
          </a:fillRef>
          <a:effectRef idx="0">
            <a:schemeClr val="accent5"/>
          </a:effectRef>
          <a:fontRef idx="minor">
            <a:schemeClr val="lt1"/>
          </a:fontRef>
        </p:style>
        <p:txBody>
          <a:bodyPr>
            <a:normAutofit fontScale="90000"/>
          </a:bodyPr>
          <a:lstStyle/>
          <a:p>
            <a:br>
              <a:rPr lang="en-GB" dirty="0"/>
            </a:br>
            <a:r>
              <a:rPr lang="en-GB" dirty="0"/>
              <a:t>Porter’s Strategic matrix</a:t>
            </a:r>
            <a:br>
              <a:rPr lang="en-GB" dirty="0"/>
            </a:br>
            <a:endParaRPr lang="en-GB" dirty="0"/>
          </a:p>
        </p:txBody>
      </p:sp>
      <p:pic>
        <p:nvPicPr>
          <p:cNvPr id="8" name="Picture 7"/>
          <p:cNvPicPr>
            <a:picLocks noChangeAspect="1"/>
          </p:cNvPicPr>
          <p:nvPr/>
        </p:nvPicPr>
        <p:blipFill>
          <a:blip r:embed="rId2"/>
          <a:stretch>
            <a:fillRect/>
          </a:stretch>
        </p:blipFill>
        <p:spPr>
          <a:xfrm>
            <a:off x="4822135" y="3233595"/>
            <a:ext cx="3011556" cy="2221023"/>
          </a:xfrm>
          <a:prstGeom prst="rect">
            <a:avLst/>
          </a:prstGeom>
        </p:spPr>
      </p:pic>
    </p:spTree>
    <p:extLst>
      <p:ext uri="{BB962C8B-B14F-4D97-AF65-F5344CB8AC3E}">
        <p14:creationId xmlns:p14="http://schemas.microsoft.com/office/powerpoint/2010/main" val="2304060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822135" y="3233595"/>
            <a:ext cx="3011556" cy="2221023"/>
          </a:xfrm>
          <a:prstGeom prst="rect">
            <a:avLst/>
          </a:prstGeom>
        </p:spPr>
      </p:pic>
      <p:sp>
        <p:nvSpPr>
          <p:cNvPr id="4" name="Rounded Rectangle 3"/>
          <p:cNvSpPr/>
          <p:nvPr/>
        </p:nvSpPr>
        <p:spPr>
          <a:xfrm>
            <a:off x="1934816" y="2119645"/>
            <a:ext cx="3670853" cy="210709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3600" dirty="0"/>
              <a:t>Cost</a:t>
            </a:r>
            <a:r>
              <a:rPr lang="en-GB" dirty="0"/>
              <a:t> </a:t>
            </a:r>
          </a:p>
          <a:p>
            <a:pPr algn="ctr"/>
            <a:r>
              <a:rPr lang="en-GB" sz="3600" dirty="0"/>
              <a:t>leadership</a:t>
            </a:r>
          </a:p>
        </p:txBody>
      </p:sp>
      <p:sp>
        <p:nvSpPr>
          <p:cNvPr id="5" name="Rounded Rectangle 4"/>
          <p:cNvSpPr/>
          <p:nvPr/>
        </p:nvSpPr>
        <p:spPr>
          <a:xfrm>
            <a:off x="1934816" y="4593852"/>
            <a:ext cx="3670853" cy="210709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3600" dirty="0"/>
              <a:t>Cost</a:t>
            </a:r>
            <a:r>
              <a:rPr lang="en-GB" dirty="0"/>
              <a:t> </a:t>
            </a:r>
          </a:p>
          <a:p>
            <a:pPr algn="ctr"/>
            <a:r>
              <a:rPr lang="en-GB" sz="3600" dirty="0"/>
              <a:t>focus</a:t>
            </a:r>
          </a:p>
        </p:txBody>
      </p:sp>
      <p:sp>
        <p:nvSpPr>
          <p:cNvPr id="6" name="Rounded Rectangle 5"/>
          <p:cNvSpPr/>
          <p:nvPr/>
        </p:nvSpPr>
        <p:spPr>
          <a:xfrm>
            <a:off x="7492445" y="4632973"/>
            <a:ext cx="3670853" cy="210709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3600" dirty="0"/>
              <a:t>Differentiation focus</a:t>
            </a:r>
          </a:p>
        </p:txBody>
      </p:sp>
      <p:sp>
        <p:nvSpPr>
          <p:cNvPr id="7" name="Rounded Rectangle 6"/>
          <p:cNvSpPr/>
          <p:nvPr/>
        </p:nvSpPr>
        <p:spPr>
          <a:xfrm>
            <a:off x="7492444" y="2172587"/>
            <a:ext cx="3670853" cy="210709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3600" dirty="0"/>
              <a:t>Differentiation</a:t>
            </a:r>
          </a:p>
        </p:txBody>
      </p:sp>
      <p:sp>
        <p:nvSpPr>
          <p:cNvPr id="9" name="TextBox 8"/>
          <p:cNvSpPr txBox="1"/>
          <p:nvPr/>
        </p:nvSpPr>
        <p:spPr>
          <a:xfrm>
            <a:off x="5605669" y="4187620"/>
            <a:ext cx="1444488" cy="738664"/>
          </a:xfrm>
          <a:prstGeom prst="rect">
            <a:avLst/>
          </a:prstGeom>
          <a:noFill/>
        </p:spPr>
        <p:txBody>
          <a:bodyPr wrap="square" rtlCol="0">
            <a:spAutoFit/>
          </a:bodyPr>
          <a:lstStyle/>
          <a:p>
            <a:pPr algn="ctr"/>
            <a:r>
              <a:rPr lang="en-GB" sz="1400" dirty="0">
                <a:latin typeface="Arial Black" panose="020B0A04020102020204" pitchFamily="34" charset="0"/>
              </a:rPr>
              <a:t>Stuck in </a:t>
            </a:r>
          </a:p>
          <a:p>
            <a:pPr algn="ctr"/>
            <a:r>
              <a:rPr lang="en-GB" sz="1400" dirty="0">
                <a:latin typeface="Arial Black" panose="020B0A04020102020204" pitchFamily="34" charset="0"/>
              </a:rPr>
              <a:t>the</a:t>
            </a:r>
          </a:p>
          <a:p>
            <a:pPr algn="ctr"/>
            <a:r>
              <a:rPr lang="en-GB" sz="1400" dirty="0">
                <a:latin typeface="Arial Black" panose="020B0A04020102020204" pitchFamily="34" charset="0"/>
              </a:rPr>
              <a:t>middle</a:t>
            </a:r>
          </a:p>
        </p:txBody>
      </p:sp>
      <p:sp>
        <p:nvSpPr>
          <p:cNvPr id="10" name="TextBox 9"/>
          <p:cNvSpPr txBox="1"/>
          <p:nvPr/>
        </p:nvSpPr>
        <p:spPr>
          <a:xfrm>
            <a:off x="3770242" y="856069"/>
            <a:ext cx="5382371" cy="584775"/>
          </a:xfrm>
          <a:prstGeom prst="rect">
            <a:avLst/>
          </a:prstGeom>
          <a:noFill/>
        </p:spPr>
        <p:txBody>
          <a:bodyPr wrap="none" rtlCol="0">
            <a:spAutoFit/>
          </a:bodyPr>
          <a:lstStyle/>
          <a:p>
            <a:r>
              <a:rPr lang="en-GB" sz="3200" dirty="0">
                <a:latin typeface="Arial Black" panose="020B0A04020102020204" pitchFamily="34" charset="0"/>
              </a:rPr>
              <a:t>Competitive advantage</a:t>
            </a:r>
          </a:p>
        </p:txBody>
      </p:sp>
      <p:sp>
        <p:nvSpPr>
          <p:cNvPr id="11" name="TextBox 10"/>
          <p:cNvSpPr txBox="1"/>
          <p:nvPr/>
        </p:nvSpPr>
        <p:spPr>
          <a:xfrm rot="16200000">
            <a:off x="-1859836" y="3895233"/>
            <a:ext cx="4370684" cy="584775"/>
          </a:xfrm>
          <a:prstGeom prst="rect">
            <a:avLst/>
          </a:prstGeom>
          <a:noFill/>
        </p:spPr>
        <p:txBody>
          <a:bodyPr wrap="none" rtlCol="0">
            <a:spAutoFit/>
          </a:bodyPr>
          <a:lstStyle/>
          <a:p>
            <a:r>
              <a:rPr lang="en-GB" sz="3200" dirty="0">
                <a:latin typeface="Arial Black" panose="020B0A04020102020204" pitchFamily="34" charset="0"/>
              </a:rPr>
              <a:t>Competitive scope</a:t>
            </a:r>
          </a:p>
        </p:txBody>
      </p:sp>
      <p:sp>
        <p:nvSpPr>
          <p:cNvPr id="12" name="TextBox 11"/>
          <p:cNvSpPr txBox="1"/>
          <p:nvPr/>
        </p:nvSpPr>
        <p:spPr>
          <a:xfrm>
            <a:off x="3171873" y="1632946"/>
            <a:ext cx="1588576" cy="369332"/>
          </a:xfrm>
          <a:prstGeom prst="rect">
            <a:avLst/>
          </a:prstGeom>
          <a:noFill/>
        </p:spPr>
        <p:txBody>
          <a:bodyPr wrap="none" rtlCol="0">
            <a:spAutoFit/>
          </a:bodyPr>
          <a:lstStyle/>
          <a:p>
            <a:r>
              <a:rPr lang="en-GB" dirty="0">
                <a:solidFill>
                  <a:srgbClr val="FF0000"/>
                </a:solidFill>
                <a:latin typeface="Arial Black" panose="020B0A04020102020204" pitchFamily="34" charset="0"/>
              </a:rPr>
              <a:t>Lower cost</a:t>
            </a:r>
          </a:p>
        </p:txBody>
      </p:sp>
      <p:sp>
        <p:nvSpPr>
          <p:cNvPr id="14" name="TextBox 13"/>
          <p:cNvSpPr txBox="1"/>
          <p:nvPr/>
        </p:nvSpPr>
        <p:spPr>
          <a:xfrm>
            <a:off x="8533582" y="1626610"/>
            <a:ext cx="2007216" cy="369332"/>
          </a:xfrm>
          <a:prstGeom prst="rect">
            <a:avLst/>
          </a:prstGeom>
          <a:noFill/>
        </p:spPr>
        <p:txBody>
          <a:bodyPr wrap="none" rtlCol="0">
            <a:spAutoFit/>
          </a:bodyPr>
          <a:lstStyle/>
          <a:p>
            <a:r>
              <a:rPr lang="en-GB" dirty="0">
                <a:solidFill>
                  <a:srgbClr val="FF0000"/>
                </a:solidFill>
                <a:latin typeface="Arial Black" panose="020B0A04020102020204" pitchFamily="34" charset="0"/>
              </a:rPr>
              <a:t>Differentiation</a:t>
            </a:r>
          </a:p>
        </p:txBody>
      </p:sp>
      <p:sp>
        <p:nvSpPr>
          <p:cNvPr id="15" name="TextBox 14"/>
          <p:cNvSpPr txBox="1"/>
          <p:nvPr/>
        </p:nvSpPr>
        <p:spPr>
          <a:xfrm>
            <a:off x="924143" y="2850026"/>
            <a:ext cx="1012265" cy="646331"/>
          </a:xfrm>
          <a:prstGeom prst="rect">
            <a:avLst/>
          </a:prstGeom>
          <a:noFill/>
        </p:spPr>
        <p:txBody>
          <a:bodyPr wrap="none" rtlCol="0">
            <a:spAutoFit/>
          </a:bodyPr>
          <a:lstStyle/>
          <a:p>
            <a:r>
              <a:rPr lang="en-GB" dirty="0">
                <a:solidFill>
                  <a:srgbClr val="FF0000"/>
                </a:solidFill>
                <a:latin typeface="Arial Black" panose="020B0A04020102020204" pitchFamily="34" charset="0"/>
              </a:rPr>
              <a:t>Broad </a:t>
            </a:r>
          </a:p>
          <a:p>
            <a:r>
              <a:rPr lang="en-GB" dirty="0">
                <a:solidFill>
                  <a:srgbClr val="FF0000"/>
                </a:solidFill>
                <a:latin typeface="Arial Black" panose="020B0A04020102020204" pitchFamily="34" charset="0"/>
              </a:rPr>
              <a:t>Target</a:t>
            </a:r>
          </a:p>
        </p:txBody>
      </p:sp>
      <p:sp>
        <p:nvSpPr>
          <p:cNvPr id="16" name="TextBox 15"/>
          <p:cNvSpPr txBox="1"/>
          <p:nvPr/>
        </p:nvSpPr>
        <p:spPr>
          <a:xfrm>
            <a:off x="882618" y="5197642"/>
            <a:ext cx="1194173" cy="646331"/>
          </a:xfrm>
          <a:prstGeom prst="rect">
            <a:avLst/>
          </a:prstGeom>
          <a:noFill/>
        </p:spPr>
        <p:txBody>
          <a:bodyPr wrap="none" rtlCol="0">
            <a:spAutoFit/>
          </a:bodyPr>
          <a:lstStyle/>
          <a:p>
            <a:r>
              <a:rPr lang="en-GB" dirty="0">
                <a:solidFill>
                  <a:srgbClr val="FF0000"/>
                </a:solidFill>
                <a:latin typeface="Arial Black" panose="020B0A04020102020204" pitchFamily="34" charset="0"/>
              </a:rPr>
              <a:t>Narrow </a:t>
            </a:r>
          </a:p>
          <a:p>
            <a:r>
              <a:rPr lang="en-GB" dirty="0">
                <a:solidFill>
                  <a:srgbClr val="FF0000"/>
                </a:solidFill>
                <a:latin typeface="Arial Black" panose="020B0A04020102020204" pitchFamily="34" charset="0"/>
              </a:rPr>
              <a:t>Target</a:t>
            </a:r>
          </a:p>
        </p:txBody>
      </p:sp>
      <p:sp>
        <p:nvSpPr>
          <p:cNvPr id="20" name="Title 19"/>
          <p:cNvSpPr>
            <a:spLocks noGrp="1"/>
          </p:cNvSpPr>
          <p:nvPr>
            <p:ph type="title"/>
          </p:nvPr>
        </p:nvSpPr>
        <p:spPr>
          <a:xfrm>
            <a:off x="33118" y="43334"/>
            <a:ext cx="11767930" cy="750052"/>
          </a:xfrm>
        </p:spPr>
        <p:style>
          <a:lnRef idx="2">
            <a:schemeClr val="accent5">
              <a:shade val="50000"/>
            </a:schemeClr>
          </a:lnRef>
          <a:fillRef idx="1">
            <a:schemeClr val="accent5"/>
          </a:fillRef>
          <a:effectRef idx="0">
            <a:schemeClr val="accent5"/>
          </a:effectRef>
          <a:fontRef idx="minor">
            <a:schemeClr val="lt1"/>
          </a:fontRef>
        </p:style>
        <p:txBody>
          <a:bodyPr>
            <a:normAutofit fontScale="90000"/>
          </a:bodyPr>
          <a:lstStyle/>
          <a:p>
            <a:br>
              <a:rPr lang="en-GB" dirty="0"/>
            </a:br>
            <a:r>
              <a:rPr lang="en-GB" dirty="0"/>
              <a:t>Porter’s Strategic matrix</a:t>
            </a:r>
            <a:br>
              <a:rPr lang="en-GB" dirty="0"/>
            </a:br>
            <a:endParaRPr lang="en-GB" dirty="0"/>
          </a:p>
        </p:txBody>
      </p:sp>
    </p:spTree>
    <p:extLst>
      <p:ext uri="{BB962C8B-B14F-4D97-AF65-F5344CB8AC3E}">
        <p14:creationId xmlns:p14="http://schemas.microsoft.com/office/powerpoint/2010/main" val="37961077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Porter’s strategic matrix</a:t>
            </a:r>
          </a:p>
        </p:txBody>
      </p:sp>
      <p:sp>
        <p:nvSpPr>
          <p:cNvPr id="4" name="Content Placeholder 3"/>
          <p:cNvSpPr>
            <a:spLocks noGrp="1"/>
          </p:cNvSpPr>
          <p:nvPr>
            <p:ph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dirty="0"/>
              <a:t>1979 Michael Porter suggested that there were 3 generic business strategies that would get competitive advantage.  These were:</a:t>
            </a:r>
          </a:p>
          <a:p>
            <a:pPr lvl="1"/>
            <a:r>
              <a:rPr lang="en-GB" b="1" dirty="0">
                <a:solidFill>
                  <a:srgbClr val="FF0000"/>
                </a:solidFill>
              </a:rPr>
              <a:t>Cost leadership</a:t>
            </a:r>
            <a:r>
              <a:rPr lang="en-GB" dirty="0"/>
              <a:t>; making products at the lowest cost, may include outsourcing, lean management, standard no frills low cost products</a:t>
            </a:r>
          </a:p>
          <a:p>
            <a:pPr lvl="1"/>
            <a:r>
              <a:rPr lang="en-GB" b="1" dirty="0">
                <a:solidFill>
                  <a:srgbClr val="00B050"/>
                </a:solidFill>
              </a:rPr>
              <a:t>Differentiation</a:t>
            </a:r>
            <a:r>
              <a:rPr lang="en-GB" dirty="0"/>
              <a:t>; the product or service is unique and the USP adds value to the product</a:t>
            </a:r>
          </a:p>
          <a:p>
            <a:pPr lvl="1"/>
            <a:r>
              <a:rPr lang="en-GB" b="1" dirty="0">
                <a:solidFill>
                  <a:srgbClr val="7030A0"/>
                </a:solidFill>
              </a:rPr>
              <a:t>Focus</a:t>
            </a:r>
            <a:r>
              <a:rPr lang="en-GB" dirty="0"/>
              <a:t>; the product or service will serve a very small specific niche, high costs are passed on to customers, no close substitutes (Divided into cost focus and differentiation focus)</a:t>
            </a:r>
          </a:p>
          <a:p>
            <a:r>
              <a:rPr lang="en-GB" dirty="0"/>
              <a:t>He also said that if a business failed to select one of these strategies that they would be in danger and “stuck in the middle”</a:t>
            </a:r>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9768" y="275452"/>
            <a:ext cx="1251069" cy="1415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4355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GB" dirty="0"/>
              <a:t>Worksheet</a:t>
            </a:r>
          </a:p>
        </p:txBody>
      </p:sp>
      <p:pic>
        <p:nvPicPr>
          <p:cNvPr id="4" name="Content Placeholder 3"/>
          <p:cNvPicPr>
            <a:picLocks noGrp="1" noChangeAspect="1"/>
          </p:cNvPicPr>
          <p:nvPr>
            <p:ph idx="1"/>
          </p:nvPr>
        </p:nvPicPr>
        <p:blipFill>
          <a:blip r:embed="rId2"/>
          <a:stretch>
            <a:fillRect/>
          </a:stretch>
        </p:blipFill>
        <p:spPr>
          <a:xfrm>
            <a:off x="838200" y="2024207"/>
            <a:ext cx="10515600" cy="4125624"/>
          </a:xfrm>
          <a:prstGeom prst="rect">
            <a:avLst/>
          </a:prstGeom>
        </p:spPr>
      </p:pic>
    </p:spTree>
    <p:extLst>
      <p:ext uri="{BB962C8B-B14F-4D97-AF65-F5344CB8AC3E}">
        <p14:creationId xmlns:p14="http://schemas.microsoft.com/office/powerpoint/2010/main" val="129965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Cost leadership</a:t>
            </a:r>
          </a:p>
        </p:txBody>
      </p:sp>
      <p:sp>
        <p:nvSpPr>
          <p:cNvPr id="3" name="Content Placeholder 2"/>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lstStyle/>
          <a:p>
            <a:r>
              <a:rPr lang="en-GB" dirty="0"/>
              <a:t>Useful in highly competitive markets where there are homogenous products</a:t>
            </a:r>
          </a:p>
          <a:p>
            <a:r>
              <a:rPr lang="en-GB" dirty="0"/>
              <a:t>Customers may frequently switch supplier to gain best value</a:t>
            </a:r>
          </a:p>
          <a:p>
            <a:r>
              <a:rPr lang="en-GB" dirty="0"/>
              <a:t>New entrants to the market will use low process to build a customer base</a:t>
            </a:r>
          </a:p>
        </p:txBody>
      </p:sp>
      <p:pic>
        <p:nvPicPr>
          <p:cNvPr id="6" name="Picture 5"/>
          <p:cNvPicPr>
            <a:picLocks noChangeAspect="1"/>
          </p:cNvPicPr>
          <p:nvPr/>
        </p:nvPicPr>
        <p:blipFill>
          <a:blip r:embed="rId2"/>
          <a:stretch>
            <a:fillRect/>
          </a:stretch>
        </p:blipFill>
        <p:spPr>
          <a:xfrm>
            <a:off x="7239000" y="155029"/>
            <a:ext cx="3601278" cy="2400852"/>
          </a:xfrm>
          <a:prstGeom prst="rect">
            <a:avLst/>
          </a:prstGeom>
        </p:spPr>
      </p:pic>
      <p:pic>
        <p:nvPicPr>
          <p:cNvPr id="7" name="Picture 6"/>
          <p:cNvPicPr>
            <a:picLocks noChangeAspect="1"/>
          </p:cNvPicPr>
          <p:nvPr/>
        </p:nvPicPr>
        <p:blipFill>
          <a:blip r:embed="rId3"/>
          <a:stretch>
            <a:fillRect/>
          </a:stretch>
        </p:blipFill>
        <p:spPr>
          <a:xfrm>
            <a:off x="6476802" y="2555881"/>
            <a:ext cx="4876998" cy="2178392"/>
          </a:xfrm>
          <a:prstGeom prst="rect">
            <a:avLst/>
          </a:prstGeom>
        </p:spPr>
      </p:pic>
      <p:pic>
        <p:nvPicPr>
          <p:cNvPr id="8" name="Picture 7"/>
          <p:cNvPicPr>
            <a:picLocks noChangeAspect="1"/>
          </p:cNvPicPr>
          <p:nvPr/>
        </p:nvPicPr>
        <p:blipFill>
          <a:blip r:embed="rId4"/>
          <a:stretch>
            <a:fillRect/>
          </a:stretch>
        </p:blipFill>
        <p:spPr>
          <a:xfrm>
            <a:off x="6019800" y="4734273"/>
            <a:ext cx="5722668" cy="1907556"/>
          </a:xfrm>
          <a:prstGeom prst="rect">
            <a:avLst/>
          </a:prstGeom>
        </p:spPr>
      </p:pic>
    </p:spTree>
    <p:extLst>
      <p:ext uri="{BB962C8B-B14F-4D97-AF65-F5344CB8AC3E}">
        <p14:creationId xmlns:p14="http://schemas.microsoft.com/office/powerpoint/2010/main" val="3575529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Differentiation</a:t>
            </a:r>
          </a:p>
        </p:txBody>
      </p:sp>
      <p:sp>
        <p:nvSpPr>
          <p:cNvPr id="3" name="Content Placeholder 2"/>
          <p:cNvSpPr>
            <a:spLocks noGrp="1"/>
          </p:cNvSpPr>
          <p:nvPr>
            <p:ph sz="half" idx="1"/>
          </p:nvPr>
        </p:nvSpPr>
        <p:spPr/>
        <p:txBody>
          <a:bodyPr/>
          <a:lstStyle/>
          <a:p>
            <a:r>
              <a:rPr lang="en-GB" dirty="0"/>
              <a:t>Useful strategy in highly technological markets where there are rapidly changing and evolving features of products and services</a:t>
            </a:r>
          </a:p>
          <a:p>
            <a:r>
              <a:rPr lang="en-GB" dirty="0"/>
              <a:t>Where customers needs are very diverse </a:t>
            </a:r>
          </a:p>
          <a:p>
            <a:r>
              <a:rPr lang="en-GB" dirty="0"/>
              <a:t>Where the competitors in the market are all following a similar differentiation strategy</a:t>
            </a:r>
          </a:p>
        </p:txBody>
      </p:sp>
      <p:pic>
        <p:nvPicPr>
          <p:cNvPr id="5" name="Picture 4"/>
          <p:cNvPicPr>
            <a:picLocks noChangeAspect="1"/>
          </p:cNvPicPr>
          <p:nvPr/>
        </p:nvPicPr>
        <p:blipFill>
          <a:blip r:embed="rId2"/>
          <a:stretch>
            <a:fillRect/>
          </a:stretch>
        </p:blipFill>
        <p:spPr>
          <a:xfrm>
            <a:off x="6096000" y="3501265"/>
            <a:ext cx="4762500" cy="3248025"/>
          </a:xfrm>
          <a:prstGeom prst="rect">
            <a:avLst/>
          </a:prstGeom>
        </p:spPr>
      </p:pic>
      <p:pic>
        <p:nvPicPr>
          <p:cNvPr id="6" name="Picture 5"/>
          <p:cNvPicPr>
            <a:picLocks noChangeAspect="1"/>
          </p:cNvPicPr>
          <p:nvPr/>
        </p:nvPicPr>
        <p:blipFill>
          <a:blip r:embed="rId3"/>
          <a:stretch>
            <a:fillRect/>
          </a:stretch>
        </p:blipFill>
        <p:spPr>
          <a:xfrm>
            <a:off x="6633347" y="1027906"/>
            <a:ext cx="3687806" cy="2515084"/>
          </a:xfrm>
          <a:prstGeom prst="rect">
            <a:avLst/>
          </a:prstGeom>
        </p:spPr>
      </p:pic>
    </p:spTree>
    <p:extLst>
      <p:ext uri="{BB962C8B-B14F-4D97-AF65-F5344CB8AC3E}">
        <p14:creationId xmlns:p14="http://schemas.microsoft.com/office/powerpoint/2010/main" val="2525489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Cost focus</a:t>
            </a:r>
          </a:p>
        </p:txBody>
      </p:sp>
      <p:sp>
        <p:nvSpPr>
          <p:cNvPr id="3" name="Content Placeholder 2"/>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lstStyle/>
          <a:p>
            <a:r>
              <a:rPr lang="en-GB" dirty="0"/>
              <a:t>Useful strategy when the business wants to offer very low prices to a small market segment</a:t>
            </a:r>
          </a:p>
          <a:p>
            <a:r>
              <a:rPr lang="en-GB" dirty="0"/>
              <a:t>Niche marketing but at very low cost</a:t>
            </a:r>
          </a:p>
          <a:p>
            <a:r>
              <a:rPr lang="en-GB" dirty="0"/>
              <a:t>Story </a:t>
            </a:r>
            <a:r>
              <a:rPr lang="en-GB" dirty="0">
                <a:hlinkClick r:id="rId2"/>
              </a:rPr>
              <a:t>here</a:t>
            </a:r>
            <a:endParaRPr lang="en-GB" dirty="0"/>
          </a:p>
        </p:txBody>
      </p:sp>
      <p:pic>
        <p:nvPicPr>
          <p:cNvPr id="6" name="Picture 5"/>
          <p:cNvPicPr>
            <a:picLocks noChangeAspect="1"/>
          </p:cNvPicPr>
          <p:nvPr/>
        </p:nvPicPr>
        <p:blipFill>
          <a:blip r:embed="rId3"/>
          <a:stretch>
            <a:fillRect/>
          </a:stretch>
        </p:blipFill>
        <p:spPr>
          <a:xfrm>
            <a:off x="6343119" y="3597102"/>
            <a:ext cx="5718016" cy="3260898"/>
          </a:xfrm>
          <a:prstGeom prst="rect">
            <a:avLst/>
          </a:prstGeom>
        </p:spPr>
      </p:pic>
      <p:pic>
        <p:nvPicPr>
          <p:cNvPr id="8" name="Picture 7"/>
          <p:cNvPicPr>
            <a:picLocks noChangeAspect="1"/>
          </p:cNvPicPr>
          <p:nvPr/>
        </p:nvPicPr>
        <p:blipFill>
          <a:blip r:embed="rId4"/>
          <a:stretch>
            <a:fillRect/>
          </a:stretch>
        </p:blipFill>
        <p:spPr>
          <a:xfrm>
            <a:off x="6925634" y="900975"/>
            <a:ext cx="4327117" cy="2696127"/>
          </a:xfrm>
          <a:prstGeom prst="rect">
            <a:avLst/>
          </a:prstGeom>
        </p:spPr>
      </p:pic>
      <p:pic>
        <p:nvPicPr>
          <p:cNvPr id="9" name="Picture 8"/>
          <p:cNvPicPr>
            <a:picLocks noChangeAspect="1"/>
          </p:cNvPicPr>
          <p:nvPr/>
        </p:nvPicPr>
        <p:blipFill>
          <a:blip r:embed="rId5"/>
          <a:stretch>
            <a:fillRect/>
          </a:stretch>
        </p:blipFill>
        <p:spPr>
          <a:xfrm>
            <a:off x="952500" y="4619625"/>
            <a:ext cx="4953000" cy="2238375"/>
          </a:xfrm>
          <a:prstGeom prst="rect">
            <a:avLst/>
          </a:prstGeom>
        </p:spPr>
      </p:pic>
    </p:spTree>
    <p:extLst>
      <p:ext uri="{BB962C8B-B14F-4D97-AF65-F5344CB8AC3E}">
        <p14:creationId xmlns:p14="http://schemas.microsoft.com/office/powerpoint/2010/main" val="3187788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Differentiation focus</a:t>
            </a:r>
          </a:p>
        </p:txBody>
      </p:sp>
      <p:sp>
        <p:nvSpPr>
          <p:cNvPr id="3" name="Content Placeholder 2"/>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lstStyle/>
          <a:p>
            <a:r>
              <a:rPr lang="en-GB" dirty="0"/>
              <a:t>Useful strategy when the business wants to offer products and services to a small market segment</a:t>
            </a:r>
          </a:p>
          <a:p>
            <a:r>
              <a:rPr lang="en-GB" dirty="0"/>
              <a:t>Products or services will be differentiated and aimed at a niche market</a:t>
            </a:r>
          </a:p>
        </p:txBody>
      </p:sp>
      <p:pic>
        <p:nvPicPr>
          <p:cNvPr id="5" name="Content Placeholder 4"/>
          <p:cNvPicPr>
            <a:picLocks noGrp="1" noChangeAspect="1"/>
          </p:cNvPicPr>
          <p:nvPr>
            <p:ph sz="half" idx="2"/>
          </p:nvPr>
        </p:nvPicPr>
        <p:blipFill>
          <a:blip r:embed="rId2"/>
          <a:stretch>
            <a:fillRect/>
          </a:stretch>
        </p:blipFill>
        <p:spPr>
          <a:xfrm>
            <a:off x="6921687" y="802033"/>
            <a:ext cx="4133199" cy="2742941"/>
          </a:xfrm>
          <a:prstGeom prst="rect">
            <a:avLst/>
          </a:prstGeom>
        </p:spPr>
      </p:pic>
      <p:pic>
        <p:nvPicPr>
          <p:cNvPr id="6" name="Picture 5"/>
          <p:cNvPicPr>
            <a:picLocks noChangeAspect="1"/>
          </p:cNvPicPr>
          <p:nvPr/>
        </p:nvPicPr>
        <p:blipFill>
          <a:blip r:embed="rId3"/>
          <a:stretch>
            <a:fillRect/>
          </a:stretch>
        </p:blipFill>
        <p:spPr>
          <a:xfrm>
            <a:off x="6674126" y="3544974"/>
            <a:ext cx="4628322" cy="3079938"/>
          </a:xfrm>
          <a:prstGeom prst="rect">
            <a:avLst/>
          </a:prstGeom>
        </p:spPr>
      </p:pic>
    </p:spTree>
    <p:extLst>
      <p:ext uri="{BB962C8B-B14F-4D97-AF65-F5344CB8AC3E}">
        <p14:creationId xmlns:p14="http://schemas.microsoft.com/office/powerpoint/2010/main" val="2368914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Uses of Porter’s Strategic matrix</a:t>
            </a:r>
          </a:p>
        </p:txBody>
      </p:sp>
      <p:sp>
        <p:nvSpPr>
          <p:cNvPr id="4" name="Content Placeholder 3"/>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lstStyle/>
          <a:p>
            <a:r>
              <a:rPr lang="en-GB" dirty="0"/>
              <a:t>Those in support of Porter’s Strategic matrix (generic strategies) say that it establishes a clear direction for the business to go in</a:t>
            </a:r>
          </a:p>
          <a:p>
            <a:r>
              <a:rPr lang="en-GB" dirty="0"/>
              <a:t>Identifies when a business may be in trouble e.g. Woolworths and BHS both got “stuck in the middle”</a:t>
            </a:r>
          </a:p>
        </p:txBody>
      </p:sp>
      <p:pic>
        <p:nvPicPr>
          <p:cNvPr id="1026" name="Picture 2" descr="Image result for BHS closes down"/>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2278307"/>
            <a:ext cx="5181600" cy="3445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5806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Limitations of Porter’s Strategic Matrix</a:t>
            </a:r>
          </a:p>
        </p:txBody>
      </p:sp>
      <p:sp>
        <p:nvSpPr>
          <p:cNvPr id="3" name="Content Placeholder 2"/>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r>
              <a:rPr lang="en-GB" dirty="0"/>
              <a:t>This is only a tool for a business to look at their strategy and as such has some limitations;</a:t>
            </a:r>
          </a:p>
          <a:p>
            <a:pPr lvl="1"/>
            <a:r>
              <a:rPr lang="en-GB" dirty="0"/>
              <a:t>Not as relevant in very dynamic markets</a:t>
            </a:r>
          </a:p>
          <a:p>
            <a:pPr lvl="1"/>
            <a:r>
              <a:rPr lang="en-GB" dirty="0"/>
              <a:t>May not be useful in a crisis situation</a:t>
            </a:r>
          </a:p>
          <a:p>
            <a:pPr lvl="1"/>
            <a:r>
              <a:rPr lang="en-GB" dirty="0"/>
              <a:t>Over simplifies the market structure</a:t>
            </a:r>
          </a:p>
          <a:p>
            <a:r>
              <a:rPr lang="en-GB" dirty="0"/>
              <a:t>Can be possible for a store or business to offer a range of products to a range of customers and not get stuck in the middle e.g. Debenhams</a:t>
            </a:r>
          </a:p>
        </p:txBody>
      </p:sp>
      <p:pic>
        <p:nvPicPr>
          <p:cNvPr id="2050" name="Picture 2" descr="Image result for woolworths closes down"/>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131248" y="1825625"/>
            <a:ext cx="3263503"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726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a:solidFill>
                  <a:srgbClr val="0070C0"/>
                </a:solidFill>
              </a:rPr>
              <a:t>Boston Matrix</a:t>
            </a: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1467074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048000" y="1397000"/>
          <a:ext cx="6096000" cy="4297680"/>
        </p:xfrm>
        <a:graphic>
          <a:graphicData uri="http://schemas.openxmlformats.org/drawingml/2006/table">
            <a:tbl>
              <a:tblPr firstRow="1" bandRow="1">
                <a:tableStyleId>{5940675A-B579-460E-94D1-54222C63F5DA}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endParaRPr lang="en-GB" dirty="0"/>
                    </a:p>
                    <a:p>
                      <a:endParaRPr lang="en-GB" dirty="0"/>
                    </a:p>
                    <a:p>
                      <a:endParaRPr lang="en-GB" dirty="0"/>
                    </a:p>
                    <a:p>
                      <a:endParaRPr lang="en-GB" dirty="0"/>
                    </a:p>
                    <a:p>
                      <a:endParaRPr lang="en-GB" dirty="0"/>
                    </a:p>
                    <a:p>
                      <a:endParaRPr lang="en-GB" dirty="0"/>
                    </a:p>
                    <a:p>
                      <a:endParaRPr lang="en-GB" dirty="0"/>
                    </a:p>
                  </a:txBody>
                  <a:tcPr/>
                </a:tc>
                <a:tc>
                  <a:txBody>
                    <a:bodyPr/>
                    <a:lstStyle/>
                    <a:p>
                      <a:endParaRPr lang="en-GB"/>
                    </a:p>
                  </a:txBody>
                  <a:tcPr/>
                </a:tc>
                <a:extLst>
                  <a:ext uri="{0D108BD9-81ED-4DB2-BD59-A6C34878D82A}">
                    <a16:rowId xmlns:a16="http://schemas.microsoft.com/office/drawing/2014/main" val="10000"/>
                  </a:ext>
                </a:extLst>
              </a:tr>
              <a:tr h="370840">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tc>
                <a:tc>
                  <a:txBody>
                    <a:bodyPr/>
                    <a:lstStyle/>
                    <a:p>
                      <a:endParaRPr lang="en-GB"/>
                    </a:p>
                  </a:txBody>
                  <a:tcPr/>
                </a:tc>
                <a:extLst>
                  <a:ext uri="{0D108BD9-81ED-4DB2-BD59-A6C34878D82A}">
                    <a16:rowId xmlns:a16="http://schemas.microsoft.com/office/drawing/2014/main" val="10001"/>
                  </a:ext>
                </a:extLst>
              </a:tr>
            </a:tbl>
          </a:graphicData>
        </a:graphic>
      </p:graphicFrame>
      <p:sp>
        <p:nvSpPr>
          <p:cNvPr id="5" name="TextBox 4"/>
          <p:cNvSpPr txBox="1"/>
          <p:nvPr/>
        </p:nvSpPr>
        <p:spPr>
          <a:xfrm>
            <a:off x="5231904" y="652046"/>
            <a:ext cx="1428148" cy="369332"/>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GB" dirty="0">
                <a:solidFill>
                  <a:schemeClr val="bg1"/>
                </a:solidFill>
                <a:latin typeface="Calibri"/>
              </a:rPr>
              <a:t>Market share</a:t>
            </a:r>
          </a:p>
        </p:txBody>
      </p:sp>
      <p:sp>
        <p:nvSpPr>
          <p:cNvPr id="6" name="TextBox 5"/>
          <p:cNvSpPr txBox="1"/>
          <p:nvPr/>
        </p:nvSpPr>
        <p:spPr>
          <a:xfrm>
            <a:off x="3056863" y="1012086"/>
            <a:ext cx="1958165"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GB" dirty="0">
                <a:solidFill>
                  <a:schemeClr val="bg1"/>
                </a:solidFill>
                <a:latin typeface="Calibri"/>
              </a:rPr>
              <a:t>High market share</a:t>
            </a:r>
          </a:p>
        </p:txBody>
      </p:sp>
      <p:sp>
        <p:nvSpPr>
          <p:cNvPr id="7" name="TextBox 6"/>
          <p:cNvSpPr txBox="1"/>
          <p:nvPr/>
        </p:nvSpPr>
        <p:spPr>
          <a:xfrm>
            <a:off x="7176121" y="986679"/>
            <a:ext cx="1852045"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GB" dirty="0">
                <a:solidFill>
                  <a:schemeClr val="bg1"/>
                </a:solidFill>
                <a:latin typeface="Calibri"/>
              </a:rPr>
              <a:t>Low market share</a:t>
            </a:r>
          </a:p>
        </p:txBody>
      </p:sp>
      <p:sp>
        <p:nvSpPr>
          <p:cNvPr id="8" name="TextBox 7"/>
          <p:cNvSpPr txBox="1"/>
          <p:nvPr/>
        </p:nvSpPr>
        <p:spPr>
          <a:xfrm>
            <a:off x="1775520" y="3284985"/>
            <a:ext cx="913392" cy="646331"/>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GB" dirty="0">
                <a:solidFill>
                  <a:schemeClr val="bg1"/>
                </a:solidFill>
                <a:latin typeface="Calibri"/>
              </a:rPr>
              <a:t>Market </a:t>
            </a:r>
          </a:p>
          <a:p>
            <a:r>
              <a:rPr lang="en-GB" dirty="0">
                <a:solidFill>
                  <a:schemeClr val="bg1"/>
                </a:solidFill>
                <a:latin typeface="Calibri"/>
              </a:rPr>
              <a:t>Growth</a:t>
            </a:r>
          </a:p>
        </p:txBody>
      </p:sp>
      <p:sp>
        <p:nvSpPr>
          <p:cNvPr id="9" name="TextBox 8"/>
          <p:cNvSpPr txBox="1"/>
          <p:nvPr/>
        </p:nvSpPr>
        <p:spPr>
          <a:xfrm>
            <a:off x="2063552" y="1556792"/>
            <a:ext cx="892232" cy="92333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GB" dirty="0">
                <a:solidFill>
                  <a:schemeClr val="bg1"/>
                </a:solidFill>
                <a:latin typeface="Calibri"/>
              </a:rPr>
              <a:t>High </a:t>
            </a:r>
          </a:p>
          <a:p>
            <a:r>
              <a:rPr lang="en-GB" dirty="0">
                <a:solidFill>
                  <a:schemeClr val="bg1"/>
                </a:solidFill>
                <a:latin typeface="Calibri"/>
              </a:rPr>
              <a:t>Market</a:t>
            </a:r>
          </a:p>
          <a:p>
            <a:r>
              <a:rPr lang="en-GB" dirty="0">
                <a:solidFill>
                  <a:schemeClr val="bg1"/>
                </a:solidFill>
                <a:latin typeface="Calibri"/>
              </a:rPr>
              <a:t>Growth</a:t>
            </a:r>
          </a:p>
        </p:txBody>
      </p:sp>
      <p:sp>
        <p:nvSpPr>
          <p:cNvPr id="10" name="TextBox 9"/>
          <p:cNvSpPr txBox="1"/>
          <p:nvPr/>
        </p:nvSpPr>
        <p:spPr>
          <a:xfrm>
            <a:off x="2063552" y="4725144"/>
            <a:ext cx="892232" cy="92333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GB" dirty="0">
                <a:solidFill>
                  <a:schemeClr val="bg1"/>
                </a:solidFill>
                <a:latin typeface="Calibri"/>
              </a:rPr>
              <a:t>Low</a:t>
            </a:r>
          </a:p>
          <a:p>
            <a:r>
              <a:rPr lang="en-GB" dirty="0">
                <a:solidFill>
                  <a:schemeClr val="bg1"/>
                </a:solidFill>
                <a:latin typeface="Calibri"/>
              </a:rPr>
              <a:t>Market</a:t>
            </a:r>
          </a:p>
          <a:p>
            <a:r>
              <a:rPr lang="en-GB" dirty="0">
                <a:solidFill>
                  <a:schemeClr val="bg1"/>
                </a:solidFill>
                <a:latin typeface="Calibri"/>
              </a:rPr>
              <a:t>Growth</a:t>
            </a:r>
          </a:p>
        </p:txBody>
      </p:sp>
      <p:sp>
        <p:nvSpPr>
          <p:cNvPr id="2" name="TextBox 1"/>
          <p:cNvSpPr txBox="1"/>
          <p:nvPr/>
        </p:nvSpPr>
        <p:spPr>
          <a:xfrm>
            <a:off x="4314858" y="77554"/>
            <a:ext cx="3262240"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GB" dirty="0">
                <a:solidFill>
                  <a:prstClr val="black"/>
                </a:solidFill>
                <a:latin typeface="Calibri"/>
              </a:rPr>
              <a:t>The Boston Matrix or Boston Box</a:t>
            </a:r>
          </a:p>
        </p:txBody>
      </p:sp>
    </p:spTree>
    <p:extLst>
      <p:ext uri="{BB962C8B-B14F-4D97-AF65-F5344CB8AC3E}">
        <p14:creationId xmlns:p14="http://schemas.microsoft.com/office/powerpoint/2010/main" val="2637316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048000" y="1397000"/>
          <a:ext cx="6096000" cy="4297680"/>
        </p:xfrm>
        <a:graphic>
          <a:graphicData uri="http://schemas.openxmlformats.org/drawingml/2006/table">
            <a:tbl>
              <a:tblPr firstRow="1" bandRow="1">
                <a:tableStyleId>{5940675A-B579-460E-94D1-54222C63F5DA}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endParaRPr lang="en-GB" dirty="0"/>
                    </a:p>
                    <a:p>
                      <a:endParaRPr lang="en-GB" dirty="0"/>
                    </a:p>
                    <a:p>
                      <a:endParaRPr lang="en-GB" dirty="0"/>
                    </a:p>
                    <a:p>
                      <a:endParaRPr lang="en-GB" dirty="0"/>
                    </a:p>
                    <a:p>
                      <a:endParaRPr lang="en-GB" dirty="0"/>
                    </a:p>
                    <a:p>
                      <a:endParaRPr lang="en-GB" dirty="0"/>
                    </a:p>
                    <a:p>
                      <a:endParaRPr lang="en-GB" dirty="0"/>
                    </a:p>
                  </a:txBody>
                  <a:tcPr/>
                </a:tc>
                <a:tc>
                  <a:txBody>
                    <a:bodyPr/>
                    <a:lstStyle/>
                    <a:p>
                      <a:endParaRPr lang="en-GB"/>
                    </a:p>
                  </a:txBody>
                  <a:tcPr/>
                </a:tc>
                <a:extLst>
                  <a:ext uri="{0D108BD9-81ED-4DB2-BD59-A6C34878D82A}">
                    <a16:rowId xmlns:a16="http://schemas.microsoft.com/office/drawing/2014/main" val="10000"/>
                  </a:ext>
                </a:extLst>
              </a:tr>
              <a:tr h="370840">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tc>
                <a:tc>
                  <a:txBody>
                    <a:bodyPr/>
                    <a:lstStyle/>
                    <a:p>
                      <a:endParaRPr lang="en-GB"/>
                    </a:p>
                  </a:txBody>
                  <a:tcPr/>
                </a:tc>
                <a:extLst>
                  <a:ext uri="{0D108BD9-81ED-4DB2-BD59-A6C34878D82A}">
                    <a16:rowId xmlns:a16="http://schemas.microsoft.com/office/drawing/2014/main" val="10001"/>
                  </a:ext>
                </a:extLst>
              </a:tr>
            </a:tbl>
          </a:graphicData>
        </a:graphic>
      </p:graphicFrame>
      <p:sp>
        <p:nvSpPr>
          <p:cNvPr id="5" name="TextBox 4"/>
          <p:cNvSpPr txBox="1"/>
          <p:nvPr/>
        </p:nvSpPr>
        <p:spPr>
          <a:xfrm>
            <a:off x="5231904" y="652046"/>
            <a:ext cx="1428148" cy="369332"/>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GB" dirty="0">
                <a:solidFill>
                  <a:prstClr val="black"/>
                </a:solidFill>
                <a:latin typeface="Calibri"/>
              </a:rPr>
              <a:t>Market share</a:t>
            </a:r>
          </a:p>
        </p:txBody>
      </p:sp>
      <p:sp>
        <p:nvSpPr>
          <p:cNvPr id="6" name="TextBox 5"/>
          <p:cNvSpPr txBox="1"/>
          <p:nvPr/>
        </p:nvSpPr>
        <p:spPr>
          <a:xfrm>
            <a:off x="3056863" y="1012086"/>
            <a:ext cx="1958165" cy="369332"/>
          </a:xfrm>
          <a:prstGeom prst="rect">
            <a:avLst/>
          </a:prstGeom>
          <a:solidFill>
            <a:schemeClr val="accent4">
              <a:lumMod val="40000"/>
              <a:lumOff val="60000"/>
            </a:schemeClr>
          </a:solidFill>
        </p:spPr>
        <p:txBody>
          <a:bodyPr wrap="none" rtlCol="0">
            <a:spAutoFit/>
          </a:bodyPr>
          <a:lstStyle/>
          <a:p>
            <a:r>
              <a:rPr lang="en-GB" dirty="0">
                <a:solidFill>
                  <a:prstClr val="black"/>
                </a:solidFill>
                <a:latin typeface="Calibri"/>
              </a:rPr>
              <a:t>High market share</a:t>
            </a:r>
          </a:p>
        </p:txBody>
      </p:sp>
      <p:sp>
        <p:nvSpPr>
          <p:cNvPr id="7" name="TextBox 6"/>
          <p:cNvSpPr txBox="1"/>
          <p:nvPr/>
        </p:nvSpPr>
        <p:spPr>
          <a:xfrm>
            <a:off x="7176121" y="986679"/>
            <a:ext cx="1852045" cy="369332"/>
          </a:xfrm>
          <a:prstGeom prst="rect">
            <a:avLst/>
          </a:prstGeom>
          <a:solidFill>
            <a:schemeClr val="accent3">
              <a:lumMod val="20000"/>
              <a:lumOff val="80000"/>
            </a:schemeClr>
          </a:solidFill>
        </p:spPr>
        <p:txBody>
          <a:bodyPr wrap="none" rtlCol="0">
            <a:spAutoFit/>
          </a:bodyPr>
          <a:lstStyle/>
          <a:p>
            <a:r>
              <a:rPr lang="en-GB" dirty="0">
                <a:solidFill>
                  <a:prstClr val="black"/>
                </a:solidFill>
                <a:latin typeface="Calibri"/>
              </a:rPr>
              <a:t>Low market share</a:t>
            </a:r>
          </a:p>
        </p:txBody>
      </p:sp>
      <p:sp>
        <p:nvSpPr>
          <p:cNvPr id="8" name="TextBox 7"/>
          <p:cNvSpPr txBox="1"/>
          <p:nvPr/>
        </p:nvSpPr>
        <p:spPr>
          <a:xfrm>
            <a:off x="1775520" y="3284985"/>
            <a:ext cx="913392" cy="646331"/>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GB" dirty="0">
                <a:solidFill>
                  <a:prstClr val="black"/>
                </a:solidFill>
                <a:latin typeface="Calibri"/>
              </a:rPr>
              <a:t>Market </a:t>
            </a:r>
          </a:p>
          <a:p>
            <a:r>
              <a:rPr lang="en-GB" dirty="0">
                <a:solidFill>
                  <a:prstClr val="black"/>
                </a:solidFill>
                <a:latin typeface="Calibri"/>
              </a:rPr>
              <a:t>Growth</a:t>
            </a:r>
          </a:p>
        </p:txBody>
      </p:sp>
      <p:sp>
        <p:nvSpPr>
          <p:cNvPr id="9" name="TextBox 8"/>
          <p:cNvSpPr txBox="1"/>
          <p:nvPr/>
        </p:nvSpPr>
        <p:spPr>
          <a:xfrm>
            <a:off x="2063552" y="1556792"/>
            <a:ext cx="892232" cy="923330"/>
          </a:xfrm>
          <a:prstGeom prst="rect">
            <a:avLst/>
          </a:prstGeom>
          <a:solidFill>
            <a:schemeClr val="accent4">
              <a:lumMod val="40000"/>
              <a:lumOff val="60000"/>
            </a:schemeClr>
          </a:solidFill>
        </p:spPr>
        <p:txBody>
          <a:bodyPr wrap="none" rtlCol="0">
            <a:spAutoFit/>
          </a:bodyPr>
          <a:lstStyle/>
          <a:p>
            <a:r>
              <a:rPr lang="en-GB" dirty="0">
                <a:solidFill>
                  <a:prstClr val="black"/>
                </a:solidFill>
                <a:latin typeface="Calibri"/>
              </a:rPr>
              <a:t>High </a:t>
            </a:r>
          </a:p>
          <a:p>
            <a:r>
              <a:rPr lang="en-GB" dirty="0">
                <a:solidFill>
                  <a:prstClr val="black"/>
                </a:solidFill>
                <a:latin typeface="Calibri"/>
              </a:rPr>
              <a:t>Market</a:t>
            </a:r>
          </a:p>
          <a:p>
            <a:r>
              <a:rPr lang="en-GB" dirty="0">
                <a:solidFill>
                  <a:prstClr val="black"/>
                </a:solidFill>
                <a:latin typeface="Calibri"/>
              </a:rPr>
              <a:t>Growth</a:t>
            </a:r>
          </a:p>
        </p:txBody>
      </p:sp>
      <p:sp>
        <p:nvSpPr>
          <p:cNvPr id="10" name="TextBox 9"/>
          <p:cNvSpPr txBox="1"/>
          <p:nvPr/>
        </p:nvSpPr>
        <p:spPr>
          <a:xfrm>
            <a:off x="2063552" y="4725144"/>
            <a:ext cx="892232" cy="923330"/>
          </a:xfrm>
          <a:prstGeom prst="rect">
            <a:avLst/>
          </a:prstGeom>
          <a:solidFill>
            <a:schemeClr val="accent3">
              <a:lumMod val="20000"/>
              <a:lumOff val="80000"/>
            </a:schemeClr>
          </a:solidFill>
        </p:spPr>
        <p:txBody>
          <a:bodyPr wrap="none" rtlCol="0">
            <a:spAutoFit/>
          </a:bodyPr>
          <a:lstStyle/>
          <a:p>
            <a:r>
              <a:rPr lang="en-GB" dirty="0">
                <a:solidFill>
                  <a:prstClr val="black"/>
                </a:solidFill>
                <a:latin typeface="Calibri"/>
              </a:rPr>
              <a:t>Low</a:t>
            </a:r>
          </a:p>
          <a:p>
            <a:r>
              <a:rPr lang="en-GB" dirty="0">
                <a:solidFill>
                  <a:prstClr val="black"/>
                </a:solidFill>
                <a:latin typeface="Calibri"/>
              </a:rPr>
              <a:t>Market</a:t>
            </a:r>
          </a:p>
          <a:p>
            <a:r>
              <a:rPr lang="en-GB" dirty="0">
                <a:solidFill>
                  <a:prstClr val="black"/>
                </a:solidFill>
                <a:latin typeface="Calibri"/>
              </a:rPr>
              <a:t>Growth</a:t>
            </a:r>
          </a:p>
        </p:txBody>
      </p:sp>
      <p:pic>
        <p:nvPicPr>
          <p:cNvPr id="2050" name="Picture 2" descr="C:\Users\Sarah Hilton\AppData\Local\Microsoft\Windows\Temporary Internet Files\Content.IE5\X4ND2733\cow[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5720" y="3768353"/>
            <a:ext cx="2128704" cy="175602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Sarah Hilton\AppData\Local\Microsoft\Windows\Temporary Internet Files\Content.IE5\1HHQSUNX\question mark[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6040" y="1474697"/>
            <a:ext cx="1800200" cy="19202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Sarah Hilton\AppData\Local\Microsoft\Windows\Temporary Internet Files\Content.IE5\7NDX9JF7\clipart002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6080" y="4117576"/>
            <a:ext cx="1582936" cy="121513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Sarah Hilton\AppData\Local\Microsoft\Windows\Temporary Internet Files\Content.IE5\1HHQSUNX\300px-Star%2A.svg[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6084" y="1560989"/>
            <a:ext cx="1428750" cy="13096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14858" y="5949280"/>
            <a:ext cx="3262240"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GB" dirty="0">
                <a:solidFill>
                  <a:prstClr val="black"/>
                </a:solidFill>
                <a:latin typeface="Calibri"/>
              </a:rPr>
              <a:t>The Boston Matrix or Boston Box</a:t>
            </a:r>
          </a:p>
        </p:txBody>
      </p:sp>
    </p:spTree>
    <p:extLst>
      <p:ext uri="{BB962C8B-B14F-4D97-AF65-F5344CB8AC3E}">
        <p14:creationId xmlns:p14="http://schemas.microsoft.com/office/powerpoint/2010/main" val="657299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993589057"/>
              </p:ext>
            </p:extLst>
          </p:nvPr>
        </p:nvGraphicFramePr>
        <p:xfrm>
          <a:off x="1126435" y="437322"/>
          <a:ext cx="10084904" cy="6016841"/>
        </p:xfrm>
        <a:graphic>
          <a:graphicData uri="http://schemas.openxmlformats.org/drawingml/2006/table">
            <a:tbl>
              <a:tblPr firstRow="1" bandRow="1">
                <a:tableStyleId>{5C22544A-7EE6-4342-B048-85BDC9FD1C3A}</a:tableStyleId>
              </a:tblPr>
              <a:tblGrid>
                <a:gridCol w="5042452">
                  <a:extLst>
                    <a:ext uri="{9D8B030D-6E8A-4147-A177-3AD203B41FA5}">
                      <a16:colId xmlns:a16="http://schemas.microsoft.com/office/drawing/2014/main" val="20000"/>
                    </a:ext>
                  </a:extLst>
                </a:gridCol>
                <a:gridCol w="5042452">
                  <a:extLst>
                    <a:ext uri="{9D8B030D-6E8A-4147-A177-3AD203B41FA5}">
                      <a16:colId xmlns:a16="http://schemas.microsoft.com/office/drawing/2014/main" val="20001"/>
                    </a:ext>
                  </a:extLst>
                </a:gridCol>
              </a:tblGrid>
              <a:tr h="3467332">
                <a:tc>
                  <a:txBody>
                    <a:bodyPr/>
                    <a:lstStyle/>
                    <a:p>
                      <a:r>
                        <a:rPr lang="en-GB" dirty="0"/>
                        <a:t>Star: </a:t>
                      </a:r>
                    </a:p>
                    <a:p>
                      <a:pPr marL="285750" indent="-285750">
                        <a:buFont typeface="Arial" panose="020B0604020202020204" pitchFamily="34" charset="0"/>
                        <a:buChar char="•"/>
                      </a:pPr>
                      <a:r>
                        <a:rPr lang="en-GB" dirty="0">
                          <a:solidFill>
                            <a:schemeClr val="tx1"/>
                          </a:solidFill>
                        </a:rPr>
                        <a:t>A product in this quarter will have high market share and high market growth</a:t>
                      </a:r>
                    </a:p>
                    <a:p>
                      <a:pPr marL="285750" indent="-285750">
                        <a:buFont typeface="Arial" panose="020B0604020202020204" pitchFamily="34" charset="0"/>
                        <a:buChar char="•"/>
                      </a:pPr>
                      <a:r>
                        <a:rPr lang="en-GB" dirty="0">
                          <a:solidFill>
                            <a:schemeClr val="tx1"/>
                          </a:solidFill>
                        </a:rPr>
                        <a:t>This product</a:t>
                      </a:r>
                      <a:r>
                        <a:rPr lang="en-GB" baseline="0" dirty="0">
                          <a:solidFill>
                            <a:schemeClr val="tx1"/>
                          </a:solidFill>
                        </a:rPr>
                        <a:t> may be in the growth phase of the product life cycle</a:t>
                      </a:r>
                    </a:p>
                    <a:p>
                      <a:pPr marL="285750" indent="-285750">
                        <a:buFont typeface="Arial" panose="020B0604020202020204" pitchFamily="34" charset="0"/>
                        <a:buChar char="•"/>
                      </a:pPr>
                      <a:r>
                        <a:rPr lang="en-GB" baseline="0" dirty="0">
                          <a:solidFill>
                            <a:schemeClr val="tx1"/>
                          </a:solidFill>
                        </a:rPr>
                        <a:t>Production of this product should remain consistent while profits are harvested</a:t>
                      </a:r>
                      <a:endParaRPr lang="en-GB" dirty="0">
                        <a:solidFill>
                          <a:schemeClr val="tx1"/>
                        </a:solidFill>
                      </a:endParaRPr>
                    </a:p>
                  </a:txBody>
                  <a:tcPr/>
                </a:tc>
                <a:tc>
                  <a:txBody>
                    <a:bodyPr/>
                    <a:lstStyle/>
                    <a:p>
                      <a:r>
                        <a:rPr lang="en-GB" dirty="0"/>
                        <a:t>Question mark:</a:t>
                      </a:r>
                    </a:p>
                    <a:p>
                      <a:pPr marL="285750" indent="-285750">
                        <a:buFont typeface="Arial" panose="020B0604020202020204" pitchFamily="34" charset="0"/>
                        <a:buChar char="•"/>
                      </a:pPr>
                      <a:r>
                        <a:rPr lang="en-GB" dirty="0">
                          <a:solidFill>
                            <a:schemeClr val="tx1"/>
                          </a:solidFill>
                        </a:rPr>
                        <a:t>Also known in some books as a problem child</a:t>
                      </a:r>
                    </a:p>
                    <a:p>
                      <a:pPr marL="285750" indent="-285750">
                        <a:buFont typeface="Arial" panose="020B0604020202020204" pitchFamily="34" charset="0"/>
                        <a:buChar char="•"/>
                      </a:pPr>
                      <a:r>
                        <a:rPr lang="en-GB" dirty="0">
                          <a:solidFill>
                            <a:schemeClr val="tx1"/>
                          </a:solidFill>
                        </a:rPr>
                        <a:t>A product in this</a:t>
                      </a:r>
                      <a:r>
                        <a:rPr lang="en-GB" baseline="0" dirty="0">
                          <a:solidFill>
                            <a:schemeClr val="tx1"/>
                          </a:solidFill>
                        </a:rPr>
                        <a:t> quarter enjoys high market growth but low market share</a:t>
                      </a:r>
                    </a:p>
                    <a:p>
                      <a:pPr marL="285750" indent="-285750">
                        <a:buFont typeface="Arial" panose="020B0604020202020204" pitchFamily="34" charset="0"/>
                        <a:buChar char="•"/>
                      </a:pPr>
                      <a:r>
                        <a:rPr lang="en-GB" baseline="0" dirty="0">
                          <a:solidFill>
                            <a:schemeClr val="tx1"/>
                          </a:solidFill>
                        </a:rPr>
                        <a:t>This product may have just been launched on the market and is building its customer loyalty</a:t>
                      </a:r>
                    </a:p>
                    <a:p>
                      <a:pPr marL="285750" indent="-285750">
                        <a:buFont typeface="Arial" panose="020B0604020202020204" pitchFamily="34" charset="0"/>
                        <a:buChar char="•"/>
                      </a:pPr>
                      <a:r>
                        <a:rPr lang="en-GB" baseline="0" dirty="0">
                          <a:solidFill>
                            <a:schemeClr val="tx1"/>
                          </a:solidFill>
                        </a:rPr>
                        <a:t>Products should be invested in while their market share builds</a:t>
                      </a:r>
                    </a:p>
                    <a:p>
                      <a:endParaRPr lang="en-GB" dirty="0"/>
                    </a:p>
                  </a:txBody>
                  <a:tcPr/>
                </a:tc>
                <a:extLst>
                  <a:ext uri="{0D108BD9-81ED-4DB2-BD59-A6C34878D82A}">
                    <a16:rowId xmlns:a16="http://schemas.microsoft.com/office/drawing/2014/main" val="10000"/>
                  </a:ext>
                </a:extLst>
              </a:tr>
              <a:tr h="2549509">
                <a:tc>
                  <a:txBody>
                    <a:bodyPr/>
                    <a:lstStyle/>
                    <a:p>
                      <a:r>
                        <a:rPr lang="en-GB" b="1" dirty="0">
                          <a:solidFill>
                            <a:srgbClr val="FF0000"/>
                          </a:solidFill>
                        </a:rPr>
                        <a:t>Cash cow:</a:t>
                      </a:r>
                    </a:p>
                    <a:p>
                      <a:pPr marL="285750" indent="-285750">
                        <a:buFont typeface="Arial" panose="020B0604020202020204" pitchFamily="34" charset="0"/>
                        <a:buChar char="•"/>
                      </a:pPr>
                      <a:r>
                        <a:rPr lang="en-GB" dirty="0"/>
                        <a:t>Products in this</a:t>
                      </a:r>
                      <a:r>
                        <a:rPr lang="en-GB" baseline="0" dirty="0"/>
                        <a:t> quarter are reaching the maturity of their product life cycle but still have customer loyalty</a:t>
                      </a:r>
                    </a:p>
                    <a:p>
                      <a:pPr marL="285750" indent="-285750">
                        <a:buFont typeface="Arial" panose="020B0604020202020204" pitchFamily="34" charset="0"/>
                        <a:buChar char="•"/>
                      </a:pPr>
                      <a:r>
                        <a:rPr lang="en-GB" dirty="0"/>
                        <a:t>Products should be produced until sales</a:t>
                      </a:r>
                      <a:r>
                        <a:rPr lang="en-GB" baseline="0" dirty="0"/>
                        <a:t> start to decline</a:t>
                      </a:r>
                      <a:endParaRPr lang="en-GB" dirty="0"/>
                    </a:p>
                  </a:txBody>
                  <a:tcPr/>
                </a:tc>
                <a:tc>
                  <a:txBody>
                    <a:bodyPr/>
                    <a:lstStyle/>
                    <a:p>
                      <a:r>
                        <a:rPr lang="en-GB" b="1" dirty="0">
                          <a:solidFill>
                            <a:srgbClr val="FF0000"/>
                          </a:solidFill>
                        </a:rPr>
                        <a:t>Dog</a:t>
                      </a:r>
                      <a:r>
                        <a:rPr lang="en-GB" dirty="0"/>
                        <a:t>:</a:t>
                      </a:r>
                    </a:p>
                    <a:p>
                      <a:pPr marL="285750" indent="-285750">
                        <a:buFont typeface="Arial" panose="020B0604020202020204" pitchFamily="34" charset="0"/>
                        <a:buChar char="•"/>
                      </a:pPr>
                      <a:r>
                        <a:rPr lang="en-GB" dirty="0"/>
                        <a:t>Products in this quarter face declining sales in declining markets</a:t>
                      </a:r>
                    </a:p>
                    <a:p>
                      <a:pPr marL="285750" indent="-285750">
                        <a:buFont typeface="Arial" panose="020B0604020202020204" pitchFamily="34" charset="0"/>
                        <a:buChar char="•"/>
                      </a:pPr>
                      <a:r>
                        <a:rPr lang="en-GB" dirty="0"/>
                        <a:t>Products may be in the decline</a:t>
                      </a:r>
                      <a:r>
                        <a:rPr lang="en-GB" baseline="0" dirty="0"/>
                        <a:t> phase of their product life cycle</a:t>
                      </a:r>
                    </a:p>
                    <a:p>
                      <a:pPr marL="285750" indent="-285750">
                        <a:buFont typeface="Arial" panose="020B0604020202020204" pitchFamily="34" charset="0"/>
                        <a:buChar char="•"/>
                      </a:pPr>
                      <a:r>
                        <a:rPr lang="en-GB" baseline="0" dirty="0"/>
                        <a:t>For example video tapes or top hats</a:t>
                      </a:r>
                    </a:p>
                    <a:p>
                      <a:pPr marL="285750" indent="-285750">
                        <a:buFont typeface="Arial" panose="020B0604020202020204" pitchFamily="34" charset="0"/>
                        <a:buChar char="•"/>
                      </a:pPr>
                      <a:r>
                        <a:rPr lang="en-GB" baseline="0" dirty="0"/>
                        <a:t>These products should be removed from sale</a:t>
                      </a:r>
                      <a:endParaRPr lang="en-GB" dirty="0"/>
                    </a:p>
                  </a:txBody>
                  <a:tcPr/>
                </a:tc>
                <a:extLst>
                  <a:ext uri="{0D108BD9-81ED-4DB2-BD59-A6C34878D82A}">
                    <a16:rowId xmlns:a16="http://schemas.microsoft.com/office/drawing/2014/main" val="10001"/>
                  </a:ext>
                </a:extLst>
              </a:tr>
            </a:tbl>
          </a:graphicData>
        </a:graphic>
      </p:graphicFrame>
      <p:pic>
        <p:nvPicPr>
          <p:cNvPr id="3074" name="Picture 2" descr="C:\Users\Sarah Hilton\AppData\Local\Microsoft\Windows\Temporary Internet Files\Content.IE5\1HHQSUNX\300px-Star%2A.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1737" y="2395702"/>
            <a:ext cx="1309643" cy="120050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arah Hilton\AppData\Local\Microsoft\Windows\Temporary Internet Files\Content.IE5\1HHQSUNX\question mark[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33995" y="2661506"/>
            <a:ext cx="795806" cy="848859"/>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flipH="1">
            <a:off x="5349786" y="2768244"/>
            <a:ext cx="1638201" cy="742121"/>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prstClr val="white"/>
              </a:solidFill>
              <a:latin typeface="Calibri"/>
            </a:endParaRPr>
          </a:p>
        </p:txBody>
      </p:sp>
      <p:sp>
        <p:nvSpPr>
          <p:cNvPr id="8" name="Right Arrow 7"/>
          <p:cNvSpPr/>
          <p:nvPr/>
        </p:nvSpPr>
        <p:spPr>
          <a:xfrm rot="16200000" flipH="1">
            <a:off x="5317071" y="3641898"/>
            <a:ext cx="803084" cy="73765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prstClr val="white"/>
              </a:solidFill>
              <a:latin typeface="Calibri"/>
            </a:endParaRPr>
          </a:p>
        </p:txBody>
      </p:sp>
      <p:sp>
        <p:nvSpPr>
          <p:cNvPr id="9" name="Right Arrow 8"/>
          <p:cNvSpPr/>
          <p:nvPr/>
        </p:nvSpPr>
        <p:spPr>
          <a:xfrm rot="10800000" flipH="1">
            <a:off x="5579031" y="5792135"/>
            <a:ext cx="821769" cy="740747"/>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solidFill>
                <a:prstClr val="white"/>
              </a:solidFill>
              <a:latin typeface="Calibri"/>
            </a:endParaRPr>
          </a:p>
        </p:txBody>
      </p:sp>
      <p:pic>
        <p:nvPicPr>
          <p:cNvPr id="3076" name="Picture 4" descr="C:\Users\Sarah Hilton\AppData\Local\Microsoft\Windows\Temporary Internet Files\Content.IE5\7NDX9JF7\clipart002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42200" y="5931552"/>
            <a:ext cx="969139" cy="74395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Sarah Hilton\AppData\Local\Microsoft\Windows\Temporary Internet Files\Content.IE5\X4ND2733\cow[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15461" y="5554589"/>
            <a:ext cx="907890" cy="748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646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a:t>From Edexcel</a:t>
            </a:r>
          </a:p>
        </p:txBody>
      </p:sp>
      <p:sp>
        <p:nvSpPr>
          <p:cNvPr id="3" name="Content Placeholder 2"/>
          <p:cNvSpPr>
            <a:spLocks noGrp="1"/>
          </p:cNvSpPr>
          <p:nvPr>
            <p:ph idx="1"/>
          </p:nvPr>
        </p:nvSpPr>
        <p:spPr>
          <a:xfrm>
            <a:off x="838200" y="1958147"/>
            <a:ext cx="10515600" cy="4351338"/>
          </a:xfrm>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r>
              <a:rPr lang="en-GB" sz="3200" dirty="0">
                <a:highlight>
                  <a:srgbClr val="FFFF00"/>
                </a:highlight>
              </a:rPr>
              <a:t>a) Development of corporate strategy:</a:t>
            </a:r>
          </a:p>
          <a:p>
            <a:pPr marL="1257300" lvl="2" indent="-457200">
              <a:buFont typeface="Wingdings" panose="05000000000000000000" pitchFamily="2" charset="2"/>
              <a:buChar char="§"/>
            </a:pPr>
            <a:r>
              <a:rPr lang="en-GB" sz="3200" dirty="0">
                <a:highlight>
                  <a:srgbClr val="FFFF00"/>
                </a:highlight>
              </a:rPr>
              <a:t>Ansoff’s Matrix</a:t>
            </a:r>
          </a:p>
          <a:p>
            <a:pPr marL="1257300" lvl="2" indent="-457200">
              <a:buFont typeface="Wingdings" panose="05000000000000000000" pitchFamily="2" charset="2"/>
              <a:buChar char="§"/>
            </a:pPr>
            <a:r>
              <a:rPr lang="en-GB" sz="3200" dirty="0">
                <a:highlight>
                  <a:srgbClr val="FFFF00"/>
                </a:highlight>
              </a:rPr>
              <a:t>Porter’s Strategic Matrix</a:t>
            </a:r>
          </a:p>
          <a:p>
            <a:pPr marL="0" indent="0">
              <a:buNone/>
            </a:pPr>
            <a:r>
              <a:rPr lang="en-GB" sz="3200" dirty="0"/>
              <a:t>b) Aim of portfolio analysis</a:t>
            </a:r>
          </a:p>
          <a:p>
            <a:pPr marL="0" indent="0">
              <a:buNone/>
            </a:pPr>
            <a:r>
              <a:rPr lang="en-GB" sz="3200" dirty="0"/>
              <a:t>c) Achieving competitive advantage through distinctive capabilities</a:t>
            </a:r>
          </a:p>
          <a:p>
            <a:pPr marL="0" indent="0">
              <a:buNone/>
            </a:pPr>
            <a:r>
              <a:rPr lang="en-GB" sz="3200" dirty="0"/>
              <a:t>d) Effect of strategic and tactical decisions on human, physical, and financial resources</a:t>
            </a:r>
          </a:p>
          <a:p>
            <a:pPr marL="0" indent="0">
              <a:buNone/>
            </a:pPr>
            <a:endParaRPr lang="en-GB" sz="4000" dirty="0"/>
          </a:p>
        </p:txBody>
      </p:sp>
    </p:spTree>
    <p:extLst>
      <p:ext uri="{BB962C8B-B14F-4D97-AF65-F5344CB8AC3E}">
        <p14:creationId xmlns:p14="http://schemas.microsoft.com/office/powerpoint/2010/main" val="1899270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BCG / Boston box / Matrix</a:t>
            </a:r>
          </a:p>
        </p:txBody>
      </p:sp>
      <p:sp>
        <p:nvSpPr>
          <p:cNvPr id="5" name="Content Placeholder 4"/>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a:bodyPr>
          <a:lstStyle/>
          <a:p>
            <a:r>
              <a:rPr lang="en-GB" dirty="0"/>
              <a:t>The BCG is a matrix with a marketing planning tool which helps managers to plan for a balanced product portfolio </a:t>
            </a:r>
          </a:p>
          <a:p>
            <a:r>
              <a:rPr lang="en-GB" dirty="0"/>
              <a:t>It looks at two dimensions, market share and market growth, in order to assess new and existing products in terms of their market potential</a:t>
            </a:r>
          </a:p>
          <a:p>
            <a:r>
              <a:rPr lang="en-GB" dirty="0"/>
              <a:t>A business would place each individual product in its product portfolio (or product range) onto one of the quadrants of the Boston matrix based on the product's relative market share and the product's market growth in the industry</a:t>
            </a:r>
          </a:p>
          <a:p>
            <a:r>
              <a:rPr lang="en-GB" dirty="0"/>
              <a:t>There are four possible results from using the Boston matrix; </a:t>
            </a:r>
            <a:r>
              <a:rPr lang="en-GB" b="1" dirty="0">
                <a:solidFill>
                  <a:srgbClr val="00B050"/>
                </a:solidFill>
              </a:rPr>
              <a:t>cash cow</a:t>
            </a:r>
            <a:r>
              <a:rPr lang="en-GB" dirty="0"/>
              <a:t>, </a:t>
            </a:r>
            <a:r>
              <a:rPr lang="en-GB" b="1" dirty="0">
                <a:solidFill>
                  <a:srgbClr val="FFC000"/>
                </a:solidFill>
              </a:rPr>
              <a:t>star</a:t>
            </a:r>
            <a:r>
              <a:rPr lang="en-GB" dirty="0"/>
              <a:t>, </a:t>
            </a:r>
            <a:r>
              <a:rPr lang="en-GB" b="1" dirty="0">
                <a:solidFill>
                  <a:srgbClr val="990000"/>
                </a:solidFill>
              </a:rPr>
              <a:t>dog</a:t>
            </a:r>
            <a:r>
              <a:rPr lang="en-GB" dirty="0"/>
              <a:t> and </a:t>
            </a:r>
            <a:r>
              <a:rPr lang="en-GB" b="1" dirty="0"/>
              <a:t>problem child </a:t>
            </a:r>
            <a:r>
              <a:rPr lang="en-GB" dirty="0"/>
              <a:t>(also known as question mark)</a:t>
            </a:r>
          </a:p>
        </p:txBody>
      </p:sp>
    </p:spTree>
    <p:extLst>
      <p:ext uri="{BB962C8B-B14F-4D97-AF65-F5344CB8AC3E}">
        <p14:creationId xmlns:p14="http://schemas.microsoft.com/office/powerpoint/2010/main" val="39714467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Boston Matrix (BCG)</a:t>
            </a:r>
          </a:p>
        </p:txBody>
      </p:sp>
      <p:sp>
        <p:nvSpPr>
          <p:cNvPr id="5" name="Text Placeholder 4"/>
          <p:cNvSpPr>
            <a:spLocks noGrp="1"/>
          </p:cNvSpPr>
          <p:nvPr>
            <p:ph type="body" idx="1"/>
          </p:nvPr>
        </p:nvSpPr>
        <p:spPr/>
        <p:style>
          <a:lnRef idx="2">
            <a:schemeClr val="accent4"/>
          </a:lnRef>
          <a:fillRef idx="1">
            <a:schemeClr val="lt1"/>
          </a:fillRef>
          <a:effectRef idx="0">
            <a:schemeClr val="accent4"/>
          </a:effectRef>
          <a:fontRef idx="minor">
            <a:schemeClr val="dk1"/>
          </a:fontRef>
        </p:style>
        <p:txBody>
          <a:bodyPr/>
          <a:lstStyle/>
          <a:p>
            <a:r>
              <a:rPr lang="en-GB" dirty="0"/>
              <a:t>Uses</a:t>
            </a:r>
          </a:p>
        </p:txBody>
      </p:sp>
      <p:sp>
        <p:nvSpPr>
          <p:cNvPr id="6" name="Content Placeholder 5"/>
          <p:cNvSpPr>
            <a:spLocks noGrp="1"/>
          </p:cNvSpPr>
          <p:nvPr>
            <p:ph sz="half" idx="2"/>
          </p:nvPr>
        </p:nvSpPr>
        <p:spPr/>
        <p:style>
          <a:lnRef idx="2">
            <a:schemeClr val="accent2"/>
          </a:lnRef>
          <a:fillRef idx="1">
            <a:schemeClr val="lt1"/>
          </a:fillRef>
          <a:effectRef idx="0">
            <a:schemeClr val="accent2"/>
          </a:effectRef>
          <a:fontRef idx="minor">
            <a:schemeClr val="dk1"/>
          </a:fontRef>
        </p:style>
        <p:txBody>
          <a:bodyPr/>
          <a:lstStyle/>
          <a:p>
            <a:endParaRPr lang="en-GB" dirty="0"/>
          </a:p>
        </p:txBody>
      </p:sp>
      <p:sp>
        <p:nvSpPr>
          <p:cNvPr id="7" name="Text Placeholder 6"/>
          <p:cNvSpPr>
            <a:spLocks noGrp="1"/>
          </p:cNvSpPr>
          <p:nvPr>
            <p:ph type="body" sz="quarter" idx="3"/>
          </p:nvPr>
        </p:nvSpPr>
        <p:spPr/>
        <p:style>
          <a:lnRef idx="2">
            <a:schemeClr val="accent6"/>
          </a:lnRef>
          <a:fillRef idx="1">
            <a:schemeClr val="lt1"/>
          </a:fillRef>
          <a:effectRef idx="0">
            <a:schemeClr val="accent6"/>
          </a:effectRef>
          <a:fontRef idx="minor">
            <a:schemeClr val="dk1"/>
          </a:fontRef>
        </p:style>
        <p:txBody>
          <a:bodyPr/>
          <a:lstStyle/>
          <a:p>
            <a:r>
              <a:rPr lang="en-GB" dirty="0"/>
              <a:t>Limitations</a:t>
            </a:r>
          </a:p>
        </p:txBody>
      </p:sp>
      <p:sp>
        <p:nvSpPr>
          <p:cNvPr id="8" name="Content Placeholder 7"/>
          <p:cNvSpPr>
            <a:spLocks noGrp="1"/>
          </p:cNvSpPr>
          <p:nvPr>
            <p:ph sz="quarter" idx="4"/>
          </p:nvPr>
        </p:nvSpPr>
        <p:spPr/>
        <p:style>
          <a:lnRef idx="2">
            <a:schemeClr val="accent1"/>
          </a:lnRef>
          <a:fillRef idx="1">
            <a:schemeClr val="lt1"/>
          </a:fillRef>
          <a:effectRef idx="0">
            <a:schemeClr val="accent1"/>
          </a:effectRef>
          <a:fontRef idx="minor">
            <a:schemeClr val="dk1"/>
          </a:fontRef>
        </p:style>
        <p:txBody>
          <a:bodyPr/>
          <a:lstStyle/>
          <a:p>
            <a:endParaRPr lang="en-GB" dirty="0"/>
          </a:p>
        </p:txBody>
      </p:sp>
    </p:spTree>
    <p:extLst>
      <p:ext uri="{BB962C8B-B14F-4D97-AF65-F5344CB8AC3E}">
        <p14:creationId xmlns:p14="http://schemas.microsoft.com/office/powerpoint/2010/main" val="8454968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Uses of the BCG matrix</a:t>
            </a:r>
          </a:p>
        </p:txBody>
      </p:sp>
      <p:sp>
        <p:nvSpPr>
          <p:cNvPr id="3" name="Content Placeholder 2"/>
          <p:cNvSpPr>
            <a:spLocks noGrp="1"/>
          </p:cNvSpPr>
          <p:nvPr>
            <p:ph idx="1"/>
          </p:nvPr>
        </p:nvSpPr>
        <p:spPr/>
        <p:style>
          <a:lnRef idx="2">
            <a:schemeClr val="accent4"/>
          </a:lnRef>
          <a:fillRef idx="1">
            <a:schemeClr val="lt1"/>
          </a:fillRef>
          <a:effectRef idx="0">
            <a:schemeClr val="accent4"/>
          </a:effectRef>
          <a:fontRef idx="minor">
            <a:schemeClr val="dk1"/>
          </a:fontRef>
        </p:style>
        <p:txBody>
          <a:bodyPr>
            <a:normAutofit/>
          </a:bodyPr>
          <a:lstStyle/>
          <a:p>
            <a:r>
              <a:rPr lang="en-GB" dirty="0"/>
              <a:t>The BCG matrix is a good starting point when reviewing an existing product line to decide future strategy and budgets</a:t>
            </a:r>
          </a:p>
          <a:p>
            <a:r>
              <a:rPr lang="en-GB" dirty="0"/>
              <a:t>The BCG helps businesses analyse future opportunities or problems with their product portfolios</a:t>
            </a:r>
          </a:p>
          <a:p>
            <a:r>
              <a:rPr lang="en-GB" dirty="0"/>
              <a:t>The conclusions drawn from such an analysis are to transfer the surplus cash from cash cows to the stars and the question marks, and to close down or sell off the dogs. </a:t>
            </a:r>
          </a:p>
          <a:p>
            <a:r>
              <a:rPr lang="en-GB" dirty="0"/>
              <a:t>In the end, question marks reveal themselves as either dogs or stars, and cash cows become so drained of finance that they inevitably turn into dogs.</a:t>
            </a:r>
          </a:p>
        </p:txBody>
      </p:sp>
    </p:spTree>
    <p:extLst>
      <p:ext uri="{BB962C8B-B14F-4D97-AF65-F5344CB8AC3E}">
        <p14:creationId xmlns:p14="http://schemas.microsoft.com/office/powerpoint/2010/main" val="12114840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Autofit/>
          </a:bodyPr>
          <a:lstStyle/>
          <a:p>
            <a:r>
              <a:rPr lang="en-GB" dirty="0"/>
              <a:t>Limitations of using BCG Matrix</a:t>
            </a:r>
          </a:p>
        </p:txBody>
      </p:sp>
      <p:sp>
        <p:nvSpPr>
          <p:cNvPr id="3" name="Content Placeholder 2"/>
          <p:cNvSpPr>
            <a:spLocks noGrp="1"/>
          </p:cNvSpPr>
          <p:nvPr>
            <p:ph sz="half" idx="1"/>
          </p:nvPr>
        </p:nvSpPr>
        <p:spPr>
          <a:xfrm>
            <a:off x="838199" y="1825625"/>
            <a:ext cx="6503505" cy="4351338"/>
          </a:xfrm>
        </p:spPr>
        <p:style>
          <a:lnRef idx="2">
            <a:schemeClr val="accent4"/>
          </a:lnRef>
          <a:fillRef idx="1">
            <a:schemeClr val="lt1"/>
          </a:fillRef>
          <a:effectRef idx="0">
            <a:schemeClr val="accent4"/>
          </a:effectRef>
          <a:fontRef idx="minor">
            <a:schemeClr val="dk1"/>
          </a:fontRef>
        </p:style>
        <p:txBody>
          <a:bodyPr>
            <a:noAutofit/>
          </a:bodyPr>
          <a:lstStyle/>
          <a:p>
            <a:r>
              <a:rPr lang="en-GB" sz="2400" dirty="0"/>
              <a:t>BCG matrix classifies businesses as low and high, but generally businesses can be medium also. So, the true nature of business may not be reflected</a:t>
            </a:r>
          </a:p>
          <a:p>
            <a:r>
              <a:rPr lang="en-GB" sz="2400" dirty="0"/>
              <a:t>High market share does not always lead to high profits. There are high costs also involved with high market share.</a:t>
            </a:r>
          </a:p>
          <a:p>
            <a:r>
              <a:rPr lang="en-GB" sz="2400" dirty="0"/>
              <a:t>Growth rate and relative market share are not the only indicators of profitability. This model ignores and overlooks other indicators of profitability</a:t>
            </a:r>
          </a:p>
          <a:p>
            <a:r>
              <a:rPr lang="en-GB" sz="2400" dirty="0"/>
              <a:t>This approach is considered as to be too simplistic</a:t>
            </a:r>
          </a:p>
        </p:txBody>
      </p:sp>
      <p:pic>
        <p:nvPicPr>
          <p:cNvPr id="7" name="Content Placeholder 6"/>
          <p:cNvPicPr>
            <a:picLocks noGrp="1" noChangeAspect="1"/>
          </p:cNvPicPr>
          <p:nvPr>
            <p:ph sz="half" idx="2"/>
          </p:nvPr>
        </p:nvPicPr>
        <p:blipFill>
          <a:blip r:embed="rId3"/>
          <a:stretch>
            <a:fillRect/>
          </a:stretch>
        </p:blipFill>
        <p:spPr>
          <a:xfrm>
            <a:off x="7659688" y="1903039"/>
            <a:ext cx="3694112" cy="2098255"/>
          </a:xfrm>
          <a:prstGeom prst="rect">
            <a:avLst/>
          </a:prstGeom>
        </p:spPr>
      </p:pic>
      <p:pic>
        <p:nvPicPr>
          <p:cNvPr id="8" name="Picture 7"/>
          <p:cNvPicPr>
            <a:picLocks noChangeAspect="1"/>
          </p:cNvPicPr>
          <p:nvPr/>
        </p:nvPicPr>
        <p:blipFill>
          <a:blip r:embed="rId4"/>
          <a:stretch>
            <a:fillRect/>
          </a:stretch>
        </p:blipFill>
        <p:spPr>
          <a:xfrm>
            <a:off x="7470447" y="4213645"/>
            <a:ext cx="4072593" cy="2231781"/>
          </a:xfrm>
          <a:prstGeom prst="rect">
            <a:avLst/>
          </a:prstGeom>
        </p:spPr>
      </p:pic>
      <p:sp>
        <p:nvSpPr>
          <p:cNvPr id="9" name="TextBox 8">
            <a:extLst>
              <a:ext uri="{FF2B5EF4-FFF2-40B4-BE49-F238E27FC236}">
                <a16:creationId xmlns:a16="http://schemas.microsoft.com/office/drawing/2014/main" id="{E46000E7-9033-43C1-85E7-C88453976119}"/>
              </a:ext>
            </a:extLst>
          </p:cNvPr>
          <p:cNvSpPr txBox="1"/>
          <p:nvPr/>
        </p:nvSpPr>
        <p:spPr>
          <a:xfrm>
            <a:off x="3048000" y="3244334"/>
            <a:ext cx="6096000" cy="369332"/>
          </a:xfrm>
          <a:prstGeom prst="rect">
            <a:avLst/>
          </a:prstGeom>
          <a:noFill/>
        </p:spPr>
        <p:txBody>
          <a:bodyPr wrap="square">
            <a:spAutoFit/>
          </a:bodyPr>
          <a:lstStyle/>
          <a:p>
            <a:r>
              <a:rPr lang="en-GB" dirty="0"/>
              <a:t>Kay’s Distinctive Capabilities</a:t>
            </a:r>
          </a:p>
        </p:txBody>
      </p:sp>
      <p:sp>
        <p:nvSpPr>
          <p:cNvPr id="10" name="TextBox 9">
            <a:extLst>
              <a:ext uri="{FF2B5EF4-FFF2-40B4-BE49-F238E27FC236}">
                <a16:creationId xmlns:a16="http://schemas.microsoft.com/office/drawing/2014/main" id="{337176E9-3E12-40C2-AF6B-F2CC71FE6165}"/>
              </a:ext>
            </a:extLst>
          </p:cNvPr>
          <p:cNvSpPr txBox="1"/>
          <p:nvPr/>
        </p:nvSpPr>
        <p:spPr>
          <a:xfrm>
            <a:off x="3048000" y="3244334"/>
            <a:ext cx="6096000" cy="369332"/>
          </a:xfrm>
          <a:prstGeom prst="rect">
            <a:avLst/>
          </a:prstGeom>
          <a:noFill/>
        </p:spPr>
        <p:txBody>
          <a:bodyPr wrap="square">
            <a:spAutoFit/>
          </a:bodyPr>
          <a:lstStyle/>
          <a:p>
            <a:r>
              <a:rPr lang="en-GB" dirty="0"/>
              <a:t>Kay’s Distinctive Capabilities</a:t>
            </a:r>
          </a:p>
        </p:txBody>
      </p:sp>
    </p:spTree>
    <p:extLst>
      <p:ext uri="{BB962C8B-B14F-4D97-AF65-F5344CB8AC3E}">
        <p14:creationId xmlns:p14="http://schemas.microsoft.com/office/powerpoint/2010/main" val="1058681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a:t>From Edexcel</a:t>
            </a:r>
          </a:p>
        </p:txBody>
      </p:sp>
      <p:sp>
        <p:nvSpPr>
          <p:cNvPr id="3" name="Content Placeholder 2"/>
          <p:cNvSpPr>
            <a:spLocks noGrp="1"/>
          </p:cNvSpPr>
          <p:nvPr>
            <p:ph idx="1"/>
          </p:nvPr>
        </p:nvSpPr>
        <p:spPr>
          <a:xfrm>
            <a:off x="838200" y="1958147"/>
            <a:ext cx="10515600" cy="4351338"/>
          </a:xfrm>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r>
              <a:rPr lang="en-GB" sz="3200" dirty="0"/>
              <a:t>a) Development of corporate strategy:</a:t>
            </a:r>
          </a:p>
          <a:p>
            <a:pPr marL="1257300" lvl="2" indent="-457200">
              <a:buFont typeface="Wingdings" panose="05000000000000000000" pitchFamily="2" charset="2"/>
              <a:buChar char="§"/>
            </a:pPr>
            <a:r>
              <a:rPr lang="en-GB" sz="3200" dirty="0"/>
              <a:t>Ansoff’s Matrix</a:t>
            </a:r>
          </a:p>
          <a:p>
            <a:pPr marL="1257300" lvl="2" indent="-457200">
              <a:buFont typeface="Wingdings" panose="05000000000000000000" pitchFamily="2" charset="2"/>
              <a:buChar char="§"/>
            </a:pPr>
            <a:r>
              <a:rPr lang="en-GB" sz="3200" dirty="0"/>
              <a:t>Porter’s Strategic Matrix</a:t>
            </a:r>
          </a:p>
          <a:p>
            <a:pPr marL="0" indent="0">
              <a:buNone/>
            </a:pPr>
            <a:r>
              <a:rPr lang="en-GB" sz="3200" dirty="0"/>
              <a:t>b) Aim of portfolio analysis</a:t>
            </a:r>
          </a:p>
          <a:p>
            <a:pPr marL="0" indent="0">
              <a:buNone/>
            </a:pPr>
            <a:r>
              <a:rPr lang="en-GB" sz="3200" dirty="0">
                <a:highlight>
                  <a:srgbClr val="FFFF00"/>
                </a:highlight>
              </a:rPr>
              <a:t>c) Achieving competitive advantage through distinctive capabilities</a:t>
            </a:r>
          </a:p>
          <a:p>
            <a:pPr marL="0" indent="0">
              <a:buNone/>
            </a:pPr>
            <a:r>
              <a:rPr lang="en-GB" sz="3200" dirty="0">
                <a:highlight>
                  <a:srgbClr val="FFFF00"/>
                </a:highlight>
              </a:rPr>
              <a:t>d) Effect of strategic and tactical decisions on human, physical, and financial resources</a:t>
            </a:r>
          </a:p>
          <a:p>
            <a:pPr marL="0" indent="0">
              <a:buNone/>
            </a:pPr>
            <a:endParaRPr lang="en-GB" sz="4000" dirty="0"/>
          </a:p>
        </p:txBody>
      </p:sp>
    </p:spTree>
    <p:extLst>
      <p:ext uri="{BB962C8B-B14F-4D97-AF65-F5344CB8AC3E}">
        <p14:creationId xmlns:p14="http://schemas.microsoft.com/office/powerpoint/2010/main" val="35014920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a:solidFill>
                  <a:srgbClr val="0070C0"/>
                </a:solidFill>
              </a:rPr>
              <a:t>Kay’s distinctive capabilities</a:t>
            </a: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41222712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76375" y="-1"/>
            <a:ext cx="9239250" cy="6943725"/>
          </a:xfrm>
          <a:prstGeom prst="rect">
            <a:avLst/>
          </a:prstGeom>
        </p:spPr>
      </p:pic>
    </p:spTree>
    <p:extLst>
      <p:ext uri="{BB962C8B-B14F-4D97-AF65-F5344CB8AC3E}">
        <p14:creationId xmlns:p14="http://schemas.microsoft.com/office/powerpoint/2010/main" val="10687770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Kay’s Distinctive Capabilities</a:t>
            </a:r>
          </a:p>
        </p:txBody>
      </p:sp>
      <p:sp>
        <p:nvSpPr>
          <p:cNvPr id="5" name="Content Placeholder 4"/>
          <p:cNvSpPr>
            <a:spLocks noGrp="1"/>
          </p:cNvSpPr>
          <p:nvPr>
            <p:ph idx="1"/>
          </p:nvPr>
        </p:nvSpPr>
        <p:spPr/>
        <p:style>
          <a:lnRef idx="2">
            <a:schemeClr val="accent4"/>
          </a:lnRef>
          <a:fillRef idx="1">
            <a:schemeClr val="lt1"/>
          </a:fillRef>
          <a:effectRef idx="0">
            <a:schemeClr val="accent4"/>
          </a:effectRef>
          <a:fontRef idx="minor">
            <a:schemeClr val="dk1"/>
          </a:fontRef>
        </p:style>
        <p:txBody>
          <a:bodyPr>
            <a:normAutofit lnSpcReduction="10000"/>
          </a:bodyPr>
          <a:lstStyle/>
          <a:p>
            <a:r>
              <a:rPr lang="en-GB" dirty="0"/>
              <a:t>John Kay in 1993 argued that some outstanding businesses got their strength from their relationships with their employees / customers / suppliers</a:t>
            </a:r>
          </a:p>
          <a:p>
            <a:r>
              <a:rPr lang="en-GB" dirty="0"/>
              <a:t>Key to success was the continuity and stability of relationships with these three groups</a:t>
            </a:r>
          </a:p>
          <a:p>
            <a:r>
              <a:rPr lang="en-GB" dirty="0"/>
              <a:t>He also argued that there were 3 distinctive capabilities (DC) that could create added value and give a business competitive advantage.  These were:</a:t>
            </a:r>
          </a:p>
          <a:p>
            <a:pPr lvl="1"/>
            <a:r>
              <a:rPr lang="en-GB" dirty="0"/>
              <a:t>Architecture – relationships with employees, suppliers, customers</a:t>
            </a:r>
          </a:p>
          <a:p>
            <a:pPr lvl="1"/>
            <a:r>
              <a:rPr lang="en-GB" dirty="0"/>
              <a:t>Reputation – through the customer experience</a:t>
            </a:r>
          </a:p>
          <a:p>
            <a:pPr lvl="1"/>
            <a:r>
              <a:rPr lang="en-GB" dirty="0"/>
              <a:t>Innovation – bringing inventions to market</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1965" y="314815"/>
            <a:ext cx="1036940" cy="1510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93658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937"/>
            <a:ext cx="10515600" cy="1325563"/>
          </a:xfrm>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Examples of Kay’s in business</a:t>
            </a:r>
          </a:p>
        </p:txBody>
      </p:sp>
      <p:sp>
        <p:nvSpPr>
          <p:cNvPr id="3" name="Content Placeholder 2"/>
          <p:cNvSpPr>
            <a:spLocks noGrp="1"/>
          </p:cNvSpPr>
          <p:nvPr>
            <p:ph idx="1"/>
          </p:nvPr>
        </p:nvSpPr>
        <p:spPr>
          <a:xfrm>
            <a:off x="951978" y="1600201"/>
            <a:ext cx="10401822" cy="3196952"/>
          </a:xfrm>
        </p:spPr>
        <p:style>
          <a:lnRef idx="2">
            <a:schemeClr val="accent1"/>
          </a:lnRef>
          <a:fillRef idx="1">
            <a:schemeClr val="lt1"/>
          </a:fillRef>
          <a:effectRef idx="0">
            <a:schemeClr val="accent1"/>
          </a:effectRef>
          <a:fontRef idx="minor">
            <a:schemeClr val="dk1"/>
          </a:fontRef>
        </p:style>
        <p:txBody>
          <a:bodyPr>
            <a:normAutofit/>
          </a:bodyPr>
          <a:lstStyle/>
          <a:p>
            <a:r>
              <a:rPr lang="en-GB" dirty="0"/>
              <a:t>Competitive advantage that distinguishes one business from another</a:t>
            </a:r>
          </a:p>
          <a:p>
            <a:r>
              <a:rPr lang="en-GB" dirty="0"/>
              <a:t>An asset or strength on which future growth can be built</a:t>
            </a:r>
          </a:p>
          <a:p>
            <a:r>
              <a:rPr lang="en-GB" dirty="0"/>
              <a:t>A unique quality of the business through; reputation (</a:t>
            </a:r>
            <a:r>
              <a:rPr lang="en-GB" dirty="0">
                <a:hlinkClick r:id="rId2"/>
              </a:rPr>
              <a:t>Lush</a:t>
            </a:r>
            <a:r>
              <a:rPr lang="en-GB" dirty="0"/>
              <a:t>), innovation (</a:t>
            </a:r>
            <a:r>
              <a:rPr lang="en-GB" dirty="0">
                <a:hlinkClick r:id="rId3"/>
              </a:rPr>
              <a:t>Sony</a:t>
            </a:r>
            <a:r>
              <a:rPr lang="en-GB" dirty="0"/>
              <a:t>), architecture (</a:t>
            </a:r>
            <a:r>
              <a:rPr lang="en-GB" dirty="0">
                <a:hlinkClick r:id="rId4"/>
              </a:rPr>
              <a:t>First Direct</a:t>
            </a:r>
            <a:r>
              <a:rPr lang="en-GB" dirty="0"/>
              <a:t>) (relationships with customers, employees and suppliers)</a:t>
            </a:r>
          </a:p>
        </p:txBody>
      </p:sp>
      <p:pic>
        <p:nvPicPr>
          <p:cNvPr id="614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2427"/>
          <a:stretch/>
        </p:blipFill>
        <p:spPr bwMode="auto">
          <a:xfrm>
            <a:off x="2458615" y="4924861"/>
            <a:ext cx="2496853" cy="1810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descr="wonderful you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4275" y="4797153"/>
            <a:ext cx="2065946" cy="2065947"/>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1" descr="Image result for first direc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latin typeface="Calibri"/>
            </a:endParaRPr>
          </a:p>
        </p:txBody>
      </p:sp>
      <p:pic>
        <p:nvPicPr>
          <p:cNvPr id="615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40221" y="4924861"/>
            <a:ext cx="3168352" cy="1933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7240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6A4E6-08C8-4271-8AB5-B7876C3F70E3}"/>
              </a:ext>
            </a:extLst>
          </p:cNvPr>
          <p:cNvSpPr>
            <a:spLocks noGrp="1"/>
          </p:cNvSpPr>
          <p:nvPr>
            <p:ph type="title"/>
          </p:nvPr>
        </p:nvSpPr>
        <p:spPr/>
        <p:txBody>
          <a:bodyPr/>
          <a:lstStyle/>
          <a:p>
            <a:r>
              <a:rPr lang="en-GB" dirty="0"/>
              <a:t>Kay’s Distinct Capabilities</a:t>
            </a:r>
          </a:p>
        </p:txBody>
      </p:sp>
      <p:sp>
        <p:nvSpPr>
          <p:cNvPr id="3" name="Content Placeholder 2">
            <a:extLst>
              <a:ext uri="{FF2B5EF4-FFF2-40B4-BE49-F238E27FC236}">
                <a16:creationId xmlns:a16="http://schemas.microsoft.com/office/drawing/2014/main" id="{A6910A5A-F7E1-4490-9C4A-5AFA2561352E}"/>
              </a:ext>
            </a:extLst>
          </p:cNvPr>
          <p:cNvSpPr>
            <a:spLocks noGrp="1"/>
          </p:cNvSpPr>
          <p:nvPr>
            <p:ph idx="1"/>
          </p:nvPr>
        </p:nvSpPr>
        <p:spPr/>
        <p:txBody>
          <a:bodyPr/>
          <a:lstStyle/>
          <a:p>
            <a:r>
              <a:rPr lang="en-GB" dirty="0"/>
              <a:t>View each of the video links provided on slides 40-42 and explain how each business created added value and gained a competitive advantage via its distinct capabilities</a:t>
            </a:r>
          </a:p>
        </p:txBody>
      </p:sp>
    </p:spTree>
    <p:extLst>
      <p:ext uri="{BB962C8B-B14F-4D97-AF65-F5344CB8AC3E}">
        <p14:creationId xmlns:p14="http://schemas.microsoft.com/office/powerpoint/2010/main" val="2346035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Starter</a:t>
            </a:r>
          </a:p>
        </p:txBody>
      </p:sp>
      <p:sp>
        <p:nvSpPr>
          <p:cNvPr id="3" name="Content Placeholder 2"/>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lstStyle/>
          <a:p>
            <a:r>
              <a:rPr lang="en-GB" dirty="0"/>
              <a:t>This is cheese flavoured mouthwash from Doritos – any thoughts on this product?</a:t>
            </a:r>
          </a:p>
          <a:p>
            <a:endParaRPr lang="en-GB"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7380" y="2528811"/>
            <a:ext cx="4320476" cy="4094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3559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BFB45-6413-4F07-AB92-1698743A8E84}"/>
              </a:ext>
            </a:extLst>
          </p:cNvPr>
          <p:cNvSpPr>
            <a:spLocks noGrp="1"/>
          </p:cNvSpPr>
          <p:nvPr>
            <p:ph type="title"/>
          </p:nvPr>
        </p:nvSpPr>
        <p:spPr/>
        <p:txBody>
          <a:bodyPr/>
          <a:lstStyle/>
          <a:p>
            <a:r>
              <a:rPr lang="en-GB" b="1" i="0" dirty="0">
                <a:solidFill>
                  <a:srgbClr val="333333"/>
                </a:solidFill>
                <a:effectLst/>
                <a:latin typeface="Arial" panose="020B0604020202020204" pitchFamily="34" charset="0"/>
              </a:rPr>
              <a:t>Architecture</a:t>
            </a:r>
            <a:endParaRPr lang="en-GB" dirty="0"/>
          </a:p>
        </p:txBody>
      </p:sp>
      <p:sp>
        <p:nvSpPr>
          <p:cNvPr id="3" name="Content Placeholder 2">
            <a:extLst>
              <a:ext uri="{FF2B5EF4-FFF2-40B4-BE49-F238E27FC236}">
                <a16:creationId xmlns:a16="http://schemas.microsoft.com/office/drawing/2014/main" id="{ED052D53-8BBE-4BDC-8C58-0F7C52DA3B53}"/>
              </a:ext>
            </a:extLst>
          </p:cNvPr>
          <p:cNvSpPr>
            <a:spLocks noGrp="1"/>
          </p:cNvSpPr>
          <p:nvPr>
            <p:ph idx="1"/>
          </p:nvPr>
        </p:nvSpPr>
        <p:spPr/>
        <p:txBody>
          <a:bodyPr/>
          <a:lstStyle/>
          <a:p>
            <a:r>
              <a:rPr lang="en-GB" dirty="0">
                <a:hlinkClick r:id="rId2"/>
              </a:rPr>
              <a:t>https://youtu.be/5g_YsLR1wZo</a:t>
            </a:r>
            <a:endParaRPr lang="en-GB" dirty="0"/>
          </a:p>
          <a:p>
            <a:r>
              <a:rPr lang="en-GB" dirty="0">
                <a:hlinkClick r:id="rId3"/>
              </a:rPr>
              <a:t>https://www.youtube.com/watch?v=Lx83q3mW0oo&amp;feature=emb_rel_end</a:t>
            </a:r>
            <a:endParaRPr lang="en-GB" dirty="0"/>
          </a:p>
          <a:p>
            <a:r>
              <a:rPr lang="en-GB" dirty="0">
                <a:hlinkClick r:id="rId4"/>
              </a:rPr>
              <a:t>https://youtu.be/9SPpCH-oQf4</a:t>
            </a:r>
            <a:endParaRPr lang="en-GB" dirty="0"/>
          </a:p>
          <a:p>
            <a:endParaRPr lang="en-GB" dirty="0"/>
          </a:p>
        </p:txBody>
      </p:sp>
    </p:spTree>
    <p:extLst>
      <p:ext uri="{BB962C8B-B14F-4D97-AF65-F5344CB8AC3E}">
        <p14:creationId xmlns:p14="http://schemas.microsoft.com/office/powerpoint/2010/main" val="11761564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6DFB4-6C4E-4BAF-BD92-9D6668F4BA2C}"/>
              </a:ext>
            </a:extLst>
          </p:cNvPr>
          <p:cNvSpPr>
            <a:spLocks noGrp="1"/>
          </p:cNvSpPr>
          <p:nvPr>
            <p:ph type="title"/>
          </p:nvPr>
        </p:nvSpPr>
        <p:spPr/>
        <p:txBody>
          <a:bodyPr/>
          <a:lstStyle/>
          <a:p>
            <a:r>
              <a:rPr lang="en-GB" b="1" i="0" dirty="0">
                <a:solidFill>
                  <a:srgbClr val="333333"/>
                </a:solidFill>
                <a:effectLst/>
                <a:latin typeface="Arial" panose="020B0604020202020204" pitchFamily="34" charset="0"/>
              </a:rPr>
              <a:t>Reputation</a:t>
            </a:r>
            <a:endParaRPr lang="en-GB" dirty="0"/>
          </a:p>
        </p:txBody>
      </p:sp>
      <p:sp>
        <p:nvSpPr>
          <p:cNvPr id="3" name="Content Placeholder 2">
            <a:extLst>
              <a:ext uri="{FF2B5EF4-FFF2-40B4-BE49-F238E27FC236}">
                <a16:creationId xmlns:a16="http://schemas.microsoft.com/office/drawing/2014/main" id="{81DB4614-2068-452D-9B29-1259F3F665A3}"/>
              </a:ext>
            </a:extLst>
          </p:cNvPr>
          <p:cNvSpPr>
            <a:spLocks noGrp="1"/>
          </p:cNvSpPr>
          <p:nvPr>
            <p:ph idx="1"/>
          </p:nvPr>
        </p:nvSpPr>
        <p:spPr/>
        <p:txBody>
          <a:bodyPr/>
          <a:lstStyle/>
          <a:p>
            <a:r>
              <a:rPr lang="en-GB" dirty="0">
                <a:hlinkClick r:id="rId2"/>
              </a:rPr>
              <a:t>https://youtu.be/Y5TvFY7xRDM</a:t>
            </a:r>
            <a:endParaRPr lang="en-GB" dirty="0"/>
          </a:p>
          <a:p>
            <a:endParaRPr lang="en-GB" dirty="0"/>
          </a:p>
          <a:p>
            <a:r>
              <a:rPr lang="en-GB" dirty="0">
                <a:hlinkClick r:id="rId3"/>
              </a:rPr>
              <a:t>https://youtu.be/d3nQ4Y-hjZ0</a:t>
            </a:r>
            <a:endParaRPr lang="en-GB" dirty="0"/>
          </a:p>
          <a:p>
            <a:endParaRPr lang="en-GB" dirty="0"/>
          </a:p>
          <a:p>
            <a:r>
              <a:rPr lang="en-GB" dirty="0">
                <a:hlinkClick r:id="rId4"/>
              </a:rPr>
              <a:t>https://youtu.be/JKIAOZZritk</a:t>
            </a:r>
            <a:endParaRPr lang="en-GB" dirty="0"/>
          </a:p>
          <a:p>
            <a:endParaRPr lang="en-GB" dirty="0"/>
          </a:p>
          <a:p>
            <a:r>
              <a:rPr lang="en-GB" dirty="0">
                <a:hlinkClick r:id="rId5"/>
              </a:rPr>
              <a:t>https://youtu.be/ZcnzLN71uLg</a:t>
            </a:r>
            <a:endParaRPr lang="en-GB" dirty="0"/>
          </a:p>
          <a:p>
            <a:endParaRPr lang="en-GB" dirty="0"/>
          </a:p>
        </p:txBody>
      </p:sp>
    </p:spTree>
    <p:extLst>
      <p:ext uri="{BB962C8B-B14F-4D97-AF65-F5344CB8AC3E}">
        <p14:creationId xmlns:p14="http://schemas.microsoft.com/office/powerpoint/2010/main" val="36027753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B60D5-1BA7-4909-8135-ADDD4419C4F7}"/>
              </a:ext>
            </a:extLst>
          </p:cNvPr>
          <p:cNvSpPr>
            <a:spLocks noGrp="1"/>
          </p:cNvSpPr>
          <p:nvPr>
            <p:ph type="title"/>
          </p:nvPr>
        </p:nvSpPr>
        <p:spPr/>
        <p:txBody>
          <a:bodyPr/>
          <a:lstStyle/>
          <a:p>
            <a:r>
              <a:rPr lang="en-GB" b="1" i="0" dirty="0">
                <a:solidFill>
                  <a:srgbClr val="333333"/>
                </a:solidFill>
                <a:effectLst/>
                <a:latin typeface="Arial" panose="020B0604020202020204" pitchFamily="34" charset="0"/>
              </a:rPr>
              <a:t>Innovation</a:t>
            </a:r>
            <a:endParaRPr lang="en-GB" dirty="0"/>
          </a:p>
        </p:txBody>
      </p:sp>
      <p:sp>
        <p:nvSpPr>
          <p:cNvPr id="3" name="Content Placeholder 2">
            <a:extLst>
              <a:ext uri="{FF2B5EF4-FFF2-40B4-BE49-F238E27FC236}">
                <a16:creationId xmlns:a16="http://schemas.microsoft.com/office/drawing/2014/main" id="{A8854079-507B-402B-8581-D3E482790AF9}"/>
              </a:ext>
            </a:extLst>
          </p:cNvPr>
          <p:cNvSpPr>
            <a:spLocks noGrp="1"/>
          </p:cNvSpPr>
          <p:nvPr>
            <p:ph idx="1"/>
          </p:nvPr>
        </p:nvSpPr>
        <p:spPr/>
        <p:txBody>
          <a:bodyPr/>
          <a:lstStyle/>
          <a:p>
            <a:r>
              <a:rPr lang="en-GB" dirty="0">
                <a:hlinkClick r:id="rId2"/>
              </a:rPr>
              <a:t>https://youtu.be/bfSFLyJqXfs</a:t>
            </a:r>
            <a:endParaRPr lang="en-GB" dirty="0"/>
          </a:p>
          <a:p>
            <a:endParaRPr lang="en-GB" dirty="0"/>
          </a:p>
          <a:p>
            <a:endParaRPr lang="en-GB" dirty="0"/>
          </a:p>
        </p:txBody>
      </p:sp>
    </p:spTree>
    <p:extLst>
      <p:ext uri="{BB962C8B-B14F-4D97-AF65-F5344CB8AC3E}">
        <p14:creationId xmlns:p14="http://schemas.microsoft.com/office/powerpoint/2010/main" val="37235853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a:solidFill>
                  <a:srgbClr val="0070C0"/>
                </a:solidFill>
              </a:rPr>
              <a:t>Strategic and tactical decisions</a:t>
            </a: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19572027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951364-782B-43C8-8FE9-C60A0CCD0F95}"/>
              </a:ext>
            </a:extLst>
          </p:cNvPr>
          <p:cNvSpPr>
            <a:spLocks noGrp="1"/>
          </p:cNvSpPr>
          <p:nvPr>
            <p:ph type="title"/>
          </p:nvPr>
        </p:nvSpPr>
        <p:spPr/>
        <p:txBody>
          <a:bodyPr/>
          <a:lstStyle/>
          <a:p>
            <a:r>
              <a:rPr lang="en-GB" b="1" i="0" dirty="0">
                <a:solidFill>
                  <a:srgbClr val="333333"/>
                </a:solidFill>
                <a:effectLst/>
                <a:latin typeface="Arial" panose="020B0604020202020204" pitchFamily="34" charset="0"/>
              </a:rPr>
              <a:t>Strategic &amp; Tactical decisions</a:t>
            </a:r>
            <a:endParaRPr lang="en-GB" dirty="0"/>
          </a:p>
        </p:txBody>
      </p:sp>
      <p:sp>
        <p:nvSpPr>
          <p:cNvPr id="5" name="Content Placeholder 4">
            <a:extLst>
              <a:ext uri="{FF2B5EF4-FFF2-40B4-BE49-F238E27FC236}">
                <a16:creationId xmlns:a16="http://schemas.microsoft.com/office/drawing/2014/main" id="{0B4AB6A2-1682-4745-AE91-171867407F4F}"/>
              </a:ext>
            </a:extLst>
          </p:cNvPr>
          <p:cNvSpPr>
            <a:spLocks noGrp="1"/>
          </p:cNvSpPr>
          <p:nvPr>
            <p:ph idx="1"/>
          </p:nvPr>
        </p:nvSpPr>
        <p:spPr/>
        <p:txBody>
          <a:bodyPr>
            <a:normAutofit lnSpcReduction="10000"/>
          </a:bodyPr>
          <a:lstStyle/>
          <a:p>
            <a:r>
              <a:rPr lang="en-GB" b="1" i="0" dirty="0">
                <a:solidFill>
                  <a:srgbClr val="2A2A2A"/>
                </a:solidFill>
                <a:effectLst/>
                <a:latin typeface="Arial" panose="020B0604020202020204" pitchFamily="34" charset="0"/>
              </a:rPr>
              <a:t>Strategy</a:t>
            </a:r>
            <a:r>
              <a:rPr lang="en-GB" b="0" i="0" dirty="0">
                <a:solidFill>
                  <a:srgbClr val="2A2A2A"/>
                </a:solidFill>
                <a:effectLst/>
                <a:latin typeface="Arial" panose="020B0604020202020204" pitchFamily="34" charset="0"/>
              </a:rPr>
              <a:t> is more long term and relates to achieving an overall goal.</a:t>
            </a:r>
            <a:br>
              <a:rPr lang="en-GB" dirty="0"/>
            </a:br>
            <a:br>
              <a:rPr lang="en-GB" dirty="0"/>
            </a:br>
            <a:r>
              <a:rPr lang="en-GB" b="1" i="0" dirty="0">
                <a:solidFill>
                  <a:srgbClr val="2A2A2A"/>
                </a:solidFill>
                <a:effectLst/>
                <a:latin typeface="Arial" panose="020B0604020202020204" pitchFamily="34" charset="0"/>
              </a:rPr>
              <a:t>Tactics</a:t>
            </a:r>
            <a:r>
              <a:rPr lang="en-GB" b="0" i="0" dirty="0">
                <a:solidFill>
                  <a:srgbClr val="2A2A2A"/>
                </a:solidFill>
                <a:effectLst/>
                <a:latin typeface="Arial" panose="020B0604020202020204" pitchFamily="34" charset="0"/>
              </a:rPr>
              <a:t> are shorter-term actions that help to achieve the strategy</a:t>
            </a:r>
            <a:br>
              <a:rPr lang="en-GB" dirty="0"/>
            </a:br>
            <a:br>
              <a:rPr lang="en-GB" dirty="0"/>
            </a:br>
            <a:r>
              <a:rPr lang="en-GB" b="0" i="0" dirty="0">
                <a:solidFill>
                  <a:srgbClr val="2A2A2A"/>
                </a:solidFill>
                <a:effectLst/>
                <a:latin typeface="Arial" panose="020B0604020202020204" pitchFamily="34" charset="0"/>
              </a:rPr>
              <a:t>Decisions on the above will influence different aspects of the business:</a:t>
            </a:r>
            <a:br>
              <a:rPr lang="en-GB" dirty="0"/>
            </a:br>
            <a:br>
              <a:rPr lang="en-GB" dirty="0"/>
            </a:br>
            <a:r>
              <a:rPr lang="en-GB" b="0" i="0" dirty="0">
                <a:solidFill>
                  <a:srgbClr val="2A2A2A"/>
                </a:solidFill>
                <a:effectLst/>
                <a:latin typeface="Arial" panose="020B0604020202020204" pitchFamily="34" charset="0"/>
              </a:rPr>
              <a:t>&gt; Human (recruitment, training, redundancy etc.)</a:t>
            </a:r>
            <a:br>
              <a:rPr lang="en-GB" dirty="0"/>
            </a:br>
            <a:r>
              <a:rPr lang="en-GB" b="0" i="0" dirty="0">
                <a:solidFill>
                  <a:srgbClr val="2A2A2A"/>
                </a:solidFill>
                <a:effectLst/>
                <a:latin typeface="Arial" panose="020B0604020202020204" pitchFamily="34" charset="0"/>
              </a:rPr>
              <a:t>&gt; Physical (investment in fixed assets, location etc.)</a:t>
            </a:r>
            <a:br>
              <a:rPr lang="en-GB" dirty="0"/>
            </a:br>
            <a:r>
              <a:rPr lang="en-GB" b="0" i="0" dirty="0">
                <a:solidFill>
                  <a:srgbClr val="2A2A2A"/>
                </a:solidFill>
                <a:effectLst/>
                <a:latin typeface="Arial" panose="020B0604020202020204" pitchFamily="34" charset="0"/>
              </a:rPr>
              <a:t>&gt; Financial ( sources of finance, cash flow)</a:t>
            </a:r>
            <a:endParaRPr lang="en-GB" dirty="0"/>
          </a:p>
        </p:txBody>
      </p:sp>
    </p:spTree>
    <p:extLst>
      <p:ext uri="{BB962C8B-B14F-4D97-AF65-F5344CB8AC3E}">
        <p14:creationId xmlns:p14="http://schemas.microsoft.com/office/powerpoint/2010/main" val="31201361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C74EC-169B-4607-A3AA-F674E362EE5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61826BF-B387-41D5-B23D-02560E9049FD}"/>
              </a:ext>
            </a:extLst>
          </p:cNvPr>
          <p:cNvSpPr>
            <a:spLocks noGrp="1"/>
          </p:cNvSpPr>
          <p:nvPr>
            <p:ph idx="1"/>
          </p:nvPr>
        </p:nvSpPr>
        <p:spPr/>
        <p:txBody>
          <a:bodyPr/>
          <a:lstStyle/>
          <a:p>
            <a:r>
              <a:rPr lang="en-GB" dirty="0">
                <a:hlinkClick r:id="rId2"/>
              </a:rPr>
              <a:t>https://youtu.be/yeWT3XR_2XU</a:t>
            </a:r>
            <a:endParaRPr lang="en-GB" dirty="0"/>
          </a:p>
          <a:p>
            <a:endParaRPr lang="en-GB" dirty="0"/>
          </a:p>
          <a:p>
            <a:r>
              <a:rPr lang="en-GB" dirty="0">
                <a:hlinkClick r:id="rId3"/>
              </a:rPr>
              <a:t>https://youtu.be/k4_XFEy64Us</a:t>
            </a:r>
            <a:endParaRPr lang="en-GB" dirty="0"/>
          </a:p>
          <a:p>
            <a:endParaRPr lang="en-GB" dirty="0"/>
          </a:p>
        </p:txBody>
      </p:sp>
    </p:spTree>
    <p:extLst>
      <p:ext uri="{BB962C8B-B14F-4D97-AF65-F5344CB8AC3E}">
        <p14:creationId xmlns:p14="http://schemas.microsoft.com/office/powerpoint/2010/main" val="41611791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177EE-38C1-484C-9A75-DDA357D8BE3F}"/>
              </a:ext>
            </a:extLst>
          </p:cNvPr>
          <p:cNvSpPr>
            <a:spLocks noGrp="1"/>
          </p:cNvSpPr>
          <p:nvPr>
            <p:ph type="title"/>
          </p:nvPr>
        </p:nvSpPr>
        <p:spPr/>
        <p:txBody>
          <a:bodyPr/>
          <a:lstStyle/>
          <a:p>
            <a:r>
              <a:rPr lang="en-GB" dirty="0">
                <a:solidFill>
                  <a:srgbClr val="666666"/>
                </a:solidFill>
                <a:latin typeface="Arial" panose="020B0604020202020204" pitchFamily="34" charset="0"/>
              </a:rPr>
              <a:t>Consider the Aldi's strategy and how it is influencing its tactics:</a:t>
            </a:r>
            <a:endParaRPr lang="en-GB" dirty="0"/>
          </a:p>
        </p:txBody>
      </p:sp>
      <p:sp>
        <p:nvSpPr>
          <p:cNvPr id="3" name="Content Placeholder 2">
            <a:extLst>
              <a:ext uri="{FF2B5EF4-FFF2-40B4-BE49-F238E27FC236}">
                <a16:creationId xmlns:a16="http://schemas.microsoft.com/office/drawing/2014/main" id="{EFB7BFC8-4E04-4BCD-855E-4E0DF3D13D0B}"/>
              </a:ext>
            </a:extLst>
          </p:cNvPr>
          <p:cNvSpPr>
            <a:spLocks noGrp="1"/>
          </p:cNvSpPr>
          <p:nvPr>
            <p:ph idx="1"/>
          </p:nvPr>
        </p:nvSpPr>
        <p:spPr/>
        <p:txBody>
          <a:bodyPr/>
          <a:lstStyle/>
          <a:p>
            <a:pPr marL="0" indent="0">
              <a:buNone/>
            </a:pPr>
            <a:r>
              <a:rPr lang="en-GB" b="0" i="0" u="none" strike="noStrike" dirty="0">
                <a:solidFill>
                  <a:srgbClr val="68961F"/>
                </a:solidFill>
                <a:effectLst/>
                <a:latin typeface="Arial" panose="020B0604020202020204" pitchFamily="34" charset="0"/>
                <a:hlinkClick r:id="rId2"/>
              </a:rPr>
              <a:t>Aldi reports record sales but profits drop amid price war</a:t>
            </a:r>
            <a:endParaRPr lang="en-GB" b="0" i="0" u="none" strike="noStrike" dirty="0">
              <a:solidFill>
                <a:srgbClr val="68961F"/>
              </a:solidFill>
              <a:effectLst/>
              <a:latin typeface="Arial" panose="020B0604020202020204" pitchFamily="34" charset="0"/>
            </a:endParaRPr>
          </a:p>
          <a:p>
            <a:pPr marL="0" indent="0">
              <a:buNone/>
            </a:pPr>
            <a:br>
              <a:rPr lang="en-GB" dirty="0"/>
            </a:br>
            <a:r>
              <a:rPr lang="en-GB" b="0" i="0" u="none" strike="noStrike" dirty="0">
                <a:solidFill>
                  <a:srgbClr val="68961F"/>
                </a:solidFill>
                <a:effectLst/>
                <a:latin typeface="Arial" panose="020B0604020202020204" pitchFamily="34" charset="0"/>
                <a:hlinkClick r:id="rId3"/>
              </a:rPr>
              <a:t>The man driving Aldi's remarkable growth</a:t>
            </a:r>
            <a:br>
              <a:rPr lang="en-GB" b="0" i="0" u="none" strike="noStrike" dirty="0">
                <a:solidFill>
                  <a:srgbClr val="68961F"/>
                </a:solidFill>
                <a:effectLst/>
                <a:latin typeface="Arial" panose="020B0604020202020204" pitchFamily="34" charset="0"/>
                <a:hlinkClick r:id="rId3"/>
              </a:rPr>
            </a:br>
            <a:br>
              <a:rPr lang="en-GB" dirty="0"/>
            </a:br>
            <a:r>
              <a:rPr lang="en-GB" b="0" i="0" dirty="0">
                <a:solidFill>
                  <a:srgbClr val="666666"/>
                </a:solidFill>
                <a:effectLst/>
                <a:latin typeface="Arial" panose="020B0604020202020204" pitchFamily="34" charset="0"/>
              </a:rPr>
              <a:t>Assess the importance to Aldi of separating its strategy and tactics? </a:t>
            </a:r>
            <a:endParaRPr lang="en-GB" dirty="0"/>
          </a:p>
        </p:txBody>
      </p:sp>
    </p:spTree>
    <p:extLst>
      <p:ext uri="{BB962C8B-B14F-4D97-AF65-F5344CB8AC3E}">
        <p14:creationId xmlns:p14="http://schemas.microsoft.com/office/powerpoint/2010/main" val="8890281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71364" y="100081"/>
            <a:ext cx="10515600" cy="1325563"/>
          </a:xfrm>
        </p:spPr>
        <p:style>
          <a:lnRef idx="2">
            <a:schemeClr val="accent6">
              <a:shade val="50000"/>
            </a:schemeClr>
          </a:lnRef>
          <a:fillRef idx="1">
            <a:schemeClr val="accent6"/>
          </a:fillRef>
          <a:effectRef idx="0">
            <a:schemeClr val="accent6"/>
          </a:effectRef>
          <a:fontRef idx="minor">
            <a:schemeClr val="lt1"/>
          </a:fontRef>
        </p:style>
        <p:txBody>
          <a:bodyPr>
            <a:normAutofit/>
          </a:bodyPr>
          <a:lstStyle/>
          <a:p>
            <a:r>
              <a:rPr lang="en-GB" dirty="0"/>
              <a:t>Strategic vs tactical decisions</a:t>
            </a:r>
          </a:p>
        </p:txBody>
      </p:sp>
      <p:graphicFrame>
        <p:nvGraphicFramePr>
          <p:cNvPr id="2" name="Table 1"/>
          <p:cNvGraphicFramePr>
            <a:graphicFrameLocks noGrp="1"/>
          </p:cNvGraphicFramePr>
          <p:nvPr>
            <p:extLst>
              <p:ext uri="{D42A27DB-BD31-4B8C-83A1-F6EECF244321}">
                <p14:modId xmlns:p14="http://schemas.microsoft.com/office/powerpoint/2010/main" val="2062809496"/>
              </p:ext>
            </p:extLst>
          </p:nvPr>
        </p:nvGraphicFramePr>
        <p:xfrm>
          <a:off x="1847528" y="1628800"/>
          <a:ext cx="8363272" cy="4489648"/>
        </p:xfrm>
        <a:graphic>
          <a:graphicData uri="http://schemas.openxmlformats.org/drawingml/2006/table">
            <a:tbl>
              <a:tblPr firstRow="1" bandRow="1">
                <a:tableStyleId>{93296810-A885-4BE3-A3E7-6D5BEEA58F35}</a:tableStyleId>
              </a:tblPr>
              <a:tblGrid>
                <a:gridCol w="4181636">
                  <a:extLst>
                    <a:ext uri="{9D8B030D-6E8A-4147-A177-3AD203B41FA5}">
                      <a16:colId xmlns:a16="http://schemas.microsoft.com/office/drawing/2014/main" val="20000"/>
                    </a:ext>
                  </a:extLst>
                </a:gridCol>
                <a:gridCol w="4181636">
                  <a:extLst>
                    <a:ext uri="{9D8B030D-6E8A-4147-A177-3AD203B41FA5}">
                      <a16:colId xmlns:a16="http://schemas.microsoft.com/office/drawing/2014/main" val="20001"/>
                    </a:ext>
                  </a:extLst>
                </a:gridCol>
              </a:tblGrid>
              <a:tr h="615028">
                <a:tc>
                  <a:txBody>
                    <a:bodyPr/>
                    <a:lstStyle/>
                    <a:p>
                      <a:r>
                        <a:rPr lang="en-GB" sz="2400" dirty="0">
                          <a:solidFill>
                            <a:schemeClr val="tx1"/>
                          </a:solidFill>
                        </a:rPr>
                        <a:t>Strategic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400" dirty="0">
                          <a:solidFill>
                            <a:schemeClr val="tx1"/>
                          </a:solidFill>
                        </a:rPr>
                        <a:t>Tactical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96865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96865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6865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968655">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301676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normAutofit/>
          </a:bodyPr>
          <a:lstStyle/>
          <a:p>
            <a:r>
              <a:rPr lang="en-GB" dirty="0"/>
              <a:t>Strategic vs tactical decisions</a:t>
            </a:r>
          </a:p>
        </p:txBody>
      </p:sp>
      <p:sp>
        <p:nvSpPr>
          <p:cNvPr id="5" name="Content Placeholder 4"/>
          <p:cNvSpPr>
            <a:spLocks noGrp="1"/>
          </p:cNvSpPr>
          <p:nvPr>
            <p:ph idx="1"/>
          </p:nvPr>
        </p:nvSpPr>
        <p:spPr>
          <a:xfrm>
            <a:off x="1880992" y="1756764"/>
            <a:ext cx="8229600" cy="814343"/>
          </a:xfrm>
        </p:spPr>
        <p:txBody>
          <a:bodyPr/>
          <a:lstStyle/>
          <a:p>
            <a:r>
              <a:rPr lang="en-GB" dirty="0"/>
              <a:t>Great animation video </a:t>
            </a:r>
            <a:r>
              <a:rPr lang="en-GB" dirty="0">
                <a:hlinkClick r:id="rId2"/>
              </a:rPr>
              <a:t>here </a:t>
            </a:r>
            <a:r>
              <a:rPr lang="en-GB" dirty="0"/>
              <a:t>on strategy and tactics</a:t>
            </a:r>
          </a:p>
        </p:txBody>
      </p:sp>
      <p:graphicFrame>
        <p:nvGraphicFramePr>
          <p:cNvPr id="2" name="Table 1"/>
          <p:cNvGraphicFramePr>
            <a:graphicFrameLocks noGrp="1"/>
          </p:cNvGraphicFramePr>
          <p:nvPr>
            <p:extLst>
              <p:ext uri="{D42A27DB-BD31-4B8C-83A1-F6EECF244321}">
                <p14:modId xmlns:p14="http://schemas.microsoft.com/office/powerpoint/2010/main" val="482510967"/>
              </p:ext>
            </p:extLst>
          </p:nvPr>
        </p:nvGraphicFramePr>
        <p:xfrm>
          <a:off x="1046922" y="2637183"/>
          <a:ext cx="10306878" cy="3856381"/>
        </p:xfrm>
        <a:graphic>
          <a:graphicData uri="http://schemas.openxmlformats.org/drawingml/2006/table">
            <a:tbl>
              <a:tblPr firstRow="1" bandRow="1">
                <a:tableStyleId>{93296810-A885-4BE3-A3E7-6D5BEEA58F35}</a:tableStyleId>
              </a:tblPr>
              <a:tblGrid>
                <a:gridCol w="5153439">
                  <a:extLst>
                    <a:ext uri="{9D8B030D-6E8A-4147-A177-3AD203B41FA5}">
                      <a16:colId xmlns:a16="http://schemas.microsoft.com/office/drawing/2014/main" val="20000"/>
                    </a:ext>
                  </a:extLst>
                </a:gridCol>
                <a:gridCol w="5153439">
                  <a:extLst>
                    <a:ext uri="{9D8B030D-6E8A-4147-A177-3AD203B41FA5}">
                      <a16:colId xmlns:a16="http://schemas.microsoft.com/office/drawing/2014/main" val="20001"/>
                    </a:ext>
                  </a:extLst>
                </a:gridCol>
              </a:tblGrid>
              <a:tr h="499212">
                <a:tc>
                  <a:txBody>
                    <a:bodyPr/>
                    <a:lstStyle/>
                    <a:p>
                      <a:r>
                        <a:rPr lang="en-GB" sz="2400" dirty="0">
                          <a:latin typeface="Arial Black" panose="020B0A04020102020204" pitchFamily="34" charset="0"/>
                        </a:rPr>
                        <a:t>Strategic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400" dirty="0">
                          <a:latin typeface="Arial Black" panose="020B0A04020102020204" pitchFamily="34" charset="0"/>
                        </a:rPr>
                        <a:t>Tactical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86248">
                <a:tc>
                  <a:txBody>
                    <a:bodyPr/>
                    <a:lstStyle/>
                    <a:p>
                      <a:r>
                        <a:rPr lang="en-GB" dirty="0">
                          <a:latin typeface="Arial Black" panose="020B0A04020102020204" pitchFamily="34" charset="0"/>
                        </a:rPr>
                        <a:t>Long term</a:t>
                      </a:r>
                      <a:r>
                        <a:rPr lang="en-GB" baseline="0" dirty="0">
                          <a:latin typeface="Arial Black" panose="020B0A04020102020204" pitchFamily="34" charset="0"/>
                        </a:rPr>
                        <a:t> direction of the business</a:t>
                      </a:r>
                      <a:endParaRPr lang="en-GB" dirty="0">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latin typeface="Arial Black" panose="020B0A04020102020204" pitchFamily="34" charset="0"/>
                        </a:rPr>
                        <a:t>Short or medium</a:t>
                      </a:r>
                      <a:r>
                        <a:rPr lang="en-GB" baseline="0" dirty="0">
                          <a:latin typeface="Arial Black" panose="020B0A04020102020204" pitchFamily="34" charset="0"/>
                        </a:rPr>
                        <a:t> term decisions</a:t>
                      </a:r>
                      <a:endParaRPr lang="en-GB" dirty="0">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86248">
                <a:tc>
                  <a:txBody>
                    <a:bodyPr/>
                    <a:lstStyle/>
                    <a:p>
                      <a:r>
                        <a:rPr lang="en-GB" dirty="0">
                          <a:latin typeface="Arial Black" panose="020B0A04020102020204" pitchFamily="34" charset="0"/>
                        </a:rPr>
                        <a:t>What the business will do to meet its aims and </a:t>
                      </a:r>
                      <a:r>
                        <a:rPr lang="en-GB" baseline="0" dirty="0">
                          <a:latin typeface="Arial Black" panose="020B0A04020102020204" pitchFamily="34" charset="0"/>
                        </a:rPr>
                        <a:t>objectives</a:t>
                      </a:r>
                      <a:endParaRPr lang="en-GB" dirty="0">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latin typeface="Arial Black" panose="020B0A04020102020204" pitchFamily="34" charset="0"/>
                        </a:rPr>
                        <a:t>How the business will implement its strategy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86248">
                <a:tc>
                  <a:txBody>
                    <a:bodyPr/>
                    <a:lstStyle/>
                    <a:p>
                      <a:r>
                        <a:rPr lang="en-GB" dirty="0">
                          <a:latin typeface="Arial Black" panose="020B0A04020102020204" pitchFamily="34" charset="0"/>
                        </a:rPr>
                        <a:t>Pro-active decision making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latin typeface="Arial Black" panose="020B0A04020102020204" pitchFamily="34" charset="0"/>
                        </a:rPr>
                        <a:t>Reactive</a:t>
                      </a:r>
                      <a:r>
                        <a:rPr lang="en-GB" baseline="0" dirty="0">
                          <a:latin typeface="Arial Black" panose="020B0A04020102020204" pitchFamily="34" charset="0"/>
                        </a:rPr>
                        <a:t> to competitor actions </a:t>
                      </a:r>
                      <a:endParaRPr lang="en-GB" dirty="0">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984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latin typeface="Arial Black" panose="020B0A04020102020204" pitchFamily="34" charset="0"/>
                        </a:rPr>
                        <a:t>Forward thinking, future planning</a:t>
                      </a:r>
                    </a:p>
                    <a:p>
                      <a:endParaRPr lang="en-GB" dirty="0">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latin typeface="Arial Black" panose="020B0A04020102020204" pitchFamily="34" charset="0"/>
                        </a:rPr>
                        <a:t>Present day</a:t>
                      </a:r>
                      <a:r>
                        <a:rPr lang="en-GB" baseline="0" dirty="0">
                          <a:latin typeface="Arial Black" panose="020B0A04020102020204" pitchFamily="34" charset="0"/>
                        </a:rPr>
                        <a:t> thinking, what is happening now that needs dealing with</a:t>
                      </a:r>
                      <a:endParaRPr lang="en-GB" dirty="0">
                        <a:latin typeface="Arial Black" panose="020B0A040201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2878060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922" y="88605"/>
            <a:ext cx="10515600" cy="1325563"/>
          </a:xfrm>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a:t>Is this strategic or tactical?</a:t>
            </a:r>
          </a:p>
        </p:txBody>
      </p:sp>
      <p:sp>
        <p:nvSpPr>
          <p:cNvPr id="3" name="Content Placeholder 2"/>
          <p:cNvSpPr>
            <a:spLocks noGrp="1"/>
          </p:cNvSpPr>
          <p:nvPr>
            <p:ph idx="1"/>
          </p:nvPr>
        </p:nvSpPr>
        <p:spPr>
          <a:xfrm>
            <a:off x="665922" y="1600201"/>
            <a:ext cx="7086262" cy="4525963"/>
          </a:xfrm>
        </p:spPr>
        <p:style>
          <a:lnRef idx="2">
            <a:schemeClr val="accent5"/>
          </a:lnRef>
          <a:fillRef idx="1">
            <a:schemeClr val="lt1"/>
          </a:fillRef>
          <a:effectRef idx="0">
            <a:schemeClr val="accent5"/>
          </a:effectRef>
          <a:fontRef idx="minor">
            <a:schemeClr val="dk1"/>
          </a:fontRef>
        </p:style>
        <p:txBody>
          <a:bodyPr>
            <a:normAutofit fontScale="77500" lnSpcReduction="20000"/>
          </a:bodyPr>
          <a:lstStyle/>
          <a:p>
            <a:pPr marL="0" indent="0">
              <a:buNone/>
            </a:pPr>
            <a:r>
              <a:rPr lang="en-GB" sz="5100" dirty="0"/>
              <a:t>Take-over of another business</a:t>
            </a:r>
          </a:p>
          <a:p>
            <a:r>
              <a:rPr lang="en-GB" dirty="0"/>
              <a:t>For example in Feb 2015 BT bought EE</a:t>
            </a:r>
          </a:p>
          <a:p>
            <a:pPr fontAlgn="base"/>
            <a:r>
              <a:rPr lang="en-GB" b="1" dirty="0"/>
              <a:t>Telecoms group BT has paid £12.5bn to buy mobile operator EE.</a:t>
            </a:r>
          </a:p>
          <a:p>
            <a:pPr fontAlgn="base"/>
            <a:r>
              <a:rPr lang="en-GB" dirty="0"/>
              <a:t>The takeover creates a communications giant covering fixed-line phones, broadband, mobile and TV.</a:t>
            </a:r>
          </a:p>
          <a:p>
            <a:r>
              <a:rPr lang="en-GB" b="1" dirty="0">
                <a:solidFill>
                  <a:srgbClr val="FF0000"/>
                </a:solidFill>
              </a:rPr>
              <a:t>Why?</a:t>
            </a:r>
          </a:p>
          <a:p>
            <a:pPr fontAlgn="base"/>
            <a:r>
              <a:rPr lang="en-GB" dirty="0"/>
              <a:t>BT says that within four years, the deal will be saving it £360m a year in terms of operating costs and capital investment.</a:t>
            </a:r>
          </a:p>
          <a:p>
            <a:pPr fontAlgn="base"/>
            <a:r>
              <a:rPr lang="en-GB" dirty="0"/>
              <a:t>It added that by combining the two businesses, it should be able to generate an extra £1.6bn a year in sales.</a:t>
            </a:r>
          </a:p>
          <a:p>
            <a:endParaRPr lang="en-GB" dirty="0"/>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4581"/>
          <a:stretch/>
        </p:blipFill>
        <p:spPr bwMode="auto">
          <a:xfrm>
            <a:off x="7791012" y="1659066"/>
            <a:ext cx="2370615" cy="1766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7896200" y="3670851"/>
            <a:ext cx="2160240" cy="127905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solidFill>
                  <a:prstClr val="black"/>
                </a:solidFill>
                <a:latin typeface="Calibri"/>
              </a:rPr>
              <a:t>Full BBC article </a:t>
            </a:r>
            <a:r>
              <a:rPr lang="en-GB" dirty="0">
                <a:solidFill>
                  <a:prstClr val="black"/>
                </a:solidFill>
                <a:latin typeface="Calibri"/>
                <a:hlinkClick r:id="rId4"/>
              </a:rPr>
              <a:t>here</a:t>
            </a:r>
            <a:endParaRPr lang="en-GB" dirty="0">
              <a:solidFill>
                <a:prstClr val="black"/>
              </a:solidFill>
              <a:latin typeface="Calibri"/>
            </a:endParaRPr>
          </a:p>
        </p:txBody>
      </p:sp>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5821" y="5013431"/>
            <a:ext cx="2717721"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0494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n-GB" dirty="0"/>
              <a:t>Corporate strategy defined</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r>
              <a:rPr lang="en-GB" dirty="0"/>
              <a:t>The overall scope and direction of a business and the way in which its various business operations work together to achieve particular goals </a:t>
            </a:r>
          </a:p>
        </p:txBody>
      </p:sp>
    </p:spTree>
    <p:extLst>
      <p:ext uri="{BB962C8B-B14F-4D97-AF65-F5344CB8AC3E}">
        <p14:creationId xmlns:p14="http://schemas.microsoft.com/office/powerpoint/2010/main" val="29749090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a:t>Is this strategic or tactical?</a:t>
            </a:r>
          </a:p>
        </p:txBody>
      </p:sp>
      <p:sp>
        <p:nvSpPr>
          <p:cNvPr id="3" name="Content Placeholder 2"/>
          <p:cNvSpPr>
            <a:spLocks noGrp="1"/>
          </p:cNvSpPr>
          <p:nvPr>
            <p:ph idx="1"/>
          </p:nvPr>
        </p:nvSpPr>
        <p:spPr>
          <a:xfrm>
            <a:off x="1080052" y="2926102"/>
            <a:ext cx="4512366" cy="2040293"/>
          </a:xfrm>
        </p:spPr>
        <p:style>
          <a:lnRef idx="2">
            <a:schemeClr val="accent2"/>
          </a:lnRef>
          <a:fillRef idx="1">
            <a:schemeClr val="lt1"/>
          </a:fillRef>
          <a:effectRef idx="0">
            <a:schemeClr val="accent2"/>
          </a:effectRef>
          <a:fontRef idx="minor">
            <a:schemeClr val="dk1"/>
          </a:fontRef>
        </p:style>
        <p:txBody>
          <a:bodyPr>
            <a:normAutofit/>
          </a:bodyPr>
          <a:lstStyle/>
          <a:p>
            <a:pPr marL="0" indent="0">
              <a:buNone/>
            </a:pPr>
            <a:r>
              <a:rPr lang="en-GB" sz="2400" dirty="0"/>
              <a:t>New Marketing strategy</a:t>
            </a:r>
          </a:p>
          <a:p>
            <a:pPr marL="0" indent="0">
              <a:buNone/>
            </a:pPr>
            <a:r>
              <a:rPr lang="en-GB" sz="2400" dirty="0"/>
              <a:t>For example a hairdressers – watch the </a:t>
            </a:r>
            <a:r>
              <a:rPr lang="en-GB" sz="2400" dirty="0">
                <a:hlinkClick r:id="rId3"/>
              </a:rPr>
              <a:t>video</a:t>
            </a:r>
            <a:r>
              <a:rPr lang="en-GB" sz="2400" dirty="0">
                <a:hlinkClick r:id="rId4"/>
              </a:rPr>
              <a:t> </a:t>
            </a:r>
            <a:r>
              <a:rPr lang="en-GB" sz="2400" dirty="0"/>
              <a:t>– you decide if its strategic or tactical</a:t>
            </a:r>
          </a:p>
        </p:txBody>
      </p:sp>
      <p:pic>
        <p:nvPicPr>
          <p:cNvPr id="12290" name="Picture 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9380" y="2836050"/>
            <a:ext cx="4176464" cy="2220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00443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normAutofit/>
          </a:bodyPr>
          <a:lstStyle/>
          <a:p>
            <a:r>
              <a:rPr lang="en-GB" sz="3600" dirty="0"/>
              <a:t>Impact of decisions on human resources</a:t>
            </a:r>
          </a:p>
        </p:txBody>
      </p:sp>
      <p:sp>
        <p:nvSpPr>
          <p:cNvPr id="4" name="Text Placeholder 3"/>
          <p:cNvSpPr>
            <a:spLocks noGrp="1"/>
          </p:cNvSpPr>
          <p:nvPr>
            <p:ph type="body" idx="1"/>
          </p:nvPr>
        </p:nvSpPr>
        <p:spPr/>
        <p:style>
          <a:lnRef idx="2">
            <a:schemeClr val="accent2"/>
          </a:lnRef>
          <a:fillRef idx="1">
            <a:schemeClr val="lt1"/>
          </a:fillRef>
          <a:effectRef idx="0">
            <a:schemeClr val="accent2"/>
          </a:effectRef>
          <a:fontRef idx="minor">
            <a:schemeClr val="dk1"/>
          </a:fontRef>
        </p:style>
        <p:txBody>
          <a:bodyPr/>
          <a:lstStyle/>
          <a:p>
            <a:r>
              <a:rPr lang="en-GB" dirty="0"/>
              <a:t>Strategic (proactive)</a:t>
            </a:r>
          </a:p>
        </p:txBody>
      </p:sp>
      <p:sp>
        <p:nvSpPr>
          <p:cNvPr id="5" name="Content Placeholder 4"/>
          <p:cNvSpPr>
            <a:spLocks noGrp="1"/>
          </p:cNvSpPr>
          <p:nvPr>
            <p:ph sz="half" idx="2"/>
          </p:nvPr>
        </p:nvSpPr>
        <p:spPr/>
        <p:style>
          <a:lnRef idx="2">
            <a:schemeClr val="accent5"/>
          </a:lnRef>
          <a:fillRef idx="1">
            <a:schemeClr val="lt1"/>
          </a:fillRef>
          <a:effectRef idx="0">
            <a:schemeClr val="accent5"/>
          </a:effectRef>
          <a:fontRef idx="minor">
            <a:schemeClr val="dk1"/>
          </a:fontRef>
        </p:style>
        <p:txBody>
          <a:bodyPr/>
          <a:lstStyle/>
          <a:p>
            <a:endParaRPr lang="en-GB" dirty="0"/>
          </a:p>
          <a:p>
            <a:pPr marL="0" indent="0">
              <a:buNone/>
            </a:pPr>
            <a:endParaRPr lang="en-GB" dirty="0"/>
          </a:p>
        </p:txBody>
      </p:sp>
      <p:sp>
        <p:nvSpPr>
          <p:cNvPr id="6" name="Text Placeholder 5"/>
          <p:cNvSpPr>
            <a:spLocks noGrp="1"/>
          </p:cNvSpPr>
          <p:nvPr>
            <p:ph type="body" sz="quarter" idx="3"/>
          </p:nvPr>
        </p:nvSpPr>
        <p:spPr/>
        <p:style>
          <a:lnRef idx="2">
            <a:schemeClr val="accent6"/>
          </a:lnRef>
          <a:fillRef idx="1">
            <a:schemeClr val="lt1"/>
          </a:fillRef>
          <a:effectRef idx="0">
            <a:schemeClr val="accent6"/>
          </a:effectRef>
          <a:fontRef idx="minor">
            <a:schemeClr val="dk1"/>
          </a:fontRef>
        </p:style>
        <p:txBody>
          <a:bodyPr/>
          <a:lstStyle/>
          <a:p>
            <a:r>
              <a:rPr lang="en-GB" dirty="0"/>
              <a:t>Tactical (reactive)</a:t>
            </a:r>
          </a:p>
        </p:txBody>
      </p:sp>
      <p:sp>
        <p:nvSpPr>
          <p:cNvPr id="8" name="TextBox 7"/>
          <p:cNvSpPr txBox="1"/>
          <p:nvPr/>
        </p:nvSpPr>
        <p:spPr>
          <a:xfrm>
            <a:off x="6172200" y="2617940"/>
            <a:ext cx="5183188" cy="357172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GB" dirty="0"/>
          </a:p>
        </p:txBody>
      </p:sp>
    </p:spTree>
    <p:extLst>
      <p:ext uri="{BB962C8B-B14F-4D97-AF65-F5344CB8AC3E}">
        <p14:creationId xmlns:p14="http://schemas.microsoft.com/office/powerpoint/2010/main" val="33024689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normAutofit/>
          </a:bodyPr>
          <a:lstStyle/>
          <a:p>
            <a:r>
              <a:rPr lang="en-GB" sz="3600" dirty="0"/>
              <a:t>Impact of decisions on human resources</a:t>
            </a:r>
          </a:p>
        </p:txBody>
      </p:sp>
      <p:sp>
        <p:nvSpPr>
          <p:cNvPr id="4" name="Text Placeholder 3"/>
          <p:cNvSpPr>
            <a:spLocks noGrp="1"/>
          </p:cNvSpPr>
          <p:nvPr>
            <p:ph type="body" idx="1"/>
          </p:nvPr>
        </p:nvSpPr>
        <p:spPr/>
        <p:style>
          <a:lnRef idx="2">
            <a:schemeClr val="accent2"/>
          </a:lnRef>
          <a:fillRef idx="1">
            <a:schemeClr val="lt1"/>
          </a:fillRef>
          <a:effectRef idx="0">
            <a:schemeClr val="accent2"/>
          </a:effectRef>
          <a:fontRef idx="minor">
            <a:schemeClr val="dk1"/>
          </a:fontRef>
        </p:style>
        <p:txBody>
          <a:bodyPr/>
          <a:lstStyle/>
          <a:p>
            <a:r>
              <a:rPr lang="en-GB" dirty="0"/>
              <a:t>Strategic (proactive)</a:t>
            </a:r>
          </a:p>
        </p:txBody>
      </p:sp>
      <p:sp>
        <p:nvSpPr>
          <p:cNvPr id="5" name="Content Placeholder 4"/>
          <p:cNvSpPr>
            <a:spLocks noGrp="1"/>
          </p:cNvSpPr>
          <p:nvPr>
            <p:ph sz="half" idx="2"/>
          </p:nvPr>
        </p:nvSpPr>
        <p:spPr/>
        <p:style>
          <a:lnRef idx="2">
            <a:schemeClr val="accent5"/>
          </a:lnRef>
          <a:fillRef idx="1">
            <a:schemeClr val="lt1"/>
          </a:fillRef>
          <a:effectRef idx="0">
            <a:schemeClr val="accent5"/>
          </a:effectRef>
          <a:fontRef idx="minor">
            <a:schemeClr val="dk1"/>
          </a:fontRef>
        </p:style>
        <p:txBody>
          <a:bodyPr>
            <a:normAutofit/>
          </a:bodyPr>
          <a:lstStyle/>
          <a:p>
            <a:r>
              <a:rPr lang="en-GB" dirty="0"/>
              <a:t>Hiring new staff as part of a long term strategy to improve productivity</a:t>
            </a:r>
          </a:p>
          <a:p>
            <a:endParaRPr lang="en-GB" dirty="0"/>
          </a:p>
          <a:p>
            <a:r>
              <a:rPr lang="en-GB" dirty="0"/>
              <a:t>Training staff to achieve the business objective of long-term efficiency and growth</a:t>
            </a:r>
          </a:p>
          <a:p>
            <a:endParaRPr lang="en-GB" dirty="0"/>
          </a:p>
          <a:p>
            <a:pPr marL="0" indent="0">
              <a:buNone/>
            </a:pPr>
            <a:endParaRPr lang="en-GB" dirty="0"/>
          </a:p>
        </p:txBody>
      </p:sp>
      <p:sp>
        <p:nvSpPr>
          <p:cNvPr id="6" name="Text Placeholder 5"/>
          <p:cNvSpPr>
            <a:spLocks noGrp="1"/>
          </p:cNvSpPr>
          <p:nvPr>
            <p:ph type="body" sz="quarter" idx="3"/>
          </p:nvPr>
        </p:nvSpPr>
        <p:spPr/>
        <p:style>
          <a:lnRef idx="2">
            <a:schemeClr val="accent6"/>
          </a:lnRef>
          <a:fillRef idx="1">
            <a:schemeClr val="lt1"/>
          </a:fillRef>
          <a:effectRef idx="0">
            <a:schemeClr val="accent6"/>
          </a:effectRef>
          <a:fontRef idx="minor">
            <a:schemeClr val="dk1"/>
          </a:fontRef>
        </p:style>
        <p:txBody>
          <a:bodyPr/>
          <a:lstStyle/>
          <a:p>
            <a:r>
              <a:rPr lang="en-GB" dirty="0"/>
              <a:t>Tactical (reactive)</a:t>
            </a:r>
          </a:p>
        </p:txBody>
      </p:sp>
      <p:sp>
        <p:nvSpPr>
          <p:cNvPr id="7" name="Content Placeholder 6"/>
          <p:cNvSpPr>
            <a:spLocks noGrp="1"/>
          </p:cNvSpPr>
          <p:nvPr>
            <p:ph sz="quarter" idx="4"/>
          </p:nvPr>
        </p:nvSpPr>
        <p:spPr/>
        <p:style>
          <a:lnRef idx="2">
            <a:schemeClr val="accent4"/>
          </a:lnRef>
          <a:fillRef idx="1">
            <a:schemeClr val="lt1"/>
          </a:fillRef>
          <a:effectRef idx="0">
            <a:schemeClr val="accent4"/>
          </a:effectRef>
          <a:fontRef idx="minor">
            <a:schemeClr val="dk1"/>
          </a:fontRef>
        </p:style>
        <p:txBody>
          <a:bodyPr>
            <a:normAutofit/>
          </a:bodyPr>
          <a:lstStyle/>
          <a:p>
            <a:r>
              <a:rPr lang="en-GB" dirty="0"/>
              <a:t>Having to hire a new network manager because the old one has quit</a:t>
            </a:r>
          </a:p>
          <a:p>
            <a:endParaRPr lang="en-GB" dirty="0"/>
          </a:p>
          <a:p>
            <a:r>
              <a:rPr lang="en-GB" dirty="0"/>
              <a:t>Having to train staff because a new IT system has been introduced</a:t>
            </a:r>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6277" y="259557"/>
            <a:ext cx="2590800"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12182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normAutofit/>
          </a:bodyPr>
          <a:lstStyle/>
          <a:p>
            <a:r>
              <a:rPr lang="en-GB" sz="3600" dirty="0"/>
              <a:t>Impact of decisions on physical resources</a:t>
            </a:r>
          </a:p>
        </p:txBody>
      </p:sp>
      <p:sp>
        <p:nvSpPr>
          <p:cNvPr id="4" name="Text Placeholder 3"/>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lstStyle/>
          <a:p>
            <a:r>
              <a:rPr lang="en-GB" dirty="0"/>
              <a:t>Strategic (proactive)</a:t>
            </a:r>
          </a:p>
        </p:txBody>
      </p:sp>
      <p:sp>
        <p:nvSpPr>
          <p:cNvPr id="3" name="Content Placeholder 2"/>
          <p:cNvSpPr>
            <a:spLocks noGrp="1"/>
          </p:cNvSpPr>
          <p:nvPr>
            <p:ph sz="half" idx="2"/>
          </p:nvPr>
        </p:nvSpPr>
        <p:spPr/>
        <p:style>
          <a:lnRef idx="2">
            <a:schemeClr val="dk1"/>
          </a:lnRef>
          <a:fillRef idx="1">
            <a:schemeClr val="lt1"/>
          </a:fillRef>
          <a:effectRef idx="0">
            <a:schemeClr val="dk1"/>
          </a:effectRef>
          <a:fontRef idx="minor">
            <a:schemeClr val="dk1"/>
          </a:fontRef>
        </p:style>
        <p:txBody>
          <a:bodyPr/>
          <a:lstStyle/>
          <a:p>
            <a:endParaRPr lang="en-GB"/>
          </a:p>
        </p:txBody>
      </p:sp>
      <p:sp>
        <p:nvSpPr>
          <p:cNvPr id="6" name="Text Placeholder 5"/>
          <p:cNvSpPr>
            <a:spLocks noGrp="1"/>
          </p:cNvSpPr>
          <p:nvPr>
            <p:ph type="body" sz="quarter" idx="3"/>
          </p:nvPr>
        </p:nvSpPr>
        <p:spPr/>
        <p:style>
          <a:lnRef idx="2">
            <a:schemeClr val="accent4"/>
          </a:lnRef>
          <a:fillRef idx="1">
            <a:schemeClr val="lt1"/>
          </a:fillRef>
          <a:effectRef idx="0">
            <a:schemeClr val="accent4"/>
          </a:effectRef>
          <a:fontRef idx="minor">
            <a:schemeClr val="dk1"/>
          </a:fontRef>
        </p:style>
        <p:txBody>
          <a:bodyPr/>
          <a:lstStyle/>
          <a:p>
            <a:r>
              <a:rPr lang="en-GB" dirty="0"/>
              <a:t>Tactical (reactive)</a:t>
            </a:r>
          </a:p>
        </p:txBody>
      </p:sp>
      <p:sp>
        <p:nvSpPr>
          <p:cNvPr id="8" name="Content Placeholder 7"/>
          <p:cNvSpPr>
            <a:spLocks noGrp="1"/>
          </p:cNvSpPr>
          <p:nvPr>
            <p:ph sz="quarter" idx="4"/>
          </p:nvPr>
        </p:nvSpPr>
        <p:spPr/>
        <p:style>
          <a:lnRef idx="2">
            <a:schemeClr val="accent1"/>
          </a:lnRef>
          <a:fillRef idx="1">
            <a:schemeClr val="lt1"/>
          </a:fillRef>
          <a:effectRef idx="0">
            <a:schemeClr val="accent1"/>
          </a:effectRef>
          <a:fontRef idx="minor">
            <a:schemeClr val="dk1"/>
          </a:fontRef>
        </p:style>
        <p:txBody>
          <a:bodyPr/>
          <a:lstStyle/>
          <a:p>
            <a:endParaRPr lang="en-GB"/>
          </a:p>
        </p:txBody>
      </p:sp>
    </p:spTree>
    <p:extLst>
      <p:ext uri="{BB962C8B-B14F-4D97-AF65-F5344CB8AC3E}">
        <p14:creationId xmlns:p14="http://schemas.microsoft.com/office/powerpoint/2010/main" val="32698846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normAutofit/>
          </a:bodyPr>
          <a:lstStyle/>
          <a:p>
            <a:r>
              <a:rPr lang="en-GB" sz="3600" dirty="0"/>
              <a:t>Impact of decisions on physical resources</a:t>
            </a:r>
          </a:p>
        </p:txBody>
      </p:sp>
      <p:sp>
        <p:nvSpPr>
          <p:cNvPr id="4" name="Text Placeholder 3"/>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lstStyle/>
          <a:p>
            <a:r>
              <a:rPr lang="en-GB" dirty="0"/>
              <a:t>Strategic (proactive)</a:t>
            </a:r>
          </a:p>
        </p:txBody>
      </p:sp>
      <p:sp>
        <p:nvSpPr>
          <p:cNvPr id="5" name="Content Placeholder 4"/>
          <p:cNvSpPr>
            <a:spLocks noGrp="1"/>
          </p:cNvSpPr>
          <p:nvPr>
            <p:ph sz="half" idx="2"/>
          </p:nvPr>
        </p:nvSpPr>
        <p:spPr/>
        <p:style>
          <a:lnRef idx="2">
            <a:schemeClr val="accent6"/>
          </a:lnRef>
          <a:fillRef idx="1">
            <a:schemeClr val="lt1"/>
          </a:fillRef>
          <a:effectRef idx="0">
            <a:schemeClr val="accent6"/>
          </a:effectRef>
          <a:fontRef idx="minor">
            <a:schemeClr val="dk1"/>
          </a:fontRef>
        </p:style>
        <p:txBody>
          <a:bodyPr>
            <a:normAutofit/>
          </a:bodyPr>
          <a:lstStyle/>
          <a:p>
            <a:r>
              <a:rPr lang="en-GB" dirty="0"/>
              <a:t>Moving a factory location to another country to achieve the long-term objective of cost cutting and profit maximisation</a:t>
            </a:r>
          </a:p>
        </p:txBody>
      </p:sp>
      <p:sp>
        <p:nvSpPr>
          <p:cNvPr id="6" name="Text Placeholder 5"/>
          <p:cNvSpPr>
            <a:spLocks noGrp="1"/>
          </p:cNvSpPr>
          <p:nvPr>
            <p:ph type="body" sz="quarter" idx="3"/>
          </p:nvPr>
        </p:nvSpPr>
        <p:spPr/>
        <p:style>
          <a:lnRef idx="2">
            <a:schemeClr val="accent4"/>
          </a:lnRef>
          <a:fillRef idx="1">
            <a:schemeClr val="lt1"/>
          </a:fillRef>
          <a:effectRef idx="0">
            <a:schemeClr val="accent4"/>
          </a:effectRef>
          <a:fontRef idx="minor">
            <a:schemeClr val="dk1"/>
          </a:fontRef>
        </p:style>
        <p:txBody>
          <a:bodyPr/>
          <a:lstStyle/>
          <a:p>
            <a:r>
              <a:rPr lang="en-GB" dirty="0"/>
              <a:t>Tactical (reactive)</a:t>
            </a:r>
          </a:p>
        </p:txBody>
      </p:sp>
      <p:sp>
        <p:nvSpPr>
          <p:cNvPr id="7" name="Content Placeholder 6"/>
          <p:cNvSpPr>
            <a:spLocks noGrp="1"/>
          </p:cNvSpPr>
          <p:nvPr>
            <p:ph sz="quarter" idx="4"/>
          </p:nvPr>
        </p:nvSpPr>
        <p:spPr/>
        <p:style>
          <a:lnRef idx="2">
            <a:schemeClr val="accent3"/>
          </a:lnRef>
          <a:fillRef idx="1">
            <a:schemeClr val="lt1"/>
          </a:fillRef>
          <a:effectRef idx="0">
            <a:schemeClr val="accent3"/>
          </a:effectRef>
          <a:fontRef idx="minor">
            <a:schemeClr val="dk1"/>
          </a:fontRef>
        </p:style>
        <p:txBody>
          <a:bodyPr/>
          <a:lstStyle/>
          <a:p>
            <a:r>
              <a:rPr lang="en-GB" dirty="0"/>
              <a:t>Moving a factory layout around to accommodate a new product being manufactured</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3175" y="-135709"/>
            <a:ext cx="30099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03437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normAutofit/>
          </a:bodyPr>
          <a:lstStyle/>
          <a:p>
            <a:r>
              <a:rPr lang="en-GB" sz="3200" dirty="0"/>
              <a:t>Impact of decisions on financial resources</a:t>
            </a:r>
          </a:p>
        </p:txBody>
      </p:sp>
      <p:sp>
        <p:nvSpPr>
          <p:cNvPr id="4" name="Text Placeholder 3"/>
          <p:cNvSpPr>
            <a:spLocks noGrp="1"/>
          </p:cNvSpPr>
          <p:nvPr>
            <p:ph type="body" idx="1"/>
          </p:nvPr>
        </p:nvSpPr>
        <p:spPr/>
        <p:style>
          <a:lnRef idx="2">
            <a:schemeClr val="accent3"/>
          </a:lnRef>
          <a:fillRef idx="1">
            <a:schemeClr val="lt1"/>
          </a:fillRef>
          <a:effectRef idx="0">
            <a:schemeClr val="accent3"/>
          </a:effectRef>
          <a:fontRef idx="minor">
            <a:schemeClr val="dk1"/>
          </a:fontRef>
        </p:style>
        <p:txBody>
          <a:bodyPr/>
          <a:lstStyle/>
          <a:p>
            <a:r>
              <a:rPr lang="en-GB" dirty="0"/>
              <a:t>Strategic (Proactive)</a:t>
            </a:r>
          </a:p>
        </p:txBody>
      </p:sp>
      <p:sp>
        <p:nvSpPr>
          <p:cNvPr id="3" name="Content Placeholder 2"/>
          <p:cNvSpPr>
            <a:spLocks noGrp="1"/>
          </p:cNvSpPr>
          <p:nvPr>
            <p:ph sz="half" idx="2"/>
          </p:nvPr>
        </p:nvSpPr>
        <p:spPr/>
        <p:style>
          <a:lnRef idx="2">
            <a:schemeClr val="dk1"/>
          </a:lnRef>
          <a:fillRef idx="1">
            <a:schemeClr val="lt1"/>
          </a:fillRef>
          <a:effectRef idx="0">
            <a:schemeClr val="dk1"/>
          </a:effectRef>
          <a:fontRef idx="minor">
            <a:schemeClr val="dk1"/>
          </a:fontRef>
        </p:style>
        <p:txBody>
          <a:bodyPr/>
          <a:lstStyle/>
          <a:p>
            <a:endParaRPr lang="en-GB"/>
          </a:p>
        </p:txBody>
      </p:sp>
      <p:sp>
        <p:nvSpPr>
          <p:cNvPr id="6" name="Text Placeholder 5"/>
          <p:cNvSpPr>
            <a:spLocks noGrp="1"/>
          </p:cNvSpPr>
          <p:nvPr>
            <p:ph type="body" sz="quarter" idx="3"/>
          </p:nvPr>
        </p:nvSpPr>
        <p:spPr/>
        <p:style>
          <a:lnRef idx="2">
            <a:schemeClr val="accent6"/>
          </a:lnRef>
          <a:fillRef idx="1">
            <a:schemeClr val="lt1"/>
          </a:fillRef>
          <a:effectRef idx="0">
            <a:schemeClr val="accent6"/>
          </a:effectRef>
          <a:fontRef idx="minor">
            <a:schemeClr val="dk1"/>
          </a:fontRef>
        </p:style>
        <p:txBody>
          <a:bodyPr/>
          <a:lstStyle/>
          <a:p>
            <a:r>
              <a:rPr lang="en-GB" dirty="0"/>
              <a:t>Tactical (Reactive)</a:t>
            </a:r>
          </a:p>
        </p:txBody>
      </p:sp>
      <p:sp>
        <p:nvSpPr>
          <p:cNvPr id="8" name="Content Placeholder 7"/>
          <p:cNvSpPr>
            <a:spLocks noGrp="1"/>
          </p:cNvSpPr>
          <p:nvPr>
            <p:ph sz="quarter" idx="4"/>
          </p:nvPr>
        </p:nvSpPr>
        <p:spPr/>
        <p:style>
          <a:lnRef idx="2">
            <a:schemeClr val="accent1"/>
          </a:lnRef>
          <a:fillRef idx="1">
            <a:schemeClr val="lt1"/>
          </a:fillRef>
          <a:effectRef idx="0">
            <a:schemeClr val="accent1"/>
          </a:effectRef>
          <a:fontRef idx="minor">
            <a:schemeClr val="dk1"/>
          </a:fontRef>
        </p:style>
        <p:txBody>
          <a:bodyPr/>
          <a:lstStyle/>
          <a:p>
            <a:endParaRPr lang="en-GB"/>
          </a:p>
        </p:txBody>
      </p:sp>
    </p:spTree>
    <p:extLst>
      <p:ext uri="{BB962C8B-B14F-4D97-AF65-F5344CB8AC3E}">
        <p14:creationId xmlns:p14="http://schemas.microsoft.com/office/powerpoint/2010/main" val="22605207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normAutofit/>
          </a:bodyPr>
          <a:lstStyle/>
          <a:p>
            <a:r>
              <a:rPr lang="en-GB" sz="3200" dirty="0"/>
              <a:t>Impact of decisions on financial resources</a:t>
            </a:r>
          </a:p>
        </p:txBody>
      </p:sp>
      <p:sp>
        <p:nvSpPr>
          <p:cNvPr id="4" name="Text Placeholder 3"/>
          <p:cNvSpPr>
            <a:spLocks noGrp="1"/>
          </p:cNvSpPr>
          <p:nvPr>
            <p:ph type="body" idx="1"/>
          </p:nvPr>
        </p:nvSpPr>
        <p:spPr/>
        <p:style>
          <a:lnRef idx="2">
            <a:schemeClr val="accent3"/>
          </a:lnRef>
          <a:fillRef idx="1">
            <a:schemeClr val="lt1"/>
          </a:fillRef>
          <a:effectRef idx="0">
            <a:schemeClr val="accent3"/>
          </a:effectRef>
          <a:fontRef idx="minor">
            <a:schemeClr val="dk1"/>
          </a:fontRef>
        </p:style>
        <p:txBody>
          <a:bodyPr/>
          <a:lstStyle/>
          <a:p>
            <a:r>
              <a:rPr lang="en-GB" dirty="0"/>
              <a:t>Strategic (Proactive)</a:t>
            </a:r>
          </a:p>
        </p:txBody>
      </p:sp>
      <p:sp>
        <p:nvSpPr>
          <p:cNvPr id="5" name="Content Placeholder 4"/>
          <p:cNvSpPr>
            <a:spLocks noGrp="1"/>
          </p:cNvSpPr>
          <p:nvPr>
            <p:ph sz="half" idx="2"/>
          </p:nvPr>
        </p:nvSpPr>
        <p:spPr/>
        <p:style>
          <a:lnRef idx="2">
            <a:schemeClr val="accent4"/>
          </a:lnRef>
          <a:fillRef idx="1">
            <a:schemeClr val="lt1"/>
          </a:fillRef>
          <a:effectRef idx="0">
            <a:schemeClr val="accent4"/>
          </a:effectRef>
          <a:fontRef idx="minor">
            <a:schemeClr val="dk1"/>
          </a:fontRef>
        </p:style>
        <p:txBody>
          <a:bodyPr>
            <a:normAutofit lnSpcReduction="10000"/>
          </a:bodyPr>
          <a:lstStyle/>
          <a:p>
            <a:r>
              <a:rPr lang="en-GB" dirty="0"/>
              <a:t>Issuing shares to raise capital to achieve a long-term objective of growth and expansion</a:t>
            </a:r>
          </a:p>
          <a:p>
            <a:endParaRPr lang="en-GB" dirty="0"/>
          </a:p>
          <a:p>
            <a:r>
              <a:rPr lang="en-GB" dirty="0"/>
              <a:t>Allocating budgets to ne R&amp;D projects which help the business to achieve the long-term objectives of expanding the product portfolio</a:t>
            </a:r>
          </a:p>
        </p:txBody>
      </p:sp>
      <p:sp>
        <p:nvSpPr>
          <p:cNvPr id="6" name="Text Placeholder 5"/>
          <p:cNvSpPr>
            <a:spLocks noGrp="1"/>
          </p:cNvSpPr>
          <p:nvPr>
            <p:ph type="body" sz="quarter" idx="3"/>
          </p:nvPr>
        </p:nvSpPr>
        <p:spPr/>
        <p:style>
          <a:lnRef idx="2">
            <a:schemeClr val="accent6"/>
          </a:lnRef>
          <a:fillRef idx="1">
            <a:schemeClr val="lt1"/>
          </a:fillRef>
          <a:effectRef idx="0">
            <a:schemeClr val="accent6"/>
          </a:effectRef>
          <a:fontRef idx="minor">
            <a:schemeClr val="dk1"/>
          </a:fontRef>
        </p:style>
        <p:txBody>
          <a:bodyPr/>
          <a:lstStyle/>
          <a:p>
            <a:r>
              <a:rPr lang="en-GB" dirty="0"/>
              <a:t>Tactical (Reactive)</a:t>
            </a:r>
          </a:p>
        </p:txBody>
      </p:sp>
      <p:sp>
        <p:nvSpPr>
          <p:cNvPr id="7" name="Content Placeholder 6"/>
          <p:cNvSpPr>
            <a:spLocks noGrp="1"/>
          </p:cNvSpPr>
          <p:nvPr>
            <p:ph sz="quarter" idx="4"/>
          </p:nvPr>
        </p:nvSpPr>
        <p:spPr/>
        <p:style>
          <a:lnRef idx="2">
            <a:schemeClr val="accent2"/>
          </a:lnRef>
          <a:fillRef idx="1">
            <a:schemeClr val="lt1"/>
          </a:fillRef>
          <a:effectRef idx="0">
            <a:schemeClr val="accent2"/>
          </a:effectRef>
          <a:fontRef idx="minor">
            <a:schemeClr val="dk1"/>
          </a:fontRef>
        </p:style>
        <p:txBody>
          <a:bodyPr/>
          <a:lstStyle/>
          <a:p>
            <a:r>
              <a:rPr lang="en-GB" dirty="0"/>
              <a:t>Agreeing an overdraft with the bank to cover a shortfall in a cash flow forecast</a:t>
            </a:r>
          </a:p>
          <a:p>
            <a:endParaRPr lang="en-GB" dirty="0"/>
          </a:p>
          <a:p>
            <a:r>
              <a:rPr lang="en-GB" dirty="0"/>
              <a:t>Arranging a bank loan to buy some office furniture to replace some that is old and broken </a:t>
            </a:r>
          </a:p>
        </p:txBody>
      </p:sp>
      <p:pic>
        <p:nvPicPr>
          <p:cNvPr id="81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4642" y="57759"/>
            <a:ext cx="2520280" cy="1738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11772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bg1"/>
                </a:solidFill>
              </a:rPr>
              <a:t>Revision Video </a:t>
            </a:r>
          </a:p>
        </p:txBody>
      </p:sp>
      <p:pic>
        <p:nvPicPr>
          <p:cNvPr id="9218"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537" y="1340769"/>
            <a:ext cx="8582025" cy="534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34875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bg1"/>
                </a:solidFill>
              </a:rPr>
              <a:t>Revision video 2</a:t>
            </a:r>
          </a:p>
        </p:txBody>
      </p:sp>
      <p:pic>
        <p:nvPicPr>
          <p:cNvPr id="10242"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1" y="1484784"/>
            <a:ext cx="8505825" cy="520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19688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bg1"/>
                </a:solidFill>
                <a:latin typeface="Arial Black" panose="020B0A04020102020204" pitchFamily="34" charset="0"/>
              </a:rPr>
              <a:t>Sample Edexcel A2 questions</a:t>
            </a:r>
          </a:p>
        </p:txBody>
      </p:sp>
      <p:pic>
        <p:nvPicPr>
          <p:cNvPr id="1032" name="Picture 8" descr="https://static.pexels.com/photos/8769/pen-writing-notes-studying.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01528" y="1600200"/>
            <a:ext cx="678894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228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a:solidFill>
                  <a:srgbClr val="0070C0"/>
                </a:solidFill>
              </a:rPr>
              <a:t>Ansoff’s Matrix</a:t>
            </a: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18686252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2" y="0"/>
            <a:ext cx="10972800" cy="1143000"/>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Case study for question 1</a:t>
            </a:r>
          </a:p>
        </p:txBody>
      </p:sp>
      <p:pic>
        <p:nvPicPr>
          <p:cNvPr id="3" name="Picture 2"/>
          <p:cNvPicPr>
            <a:picLocks noChangeAspect="1"/>
          </p:cNvPicPr>
          <p:nvPr/>
        </p:nvPicPr>
        <p:blipFill>
          <a:blip r:embed="rId2"/>
          <a:stretch>
            <a:fillRect/>
          </a:stretch>
        </p:blipFill>
        <p:spPr>
          <a:xfrm>
            <a:off x="1125015" y="1535594"/>
            <a:ext cx="8721588" cy="44278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427808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2315817" cy="4445414"/>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GB" dirty="0"/>
              <a:t>Case study question 1</a:t>
            </a:r>
          </a:p>
        </p:txBody>
      </p:sp>
      <p:pic>
        <p:nvPicPr>
          <p:cNvPr id="4" name="Content Placeholder 3"/>
          <p:cNvPicPr>
            <a:picLocks noGrp="1" noChangeAspect="1"/>
          </p:cNvPicPr>
          <p:nvPr>
            <p:ph idx="1"/>
          </p:nvPr>
        </p:nvPicPr>
        <p:blipFill>
          <a:blip r:embed="rId2"/>
          <a:stretch>
            <a:fillRect/>
          </a:stretch>
        </p:blipFill>
        <p:spPr>
          <a:xfrm>
            <a:off x="3792114" y="459200"/>
            <a:ext cx="6742742" cy="60873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021591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Sample question 1</a:t>
            </a:r>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Knowledge 2</a:t>
            </a: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Application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 3</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agon 10"/>
          <p:cNvSpPr/>
          <p:nvPr/>
        </p:nvSpPr>
        <p:spPr>
          <a:xfrm>
            <a:off x="8977897" y="4785086"/>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Evaluation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 3</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Content Placeholder 3"/>
          <p:cNvPicPr>
            <a:picLocks noGrp="1" noChangeAspect="1"/>
          </p:cNvPicPr>
          <p:nvPr>
            <p:ph idx="1"/>
          </p:nvPr>
        </p:nvPicPr>
        <p:blipFill>
          <a:blip r:embed="rId2"/>
          <a:stretch>
            <a:fillRect/>
          </a:stretch>
        </p:blipFill>
        <p:spPr>
          <a:xfrm>
            <a:off x="1360027" y="1969416"/>
            <a:ext cx="9379226" cy="20780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043882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2" y="0"/>
            <a:ext cx="10972800" cy="1143000"/>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Case study for question 2</a:t>
            </a:r>
          </a:p>
        </p:txBody>
      </p:sp>
      <p:pic>
        <p:nvPicPr>
          <p:cNvPr id="4" name="Content Placeholder 3"/>
          <p:cNvPicPr>
            <a:picLocks noGrp="1" noChangeAspect="1"/>
          </p:cNvPicPr>
          <p:nvPr>
            <p:ph idx="1"/>
          </p:nvPr>
        </p:nvPicPr>
        <p:blipFill>
          <a:blip r:embed="rId2"/>
          <a:stretch>
            <a:fillRect/>
          </a:stretch>
        </p:blipFill>
        <p:spPr>
          <a:xfrm>
            <a:off x="1416083" y="1308790"/>
            <a:ext cx="8522617" cy="5549210"/>
          </a:xfrm>
          <a:prstGeom prst="rect">
            <a:avLst/>
          </a:prstGeom>
        </p:spPr>
      </p:pic>
    </p:spTree>
    <p:extLst>
      <p:ext uri="{BB962C8B-B14F-4D97-AF65-F5344CB8AC3E}">
        <p14:creationId xmlns:p14="http://schemas.microsoft.com/office/powerpoint/2010/main" val="5856320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Sample question 2</a:t>
            </a:r>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200" dirty="0"/>
              <a:t>Knowledge 4</a:t>
            </a: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200" dirty="0"/>
              <a:t>Application 4</a:t>
            </a:r>
            <a:endParaRPr lang="en-GB" sz="2800" dirty="0"/>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200" dirty="0"/>
              <a:t>Analysis</a:t>
            </a:r>
          </a:p>
          <a:p>
            <a:pPr algn="ctr"/>
            <a:r>
              <a:rPr lang="en-GB" sz="3200" dirty="0"/>
              <a:t> 6</a:t>
            </a:r>
            <a:endParaRPr lang="en-GB" sz="2800" dirty="0"/>
          </a:p>
        </p:txBody>
      </p:sp>
      <p:sp>
        <p:nvSpPr>
          <p:cNvPr id="11" name="Hexagon 10"/>
          <p:cNvSpPr/>
          <p:nvPr/>
        </p:nvSpPr>
        <p:spPr>
          <a:xfrm>
            <a:off x="8977897" y="4785086"/>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200" dirty="0"/>
              <a:t>Evaluation</a:t>
            </a:r>
          </a:p>
          <a:p>
            <a:pPr algn="ctr"/>
            <a:r>
              <a:rPr lang="en-GB" sz="3200" dirty="0"/>
              <a:t> 6</a:t>
            </a:r>
            <a:endParaRPr lang="en-GB" sz="2800" dirty="0"/>
          </a:p>
        </p:txBody>
      </p:sp>
      <p:grpSp>
        <p:nvGrpSpPr>
          <p:cNvPr id="12" name="Group 5"/>
          <p:cNvGrpSpPr>
            <a:grpSpLocks noChangeAspect="1"/>
          </p:cNvGrpSpPr>
          <p:nvPr/>
        </p:nvGrpSpPr>
        <p:grpSpPr bwMode="auto">
          <a:xfrm>
            <a:off x="838200" y="2500243"/>
            <a:ext cx="10763374" cy="1117600"/>
            <a:chOff x="314" y="1984"/>
            <a:chExt cx="5191" cy="539"/>
          </a:xfrm>
        </p:grpSpPr>
        <p:sp>
          <p:nvSpPr>
            <p:cNvPr id="13" name="AutoShape 4"/>
            <p:cNvSpPr>
              <a:spLocks noChangeAspect="1" noChangeArrowheads="1" noTextEdit="1"/>
            </p:cNvSpPr>
            <p:nvPr/>
          </p:nvSpPr>
          <p:spPr bwMode="auto">
            <a:xfrm>
              <a:off x="314" y="1984"/>
              <a:ext cx="5191" cy="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 y="1984"/>
              <a:ext cx="5196" cy="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932870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2" y="0"/>
            <a:ext cx="10972800" cy="1143000"/>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Case study for question 3</a:t>
            </a:r>
          </a:p>
        </p:txBody>
      </p:sp>
      <p:grpSp>
        <p:nvGrpSpPr>
          <p:cNvPr id="4" name="Group 5"/>
          <p:cNvGrpSpPr>
            <a:grpSpLocks noChangeAspect="1"/>
          </p:cNvGrpSpPr>
          <p:nvPr/>
        </p:nvGrpSpPr>
        <p:grpSpPr bwMode="auto">
          <a:xfrm>
            <a:off x="2000807" y="1306512"/>
            <a:ext cx="8610600" cy="5389563"/>
            <a:chOff x="249" y="28"/>
            <a:chExt cx="5424" cy="3395"/>
          </a:xfrm>
        </p:grpSpPr>
        <p:sp>
          <p:nvSpPr>
            <p:cNvPr id="5" name="AutoShape 4"/>
            <p:cNvSpPr>
              <a:spLocks noChangeAspect="1" noChangeArrowheads="1" noTextEdit="1"/>
            </p:cNvSpPr>
            <p:nvPr/>
          </p:nvSpPr>
          <p:spPr bwMode="auto">
            <a:xfrm>
              <a:off x="249" y="28"/>
              <a:ext cx="5424" cy="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 y="28"/>
              <a:ext cx="5429" cy="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861864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Sample question 3</a:t>
            </a:r>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200" dirty="0"/>
              <a:t>Knowledge 2</a:t>
            </a: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200" dirty="0"/>
              <a:t>Application 2</a:t>
            </a:r>
            <a:endParaRPr lang="en-GB" sz="2800" dirty="0"/>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200" dirty="0"/>
              <a:t>Analysis</a:t>
            </a:r>
          </a:p>
          <a:p>
            <a:pPr algn="ctr"/>
            <a:r>
              <a:rPr lang="en-GB" sz="3200" dirty="0"/>
              <a:t> 1</a:t>
            </a:r>
            <a:endParaRPr lang="en-GB" sz="2800" dirty="0"/>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835456"/>
            <a:ext cx="11030272" cy="10840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10376452" y="4174435"/>
            <a:ext cx="442750" cy="369332"/>
          </a:xfrm>
          <a:prstGeom prst="rect">
            <a:avLst/>
          </a:prstGeom>
          <a:noFill/>
        </p:spPr>
        <p:txBody>
          <a:bodyPr wrap="none" rtlCol="0">
            <a:spAutoFit/>
          </a:bodyPr>
          <a:lstStyle/>
          <a:p>
            <a:r>
              <a:rPr lang="en-GB" dirty="0"/>
              <a:t>[5]</a:t>
            </a:r>
          </a:p>
        </p:txBody>
      </p:sp>
    </p:spTree>
    <p:extLst>
      <p:ext uri="{BB962C8B-B14F-4D97-AF65-F5344CB8AC3E}">
        <p14:creationId xmlns:p14="http://schemas.microsoft.com/office/powerpoint/2010/main" val="7230129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134" y="225286"/>
            <a:ext cx="2223762" cy="5287617"/>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GB" dirty="0"/>
              <a:t>Case study for question 4</a:t>
            </a:r>
          </a:p>
        </p:txBody>
      </p:sp>
      <p:pic>
        <p:nvPicPr>
          <p:cNvPr id="4" name="Picture 3"/>
          <p:cNvPicPr>
            <a:picLocks noChangeAspect="1"/>
          </p:cNvPicPr>
          <p:nvPr/>
        </p:nvPicPr>
        <p:blipFill>
          <a:blip r:embed="rId2"/>
          <a:stretch>
            <a:fillRect/>
          </a:stretch>
        </p:blipFill>
        <p:spPr>
          <a:xfrm>
            <a:off x="3373770" y="0"/>
            <a:ext cx="5364945" cy="7017104"/>
          </a:xfrm>
          <a:prstGeom prst="rect">
            <a:avLst/>
          </a:prstGeom>
        </p:spPr>
      </p:pic>
    </p:spTree>
    <p:extLst>
      <p:ext uri="{BB962C8B-B14F-4D97-AF65-F5344CB8AC3E}">
        <p14:creationId xmlns:p14="http://schemas.microsoft.com/office/powerpoint/2010/main" val="40763329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Sample question 4</a:t>
            </a:r>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Knowledge 2</a:t>
            </a: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Application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 1</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 name="Group 5"/>
          <p:cNvGrpSpPr>
            <a:grpSpLocks noChangeAspect="1"/>
          </p:cNvGrpSpPr>
          <p:nvPr/>
        </p:nvGrpSpPr>
        <p:grpSpPr bwMode="auto">
          <a:xfrm>
            <a:off x="838200" y="2355236"/>
            <a:ext cx="10451254" cy="1130085"/>
            <a:chOff x="431" y="1933"/>
            <a:chExt cx="5142" cy="556"/>
          </a:xfrm>
        </p:grpSpPr>
        <p:sp>
          <p:nvSpPr>
            <p:cNvPr id="13" name="AutoShape 4"/>
            <p:cNvSpPr>
              <a:spLocks noChangeAspect="1" noChangeArrowheads="1" noTextEdit="1"/>
            </p:cNvSpPr>
            <p:nvPr/>
          </p:nvSpPr>
          <p:spPr bwMode="auto">
            <a:xfrm>
              <a:off x="431" y="1933"/>
              <a:ext cx="5142" cy="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 y="1933"/>
              <a:ext cx="5147" cy="5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10747513" y="3586287"/>
            <a:ext cx="442750" cy="369332"/>
          </a:xfrm>
          <a:prstGeom prst="rect">
            <a:avLst/>
          </a:prstGeom>
          <a:noFill/>
        </p:spPr>
        <p:txBody>
          <a:bodyPr wrap="none" rtlCol="0">
            <a:spAutoFit/>
          </a:bodyPr>
          <a:lstStyle/>
          <a:p>
            <a:r>
              <a:rPr lang="en-GB" dirty="0"/>
              <a:t>[5]</a:t>
            </a:r>
          </a:p>
        </p:txBody>
      </p:sp>
    </p:spTree>
    <p:extLst>
      <p:ext uri="{BB962C8B-B14F-4D97-AF65-F5344CB8AC3E}">
        <p14:creationId xmlns:p14="http://schemas.microsoft.com/office/powerpoint/2010/main" val="3939340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GB" dirty="0"/>
              <a:t>Glossary</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r>
              <a:rPr lang="en-GB" b="1" dirty="0" err="1"/>
              <a:t>Ansoff’s</a:t>
            </a:r>
            <a:r>
              <a:rPr lang="en-GB" b="1" dirty="0"/>
              <a:t> matrix</a:t>
            </a:r>
            <a:r>
              <a:rPr lang="en-GB" dirty="0"/>
              <a:t>; The </a:t>
            </a:r>
            <a:r>
              <a:rPr lang="en-GB" dirty="0" err="1"/>
              <a:t>Ansoff</a:t>
            </a:r>
            <a:r>
              <a:rPr lang="en-GB" dirty="0"/>
              <a:t> Matrix is a marketing planning tool which usually aids a business in determining its product and market growth by focusing on whether the products are new or existing and whether the market is new or existing</a:t>
            </a:r>
          </a:p>
          <a:p>
            <a:r>
              <a:rPr lang="en-GB" b="1" dirty="0"/>
              <a:t>Boston Box</a:t>
            </a:r>
            <a:r>
              <a:rPr lang="en-GB" dirty="0"/>
              <a:t>; Created by the Boston Consulting Group, the BCG matrix aims to identify high-growth products by categorising the company's product portfolio according to growth rate and market share</a:t>
            </a:r>
          </a:p>
          <a:p>
            <a:r>
              <a:rPr lang="en-GB" b="1" dirty="0"/>
              <a:t>Kay’s Distinctive Capabilities</a:t>
            </a:r>
            <a:r>
              <a:rPr lang="en-GB" dirty="0"/>
              <a:t>; This is a business strategy concept where a successful company achieves a competitive advantage over other businesses. There are 3 ways this can be achieved (3 distinctive capabilities); - Architecture, Innovation and Reputation</a:t>
            </a:r>
          </a:p>
          <a:p>
            <a:r>
              <a:rPr lang="en-GB" b="1" dirty="0"/>
              <a:t>Product portfolio</a:t>
            </a:r>
            <a:r>
              <a:rPr lang="en-GB" dirty="0"/>
              <a:t>; All the products that a company produces or sells</a:t>
            </a:r>
          </a:p>
        </p:txBody>
      </p:sp>
    </p:spTree>
    <p:extLst>
      <p:ext uri="{BB962C8B-B14F-4D97-AF65-F5344CB8AC3E}">
        <p14:creationId xmlns:p14="http://schemas.microsoft.com/office/powerpoint/2010/main" val="141790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Who was Igor Ansoff?</a:t>
            </a:r>
          </a:p>
        </p:txBody>
      </p:sp>
      <p:sp>
        <p:nvSpPr>
          <p:cNvPr id="5" name="Content Placeholder 4"/>
          <p:cNvSpPr>
            <a:spLocks noGrp="1"/>
          </p:cNvSpPr>
          <p:nvPr>
            <p:ph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dirty="0"/>
              <a:t>Igor Ansoff was a business professor, who back in the 1950’s, had a theory relating to how a company looking for growth can choose their marketing strategy – all of which can be expressed in a diagram.  </a:t>
            </a:r>
          </a:p>
          <a:p>
            <a:r>
              <a:rPr lang="en-GB" dirty="0"/>
              <a:t>In an exam you have not got time to draw the diagram (in a more general question) but you can refer to it and you may be asked to discuss a given matrix in relation to the case study.  </a:t>
            </a:r>
          </a:p>
          <a:p>
            <a:r>
              <a:rPr lang="en-GB" dirty="0"/>
              <a:t>Use it as a tool for analysis, like a spanner or a wrench, a marketing question when analysed using the matrix will score you valuable marks so it’s worth learning and being able to apply to different companies. </a:t>
            </a:r>
          </a:p>
          <a:p>
            <a:endParaRPr lang="en-GB" dirty="0"/>
          </a:p>
        </p:txBody>
      </p:sp>
      <p:pic>
        <p:nvPicPr>
          <p:cNvPr id="6"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28849" y="150675"/>
            <a:ext cx="1216497" cy="167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7457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057195" y="0"/>
            <a:ext cx="4463953" cy="596349"/>
          </a:xfrm>
        </p:spPr>
        <p:style>
          <a:lnRef idx="2">
            <a:schemeClr val="accent2">
              <a:shade val="50000"/>
            </a:schemeClr>
          </a:lnRef>
          <a:fillRef idx="1">
            <a:schemeClr val="accent2"/>
          </a:fillRef>
          <a:effectRef idx="0">
            <a:schemeClr val="accent2"/>
          </a:effectRef>
          <a:fontRef idx="minor">
            <a:schemeClr val="lt1"/>
          </a:fontRef>
        </p:style>
        <p:txBody>
          <a:bodyPr>
            <a:normAutofit fontScale="90000"/>
          </a:bodyPr>
          <a:lstStyle/>
          <a:p>
            <a:pPr algn="ctr"/>
            <a:r>
              <a:rPr lang="en-GB" dirty="0"/>
              <a:t>Ansoff’s Matrix</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902787455"/>
              </p:ext>
            </p:extLst>
          </p:nvPr>
        </p:nvGraphicFramePr>
        <p:xfrm>
          <a:off x="443345" y="720437"/>
          <a:ext cx="11319163" cy="5866180"/>
        </p:xfrm>
        <a:graphic>
          <a:graphicData uri="http://schemas.openxmlformats.org/drawingml/2006/table">
            <a:tbl>
              <a:tblPr firstRow="1" firstCol="1" bandRow="1">
                <a:tableStyleId>{0E3FDE45-AF77-4B5C-9715-49D594BDF05E}</a:tableStyleId>
              </a:tblPr>
              <a:tblGrid>
                <a:gridCol w="2576946">
                  <a:extLst>
                    <a:ext uri="{9D8B030D-6E8A-4147-A177-3AD203B41FA5}">
                      <a16:colId xmlns:a16="http://schemas.microsoft.com/office/drawing/2014/main" val="20000"/>
                    </a:ext>
                  </a:extLst>
                </a:gridCol>
                <a:gridCol w="4378036">
                  <a:extLst>
                    <a:ext uri="{9D8B030D-6E8A-4147-A177-3AD203B41FA5}">
                      <a16:colId xmlns:a16="http://schemas.microsoft.com/office/drawing/2014/main" val="20001"/>
                    </a:ext>
                  </a:extLst>
                </a:gridCol>
                <a:gridCol w="4364181">
                  <a:extLst>
                    <a:ext uri="{9D8B030D-6E8A-4147-A177-3AD203B41FA5}">
                      <a16:colId xmlns:a16="http://schemas.microsoft.com/office/drawing/2014/main" val="20002"/>
                    </a:ext>
                  </a:extLst>
                </a:gridCol>
              </a:tblGrid>
              <a:tr h="1351318">
                <a:tc>
                  <a:txBody>
                    <a:bodyPr/>
                    <a:lstStyle/>
                    <a:p>
                      <a:endParaRPr lang="en-GB" sz="2000" dirty="0">
                        <a:effectLst/>
                        <a:latin typeface="Arial Black" panose="020B0A040201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br>
                        <a:rPr lang="en-GB" sz="2000" dirty="0">
                          <a:effectLst/>
                          <a:latin typeface="Arial Black" panose="020B0A04020102020204" pitchFamily="34" charset="0"/>
                          <a:cs typeface="Times New Roman" panose="02020603050405020304" pitchFamily="18" charset="0"/>
                        </a:rPr>
                      </a:br>
                      <a:r>
                        <a:rPr lang="en-GB" sz="2000" dirty="0">
                          <a:effectLst/>
                          <a:latin typeface="Arial Black" panose="020B0A04020102020204" pitchFamily="34" charset="0"/>
                          <a:cs typeface="Times New Roman" panose="02020603050405020304" pitchFamily="18" charset="0"/>
                        </a:rPr>
                        <a:t>Existing Product or Service</a:t>
                      </a:r>
                      <a:br>
                        <a:rPr lang="en-GB" sz="2000" dirty="0">
                          <a:effectLst/>
                          <a:latin typeface="Arial Black" panose="020B0A04020102020204" pitchFamily="34" charset="0"/>
                          <a:cs typeface="Times New Roman" panose="02020603050405020304" pitchFamily="18" charset="0"/>
                        </a:rPr>
                      </a:br>
                      <a:endParaRPr lang="en-GB" sz="2800" dirty="0">
                        <a:effectLst/>
                        <a:latin typeface="Arial Black" panose="020B0A04020102020204" pitchFamily="34"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br>
                        <a:rPr lang="en-GB" sz="2000" dirty="0">
                          <a:effectLst/>
                          <a:latin typeface="Arial Black" panose="020B0A04020102020204" pitchFamily="34" charset="0"/>
                          <a:cs typeface="Times New Roman" panose="02020603050405020304" pitchFamily="18" charset="0"/>
                        </a:rPr>
                      </a:br>
                      <a:r>
                        <a:rPr lang="en-GB" sz="2000" dirty="0">
                          <a:effectLst/>
                          <a:latin typeface="Arial Black" panose="020B0A04020102020204" pitchFamily="34" charset="0"/>
                          <a:cs typeface="Times New Roman" panose="02020603050405020304" pitchFamily="18" charset="0"/>
                        </a:rPr>
                        <a:t>New Product or Service</a:t>
                      </a:r>
                      <a:endParaRPr lang="en-GB" sz="2800" dirty="0">
                        <a:effectLst/>
                        <a:latin typeface="Arial Black" panose="020B0A04020102020204" pitchFamily="34"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938067">
                <a:tc>
                  <a:txBody>
                    <a:bodyPr/>
                    <a:lstStyle/>
                    <a:p>
                      <a:pPr>
                        <a:spcAft>
                          <a:spcPts val="0"/>
                        </a:spcAft>
                      </a:pPr>
                      <a:r>
                        <a:rPr lang="en-GB" sz="1800" dirty="0">
                          <a:effectLst/>
                          <a:latin typeface="Arial Black" panose="020B0A04020102020204" pitchFamily="34" charset="0"/>
                          <a:ea typeface="Times New Roman"/>
                          <a:cs typeface="Times New Roman" panose="02020603050405020304" pitchFamily="18" charset="0"/>
                        </a:rPr>
                        <a:t>Existing market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endParaRPr lang="en-GB" sz="1800" dirty="0">
                        <a:effectLst/>
                        <a:latin typeface="Arial Black" panose="020B0A04020102020204" pitchFamily="34"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spcAft>
                          <a:spcPts val="0"/>
                        </a:spcAft>
                      </a:pPr>
                      <a:endParaRPr lang="en-GB" sz="1800" dirty="0">
                        <a:effectLst/>
                        <a:latin typeface="Arial Black" panose="020B0A04020102020204" pitchFamily="34"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576795">
                <a:tc>
                  <a:txBody>
                    <a:bodyPr/>
                    <a:lstStyle/>
                    <a:p>
                      <a:pPr>
                        <a:spcAft>
                          <a:spcPts val="0"/>
                        </a:spcAft>
                      </a:pPr>
                      <a:r>
                        <a:rPr lang="en-GB" sz="1800" dirty="0">
                          <a:effectLst/>
                          <a:latin typeface="Arial Black" panose="020B0A04020102020204" pitchFamily="34" charset="0"/>
                          <a:ea typeface="Times New Roman"/>
                          <a:cs typeface="Times New Roman" panose="02020603050405020304" pitchFamily="18" charset="0"/>
                        </a:rPr>
                        <a:t>New Market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spcAft>
                          <a:spcPts val="0"/>
                        </a:spcAft>
                      </a:pPr>
                      <a:endParaRPr lang="en-GB" sz="1800" dirty="0">
                        <a:effectLst/>
                        <a:latin typeface="Arial Black" panose="020B0A04020102020204" pitchFamily="34"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spcAft>
                          <a:spcPts val="0"/>
                        </a:spcAft>
                      </a:pPr>
                      <a:endParaRPr lang="en-GB" sz="1800" dirty="0">
                        <a:effectLst/>
                        <a:latin typeface="Arial Black" panose="020B0A04020102020204" pitchFamily="34"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253896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042864" y="0"/>
            <a:ext cx="8229600" cy="562074"/>
          </a:xfrm>
        </p:spPr>
        <p:txBody>
          <a:bodyPr>
            <a:normAutofit fontScale="90000"/>
          </a:bodyPr>
          <a:lstStyle/>
          <a:p>
            <a:r>
              <a:rPr lang="en-GB" dirty="0"/>
              <a:t>Ansoff’s Matrix</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411583430"/>
              </p:ext>
            </p:extLst>
          </p:nvPr>
        </p:nvGraphicFramePr>
        <p:xfrm>
          <a:off x="443345" y="720437"/>
          <a:ext cx="11319163" cy="6035040"/>
        </p:xfrm>
        <a:graphic>
          <a:graphicData uri="http://schemas.openxmlformats.org/drawingml/2006/table">
            <a:tbl>
              <a:tblPr firstRow="1" firstCol="1" bandRow="1">
                <a:tableStyleId>{0E3FDE45-AF77-4B5C-9715-49D594BDF05E}</a:tableStyleId>
              </a:tblPr>
              <a:tblGrid>
                <a:gridCol w="1399310">
                  <a:extLst>
                    <a:ext uri="{9D8B030D-6E8A-4147-A177-3AD203B41FA5}">
                      <a16:colId xmlns:a16="http://schemas.microsoft.com/office/drawing/2014/main" val="20000"/>
                    </a:ext>
                  </a:extLst>
                </a:gridCol>
                <a:gridCol w="4890654">
                  <a:extLst>
                    <a:ext uri="{9D8B030D-6E8A-4147-A177-3AD203B41FA5}">
                      <a16:colId xmlns:a16="http://schemas.microsoft.com/office/drawing/2014/main" val="20001"/>
                    </a:ext>
                  </a:extLst>
                </a:gridCol>
                <a:gridCol w="5029199">
                  <a:extLst>
                    <a:ext uri="{9D8B030D-6E8A-4147-A177-3AD203B41FA5}">
                      <a16:colId xmlns:a16="http://schemas.microsoft.com/office/drawing/2014/main" val="20002"/>
                    </a:ext>
                  </a:extLst>
                </a:gridCol>
              </a:tblGrid>
              <a:tr h="942108">
                <a:tc>
                  <a:txBody>
                    <a:bodyPr/>
                    <a:lstStyle/>
                    <a:p>
                      <a:endParaRPr lang="en-GB" sz="2000" dirty="0">
                        <a:effectLst/>
                        <a:latin typeface="Arial Black" panose="020B0A040201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spcAft>
                          <a:spcPts val="0"/>
                        </a:spcAft>
                      </a:pPr>
                      <a:br>
                        <a:rPr lang="en-GB" sz="2000" dirty="0">
                          <a:effectLst/>
                          <a:latin typeface="Arial Black" panose="020B0A04020102020204" pitchFamily="34" charset="0"/>
                          <a:cs typeface="Times New Roman" panose="02020603050405020304" pitchFamily="18" charset="0"/>
                        </a:rPr>
                      </a:br>
                      <a:r>
                        <a:rPr lang="en-GB" sz="2000" dirty="0">
                          <a:effectLst/>
                          <a:latin typeface="Arial Black" panose="020B0A04020102020204" pitchFamily="34" charset="0"/>
                          <a:cs typeface="Times New Roman" panose="02020603050405020304" pitchFamily="18" charset="0"/>
                        </a:rPr>
                        <a:t>Existing Product or Service</a:t>
                      </a:r>
                      <a:br>
                        <a:rPr lang="en-GB" sz="2000" dirty="0">
                          <a:effectLst/>
                          <a:latin typeface="Arial Black" panose="020B0A04020102020204" pitchFamily="34" charset="0"/>
                          <a:cs typeface="Times New Roman" panose="02020603050405020304" pitchFamily="18" charset="0"/>
                        </a:rPr>
                      </a:br>
                      <a:endParaRPr lang="en-GB" sz="2800" dirty="0">
                        <a:effectLst/>
                        <a:latin typeface="Arial Black" panose="020B0A04020102020204" pitchFamily="34"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spcAft>
                          <a:spcPts val="0"/>
                        </a:spcAft>
                      </a:pPr>
                      <a:br>
                        <a:rPr lang="en-GB" sz="2000" dirty="0">
                          <a:effectLst/>
                          <a:latin typeface="Arial Black" panose="020B0A04020102020204" pitchFamily="34" charset="0"/>
                          <a:cs typeface="Times New Roman" panose="02020603050405020304" pitchFamily="18" charset="0"/>
                        </a:rPr>
                      </a:br>
                      <a:r>
                        <a:rPr lang="en-GB" sz="2000" dirty="0">
                          <a:effectLst/>
                          <a:latin typeface="Arial Black" panose="020B0A04020102020204" pitchFamily="34" charset="0"/>
                          <a:cs typeface="Times New Roman" panose="02020603050405020304" pitchFamily="18" charset="0"/>
                        </a:rPr>
                        <a:t>New Product or Service</a:t>
                      </a:r>
                      <a:endParaRPr lang="en-GB" sz="2800" dirty="0">
                        <a:effectLst/>
                        <a:latin typeface="Arial Black" panose="020B0A04020102020204" pitchFamily="34"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1938067">
                <a:tc>
                  <a:txBody>
                    <a:bodyPr/>
                    <a:lstStyle/>
                    <a:p>
                      <a:pPr>
                        <a:spcAft>
                          <a:spcPts val="0"/>
                        </a:spcAft>
                      </a:pPr>
                      <a:r>
                        <a:rPr lang="en-GB" sz="1800" dirty="0">
                          <a:effectLst/>
                          <a:latin typeface="Arial Black" panose="020B0A04020102020204" pitchFamily="34" charset="0"/>
                          <a:ea typeface="Times New Roman"/>
                          <a:cs typeface="Times New Roman" panose="02020603050405020304" pitchFamily="18" charset="0"/>
                        </a:rPr>
                        <a:t>Existing market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spcAft>
                          <a:spcPts val="0"/>
                        </a:spcAft>
                      </a:pPr>
                      <a:r>
                        <a:rPr lang="en-GB" sz="2000" b="1" i="1" u="sng" dirty="0">
                          <a:solidFill>
                            <a:schemeClr val="tx1"/>
                          </a:solidFill>
                          <a:effectLst/>
                          <a:latin typeface="+mn-lt"/>
                          <a:cs typeface="Times New Roman" panose="02020603050405020304" pitchFamily="18" charset="0"/>
                        </a:rPr>
                        <a:t>Market Penetration (Low risk)</a:t>
                      </a:r>
                      <a:endParaRPr lang="en-GB" sz="2800" b="1" i="1" u="sng" dirty="0">
                        <a:solidFill>
                          <a:schemeClr val="tx1"/>
                        </a:solidFill>
                        <a:effectLst/>
                        <a:latin typeface="+mn-lt"/>
                        <a:cs typeface="Times New Roman" panose="02020603050405020304" pitchFamily="18" charset="0"/>
                      </a:endParaRPr>
                    </a:p>
                    <a:p>
                      <a:pPr>
                        <a:spcAft>
                          <a:spcPts val="0"/>
                        </a:spcAft>
                      </a:pPr>
                      <a:r>
                        <a:rPr lang="en-GB" sz="2000" dirty="0">
                          <a:solidFill>
                            <a:schemeClr val="tx1"/>
                          </a:solidFill>
                          <a:effectLst/>
                          <a:latin typeface="+mn-lt"/>
                          <a:cs typeface="Times New Roman" panose="02020603050405020304" pitchFamily="18" charset="0"/>
                        </a:rPr>
                        <a:t> </a:t>
                      </a:r>
                      <a:endParaRPr lang="en-GB" sz="2800" dirty="0">
                        <a:solidFill>
                          <a:schemeClr val="tx1"/>
                        </a:solidFill>
                        <a:effectLst/>
                        <a:latin typeface="+mn-lt"/>
                        <a:cs typeface="Times New Roman" panose="02020603050405020304" pitchFamily="18" charset="0"/>
                      </a:endParaRPr>
                    </a:p>
                    <a:p>
                      <a:pPr>
                        <a:spcAft>
                          <a:spcPts val="0"/>
                        </a:spcAft>
                      </a:pPr>
                      <a:r>
                        <a:rPr lang="en-GB" sz="2000" dirty="0">
                          <a:solidFill>
                            <a:schemeClr val="tx1"/>
                          </a:solidFill>
                          <a:effectLst/>
                          <a:latin typeface="+mn-lt"/>
                          <a:cs typeface="Times New Roman" panose="02020603050405020304" pitchFamily="18" charset="0"/>
                        </a:rPr>
                        <a:t>Increase sales to the existing market, or penetrate it more deeply  - sell more to the same customers – encourage them to order more often – loyalty schemes e.g. Boots</a:t>
                      </a:r>
                      <a:r>
                        <a:rPr lang="en-GB" sz="2000" baseline="0" dirty="0">
                          <a:solidFill>
                            <a:schemeClr val="tx1"/>
                          </a:solidFill>
                          <a:effectLst/>
                          <a:latin typeface="+mn-lt"/>
                          <a:cs typeface="Times New Roman" panose="02020603050405020304" pitchFamily="18" charset="0"/>
                        </a:rPr>
                        <a:t> Advantage card</a:t>
                      </a:r>
                      <a:endParaRPr lang="en-GB" sz="2000" dirty="0">
                        <a:solidFill>
                          <a:schemeClr val="tx1"/>
                        </a:solidFill>
                        <a:effectLst/>
                        <a:latin typeface="+mn-lt"/>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spcAft>
                          <a:spcPts val="0"/>
                        </a:spcAft>
                      </a:pPr>
                      <a:r>
                        <a:rPr lang="en-GB" sz="2000" b="1" i="1" u="sng" kern="1200" dirty="0">
                          <a:solidFill>
                            <a:schemeClr val="tx1"/>
                          </a:solidFill>
                          <a:effectLst/>
                          <a:latin typeface="+mn-lt"/>
                          <a:ea typeface="+mn-ea"/>
                          <a:cs typeface="Times New Roman" panose="02020603050405020304" pitchFamily="18" charset="0"/>
                        </a:rPr>
                        <a:t>Product or Service Development (moderate risk)</a:t>
                      </a:r>
                    </a:p>
                    <a:p>
                      <a:pPr>
                        <a:spcAft>
                          <a:spcPts val="0"/>
                        </a:spcAft>
                      </a:pPr>
                      <a:r>
                        <a:rPr lang="en-GB" sz="2000" dirty="0">
                          <a:solidFill>
                            <a:schemeClr val="tx1"/>
                          </a:solidFill>
                          <a:effectLst/>
                          <a:latin typeface="+mn-lt"/>
                          <a:cs typeface="Times New Roman" panose="02020603050405020304" pitchFamily="18" charset="0"/>
                        </a:rPr>
                        <a:t>New product or service developed for existing market: means R&amp;D of new products to sell to your existing customers e.g. Herbal essences new shampoo</a:t>
                      </a:r>
                      <a:endParaRPr lang="en-GB" sz="2000" dirty="0">
                        <a:solidFill>
                          <a:schemeClr val="tx1"/>
                        </a:solidFill>
                        <a:effectLst/>
                        <a:latin typeface="+mn-lt"/>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576795">
                <a:tc>
                  <a:txBody>
                    <a:bodyPr/>
                    <a:lstStyle/>
                    <a:p>
                      <a:pPr>
                        <a:spcAft>
                          <a:spcPts val="0"/>
                        </a:spcAft>
                      </a:pPr>
                      <a:r>
                        <a:rPr lang="en-GB" sz="1800" dirty="0">
                          <a:effectLst/>
                          <a:latin typeface="Arial Black" panose="020B0A04020102020204" pitchFamily="34" charset="0"/>
                          <a:ea typeface="Times New Roman"/>
                          <a:cs typeface="Times New Roman" panose="02020603050405020304" pitchFamily="18" charset="0"/>
                        </a:rPr>
                        <a:t>New Market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l" defTabSz="914400" rtl="0" eaLnBrk="1" latinLnBrk="0" hangingPunct="1">
                        <a:spcAft>
                          <a:spcPts val="0"/>
                        </a:spcAft>
                      </a:pPr>
                      <a:r>
                        <a:rPr lang="en-GB" sz="2000" b="1" i="1" u="sng" kern="1200" dirty="0">
                          <a:solidFill>
                            <a:schemeClr val="tx1"/>
                          </a:solidFill>
                          <a:effectLst/>
                          <a:latin typeface="+mn-lt"/>
                          <a:ea typeface="+mn-ea"/>
                          <a:cs typeface="Times New Roman" panose="02020603050405020304" pitchFamily="18" charset="0"/>
                        </a:rPr>
                        <a:t>Market Development (moderate risk)</a:t>
                      </a:r>
                    </a:p>
                    <a:p>
                      <a:pPr>
                        <a:spcAft>
                          <a:spcPts val="0"/>
                        </a:spcAft>
                      </a:pPr>
                      <a:r>
                        <a:rPr lang="en-GB" sz="2000" dirty="0">
                          <a:solidFill>
                            <a:schemeClr val="tx1"/>
                          </a:solidFill>
                          <a:effectLst/>
                          <a:latin typeface="+mn-lt"/>
                          <a:cs typeface="Times New Roman" panose="02020603050405020304" pitchFamily="18" charset="0"/>
                        </a:rPr>
                        <a:t> </a:t>
                      </a:r>
                      <a:endParaRPr lang="en-GB" sz="2800" dirty="0">
                        <a:solidFill>
                          <a:schemeClr val="tx1"/>
                        </a:solidFill>
                        <a:effectLst/>
                        <a:latin typeface="+mn-lt"/>
                        <a:cs typeface="Times New Roman" panose="02020603050405020304" pitchFamily="18" charset="0"/>
                      </a:endParaRPr>
                    </a:p>
                    <a:p>
                      <a:pPr>
                        <a:spcAft>
                          <a:spcPts val="0"/>
                        </a:spcAft>
                      </a:pPr>
                      <a:r>
                        <a:rPr lang="en-GB" sz="2000" dirty="0">
                          <a:solidFill>
                            <a:schemeClr val="tx1"/>
                          </a:solidFill>
                          <a:effectLst/>
                          <a:latin typeface="+mn-lt"/>
                          <a:cs typeface="Times New Roman" panose="02020603050405020304" pitchFamily="18" charset="0"/>
                        </a:rPr>
                        <a:t>Existing product or service sold to new market e.g. Colouring books sold to adults (see next slide)</a:t>
                      </a:r>
                      <a:endParaRPr lang="en-GB" sz="2800" dirty="0">
                        <a:solidFill>
                          <a:schemeClr val="tx1"/>
                        </a:solidFill>
                        <a:effectLst/>
                        <a:latin typeface="+mn-lt"/>
                        <a:ea typeface="Times New Roman"/>
                        <a:cs typeface="Times New Roman" panose="02020603050405020304" pitchFamily="18" charset="0"/>
                      </a:endParaRPr>
                    </a:p>
                    <a:p>
                      <a:pPr marL="0" algn="l" defTabSz="914400" rtl="0" eaLnBrk="1" latinLnBrk="0" hangingPunct="1">
                        <a:spcAft>
                          <a:spcPts val="0"/>
                        </a:spcAft>
                      </a:pPr>
                      <a:endParaRPr lang="en-GB" sz="2000" dirty="0">
                        <a:solidFill>
                          <a:schemeClr val="tx1"/>
                        </a:solidFill>
                        <a:effectLst/>
                        <a:latin typeface="+mn-lt"/>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spcAft>
                          <a:spcPts val="0"/>
                        </a:spcAft>
                      </a:pPr>
                      <a:r>
                        <a:rPr lang="en-GB" sz="2000" b="1" i="1" u="sng" kern="1200" dirty="0">
                          <a:solidFill>
                            <a:schemeClr val="tx1"/>
                          </a:solidFill>
                          <a:effectLst/>
                          <a:latin typeface="+mn-lt"/>
                          <a:ea typeface="+mn-ea"/>
                          <a:cs typeface="Times New Roman" panose="02020603050405020304" pitchFamily="18" charset="0"/>
                        </a:rPr>
                        <a:t>Diversification (high risk)</a:t>
                      </a:r>
                    </a:p>
                    <a:p>
                      <a:pPr>
                        <a:spcAft>
                          <a:spcPts val="0"/>
                        </a:spcAft>
                      </a:pPr>
                      <a:r>
                        <a:rPr lang="en-GB" sz="2000" dirty="0">
                          <a:solidFill>
                            <a:schemeClr val="tx1"/>
                          </a:solidFill>
                          <a:effectLst/>
                          <a:latin typeface="+mn-lt"/>
                          <a:cs typeface="Times New Roman" panose="02020603050405020304" pitchFamily="18" charset="0"/>
                        </a:rPr>
                        <a:t> </a:t>
                      </a:r>
                      <a:endParaRPr lang="en-GB" sz="2800" dirty="0">
                        <a:solidFill>
                          <a:schemeClr val="tx1"/>
                        </a:solidFill>
                        <a:effectLst/>
                        <a:latin typeface="+mn-lt"/>
                        <a:cs typeface="Times New Roman" panose="02020603050405020304" pitchFamily="18" charset="0"/>
                      </a:endParaRPr>
                    </a:p>
                    <a:p>
                      <a:pPr>
                        <a:spcAft>
                          <a:spcPts val="0"/>
                        </a:spcAft>
                      </a:pPr>
                      <a:r>
                        <a:rPr lang="en-GB" sz="2000" dirty="0">
                          <a:solidFill>
                            <a:schemeClr val="tx1"/>
                          </a:solidFill>
                          <a:effectLst/>
                          <a:latin typeface="+mn-lt"/>
                          <a:cs typeface="Times New Roman" panose="02020603050405020304" pitchFamily="18" charset="0"/>
                        </a:rPr>
                        <a:t>New product or service sold in new markets (new to the company): </a:t>
                      </a:r>
                    </a:p>
                    <a:p>
                      <a:pPr>
                        <a:spcAft>
                          <a:spcPts val="0"/>
                        </a:spcAft>
                      </a:pPr>
                      <a:endParaRPr lang="en-GB" sz="2800" dirty="0">
                        <a:solidFill>
                          <a:schemeClr val="tx1"/>
                        </a:solidFill>
                        <a:effectLst/>
                        <a:latin typeface="+mn-lt"/>
                        <a:cs typeface="Times New Roman" panose="02020603050405020304" pitchFamily="18" charset="0"/>
                      </a:endParaRPr>
                    </a:p>
                    <a:p>
                      <a:pPr>
                        <a:spcAft>
                          <a:spcPts val="0"/>
                        </a:spcAft>
                      </a:pPr>
                      <a:r>
                        <a:rPr lang="en-GB" sz="2000" dirty="0">
                          <a:solidFill>
                            <a:schemeClr val="tx1"/>
                          </a:solidFill>
                          <a:effectLst/>
                          <a:latin typeface="+mn-lt"/>
                          <a:cs typeface="Times New Roman" panose="02020603050405020304" pitchFamily="18" charset="0"/>
                        </a:rPr>
                        <a:t>Tata Group consists of 116 diverse companies including; Jaguar, Land Rover, Tata Steel, Tetley Tea and Ginger Hotels.</a:t>
                      </a:r>
                      <a:endParaRPr lang="en-GB" sz="2800" dirty="0">
                        <a:solidFill>
                          <a:schemeClr val="tx1"/>
                        </a:solidFill>
                        <a:effectLst/>
                        <a:latin typeface="+mn-lt"/>
                        <a:ea typeface="Times New Roman"/>
                        <a:cs typeface="Times New Roman" panose="02020603050405020304" pitchFamily="18" charset="0"/>
                      </a:endParaRPr>
                    </a:p>
                    <a:p>
                      <a:pPr marL="0" algn="l" defTabSz="914400" rtl="0" eaLnBrk="1" latinLnBrk="0" hangingPunct="1">
                        <a:spcAft>
                          <a:spcPts val="0"/>
                        </a:spcAft>
                      </a:pPr>
                      <a:endParaRPr lang="en-GB" sz="2000" dirty="0">
                        <a:solidFill>
                          <a:schemeClr val="tx1"/>
                        </a:solidFill>
                        <a:effectLst/>
                        <a:latin typeface="+mn-lt"/>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405189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NAV" val="4"/>
  <p:tag name="ARTICULATE_SLIDE_GUID" val="28739c2d-cb56-49b6-8e76-abae4625a1eb"/>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tutor2u\AppData\Local\Temp\articulate\presenter\imgtemp\sggsJufD_files\slide0001_image001.pn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565</TotalTime>
  <Words>2750</Words>
  <Application>Microsoft Office PowerPoint</Application>
  <PresentationFormat>Widescreen</PresentationFormat>
  <Paragraphs>379</Paragraphs>
  <Slides>69</Slides>
  <Notes>16</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69</vt:i4>
      </vt:variant>
    </vt:vector>
  </HeadingPairs>
  <TitlesOfParts>
    <vt:vector size="77" baseType="lpstr">
      <vt:lpstr>Arial</vt:lpstr>
      <vt:lpstr>Arial Black</vt:lpstr>
      <vt:lpstr>Calibri</vt:lpstr>
      <vt:lpstr>Calibri Light</vt:lpstr>
      <vt:lpstr>Wingdings</vt:lpstr>
      <vt:lpstr>Office Theme</vt:lpstr>
      <vt:lpstr>6_Office Theme</vt:lpstr>
      <vt:lpstr>1_Office Theme</vt:lpstr>
      <vt:lpstr>PowerPoint Presentation</vt:lpstr>
      <vt:lpstr>Worksheet</vt:lpstr>
      <vt:lpstr>From Edexcel</vt:lpstr>
      <vt:lpstr>Starter</vt:lpstr>
      <vt:lpstr>Corporate strategy defined</vt:lpstr>
      <vt:lpstr>PowerPoint Presentation</vt:lpstr>
      <vt:lpstr>Who was Igor Ansoff?</vt:lpstr>
      <vt:lpstr>Ansoff’s Matrix</vt:lpstr>
      <vt:lpstr>Ansoff’s Matrix</vt:lpstr>
      <vt:lpstr>Ansoff’s Matrix examples </vt:lpstr>
      <vt:lpstr>Ansoff’s Matrix examples</vt:lpstr>
      <vt:lpstr>Uses of Ansoff’s Matrix – identify new markets</vt:lpstr>
      <vt:lpstr>Limitations of Ansoff’s Matrix</vt:lpstr>
      <vt:lpstr>PowerPoint Presentation</vt:lpstr>
      <vt:lpstr>Porter’s Generic Strategies</vt:lpstr>
      <vt:lpstr>Porter’s Generic Strategies</vt:lpstr>
      <vt:lpstr> Porter’s Strategic matrix </vt:lpstr>
      <vt:lpstr> Porter’s Strategic matrix </vt:lpstr>
      <vt:lpstr>Porter’s strategic matrix</vt:lpstr>
      <vt:lpstr>Cost leadership</vt:lpstr>
      <vt:lpstr>Differentiation</vt:lpstr>
      <vt:lpstr>Cost focus</vt:lpstr>
      <vt:lpstr>Differentiation focus</vt:lpstr>
      <vt:lpstr>Uses of Porter’s Strategic matrix</vt:lpstr>
      <vt:lpstr>Limitations of Porter’s Strategic Matrix</vt:lpstr>
      <vt:lpstr>PowerPoint Presentation</vt:lpstr>
      <vt:lpstr>PowerPoint Presentation</vt:lpstr>
      <vt:lpstr>PowerPoint Presentation</vt:lpstr>
      <vt:lpstr>PowerPoint Presentation</vt:lpstr>
      <vt:lpstr>BCG / Boston box / Matrix</vt:lpstr>
      <vt:lpstr>Boston Matrix (BCG)</vt:lpstr>
      <vt:lpstr>Uses of the BCG matrix</vt:lpstr>
      <vt:lpstr>Limitations of using BCG Matrix</vt:lpstr>
      <vt:lpstr>From Edexcel</vt:lpstr>
      <vt:lpstr>PowerPoint Presentation</vt:lpstr>
      <vt:lpstr>PowerPoint Presentation</vt:lpstr>
      <vt:lpstr>Kay’s Distinctive Capabilities</vt:lpstr>
      <vt:lpstr>Examples of Kay’s in business</vt:lpstr>
      <vt:lpstr>Kay’s Distinct Capabilities</vt:lpstr>
      <vt:lpstr>Architecture</vt:lpstr>
      <vt:lpstr>Reputation</vt:lpstr>
      <vt:lpstr>Innovation</vt:lpstr>
      <vt:lpstr>PowerPoint Presentation</vt:lpstr>
      <vt:lpstr>Strategic &amp; Tactical decisions</vt:lpstr>
      <vt:lpstr>PowerPoint Presentation</vt:lpstr>
      <vt:lpstr>Consider the Aldi's strategy and how it is influencing its tactics:</vt:lpstr>
      <vt:lpstr>Strategic vs tactical decisions</vt:lpstr>
      <vt:lpstr>Strategic vs tactical decisions</vt:lpstr>
      <vt:lpstr>Is this strategic or tactical?</vt:lpstr>
      <vt:lpstr>Is this strategic or tactical?</vt:lpstr>
      <vt:lpstr>Impact of decisions on human resources</vt:lpstr>
      <vt:lpstr>Impact of decisions on human resources</vt:lpstr>
      <vt:lpstr>Impact of decisions on physical resources</vt:lpstr>
      <vt:lpstr>Impact of decisions on physical resources</vt:lpstr>
      <vt:lpstr>Impact of decisions on financial resources</vt:lpstr>
      <vt:lpstr>Impact of decisions on financial resources</vt:lpstr>
      <vt:lpstr>Revision Video </vt:lpstr>
      <vt:lpstr>Revision video 2</vt:lpstr>
      <vt:lpstr>Sample Edexcel A2 questions</vt:lpstr>
      <vt:lpstr>Case study for question 1</vt:lpstr>
      <vt:lpstr>Case study question 1</vt:lpstr>
      <vt:lpstr>Sample question 1</vt:lpstr>
      <vt:lpstr>Case study for question 2</vt:lpstr>
      <vt:lpstr>Sample question 2</vt:lpstr>
      <vt:lpstr>Case study for question 3</vt:lpstr>
      <vt:lpstr>Sample question 3</vt:lpstr>
      <vt:lpstr>Case study for question 4</vt:lpstr>
      <vt:lpstr>Sample question 4</vt:lpstr>
      <vt:lpstr>Glossary</vt:lpstr>
    </vt:vector>
  </TitlesOfParts>
  <Company>Derby High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Hilton</dc:creator>
  <cp:lastModifiedBy>S Gouldthorpe</cp:lastModifiedBy>
  <cp:revision>81</cp:revision>
  <dcterms:created xsi:type="dcterms:W3CDTF">2017-05-29T18:04:54Z</dcterms:created>
  <dcterms:modified xsi:type="dcterms:W3CDTF">2021-01-28T08:10:12Z</dcterms:modified>
</cp:coreProperties>
</file>