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90" r:id="rId2"/>
    <p:sldId id="319" r:id="rId3"/>
    <p:sldId id="291" r:id="rId4"/>
    <p:sldId id="294" r:id="rId5"/>
    <p:sldId id="293" r:id="rId6"/>
    <p:sldId id="267" r:id="rId7"/>
    <p:sldId id="325" r:id="rId8"/>
    <p:sldId id="326" r:id="rId9"/>
    <p:sldId id="295" r:id="rId10"/>
    <p:sldId id="296" r:id="rId11"/>
    <p:sldId id="297" r:id="rId12"/>
    <p:sldId id="298" r:id="rId13"/>
    <p:sldId id="306" r:id="rId14"/>
    <p:sldId id="299" r:id="rId15"/>
    <p:sldId id="300" r:id="rId16"/>
    <p:sldId id="301" r:id="rId17"/>
    <p:sldId id="302" r:id="rId18"/>
    <p:sldId id="321" r:id="rId19"/>
    <p:sldId id="327" r:id="rId20"/>
    <p:sldId id="303" r:id="rId21"/>
    <p:sldId id="304" r:id="rId22"/>
    <p:sldId id="305" r:id="rId23"/>
    <p:sldId id="308" r:id="rId24"/>
    <p:sldId id="328" r:id="rId25"/>
    <p:sldId id="323" r:id="rId26"/>
    <p:sldId id="320" r:id="rId27"/>
    <p:sldId id="324" r:id="rId28"/>
    <p:sldId id="329" r:id="rId29"/>
    <p:sldId id="322" r:id="rId30"/>
    <p:sldId id="330" r:id="rId31"/>
    <p:sldId id="311" r:id="rId32"/>
    <p:sldId id="334" r:id="rId33"/>
    <p:sldId id="309" r:id="rId34"/>
    <p:sldId id="333" r:id="rId35"/>
    <p:sldId id="331" r:id="rId36"/>
    <p:sldId id="307" r:id="rId37"/>
    <p:sldId id="310" r:id="rId38"/>
    <p:sldId id="335" r:id="rId39"/>
    <p:sldId id="313" r:id="rId40"/>
    <p:sldId id="332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93" autoAdjust="0"/>
    <p:restoredTop sz="83126" autoAdjust="0"/>
  </p:normalViewPr>
  <p:slideViewPr>
    <p:cSldViewPr snapToGrid="0">
      <p:cViewPr varScale="1">
        <p:scale>
          <a:sx n="62" d="100"/>
          <a:sy n="62" d="100"/>
        </p:scale>
        <p:origin x="84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5B8C5-3729-47B9-A5DE-37C0DFA1E76E}" type="datetimeFigureOut">
              <a:rPr lang="en-GB" smtClean="0"/>
              <a:t>14/10/2017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EDF98-4E86-4FEA-8AB6-295F118B2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499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EDF98-4E86-4FEA-8AB6-295F118B233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254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EDF98-4E86-4FEA-8AB6-295F118B233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539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EDF98-4E86-4FEA-8AB6-295F118B233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902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EDF98-4E86-4FEA-8AB6-295F118B233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902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https://secure.qualifications.pearson.com/content/dam/secure/silver/all-uk-and-international/a-level/economics/2015/exam-materials/8EC0_01_rms_20160817.pdf</a:t>
            </a:r>
          </a:p>
          <a:p>
            <a:r>
              <a:rPr lang="en-GB" dirty="0" smtClean="0"/>
              <a:t>MARK SCHEME 5a b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EDF98-4E86-4FEA-8AB6-295F118B233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175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Jan 2009 Q4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EDF98-4E86-4FEA-8AB6-295F118B233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341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http://www.economicsonline.co.uk/Competitive_markets/Price_elasticity_of_demand.html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EDF98-4E86-4FEA-8AB6-295F118B233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037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Jan 2010 Q3.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EDF98-4E86-4FEA-8AB6-295F118B233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04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4E0A8-0D9E-4D18-8883-353B82C8F931}" type="datetimeFigureOut">
              <a:rPr lang="en-GB" smtClean="0"/>
              <a:t>14/10/2017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179E-1108-402F-9E3C-BDB9B9574E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476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4E0A8-0D9E-4D18-8883-353B82C8F931}" type="datetimeFigureOut">
              <a:rPr lang="en-GB" smtClean="0"/>
              <a:t>14/10/2017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179E-1108-402F-9E3C-BDB9B9574E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106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4E0A8-0D9E-4D18-8883-353B82C8F931}" type="datetimeFigureOut">
              <a:rPr lang="en-GB" smtClean="0"/>
              <a:t>14/10/2017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179E-1108-402F-9E3C-BDB9B9574E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164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4E0A8-0D9E-4D18-8883-353B82C8F931}" type="datetimeFigureOut">
              <a:rPr lang="en-GB" smtClean="0"/>
              <a:t>14/10/2017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179E-1108-402F-9E3C-BDB9B9574E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992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4E0A8-0D9E-4D18-8883-353B82C8F931}" type="datetimeFigureOut">
              <a:rPr lang="en-GB" smtClean="0"/>
              <a:t>14/10/2017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179E-1108-402F-9E3C-BDB9B9574E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121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4E0A8-0D9E-4D18-8883-353B82C8F931}" type="datetimeFigureOut">
              <a:rPr lang="en-GB" smtClean="0"/>
              <a:t>14/10/2017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179E-1108-402F-9E3C-BDB9B9574E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760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4E0A8-0D9E-4D18-8883-353B82C8F931}" type="datetimeFigureOut">
              <a:rPr lang="en-GB" smtClean="0"/>
              <a:t>14/10/2017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179E-1108-402F-9E3C-BDB9B9574E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972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4E0A8-0D9E-4D18-8883-353B82C8F931}" type="datetimeFigureOut">
              <a:rPr lang="en-GB" smtClean="0"/>
              <a:t>14/10/2017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179E-1108-402F-9E3C-BDB9B9574E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832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4E0A8-0D9E-4D18-8883-353B82C8F931}" type="datetimeFigureOut">
              <a:rPr lang="en-GB" smtClean="0"/>
              <a:t>14/10/2017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179E-1108-402F-9E3C-BDB9B9574E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248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4E0A8-0D9E-4D18-8883-353B82C8F931}" type="datetimeFigureOut">
              <a:rPr lang="en-GB" smtClean="0"/>
              <a:t>14/10/2017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179E-1108-402F-9E3C-BDB9B9574E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050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4E0A8-0D9E-4D18-8883-353B82C8F931}" type="datetimeFigureOut">
              <a:rPr lang="en-GB" smtClean="0"/>
              <a:t>14/10/2017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179E-1108-402F-9E3C-BDB9B9574E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303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4E0A8-0D9E-4D18-8883-353B82C8F931}" type="datetimeFigureOut">
              <a:rPr lang="en-GB" smtClean="0"/>
              <a:t>14/10/2017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B179E-1108-402F-9E3C-BDB9B9574E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42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i&amp;rct=j&amp;q=&amp;esrc=s&amp;frm=1&amp;source=images&amp;cd=&amp;cad=rja&amp;docid=28_lMoVn2jZgrM&amp;tbnid=wgyBp4GeDe3O2M:&amp;ved=0CAUQjRw&amp;url=http://dioclese.blogspot.com/2010/04/why-petrol-prices-are-so-high.html&amp;ei=tPhwUuCkMYrH0QXkmIDACg&amp;psig=AFQjCNFzs5_GWTOfovzvA-Ykkr0le-qA1g&amp;ust=1383221807696276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hyperlink" Target="http://www.google.co.uk/url?sa=i&amp;rct=j&amp;q=&amp;esrc=s&amp;frm=1&amp;source=images&amp;cd=&amp;cad=rja&amp;docid=cRFo4LTAq1UHZM&amp;tbnid=-kQ2Y6VCDIxk6M:&amp;ved=0CAUQjRw&amp;url=http://www.telegraph.co.uk/news/worldnews/europe/eu/10364709/EU-bans-packets-of-10-and-menthol-cigarettes.html&amp;ei=svdwUsygLaLb0QWmroCwDQ&amp;bvm=bv.55617003,d.ZG4&amp;psig=AFQjCNHehj4XfXctf8ffP4edZv0Z_KufRA&amp;ust=138322148788543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.uk/url?sa=i&amp;rct=j&amp;q=&amp;esrc=s&amp;frm=1&amp;source=images&amp;cd=&amp;cad=rja&amp;docid=Kbv9Ch0iAazJPM&amp;tbnid=KNCi1V_fGu7ONM:&amp;ved=0CAUQjRw&amp;url=http://www.bbc.co.uk/news/uk-wales-20376582&amp;ei=QPhwUojoI4X70gXGmIH4Cw&amp;psig=AFQjCNFcrpH9ovmimnJimNB9qTeryTu0EQ&amp;ust=1383221659172425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://www.google.co.uk/url?sa=i&amp;rct=j&amp;q=&amp;esrc=s&amp;frm=1&amp;source=images&amp;cd=&amp;cad=rja&amp;docid=9ZjY-XW6lf3MJM&amp;tbnid=Zqascc_L28_f0M:&amp;ved=0CAUQjRw&amp;url=http://www.telegraph.co.uk/health/healthnews/8350422/Fever-medicines-given-to-children-too-readily.html&amp;ei=-_dwUsT0Eqmc0AXrg4GICw&amp;bvm=bv.55617003,d.ZG4&amp;psig=AFQjCNFbcMqIGWBYxl143fdwPm6FWteshw&amp;ust=1383221584023656" TargetMode="External"/><Relationship Id="rId9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.uk/url?sa=i&amp;rct=j&amp;q=&amp;esrc=s&amp;frm=1&amp;source=images&amp;cd=&amp;cad=rja&amp;docid=PP-CXqHXMdwvqM&amp;tbnid=-uaubCZ5-5SIZM:&amp;ved=0CAUQjRw&amp;url=http://altreligion.about.com/od/symbols/ig/Geometric-Shapes/Triangles.htm&amp;ei=j0N2UqnkKKbG0QXO44CoDw&amp;bvm=bv.55819444,d.ZG4&amp;psig=AFQjCNGKbxBEL_qfNg-hGolmFGrHXRidzw&amp;ust=1383568636213414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utor2u.net/economics/quizzes/as/ped1/quiz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.telegraph.co.uk/multimedia/archive/02696/CIGARETTE_2696249b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7143" y="4046840"/>
            <a:ext cx="5331622" cy="2659914"/>
          </a:xfrm>
          <a:prstGeom prst="rect">
            <a:avLst/>
          </a:prstGeom>
          <a:noFill/>
        </p:spPr>
      </p:pic>
      <p:pic>
        <p:nvPicPr>
          <p:cNvPr id="21508" name="Picture 4" descr="http://i.telegraph.co.uk/multimedia/archive/01678/medicine_1678831c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3894" y="4046840"/>
            <a:ext cx="5928571" cy="2659914"/>
          </a:xfrm>
          <a:prstGeom prst="rect">
            <a:avLst/>
          </a:prstGeom>
          <a:noFill/>
        </p:spPr>
      </p:pic>
      <p:pic>
        <p:nvPicPr>
          <p:cNvPr id="21510" name="Picture 6" descr="http://news.bbcimg.co.uk/media/images/64207000/jpg/_64207165_000353174-2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3894" y="1438622"/>
            <a:ext cx="5928571" cy="2444005"/>
          </a:xfrm>
          <a:prstGeom prst="rect">
            <a:avLst/>
          </a:prstGeom>
          <a:noFill/>
        </p:spPr>
      </p:pic>
      <p:pic>
        <p:nvPicPr>
          <p:cNvPr id="21512" name="Picture 8" descr="http://2.bp.blogspot.com/_LR-3Wdj-GZ8/S73OWah9MKI/AAAAAAAAADA/dAImIZ-fjmM/s1600/petrol_pump_6d2f3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57142" y="1434007"/>
            <a:ext cx="5331623" cy="244862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25464" y="235135"/>
            <a:ext cx="11563301" cy="864096"/>
          </a:xfrm>
          <a:prstGeom prst="rect">
            <a:avLst/>
          </a:prstGeom>
          <a:solidFill>
            <a:schemeClr val="bg1">
              <a:lumMod val="95000"/>
            </a:schemeClr>
          </a:solidFill>
          <a:ln w="698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What do these products have in </a:t>
            </a:r>
            <a:r>
              <a:rPr lang="en-US" sz="4800" b="1" dirty="0">
                <a:solidFill>
                  <a:schemeClr val="tx1"/>
                </a:solidFill>
              </a:rPr>
              <a:t>common</a:t>
            </a:r>
            <a:r>
              <a:rPr lang="en-US" sz="3200" b="1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863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871531" y="692696"/>
            <a:ext cx="0" cy="540060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1871531" y="6093296"/>
            <a:ext cx="7488832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35360" y="692696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ysClr val="windowText" lastClr="000000"/>
                </a:solidFill>
              </a:rPr>
              <a:t>Price</a:t>
            </a:r>
            <a:endParaRPr lang="en-GB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64352" y="6093296"/>
            <a:ext cx="2688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Quantity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91477" y="6021288"/>
            <a:ext cx="384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ysClr val="windowText" lastClr="000000"/>
                </a:solidFill>
              </a:rPr>
              <a:t>0</a:t>
            </a:r>
            <a:endParaRPr lang="en-GB" sz="2800" b="1" dirty="0">
              <a:solidFill>
                <a:sysClr val="windowText" lastClr="0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159563" y="2708920"/>
            <a:ext cx="6720747" cy="1584176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976320" y="4005064"/>
            <a:ext cx="480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ysClr val="windowText" lastClr="000000"/>
                </a:solidFill>
              </a:rPr>
              <a:t>d</a:t>
            </a:r>
            <a:endParaRPr lang="en-GB" sz="2800" b="1" dirty="0">
              <a:solidFill>
                <a:sysClr val="windowText" lastClr="0000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967541" y="4221088"/>
            <a:ext cx="6336704" cy="0"/>
          </a:xfrm>
          <a:prstGeom prst="line">
            <a:avLst/>
          </a:prstGeom>
          <a:ln w="571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967542" y="3645024"/>
            <a:ext cx="3936437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5903979" y="3645024"/>
            <a:ext cx="0" cy="2448272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8496267" y="4221088"/>
            <a:ext cx="0" cy="1800200"/>
          </a:xfrm>
          <a:prstGeom prst="line">
            <a:avLst/>
          </a:prstGeom>
          <a:ln w="571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199456" y="3356993"/>
            <a:ext cx="672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ysClr val="windowText" lastClr="000000"/>
                </a:solidFill>
              </a:rPr>
              <a:t>P2</a:t>
            </a:r>
            <a:endParaRPr lang="en-GB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99457" y="4005065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ysClr val="windowText" lastClr="000000"/>
                </a:solidFill>
              </a:rPr>
              <a:t>P1</a:t>
            </a:r>
            <a:endParaRPr lang="en-GB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208235" y="6093297"/>
            <a:ext cx="768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ysClr val="windowText" lastClr="000000"/>
                </a:solidFill>
              </a:rPr>
              <a:t>Q1</a:t>
            </a:r>
            <a:endParaRPr lang="en-GB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23925" y="6093297"/>
            <a:ext cx="960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ysClr val="windowText" lastClr="000000"/>
                </a:solidFill>
              </a:rPr>
              <a:t>Q2</a:t>
            </a:r>
            <a:endParaRPr lang="en-GB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87755" y="260648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ysClr val="windowText" lastClr="000000"/>
                </a:solidFill>
              </a:rPr>
              <a:t>Relatively elastic demand curve demonstrates how a </a:t>
            </a:r>
            <a:r>
              <a:rPr lang="en-GB" sz="2400" b="1" dirty="0" smtClean="0">
                <a:solidFill>
                  <a:srgbClr val="FF0000"/>
                </a:solidFill>
              </a:rPr>
              <a:t>small price increase</a:t>
            </a:r>
            <a:r>
              <a:rPr lang="en-GB" sz="2400" b="1" dirty="0" smtClean="0">
                <a:solidFill>
                  <a:sysClr val="windowText" lastClr="000000"/>
                </a:solidFill>
              </a:rPr>
              <a:t> results in a </a:t>
            </a:r>
            <a:r>
              <a:rPr lang="en-GB" sz="2400" b="1" u="sng" dirty="0" smtClean="0">
                <a:solidFill>
                  <a:srgbClr val="FF0000"/>
                </a:solidFill>
              </a:rPr>
              <a:t>proportionately</a:t>
            </a:r>
            <a:r>
              <a:rPr lang="en-GB" sz="2400" b="1" dirty="0" smtClean="0">
                <a:solidFill>
                  <a:srgbClr val="FF0000"/>
                </a:solidFill>
              </a:rPr>
              <a:t> greater change in quantity demanded.</a:t>
            </a:r>
          </a:p>
          <a:p>
            <a:endParaRPr lang="en-GB" sz="2400" b="1" dirty="0" smtClean="0">
              <a:solidFill>
                <a:sysClr val="windowText" lastClr="000000"/>
              </a:solidFill>
            </a:endParaRPr>
          </a:p>
          <a:p>
            <a:r>
              <a:rPr lang="en-GB" sz="2400" b="1" dirty="0" smtClean="0">
                <a:solidFill>
                  <a:sysClr val="windowText" lastClr="000000"/>
                </a:solidFill>
              </a:rPr>
              <a:t>When price increased slightly from P to P1, quantity demanded decreased significantly from Qd to Qd1.</a:t>
            </a:r>
            <a:endParaRPr lang="en-GB" sz="2400" b="1" dirty="0">
              <a:solidFill>
                <a:sysClr val="windowText" lastClr="000000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1487488" y="3717032"/>
            <a:ext cx="0" cy="36004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6192011" y="6309320"/>
            <a:ext cx="2016224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37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 smtClean="0">
                <a:latin typeface="+mn-lt"/>
              </a:rPr>
              <a:t>Relatively Inelastic</a:t>
            </a:r>
            <a:endParaRPr lang="en-GB" sz="6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3600" b="1" dirty="0" smtClean="0"/>
              <a:t>When a percentage </a:t>
            </a:r>
            <a:r>
              <a:rPr lang="en-GB" sz="3600" b="1" dirty="0" smtClean="0">
                <a:solidFill>
                  <a:schemeClr val="accent1">
                    <a:lumMod val="75000"/>
                  </a:schemeClr>
                </a:solidFill>
              </a:rPr>
              <a:t>change in price causes a proportionately </a:t>
            </a:r>
            <a:r>
              <a:rPr lang="en-GB" sz="4400" b="1" dirty="0" smtClean="0">
                <a:solidFill>
                  <a:schemeClr val="accent1">
                    <a:lumMod val="75000"/>
                  </a:schemeClr>
                </a:solidFill>
              </a:rPr>
              <a:t>smaller</a:t>
            </a:r>
            <a:r>
              <a:rPr lang="en-GB" sz="4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4800" b="1" dirty="0" smtClean="0"/>
              <a:t>percentage change in the quantity demanded</a:t>
            </a:r>
            <a:r>
              <a:rPr lang="en-GB" sz="3600" b="1" dirty="0" smtClean="0"/>
              <a:t>.</a:t>
            </a:r>
          </a:p>
          <a:p>
            <a:pPr>
              <a:buNone/>
            </a:pPr>
            <a:endParaRPr lang="en-GB" sz="3600" b="1" dirty="0" smtClean="0"/>
          </a:p>
          <a:p>
            <a:pPr>
              <a:buNone/>
            </a:pPr>
            <a:r>
              <a:rPr lang="en-GB" sz="3600" b="1" dirty="0" smtClean="0"/>
              <a:t>For example: products that are addictive such as cigarettes or necessities.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03017" y="294968"/>
            <a:ext cx="2526974" cy="95410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smtClean="0"/>
              <a:t>PED coefficient:</a:t>
            </a:r>
          </a:p>
          <a:p>
            <a:pPr algn="ctr"/>
            <a:r>
              <a:rPr lang="en-GB" sz="2800" b="1" dirty="0"/>
              <a:t>&lt;</a:t>
            </a:r>
            <a:r>
              <a:rPr lang="en-GB" sz="2800" b="1" dirty="0" smtClean="0"/>
              <a:t>1.0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17778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871531" y="692696"/>
            <a:ext cx="0" cy="5400600"/>
          </a:xfrm>
          <a:prstGeom prst="line">
            <a:avLst/>
          </a:prstGeom>
          <a:ln w="317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1871531" y="6093296"/>
            <a:ext cx="7488832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35360" y="692696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ysClr val="windowText" lastClr="000000"/>
                </a:solidFill>
              </a:rPr>
              <a:t>Price</a:t>
            </a:r>
            <a:endParaRPr lang="en-GB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64352" y="6093296"/>
            <a:ext cx="2688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ysClr val="windowText" lastClr="000000"/>
                </a:solidFill>
              </a:rPr>
              <a:t>Quantity</a:t>
            </a:r>
            <a:endParaRPr lang="en-GB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91477" y="6021288"/>
            <a:ext cx="384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ysClr val="windowText" lastClr="000000"/>
                </a:solidFill>
              </a:rPr>
              <a:t>0</a:t>
            </a:r>
            <a:endParaRPr lang="en-GB" sz="2800" b="1" dirty="0">
              <a:solidFill>
                <a:sysClr val="windowText" lastClr="0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255573" y="1340768"/>
            <a:ext cx="2976331" cy="4464496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27915" y="5517232"/>
            <a:ext cx="480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ysClr val="windowText" lastClr="000000"/>
                </a:solidFill>
              </a:rPr>
              <a:t>D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967541" y="4221088"/>
            <a:ext cx="2112235" cy="0"/>
          </a:xfrm>
          <a:prstGeom prst="line">
            <a:avLst/>
          </a:prstGeom>
          <a:ln w="571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967541" y="3212976"/>
            <a:ext cx="1440160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3407701" y="3212976"/>
            <a:ext cx="0" cy="288032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4079776" y="4221088"/>
            <a:ext cx="0" cy="1800200"/>
          </a:xfrm>
          <a:prstGeom prst="line">
            <a:avLst/>
          </a:prstGeom>
          <a:ln w="571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199456" y="2996953"/>
            <a:ext cx="768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ysClr val="windowText" lastClr="000000"/>
                </a:solidFill>
              </a:rPr>
              <a:t>P2</a:t>
            </a:r>
            <a:endParaRPr lang="en-GB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95467" y="4005065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ysClr val="windowText" lastClr="000000"/>
                </a:solidFill>
              </a:rPr>
              <a:t>P1</a:t>
            </a:r>
            <a:endParaRPr lang="en-GB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87755" y="6093297"/>
            <a:ext cx="768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ysClr val="windowText" lastClr="000000"/>
                </a:solidFill>
              </a:rPr>
              <a:t>Q1</a:t>
            </a:r>
            <a:endParaRPr lang="en-GB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970045" y="6093297"/>
            <a:ext cx="960107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ysClr val="windowText" lastClr="000000"/>
                </a:solidFill>
              </a:rPr>
              <a:t>Q2</a:t>
            </a:r>
            <a:endParaRPr lang="en-GB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55840" y="836712"/>
            <a:ext cx="72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ysClr val="windowText" lastClr="000000"/>
                </a:solidFill>
              </a:rPr>
              <a:t>Relatively inelastic demand curves demonstrate that when there is a </a:t>
            </a:r>
            <a:r>
              <a:rPr lang="en-GB" sz="2400" b="1" dirty="0" smtClean="0">
                <a:solidFill>
                  <a:srgbClr val="FF0000"/>
                </a:solidFill>
              </a:rPr>
              <a:t>significant price change </a:t>
            </a:r>
            <a:r>
              <a:rPr lang="en-GB" sz="2400" b="1" dirty="0" smtClean="0">
                <a:solidFill>
                  <a:sysClr val="windowText" lastClr="000000"/>
                </a:solidFill>
              </a:rPr>
              <a:t>there is a </a:t>
            </a:r>
            <a:r>
              <a:rPr lang="en-GB" sz="2400" b="1" dirty="0" smtClean="0">
                <a:solidFill>
                  <a:srgbClr val="FF0000"/>
                </a:solidFill>
              </a:rPr>
              <a:t>proportionately smaller change in quantity demanded</a:t>
            </a:r>
            <a:r>
              <a:rPr lang="en-GB" sz="2400" b="1" dirty="0" smtClean="0">
                <a:solidFill>
                  <a:sysClr val="windowText" lastClr="000000"/>
                </a:solidFill>
              </a:rPr>
              <a:t>.</a:t>
            </a:r>
          </a:p>
          <a:p>
            <a:endParaRPr lang="en-GB" sz="2400" b="1" dirty="0" smtClean="0">
              <a:solidFill>
                <a:sysClr val="windowText" lastClr="000000"/>
              </a:solidFill>
            </a:endParaRPr>
          </a:p>
          <a:p>
            <a:r>
              <a:rPr lang="en-GB" sz="2400" b="1" dirty="0" smtClean="0">
                <a:solidFill>
                  <a:sysClr val="windowText" lastClr="000000"/>
                </a:solidFill>
              </a:rPr>
              <a:t>When price increased from  P to P1, quantity demanded only decreased from Qd to Qd1.</a:t>
            </a:r>
            <a:endParaRPr lang="en-GB" sz="2400" b="1" dirty="0">
              <a:solidFill>
                <a:sysClr val="windowText" lastClr="000000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1487488" y="3356992"/>
            <a:ext cx="0" cy="72008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3416631" y="6309321"/>
            <a:ext cx="480053" cy="14809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43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8647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n-GB" b="1" dirty="0" smtClean="0">
                <a:latin typeface="+mn-lt"/>
              </a:rPr>
              <a:t>Results of the formula...</a:t>
            </a:r>
            <a:endParaRPr lang="en-GB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25791"/>
            <a:ext cx="10972800" cy="46413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4000" b="1" dirty="0" smtClean="0">
                <a:solidFill>
                  <a:srgbClr val="002060"/>
                </a:solidFill>
              </a:rPr>
              <a:t>Elastic</a:t>
            </a:r>
            <a:r>
              <a:rPr lang="en-GB" sz="3200" b="1" dirty="0" smtClean="0">
                <a:solidFill>
                  <a:srgbClr val="002060"/>
                </a:solidFill>
              </a:rPr>
              <a:t> – If the result is </a:t>
            </a:r>
            <a:r>
              <a:rPr lang="en-GB" sz="3200" b="1" u="sng" dirty="0" smtClean="0">
                <a:solidFill>
                  <a:srgbClr val="002060"/>
                </a:solidFill>
              </a:rPr>
              <a:t>1 or above </a:t>
            </a:r>
            <a:r>
              <a:rPr lang="en-GB" sz="3200" b="1" dirty="0" smtClean="0">
                <a:solidFill>
                  <a:srgbClr val="002060"/>
                </a:solidFill>
              </a:rPr>
              <a:t>the product is PED elastic.</a:t>
            </a:r>
          </a:p>
          <a:p>
            <a:pPr>
              <a:buNone/>
            </a:pPr>
            <a:r>
              <a:rPr lang="en-GB" sz="3200" b="1" dirty="0" smtClean="0"/>
              <a:t>This is because the percentage change in quantity demanded was greater than the change in price.</a:t>
            </a:r>
          </a:p>
          <a:p>
            <a:pPr>
              <a:buNone/>
            </a:pPr>
            <a:endParaRPr lang="en-GB" sz="3200" b="1" dirty="0" smtClean="0"/>
          </a:p>
          <a:p>
            <a:pPr>
              <a:buNone/>
            </a:pPr>
            <a:r>
              <a:rPr lang="en-GB" sz="4000" b="1" dirty="0" smtClean="0">
                <a:solidFill>
                  <a:srgbClr val="C00000"/>
                </a:solidFill>
              </a:rPr>
              <a:t>Inelastic</a:t>
            </a:r>
            <a:r>
              <a:rPr lang="en-GB" sz="3200" b="1" dirty="0" smtClean="0">
                <a:solidFill>
                  <a:srgbClr val="C00000"/>
                </a:solidFill>
              </a:rPr>
              <a:t> – If the result is </a:t>
            </a:r>
            <a:r>
              <a:rPr lang="en-GB" sz="3200" b="1" u="sng" dirty="0" smtClean="0">
                <a:solidFill>
                  <a:srgbClr val="C00000"/>
                </a:solidFill>
              </a:rPr>
              <a:t>below 1</a:t>
            </a:r>
            <a:r>
              <a:rPr lang="en-GB" sz="3200" b="1" dirty="0" smtClean="0">
                <a:solidFill>
                  <a:srgbClr val="C00000"/>
                </a:solidFill>
              </a:rPr>
              <a:t> the product is PED inelastic.</a:t>
            </a:r>
          </a:p>
          <a:p>
            <a:pPr>
              <a:buNone/>
            </a:pPr>
            <a:r>
              <a:rPr lang="en-GB" sz="3200" b="1" dirty="0" smtClean="0"/>
              <a:t>This is because the percentage change in quantity demanded was smaller than the change in price.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79808" y="5279923"/>
            <a:ext cx="3868368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smtClean="0"/>
              <a:t>We ignore the minus sign…</a:t>
            </a:r>
            <a:br>
              <a:rPr lang="en-GB" sz="2400" b="1" dirty="0" smtClean="0"/>
            </a:br>
            <a:r>
              <a:rPr lang="en-GB" sz="2400" b="1" dirty="0" smtClean="0"/>
              <a:t>So if the PED is -2 then this is</a:t>
            </a:r>
            <a:br>
              <a:rPr lang="en-GB" sz="2400" b="1" dirty="0" smtClean="0"/>
            </a:br>
            <a:r>
              <a:rPr lang="en-GB" sz="2400" b="1" dirty="0" smtClean="0"/>
              <a:t>elastic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45662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latin typeface="+mn-lt"/>
              </a:rPr>
              <a:t>Perfectly elastic</a:t>
            </a:r>
            <a:endParaRPr lang="en-GB" sz="4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3200" b="1" dirty="0" smtClean="0"/>
              <a:t>When demand is perfectly elastic… a change in price will result in an </a:t>
            </a:r>
            <a:r>
              <a:rPr lang="en-GB" sz="3200" b="1" i="1" dirty="0" smtClean="0"/>
              <a:t>infinite change in demand</a:t>
            </a:r>
            <a:r>
              <a:rPr lang="en-GB" sz="3200" b="1" dirty="0" smtClean="0"/>
              <a:t>. </a:t>
            </a:r>
          </a:p>
          <a:p>
            <a:pPr>
              <a:buNone/>
            </a:pPr>
            <a:endParaRPr lang="en-GB" sz="3200" b="1" dirty="0" smtClean="0"/>
          </a:p>
          <a:p>
            <a:pPr>
              <a:buNone/>
            </a:pPr>
            <a:r>
              <a:rPr lang="en-GB" sz="3200" b="1" dirty="0" smtClean="0"/>
              <a:t>No actual examples, it is a theoretical benchmark. Demand is infinite at a fixed price. </a:t>
            </a:r>
          </a:p>
        </p:txBody>
      </p:sp>
      <p:sp>
        <p:nvSpPr>
          <p:cNvPr id="4" name="Rectangle 3"/>
          <p:cNvSpPr/>
          <p:nvPr/>
        </p:nvSpPr>
        <p:spPr>
          <a:xfrm>
            <a:off x="3119670" y="4941168"/>
            <a:ext cx="8544949" cy="151216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Demonstrate a PERFECTLY ELASTIC demand curve.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03017" y="294968"/>
            <a:ext cx="2526974" cy="135421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smtClean="0"/>
              <a:t>PED coefficient:</a:t>
            </a:r>
          </a:p>
          <a:p>
            <a:pPr algn="ctr"/>
            <a:r>
              <a:rPr lang="en-GB" sz="5400" dirty="0"/>
              <a:t>∞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198329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871531" y="692696"/>
            <a:ext cx="0" cy="540060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1871531" y="6093296"/>
            <a:ext cx="7488832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35360" y="692696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ysClr val="windowText" lastClr="000000"/>
                </a:solidFill>
              </a:rPr>
              <a:t>Price</a:t>
            </a:r>
            <a:endParaRPr lang="en-GB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64352" y="6093296"/>
            <a:ext cx="2688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ysClr val="windowText" lastClr="000000"/>
                </a:solidFill>
              </a:rPr>
              <a:t>Quantity</a:t>
            </a:r>
            <a:endParaRPr lang="en-GB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91477" y="6021288"/>
            <a:ext cx="384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ysClr val="windowText" lastClr="000000"/>
                </a:solidFill>
              </a:rPr>
              <a:t>0</a:t>
            </a:r>
            <a:endParaRPr lang="en-GB" sz="2800" b="1" dirty="0">
              <a:solidFill>
                <a:sysClr val="windowText" lastClr="0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871531" y="3429000"/>
            <a:ext cx="748883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flipH="1">
            <a:off x="9360363" y="3131386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ysClr val="windowText" lastClr="000000"/>
                </a:solidFill>
              </a:rPr>
              <a:t>D</a:t>
            </a:r>
            <a:endParaRPr lang="en-GB" sz="2800" b="1" dirty="0">
              <a:solidFill>
                <a:sysClr val="windowText" lastClr="000000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3407701" y="3501008"/>
            <a:ext cx="0" cy="252028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7632171" y="3501008"/>
            <a:ext cx="0" cy="2520280"/>
          </a:xfrm>
          <a:prstGeom prst="line">
            <a:avLst/>
          </a:prstGeom>
          <a:ln w="571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391478" y="3212977"/>
            <a:ext cx="480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ysClr val="windowText" lastClr="000000"/>
                </a:solidFill>
              </a:rPr>
              <a:t>P</a:t>
            </a:r>
            <a:endParaRPr lang="en-GB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344139" y="6093297"/>
            <a:ext cx="768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ysClr val="windowText" lastClr="000000"/>
                </a:solidFill>
              </a:rPr>
              <a:t>Q1</a:t>
            </a:r>
            <a:endParaRPr lang="en-GB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19527" y="6082843"/>
            <a:ext cx="960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ysClr val="windowText" lastClr="000000"/>
                </a:solidFill>
              </a:rPr>
              <a:t>Q2</a:t>
            </a:r>
            <a:endParaRPr lang="en-GB" sz="2400" b="1" dirty="0">
              <a:solidFill>
                <a:sysClr val="windowText" lastClr="000000"/>
              </a:solidFill>
            </a:endParaRPr>
          </a:p>
        </p:txBody>
      </p:sp>
      <p:cxnSp>
        <p:nvCxnSpPr>
          <p:cNvPr id="31" name="Straight Arrow Connector 30"/>
          <p:cNvCxnSpPr>
            <a:stCxn id="36" idx="1"/>
            <a:endCxn id="37" idx="3"/>
          </p:cNvCxnSpPr>
          <p:nvPr/>
        </p:nvCxnSpPr>
        <p:spPr>
          <a:xfrm flipH="1" flipV="1">
            <a:off x="3979634" y="6313676"/>
            <a:ext cx="3364505" cy="1045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887755" y="332656"/>
            <a:ext cx="79688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ysClr val="windowText" lastClr="000000"/>
                </a:solidFill>
              </a:rPr>
              <a:t>At the price P, demand can range from Q1 to Q2.</a:t>
            </a:r>
          </a:p>
          <a:p>
            <a:endParaRPr lang="en-GB" sz="2400" b="1" dirty="0" smtClean="0">
              <a:solidFill>
                <a:sysClr val="windowText" lastClr="000000"/>
              </a:solidFill>
            </a:endParaRPr>
          </a:p>
          <a:p>
            <a:r>
              <a:rPr lang="en-GB" sz="2400" b="1" dirty="0" smtClean="0">
                <a:solidFill>
                  <a:sysClr val="windowText" lastClr="000000"/>
                </a:solidFill>
              </a:rPr>
              <a:t>When price is reduced the demand curve shifts downwards. The lowest price will attract all the demand in the market.</a:t>
            </a:r>
            <a:endParaRPr lang="en-GB" sz="24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13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latin typeface="+mn-lt"/>
              </a:rPr>
              <a:t>Perfectly inelastic</a:t>
            </a:r>
            <a:endParaRPr lang="en-GB" sz="4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3200" b="1" dirty="0"/>
              <a:t>W</a:t>
            </a:r>
            <a:r>
              <a:rPr lang="en-GB" sz="3200" b="1" dirty="0" smtClean="0"/>
              <a:t>hen changes in price cause </a:t>
            </a:r>
            <a:r>
              <a:rPr lang="en-GB" sz="4400" b="1" dirty="0" smtClean="0">
                <a:solidFill>
                  <a:schemeClr val="accent1">
                    <a:lumMod val="75000"/>
                  </a:schemeClr>
                </a:solidFill>
              </a:rPr>
              <a:t>no change at all in the quantity demanded</a:t>
            </a:r>
            <a:r>
              <a:rPr lang="en-GB" sz="32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>
              <a:buNone/>
            </a:pPr>
            <a:endParaRPr lang="en-GB" sz="32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GB" sz="3200" b="1" dirty="0" smtClean="0"/>
              <a:t>Vital medicine… or if oxygen was bottled.</a:t>
            </a:r>
          </a:p>
          <a:p>
            <a:pPr>
              <a:buNone/>
            </a:pPr>
            <a:endParaRPr lang="en-GB" sz="3200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3119670" y="4941168"/>
            <a:ext cx="8544949" cy="151216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Demonstrate a PERFECTLY INELASTIC demand curve.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03017" y="294968"/>
            <a:ext cx="2526974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smtClean="0"/>
              <a:t>PED coefficient:</a:t>
            </a:r>
          </a:p>
          <a:p>
            <a:pPr algn="ctr"/>
            <a:r>
              <a:rPr lang="en-GB" sz="4400" dirty="0" smtClean="0"/>
              <a:t>0</a:t>
            </a: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294215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871531" y="692696"/>
            <a:ext cx="0" cy="540060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1871531" y="6093296"/>
            <a:ext cx="7488832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35360" y="692696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Price</a:t>
            </a:r>
            <a:endParaRPr lang="en-GB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264352" y="6093296"/>
            <a:ext cx="2688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ysClr val="windowText" lastClr="000000"/>
                </a:solidFill>
              </a:rPr>
              <a:t>Quantity</a:t>
            </a:r>
            <a:endParaRPr lang="en-GB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91477" y="6021288"/>
            <a:ext cx="384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0</a:t>
            </a:r>
            <a:endParaRPr lang="en-GB" sz="2800" b="1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5903979" y="998550"/>
            <a:ext cx="0" cy="5066982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716580" y="475330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D</a:t>
            </a:r>
            <a:endParaRPr lang="en-GB" sz="2800" b="1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1967542" y="2204864"/>
            <a:ext cx="3936437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967542" y="3861048"/>
            <a:ext cx="3936437" cy="0"/>
          </a:xfrm>
          <a:prstGeom prst="line">
            <a:avLst/>
          </a:prstGeom>
          <a:ln w="571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199456" y="1988841"/>
            <a:ext cx="672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P1</a:t>
            </a:r>
            <a:endParaRPr lang="en-GB" sz="2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5593676" y="6093297"/>
            <a:ext cx="960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Q1</a:t>
            </a:r>
            <a:endParaRPr lang="en-GB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391478" y="3645025"/>
            <a:ext cx="480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P</a:t>
            </a:r>
            <a:endParaRPr lang="en-GB" sz="2400" b="1" dirty="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1583499" y="2348880"/>
            <a:ext cx="0" cy="1224136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480043" y="1340768"/>
            <a:ext cx="53765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When demand is perfectly inelastic a price change does not affect quantity demanded at all.</a:t>
            </a:r>
          </a:p>
          <a:p>
            <a:endParaRPr lang="en-GB" sz="2400" b="1" dirty="0" smtClean="0"/>
          </a:p>
          <a:p>
            <a:r>
              <a:rPr lang="en-GB" sz="2400" b="1" dirty="0" smtClean="0"/>
              <a:t>This graph demonstrates that when price increased from P to P1, quantity demanded remained at Qd.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79158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8647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n-GB" b="1" dirty="0" smtClean="0">
                <a:latin typeface="+mn-lt"/>
              </a:rPr>
              <a:t>Results of the formula...</a:t>
            </a:r>
            <a:endParaRPr lang="en-GB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969" y="1613682"/>
            <a:ext cx="10972800" cy="46413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4000" b="1" dirty="0" smtClean="0">
                <a:solidFill>
                  <a:schemeClr val="accent2">
                    <a:lumMod val="75000"/>
                  </a:schemeClr>
                </a:solidFill>
              </a:rPr>
              <a:t>Perfectly Elastic</a:t>
            </a:r>
            <a:r>
              <a:rPr lang="en-GB" sz="3200" b="1" dirty="0" smtClean="0">
                <a:solidFill>
                  <a:schemeClr val="accent2">
                    <a:lumMod val="75000"/>
                  </a:schemeClr>
                </a:solidFill>
              </a:rPr>
              <a:t> – The result would be infinite </a:t>
            </a:r>
            <a:r>
              <a:rPr lang="en-GB" sz="4000" dirty="0" smtClean="0">
                <a:solidFill>
                  <a:schemeClr val="accent2">
                    <a:lumMod val="75000"/>
                  </a:schemeClr>
                </a:solidFill>
              </a:rPr>
              <a:t>∞</a:t>
            </a:r>
            <a:endParaRPr lang="en-GB" sz="4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GB" sz="3200" b="1" dirty="0" smtClean="0">
                <a:solidFill>
                  <a:schemeClr val="accent2">
                    <a:lumMod val="75000"/>
                  </a:schemeClr>
                </a:solidFill>
              </a:rPr>
              <a:t>With a given change in price, there is an infinite response in quantity demanded</a:t>
            </a:r>
          </a:p>
          <a:p>
            <a:pPr>
              <a:buNone/>
            </a:pPr>
            <a:endParaRPr lang="en-GB" sz="3200" b="1" dirty="0" smtClean="0"/>
          </a:p>
          <a:p>
            <a:pPr>
              <a:buNone/>
            </a:pPr>
            <a:r>
              <a:rPr lang="en-GB" sz="4000" b="1" dirty="0" smtClean="0">
                <a:solidFill>
                  <a:srgbClr val="7030A0"/>
                </a:solidFill>
              </a:rPr>
              <a:t>Perfectly Inelastic</a:t>
            </a:r>
            <a:r>
              <a:rPr lang="en-GB" sz="3200" b="1" dirty="0" smtClean="0">
                <a:solidFill>
                  <a:srgbClr val="7030A0"/>
                </a:solidFill>
              </a:rPr>
              <a:t> – The result would be zero.</a:t>
            </a:r>
          </a:p>
          <a:p>
            <a:pPr>
              <a:buNone/>
            </a:pPr>
            <a:r>
              <a:rPr lang="en-GB" sz="3200" b="1" dirty="0" smtClean="0">
                <a:solidFill>
                  <a:srgbClr val="7030A0"/>
                </a:solidFill>
              </a:rPr>
              <a:t>With a given change in price, the response by demand is nothing – therefore no response, so zero elasticity. </a:t>
            </a:r>
          </a:p>
        </p:txBody>
      </p:sp>
    </p:spTree>
    <p:extLst>
      <p:ext uri="{BB962C8B-B14F-4D97-AF65-F5344CB8AC3E}">
        <p14:creationId xmlns:p14="http://schemas.microsoft.com/office/powerpoint/2010/main" val="380351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167" y="1533832"/>
            <a:ext cx="11262644" cy="41121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4000" b="1" dirty="0" smtClean="0"/>
              <a:t>Complete the first question as a class.</a:t>
            </a:r>
          </a:p>
          <a:p>
            <a:pPr marL="0" indent="0">
              <a:buNone/>
            </a:pPr>
            <a:endParaRPr lang="en-GB" sz="4000" b="1" dirty="0"/>
          </a:p>
          <a:p>
            <a:pPr marL="0" indent="0">
              <a:buNone/>
            </a:pPr>
            <a:r>
              <a:rPr lang="en-GB" sz="4000" b="1" dirty="0" smtClean="0"/>
              <a:t>Then use the information to answer the remaining questions.</a:t>
            </a:r>
            <a:endParaRPr lang="en-GB" sz="4000" dirty="0"/>
          </a:p>
        </p:txBody>
      </p:sp>
      <p:sp>
        <p:nvSpPr>
          <p:cNvPr id="4" name="Rectangle 3"/>
          <p:cNvSpPr/>
          <p:nvPr/>
        </p:nvSpPr>
        <p:spPr>
          <a:xfrm>
            <a:off x="804738" y="367920"/>
            <a:ext cx="88702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School Uniform Price Wars*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0540" y="3945376"/>
            <a:ext cx="2564271" cy="260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77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79576" y="382669"/>
            <a:ext cx="76328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 algn="ctr"/>
            <a:r>
              <a:rPr lang="en-US" sz="54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ROUGHLY 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DRAW…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http://www.pegasusnational.com/graphics/KDM/products/M_174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639" y="5208023"/>
            <a:ext cx="2030361" cy="152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8710" y="1217511"/>
            <a:ext cx="1094330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Thinking back to your lessons on demand.</a:t>
            </a:r>
          </a:p>
          <a:p>
            <a:endParaRPr lang="en-GB" sz="2400" dirty="0"/>
          </a:p>
          <a:p>
            <a:r>
              <a:rPr lang="en-GB" sz="2400" dirty="0" smtClean="0"/>
              <a:t>Use the clues to draw what the demand curves might look like for these four scenarios:</a:t>
            </a:r>
          </a:p>
          <a:p>
            <a:endParaRPr lang="en-GB" sz="2400" dirty="0"/>
          </a:p>
          <a:p>
            <a:pPr lvl="0"/>
            <a:r>
              <a:rPr lang="en-GB" sz="2400" b="1" dirty="0" smtClean="0"/>
              <a:t>1) When </a:t>
            </a:r>
            <a:r>
              <a:rPr lang="en-GB" sz="2400" b="1" dirty="0"/>
              <a:t>a slight percentage change in price results in a </a:t>
            </a:r>
            <a:r>
              <a:rPr lang="en-GB" sz="2400" b="1" dirty="0" smtClean="0"/>
              <a:t>proportionately greater </a:t>
            </a:r>
            <a:r>
              <a:rPr lang="en-GB" sz="2400" b="1" dirty="0"/>
              <a:t>percentage change in the quantity demanded.</a:t>
            </a:r>
            <a:endParaRPr lang="en-GB" sz="2400" dirty="0"/>
          </a:p>
          <a:p>
            <a:r>
              <a:rPr lang="en-GB" sz="2400" dirty="0"/>
              <a:t> </a:t>
            </a:r>
          </a:p>
          <a:p>
            <a:pPr lvl="0"/>
            <a:r>
              <a:rPr lang="en-GB" sz="2400" b="1" dirty="0" smtClean="0"/>
              <a:t>2) When </a:t>
            </a:r>
            <a:r>
              <a:rPr lang="en-GB" sz="2400" b="1" dirty="0"/>
              <a:t>a percentage change in price causes a proportionately smaller percentage change in the quantity demanded.</a:t>
            </a:r>
            <a:endParaRPr lang="en-GB" sz="2400" dirty="0"/>
          </a:p>
          <a:p>
            <a:r>
              <a:rPr lang="en-GB" sz="2400" dirty="0"/>
              <a:t> </a:t>
            </a:r>
          </a:p>
          <a:p>
            <a:pPr lvl="0"/>
            <a:r>
              <a:rPr lang="en-GB" sz="2400" b="1" dirty="0" smtClean="0"/>
              <a:t>3) A </a:t>
            </a:r>
            <a:r>
              <a:rPr lang="en-GB" sz="2400" b="1" dirty="0"/>
              <a:t>change in price will result in </a:t>
            </a:r>
            <a:r>
              <a:rPr lang="en-GB" sz="2400" b="1" i="1" dirty="0"/>
              <a:t>infinite change</a:t>
            </a:r>
            <a:r>
              <a:rPr lang="en-GB" sz="2400" b="1" dirty="0"/>
              <a:t> in quantity demanded.</a:t>
            </a:r>
            <a:endParaRPr lang="en-GB" sz="2400" dirty="0"/>
          </a:p>
          <a:p>
            <a:r>
              <a:rPr lang="en-GB" sz="2400" dirty="0"/>
              <a:t> </a:t>
            </a:r>
          </a:p>
          <a:p>
            <a:pPr lvl="0"/>
            <a:r>
              <a:rPr lang="en-GB" sz="2400" b="1" dirty="0" smtClean="0"/>
              <a:t>4) When </a:t>
            </a:r>
            <a:r>
              <a:rPr lang="en-GB" sz="2400" b="1" dirty="0"/>
              <a:t>a change in price causes no change at all in the quantity demanded.</a:t>
            </a:r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7036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371" y="1556793"/>
            <a:ext cx="11233248" cy="1470025"/>
          </a:xfrm>
        </p:spPr>
        <p:txBody>
          <a:bodyPr>
            <a:noAutofit/>
          </a:bodyPr>
          <a:lstStyle/>
          <a:p>
            <a:pPr algn="l"/>
            <a:r>
              <a:rPr lang="en-GB" sz="3600" b="1" dirty="0" smtClean="0">
                <a:latin typeface="+mn-lt"/>
              </a:rPr>
              <a:t>PED = </a:t>
            </a:r>
            <a:r>
              <a:rPr lang="en-GB" sz="3600" b="1" dirty="0">
                <a:latin typeface="+mn-lt"/>
              </a:rPr>
              <a:t/>
            </a:r>
            <a:br>
              <a:rPr lang="en-GB" sz="3600" b="1" dirty="0">
                <a:latin typeface="+mn-lt"/>
              </a:rPr>
            </a:br>
            <a:r>
              <a:rPr lang="en-GB" sz="3600" b="1" dirty="0" smtClean="0">
                <a:latin typeface="+mn-lt"/>
              </a:rPr>
              <a:t>A measure of the </a:t>
            </a:r>
            <a:r>
              <a:rPr lang="en-GB" sz="3600" b="1" dirty="0" smtClean="0">
                <a:solidFill>
                  <a:srgbClr val="FF0000"/>
                </a:solidFill>
                <a:latin typeface="+mn-lt"/>
              </a:rPr>
              <a:t>degree of responsiveness of demand </a:t>
            </a:r>
            <a:r>
              <a:rPr lang="en-GB" sz="3600" b="1" dirty="0" smtClean="0">
                <a:latin typeface="+mn-lt"/>
              </a:rPr>
              <a:t>to a given </a:t>
            </a:r>
            <a:r>
              <a:rPr lang="en-GB" sz="3600" b="1" dirty="0" smtClean="0">
                <a:solidFill>
                  <a:srgbClr val="0070C0"/>
                </a:solidFill>
                <a:latin typeface="+mn-lt"/>
              </a:rPr>
              <a:t>change in price </a:t>
            </a:r>
            <a:r>
              <a:rPr lang="en-GB" sz="3600" b="1" dirty="0" smtClean="0">
                <a:latin typeface="+mn-lt"/>
              </a:rPr>
              <a:t>for a particular product or service.</a:t>
            </a:r>
            <a:endParaRPr lang="en-GB" sz="3600" b="1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3392" y="332657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u="sng" dirty="0" smtClean="0"/>
              <a:t>What is PED?</a:t>
            </a:r>
            <a:endParaRPr lang="en-GB" sz="48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623392" y="3645024"/>
            <a:ext cx="10849205" cy="2232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PED can be calculated using this formula:</a:t>
            </a:r>
          </a:p>
          <a:p>
            <a:endParaRPr lang="en-GB" sz="3200" b="1" dirty="0" smtClean="0"/>
          </a:p>
          <a:p>
            <a:pPr algn="ctr"/>
            <a:r>
              <a:rPr lang="en-GB" sz="3600" b="1" u="sng" dirty="0"/>
              <a:t>p</a:t>
            </a:r>
            <a:r>
              <a:rPr lang="en-GB" sz="3600" b="1" u="sng" dirty="0" smtClean="0"/>
              <a:t>ercentage change in quantity demanded</a:t>
            </a:r>
          </a:p>
          <a:p>
            <a:pPr algn="ctr"/>
            <a:r>
              <a:rPr lang="en-GB" sz="3600" b="1" dirty="0" smtClean="0"/>
              <a:t>Percentage change in price</a:t>
            </a:r>
          </a:p>
        </p:txBody>
      </p:sp>
      <p:sp>
        <p:nvSpPr>
          <p:cNvPr id="6" name="Rectangle 5"/>
          <p:cNvSpPr/>
          <p:nvPr/>
        </p:nvSpPr>
        <p:spPr>
          <a:xfrm>
            <a:off x="719403" y="4293096"/>
            <a:ext cx="10753195" cy="23042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ysClr val="windowText" lastClr="000000"/>
                </a:solidFill>
              </a:rPr>
              <a:t>What does this mean?</a:t>
            </a:r>
          </a:p>
          <a:p>
            <a:pPr algn="ctr"/>
            <a:endParaRPr lang="en-US" sz="1200" b="1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en-US" sz="4400" b="1" u="sng" dirty="0" smtClean="0">
                <a:solidFill>
                  <a:sysClr val="windowText" lastClr="000000"/>
                </a:solidFill>
              </a:rPr>
              <a:t>%    	</a:t>
            </a:r>
            <a:r>
              <a:rPr lang="en-US" sz="4400" b="1" u="sng" dirty="0" err="1" smtClean="0">
                <a:solidFill>
                  <a:sysClr val="windowText" lastClr="000000"/>
                </a:solidFill>
              </a:rPr>
              <a:t>Qd</a:t>
            </a:r>
            <a:endParaRPr lang="en-US" sz="4400" b="1" u="sng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en-US" sz="4400" b="1" dirty="0" smtClean="0">
                <a:solidFill>
                  <a:sysClr val="windowText" lastClr="000000"/>
                </a:solidFill>
              </a:rPr>
              <a:t>% 		P</a:t>
            </a:r>
          </a:p>
        </p:txBody>
      </p:sp>
      <p:pic>
        <p:nvPicPr>
          <p:cNvPr id="7" name="Picture 2" descr="http://0.tqn.com/d/altreligion/1/0/a/1/-/-/triangl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9936" y="5085184"/>
            <a:ext cx="960107" cy="669142"/>
          </a:xfrm>
          <a:prstGeom prst="rect">
            <a:avLst/>
          </a:prstGeom>
          <a:noFill/>
        </p:spPr>
      </p:pic>
      <p:pic>
        <p:nvPicPr>
          <p:cNvPr id="8" name="Picture 2" descr="http://0.tqn.com/d/altreligion/1/0/a/1/-/-/triangl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9936" y="5877272"/>
            <a:ext cx="960107" cy="6691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106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371" y="1556793"/>
            <a:ext cx="11233248" cy="1470025"/>
          </a:xfrm>
        </p:spPr>
        <p:txBody>
          <a:bodyPr>
            <a:noAutofit/>
          </a:bodyPr>
          <a:lstStyle/>
          <a:p>
            <a:pPr algn="l"/>
            <a:r>
              <a:rPr lang="en-GB" sz="3600" b="1" dirty="0" smtClean="0"/>
              <a:t>PED = A measure of the degree of responsiveness of demand to a given change in price for a particular product or service.</a:t>
            </a:r>
            <a:endParaRPr lang="en-GB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23392" y="332657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u="sng" dirty="0" smtClean="0"/>
              <a:t>What is PED?</a:t>
            </a:r>
            <a:endParaRPr lang="en-GB" sz="48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623392" y="3645024"/>
            <a:ext cx="10849205" cy="2232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PED can be calculated using this formula:</a:t>
            </a:r>
          </a:p>
          <a:p>
            <a:endParaRPr lang="en-GB" sz="3200" b="1" dirty="0" smtClean="0">
              <a:solidFill>
                <a:srgbClr val="FF0000"/>
              </a:solidFill>
            </a:endParaRPr>
          </a:p>
          <a:p>
            <a:pPr algn="ctr"/>
            <a:r>
              <a:rPr lang="en-GB" sz="3600" b="1" u="sng" dirty="0">
                <a:solidFill>
                  <a:srgbClr val="FF0000"/>
                </a:solidFill>
              </a:rPr>
              <a:t>p</a:t>
            </a:r>
            <a:r>
              <a:rPr lang="en-GB" sz="3600" b="1" u="sng" dirty="0" smtClean="0">
                <a:solidFill>
                  <a:srgbClr val="FF0000"/>
                </a:solidFill>
              </a:rPr>
              <a:t>ercentage change in quantity demanded</a:t>
            </a:r>
          </a:p>
          <a:p>
            <a:pPr algn="ctr"/>
            <a:r>
              <a:rPr lang="en-GB" sz="3600" b="1" dirty="0" smtClean="0">
                <a:solidFill>
                  <a:srgbClr val="FF0000"/>
                </a:solidFill>
              </a:rPr>
              <a:t>Percentage change in price</a:t>
            </a:r>
          </a:p>
        </p:txBody>
      </p:sp>
    </p:spTree>
    <p:extLst>
      <p:ext uri="{BB962C8B-B14F-4D97-AF65-F5344CB8AC3E}">
        <p14:creationId xmlns:p14="http://schemas.microsoft.com/office/powerpoint/2010/main" val="142541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3392" y="476673"/>
            <a:ext cx="1094521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Breakdown of PED formula:</a:t>
            </a:r>
          </a:p>
          <a:p>
            <a:endParaRPr lang="en-GB" sz="1600" b="1" dirty="0" smtClean="0"/>
          </a:p>
          <a:p>
            <a:pPr algn="ctr"/>
            <a:r>
              <a:rPr lang="en-GB" sz="3600" b="1" u="sng" dirty="0">
                <a:solidFill>
                  <a:srgbClr val="FF0000"/>
                </a:solidFill>
              </a:rPr>
              <a:t>P</a:t>
            </a:r>
            <a:r>
              <a:rPr lang="en-GB" sz="3600" b="1" u="sng" dirty="0" smtClean="0">
                <a:solidFill>
                  <a:srgbClr val="FF0000"/>
                </a:solidFill>
              </a:rPr>
              <a:t>ercentage change in quantity demanded</a:t>
            </a:r>
          </a:p>
          <a:p>
            <a:pPr algn="ctr"/>
            <a:r>
              <a:rPr lang="en-GB" sz="3600" b="1" dirty="0" smtClean="0">
                <a:solidFill>
                  <a:srgbClr val="FF0000"/>
                </a:solidFill>
              </a:rPr>
              <a:t>Percentage change in price</a:t>
            </a:r>
          </a:p>
          <a:p>
            <a:pPr algn="ctr"/>
            <a:r>
              <a:rPr lang="en-GB" sz="1600" b="1" dirty="0" smtClean="0"/>
              <a:t/>
            </a:r>
            <a:br>
              <a:rPr lang="en-GB" sz="1600" b="1" dirty="0" smtClean="0"/>
            </a:br>
            <a:endParaRPr lang="en-GB" sz="1600" b="1" dirty="0" smtClean="0"/>
          </a:p>
          <a:p>
            <a:r>
              <a:rPr lang="en-GB" sz="3600" b="1" dirty="0" smtClean="0"/>
              <a:t>Percentage changes are calculated this way:</a:t>
            </a:r>
          </a:p>
          <a:p>
            <a:endParaRPr lang="en-GB" sz="3200" b="1" dirty="0" smtClean="0"/>
          </a:p>
          <a:p>
            <a:pPr algn="ctr"/>
            <a:r>
              <a:rPr lang="en-GB" sz="3600" b="1" u="sng" dirty="0" smtClean="0"/>
              <a:t>((</a:t>
            </a:r>
            <a:r>
              <a:rPr lang="en-GB" sz="3600" b="1" u="sng" dirty="0" smtClean="0">
                <a:solidFill>
                  <a:srgbClr val="FF0000"/>
                </a:solidFill>
              </a:rPr>
              <a:t>N</a:t>
            </a:r>
            <a:r>
              <a:rPr lang="en-GB" sz="3600" b="1" u="sng" dirty="0" smtClean="0"/>
              <a:t>ew Qd – </a:t>
            </a:r>
            <a:r>
              <a:rPr lang="en-GB" sz="3600" b="1" u="sng" dirty="0" smtClean="0">
                <a:solidFill>
                  <a:srgbClr val="FF0000"/>
                </a:solidFill>
              </a:rPr>
              <a:t>O</a:t>
            </a:r>
            <a:r>
              <a:rPr lang="en-GB" sz="3600" b="1" u="sng" dirty="0" smtClean="0"/>
              <a:t>ld Qd)/</a:t>
            </a:r>
            <a:r>
              <a:rPr lang="en-GB" sz="3600" b="1" u="sng" dirty="0" smtClean="0">
                <a:solidFill>
                  <a:srgbClr val="FF0000"/>
                </a:solidFill>
              </a:rPr>
              <a:t>O</a:t>
            </a:r>
            <a:r>
              <a:rPr lang="en-GB" sz="3600" b="1" u="sng" dirty="0" smtClean="0"/>
              <a:t>ld Qd) x 100</a:t>
            </a:r>
          </a:p>
          <a:p>
            <a:pPr algn="ctr"/>
            <a:r>
              <a:rPr lang="en-GB" sz="3600" b="1" dirty="0" smtClean="0"/>
              <a:t>((</a:t>
            </a:r>
            <a:r>
              <a:rPr lang="en-GB" sz="3600" b="1" dirty="0" smtClean="0">
                <a:solidFill>
                  <a:srgbClr val="FF0000"/>
                </a:solidFill>
              </a:rPr>
              <a:t>N</a:t>
            </a:r>
            <a:r>
              <a:rPr lang="en-GB" sz="3600" b="1" dirty="0" smtClean="0"/>
              <a:t>ew P – </a:t>
            </a:r>
            <a:r>
              <a:rPr lang="en-GB" sz="3600" b="1" dirty="0" smtClean="0">
                <a:solidFill>
                  <a:srgbClr val="FF0000"/>
                </a:solidFill>
              </a:rPr>
              <a:t>O</a:t>
            </a:r>
            <a:r>
              <a:rPr lang="en-GB" sz="3600" b="1" dirty="0" smtClean="0"/>
              <a:t>ld P)/</a:t>
            </a:r>
            <a:r>
              <a:rPr lang="en-GB" sz="3600" b="1" dirty="0" smtClean="0">
                <a:solidFill>
                  <a:srgbClr val="FF0000"/>
                </a:solidFill>
              </a:rPr>
              <a:t>O</a:t>
            </a:r>
            <a:r>
              <a:rPr lang="en-GB" sz="3600" b="1" dirty="0" smtClean="0"/>
              <a:t>ld P) x 100</a:t>
            </a:r>
          </a:p>
        </p:txBody>
      </p:sp>
      <p:sp>
        <p:nvSpPr>
          <p:cNvPr id="3" name="Rectangle 2"/>
          <p:cNvSpPr/>
          <p:nvPr/>
        </p:nvSpPr>
        <p:spPr>
          <a:xfrm>
            <a:off x="623392" y="5451454"/>
            <a:ext cx="10753195" cy="936104"/>
          </a:xfrm>
          <a:prstGeom prst="rect">
            <a:avLst/>
          </a:prstGeom>
          <a:solidFill>
            <a:schemeClr val="tx1"/>
          </a:solidFill>
          <a:ln w="603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</a:rPr>
              <a:t>You can remember this as “</a:t>
            </a:r>
            <a:r>
              <a:rPr lang="en-GB" sz="3200" b="1" dirty="0" err="1" smtClean="0">
                <a:solidFill>
                  <a:schemeClr val="bg1"/>
                </a:solidFill>
              </a:rPr>
              <a:t>Noo</a:t>
            </a:r>
            <a:r>
              <a:rPr lang="en-GB" sz="3200" b="1" dirty="0" smtClean="0">
                <a:solidFill>
                  <a:schemeClr val="bg1"/>
                </a:solidFill>
              </a:rPr>
              <a:t>” (new, old, old)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51607" y="313151"/>
            <a:ext cx="12170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u="sng" dirty="0" smtClean="0">
                <a:solidFill>
                  <a:srgbClr val="FF0000"/>
                </a:solidFill>
              </a:rPr>
              <a:t>%</a:t>
            </a:r>
            <a:r>
              <a:rPr lang="el-GR" sz="3200" b="1" u="sng" dirty="0" smtClean="0">
                <a:solidFill>
                  <a:srgbClr val="FF0000"/>
                </a:solidFill>
              </a:rPr>
              <a:t>Δ</a:t>
            </a:r>
            <a:r>
              <a:rPr lang="en-GB" sz="3200" b="1" u="sng" dirty="0" smtClean="0">
                <a:solidFill>
                  <a:srgbClr val="FF0000"/>
                </a:solidFill>
              </a:rPr>
              <a:t>Qd</a:t>
            </a:r>
            <a:br>
              <a:rPr lang="en-GB" sz="3200" b="1" u="sng" dirty="0" smtClean="0">
                <a:solidFill>
                  <a:srgbClr val="FF0000"/>
                </a:solidFill>
              </a:rPr>
            </a:br>
            <a:r>
              <a:rPr lang="en-GB" sz="3200" b="1" dirty="0" smtClean="0">
                <a:solidFill>
                  <a:srgbClr val="FF0000"/>
                </a:solidFill>
              </a:rPr>
              <a:t>%</a:t>
            </a:r>
            <a:r>
              <a:rPr lang="el-GR" sz="3200" b="1" dirty="0" smtClean="0">
                <a:solidFill>
                  <a:srgbClr val="FF0000"/>
                </a:solidFill>
              </a:rPr>
              <a:t>Δ</a:t>
            </a:r>
            <a:r>
              <a:rPr lang="en-GB" sz="3200" b="1" dirty="0" smtClean="0">
                <a:solidFill>
                  <a:srgbClr val="FF0000"/>
                </a:solidFill>
              </a:rPr>
              <a:t>P</a:t>
            </a:r>
            <a:endParaRPr lang="en-GB" sz="32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8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3174" y="1739010"/>
            <a:ext cx="2836033" cy="1569660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/>
              <a:t>Old Price   £5.00         </a:t>
            </a:r>
            <a:br>
              <a:rPr lang="en-GB" sz="2400" dirty="0"/>
            </a:br>
            <a:r>
              <a:rPr lang="en-GB" sz="2400" dirty="0"/>
              <a:t>New Price   £3.75     </a:t>
            </a:r>
            <a:br>
              <a:rPr lang="en-GB" sz="2400" dirty="0"/>
            </a:br>
            <a:r>
              <a:rPr lang="en-GB" sz="2400" dirty="0"/>
              <a:t>Old sales 200,000   </a:t>
            </a:r>
            <a:br>
              <a:rPr lang="en-GB" sz="2400" dirty="0"/>
            </a:br>
            <a:r>
              <a:rPr lang="en-GB" sz="2400" dirty="0"/>
              <a:t>New sales </a:t>
            </a:r>
            <a:r>
              <a:rPr lang="en-GB" sz="2400" dirty="0" smtClean="0"/>
              <a:t>300,000</a:t>
            </a:r>
            <a:endParaRPr lang="en-GB" sz="2400" dirty="0"/>
          </a:p>
        </p:txBody>
      </p:sp>
      <p:pic>
        <p:nvPicPr>
          <p:cNvPr id="1026" name="Picture 2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0541" y="1821609"/>
            <a:ext cx="2564271" cy="260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3863" y="332656"/>
            <a:ext cx="1136025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PRICE WARS</a:t>
            </a:r>
            <a:endParaRPr lang="en-US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08121" y="517321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800" b="1" u="sng" dirty="0"/>
              <a:t>((</a:t>
            </a:r>
            <a:r>
              <a:rPr lang="en-GB" sz="2800" b="1" u="sng" dirty="0">
                <a:solidFill>
                  <a:srgbClr val="FF0000"/>
                </a:solidFill>
              </a:rPr>
              <a:t>N</a:t>
            </a:r>
            <a:r>
              <a:rPr lang="en-GB" sz="2800" b="1" u="sng" dirty="0"/>
              <a:t>ew Qd – </a:t>
            </a:r>
            <a:r>
              <a:rPr lang="en-GB" sz="2800" b="1" u="sng" dirty="0">
                <a:solidFill>
                  <a:srgbClr val="FF0000"/>
                </a:solidFill>
              </a:rPr>
              <a:t>O</a:t>
            </a:r>
            <a:r>
              <a:rPr lang="en-GB" sz="2800" b="1" u="sng" dirty="0"/>
              <a:t>ld Qd)/</a:t>
            </a:r>
            <a:r>
              <a:rPr lang="en-GB" sz="2800" b="1" u="sng" dirty="0">
                <a:solidFill>
                  <a:srgbClr val="FF0000"/>
                </a:solidFill>
              </a:rPr>
              <a:t>O</a:t>
            </a:r>
            <a:r>
              <a:rPr lang="en-GB" sz="2800" b="1" u="sng" dirty="0"/>
              <a:t>ld Qd) x 100</a:t>
            </a:r>
          </a:p>
          <a:p>
            <a:pPr algn="ctr"/>
            <a:r>
              <a:rPr lang="en-GB" sz="2800" b="1" dirty="0"/>
              <a:t>((</a:t>
            </a:r>
            <a:r>
              <a:rPr lang="en-GB" sz="2800" b="1" dirty="0">
                <a:solidFill>
                  <a:srgbClr val="FF0000"/>
                </a:solidFill>
              </a:rPr>
              <a:t>N</a:t>
            </a:r>
            <a:r>
              <a:rPr lang="en-GB" sz="2800" b="1" dirty="0"/>
              <a:t>ew P – </a:t>
            </a:r>
            <a:r>
              <a:rPr lang="en-GB" sz="2800" b="1" dirty="0">
                <a:solidFill>
                  <a:srgbClr val="FF0000"/>
                </a:solidFill>
              </a:rPr>
              <a:t>O</a:t>
            </a:r>
            <a:r>
              <a:rPr lang="en-GB" sz="2800" b="1" dirty="0"/>
              <a:t>ld P)/</a:t>
            </a:r>
            <a:r>
              <a:rPr lang="en-GB" sz="2800" b="1" dirty="0">
                <a:solidFill>
                  <a:srgbClr val="FF0000"/>
                </a:solidFill>
              </a:rPr>
              <a:t>O</a:t>
            </a:r>
            <a:r>
              <a:rPr lang="en-GB" sz="2800" b="1" dirty="0"/>
              <a:t>ld P) x 100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0680" y="3510116"/>
            <a:ext cx="45640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u="sng" dirty="0" smtClean="0"/>
              <a:t>((300,000-200,000)/</a:t>
            </a:r>
            <a:r>
              <a:rPr lang="en-GB" sz="2400" u="sng" dirty="0"/>
              <a:t>2</a:t>
            </a:r>
            <a:r>
              <a:rPr lang="en-GB" sz="2400" u="sng" dirty="0" smtClean="0"/>
              <a:t>00,000) X 100</a:t>
            </a:r>
            <a:br>
              <a:rPr lang="en-GB" sz="2400" u="sng" dirty="0" smtClean="0"/>
            </a:br>
            <a:r>
              <a:rPr lang="en-GB" sz="2400" dirty="0" smtClean="0"/>
              <a:t>((3.75-5.00)/5.00) X 100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93174" y="4554486"/>
            <a:ext cx="34596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u="sng" dirty="0" smtClean="0"/>
              <a:t>((100,000)/200,000) X 100</a:t>
            </a:r>
            <a:br>
              <a:rPr lang="en-GB" sz="2400" u="sng" dirty="0" smtClean="0"/>
            </a:br>
            <a:r>
              <a:rPr lang="en-GB" sz="2400" dirty="0" smtClean="0"/>
              <a:t>((-1.25)/5.00) X 100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503010" y="5584745"/>
            <a:ext cx="5902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u="sng" dirty="0" smtClean="0"/>
              <a:t>50</a:t>
            </a:r>
            <a:br>
              <a:rPr lang="en-GB" sz="2400" u="sng" dirty="0" smtClean="0"/>
            </a:br>
            <a:r>
              <a:rPr lang="en-GB" sz="2400" dirty="0" smtClean="0"/>
              <a:t>-25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815349" y="3510116"/>
            <a:ext cx="21114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C00000"/>
                </a:solidFill>
              </a:rPr>
              <a:t>PED = -2</a:t>
            </a:r>
            <a:endParaRPr lang="en-GB" sz="44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33465" y="1923675"/>
            <a:ext cx="42142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C00000"/>
                </a:solidFill>
              </a:rPr>
              <a:t>PED &gt; 1</a:t>
            </a:r>
            <a:br>
              <a:rPr lang="en-GB" sz="3600" b="1" dirty="0" smtClean="0">
                <a:solidFill>
                  <a:srgbClr val="C00000"/>
                </a:solidFill>
              </a:rPr>
            </a:br>
            <a:r>
              <a:rPr lang="en-GB" sz="3600" b="1" dirty="0" smtClean="0">
                <a:solidFill>
                  <a:srgbClr val="C00000"/>
                </a:solidFill>
              </a:rPr>
              <a:t>So demand is elastic!</a:t>
            </a:r>
            <a:endParaRPr lang="en-GB" sz="36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94969" y="2939338"/>
            <a:ext cx="343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(Remember, we ignore the minus.)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5877" y="5677077"/>
            <a:ext cx="36894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The percentage change in </a:t>
            </a:r>
            <a:r>
              <a:rPr lang="en-GB" b="1" dirty="0" err="1" smtClean="0">
                <a:solidFill>
                  <a:srgbClr val="0070C0"/>
                </a:solidFill>
              </a:rPr>
              <a:t>Qd</a:t>
            </a:r>
            <a:r>
              <a:rPr lang="en-GB" b="1" dirty="0" smtClean="0">
                <a:solidFill>
                  <a:srgbClr val="0070C0"/>
                </a:solidFill>
              </a:rPr>
              <a:t> is +50%</a:t>
            </a:r>
            <a:br>
              <a:rPr lang="en-GB" b="1" dirty="0" smtClean="0">
                <a:solidFill>
                  <a:srgbClr val="0070C0"/>
                </a:solidFill>
              </a:rPr>
            </a:br>
            <a:r>
              <a:rPr lang="en-GB" b="1" dirty="0">
                <a:solidFill>
                  <a:srgbClr val="0070C0"/>
                </a:solidFill>
              </a:rPr>
              <a:t>The percentage change in P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>
                <a:solidFill>
                  <a:srgbClr val="0070C0"/>
                </a:solidFill>
              </a:rPr>
              <a:t>is </a:t>
            </a:r>
            <a:r>
              <a:rPr lang="en-GB" b="1" dirty="0" smtClean="0">
                <a:solidFill>
                  <a:srgbClr val="0070C0"/>
                </a:solidFill>
              </a:rPr>
              <a:t>-25%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1114" y="5033284"/>
            <a:ext cx="488287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7030A0"/>
                </a:solidFill>
              </a:rPr>
              <a:t>This means that a 10% change in price, </a:t>
            </a:r>
            <a:br>
              <a:rPr lang="en-GB" sz="2000" b="1" dirty="0" smtClean="0">
                <a:solidFill>
                  <a:srgbClr val="7030A0"/>
                </a:solidFill>
              </a:rPr>
            </a:br>
            <a:r>
              <a:rPr lang="en-GB" sz="2000" b="1" dirty="0" smtClean="0">
                <a:solidFill>
                  <a:srgbClr val="7030A0"/>
                </a:solidFill>
              </a:rPr>
              <a:t>causes a 20% change in quantity demanded.</a:t>
            </a:r>
          </a:p>
          <a:p>
            <a:endParaRPr lang="en-GB" sz="2000" b="1" dirty="0">
              <a:solidFill>
                <a:srgbClr val="7030A0"/>
              </a:solidFill>
            </a:endParaRPr>
          </a:p>
          <a:p>
            <a:r>
              <a:rPr lang="en-GB" sz="2000" b="1" dirty="0" smtClean="0">
                <a:solidFill>
                  <a:srgbClr val="7030A0"/>
                </a:solidFill>
              </a:rPr>
              <a:t>So the %</a:t>
            </a:r>
            <a:r>
              <a:rPr lang="el-GR" sz="2000" b="1" dirty="0" smtClean="0">
                <a:solidFill>
                  <a:srgbClr val="7030A0"/>
                </a:solidFill>
              </a:rPr>
              <a:t>Δ</a:t>
            </a:r>
            <a:r>
              <a:rPr lang="en-GB" sz="2000" b="1" dirty="0" smtClean="0">
                <a:solidFill>
                  <a:srgbClr val="7030A0"/>
                </a:solidFill>
              </a:rPr>
              <a:t>QD is </a:t>
            </a:r>
            <a:r>
              <a:rPr lang="en-GB" sz="2000" b="1" dirty="0" smtClean="0">
                <a:solidFill>
                  <a:srgbClr val="FF0000"/>
                </a:solidFill>
              </a:rPr>
              <a:t>proportionately</a:t>
            </a:r>
            <a:r>
              <a:rPr lang="en-GB" sz="2000" b="1" dirty="0" smtClean="0">
                <a:solidFill>
                  <a:srgbClr val="7030A0"/>
                </a:solidFill>
              </a:rPr>
              <a:t> larger than</a:t>
            </a:r>
            <a:br>
              <a:rPr lang="en-GB" sz="2000" b="1" dirty="0" smtClean="0">
                <a:solidFill>
                  <a:srgbClr val="7030A0"/>
                </a:solidFill>
              </a:rPr>
            </a:br>
            <a:r>
              <a:rPr lang="en-GB" sz="2000" b="1" dirty="0" smtClean="0">
                <a:solidFill>
                  <a:srgbClr val="7030A0"/>
                </a:solidFill>
              </a:rPr>
              <a:t>the %</a:t>
            </a:r>
            <a:r>
              <a:rPr lang="el-GR" sz="2000" b="1" dirty="0" smtClean="0">
                <a:solidFill>
                  <a:srgbClr val="7030A0"/>
                </a:solidFill>
              </a:rPr>
              <a:t>Δ</a:t>
            </a:r>
            <a:r>
              <a:rPr lang="en-GB" sz="2000" b="1" dirty="0" smtClean="0">
                <a:solidFill>
                  <a:srgbClr val="7030A0"/>
                </a:solidFill>
              </a:rPr>
              <a:t>P… therefore the good is PED elastic.</a:t>
            </a:r>
            <a:endParaRPr lang="en-GB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53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6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3174" y="1739010"/>
            <a:ext cx="2836033" cy="1569660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/>
              <a:t>Old Price   £5.00         </a:t>
            </a:r>
            <a:br>
              <a:rPr lang="en-GB" sz="2400" dirty="0"/>
            </a:br>
            <a:r>
              <a:rPr lang="en-GB" sz="2400" dirty="0"/>
              <a:t>New Price   £3.75     </a:t>
            </a:r>
            <a:br>
              <a:rPr lang="en-GB" sz="2400" dirty="0"/>
            </a:br>
            <a:r>
              <a:rPr lang="en-GB" sz="2400" dirty="0"/>
              <a:t>Old sales 200,000   </a:t>
            </a:r>
            <a:br>
              <a:rPr lang="en-GB" sz="2400" dirty="0"/>
            </a:br>
            <a:r>
              <a:rPr lang="en-GB" sz="2400" dirty="0"/>
              <a:t>New sales </a:t>
            </a:r>
            <a:r>
              <a:rPr lang="en-GB" sz="2400" dirty="0" smtClean="0"/>
              <a:t>300,000</a:t>
            </a:r>
            <a:endParaRPr lang="en-GB" sz="2400" dirty="0"/>
          </a:p>
        </p:txBody>
      </p:sp>
      <p:pic>
        <p:nvPicPr>
          <p:cNvPr id="1026" name="Picture 2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0541" y="1821609"/>
            <a:ext cx="2564271" cy="260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3863" y="332656"/>
            <a:ext cx="1136025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PRICE WARS - Revenue</a:t>
            </a:r>
            <a:endParaRPr lang="en-US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18456" y="3737308"/>
            <a:ext cx="547457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7030A0"/>
                </a:solidFill>
              </a:rPr>
              <a:t>Revenue </a:t>
            </a:r>
            <a:r>
              <a:rPr lang="en-GB" sz="3200" b="1" u="sng" dirty="0" smtClean="0">
                <a:solidFill>
                  <a:srgbClr val="7030A0"/>
                </a:solidFill>
              </a:rPr>
              <a:t>last</a:t>
            </a:r>
            <a:r>
              <a:rPr lang="en-GB" sz="3200" b="1" dirty="0" smtClean="0">
                <a:solidFill>
                  <a:srgbClr val="7030A0"/>
                </a:solidFill>
              </a:rPr>
              <a:t>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b="1" dirty="0" smtClean="0">
                <a:solidFill>
                  <a:srgbClr val="7030A0"/>
                </a:solidFill>
              </a:rPr>
              <a:t>£5.00 x 200,000 = £1,000,000</a:t>
            </a:r>
            <a:endParaRPr lang="en-GB" sz="3200" b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18456" y="5025332"/>
            <a:ext cx="547457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0070C0"/>
                </a:solidFill>
              </a:rPr>
              <a:t>Revenue </a:t>
            </a:r>
            <a:r>
              <a:rPr lang="en-GB" sz="3200" b="1" u="sng" dirty="0" smtClean="0">
                <a:solidFill>
                  <a:srgbClr val="0070C0"/>
                </a:solidFill>
              </a:rPr>
              <a:t>this</a:t>
            </a:r>
            <a:r>
              <a:rPr lang="en-GB" sz="3200" b="1" dirty="0" smtClean="0">
                <a:solidFill>
                  <a:srgbClr val="0070C0"/>
                </a:solidFill>
              </a:rPr>
              <a:t>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b="1" dirty="0" smtClean="0">
                <a:solidFill>
                  <a:srgbClr val="0070C0"/>
                </a:solidFill>
              </a:rPr>
              <a:t>£3.75 x 300,000 = £1,125,000</a:t>
            </a:r>
            <a:endParaRPr lang="en-GB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41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47528" y="332656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i="1" u="sng" dirty="0">
                <a:solidFill>
                  <a:schemeClr val="bg1"/>
                </a:solidFill>
              </a:rPr>
              <a:t>RECAP: What is PED?</a:t>
            </a:r>
          </a:p>
        </p:txBody>
      </p:sp>
      <p:sp>
        <p:nvSpPr>
          <p:cNvPr id="3" name="Rectangle 2"/>
          <p:cNvSpPr/>
          <p:nvPr/>
        </p:nvSpPr>
        <p:spPr>
          <a:xfrm>
            <a:off x="343863" y="332656"/>
            <a:ext cx="1155835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Why do we ignore the minus?</a:t>
            </a:r>
            <a:endParaRPr lang="en-US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8508" y="1929007"/>
            <a:ext cx="11513711" cy="47473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4000" b="1" dirty="0" smtClean="0"/>
              <a:t>Because of the relationship between price and quantity demanded.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4000" b="1" dirty="0" smtClean="0"/>
              <a:t>The law of demand has a downward sloping curve.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4000" b="1" dirty="0" smtClean="0"/>
              <a:t>One value (price/quantity) </a:t>
            </a:r>
            <a:r>
              <a:rPr lang="en-GB" sz="4000" b="1" dirty="0" smtClean="0">
                <a:solidFill>
                  <a:srgbClr val="FF0000"/>
                </a:solidFill>
              </a:rPr>
              <a:t>will always be negative, </a:t>
            </a:r>
            <a:r>
              <a:rPr lang="en-GB" sz="4000" b="1" dirty="0" smtClean="0"/>
              <a:t>whilst the other </a:t>
            </a:r>
            <a:r>
              <a:rPr lang="en-GB" sz="4000" b="1" dirty="0" smtClean="0">
                <a:solidFill>
                  <a:srgbClr val="00B050"/>
                </a:solidFill>
              </a:rPr>
              <a:t>will always be positive.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4000" b="1" dirty="0" smtClean="0"/>
              <a:t>Therefore when you </a:t>
            </a:r>
            <a:r>
              <a:rPr lang="en-GB" sz="4000" b="1" dirty="0" smtClean="0">
                <a:solidFill>
                  <a:srgbClr val="00B0F0"/>
                </a:solidFill>
              </a:rPr>
              <a:t>divide negative and positives together, the answer is always negative.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182920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8647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n-GB" b="1" dirty="0" smtClean="0">
                <a:latin typeface="+mn-lt"/>
              </a:rPr>
              <a:t>Results of the formula...</a:t>
            </a:r>
            <a:endParaRPr lang="en-GB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25791"/>
            <a:ext cx="10972800" cy="481277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4000" b="1" dirty="0" smtClean="0">
                <a:solidFill>
                  <a:schemeClr val="accent6">
                    <a:lumMod val="75000"/>
                  </a:schemeClr>
                </a:solidFill>
              </a:rPr>
              <a:t>Unitary elasticity –</a:t>
            </a:r>
          </a:p>
          <a:p>
            <a:r>
              <a:rPr lang="en-GB" sz="4000" b="1" dirty="0" smtClean="0">
                <a:solidFill>
                  <a:schemeClr val="accent6">
                    <a:lumMod val="75000"/>
                  </a:schemeClr>
                </a:solidFill>
              </a:rPr>
              <a:t>If the result is 1 exactly, then this means that any change in the price results in an </a:t>
            </a:r>
            <a:r>
              <a:rPr lang="en-GB" sz="4000" b="1" dirty="0" smtClean="0">
                <a:solidFill>
                  <a:srgbClr val="FF0000"/>
                </a:solidFill>
              </a:rPr>
              <a:t>equal % change </a:t>
            </a:r>
            <a:r>
              <a:rPr lang="en-GB" sz="4000" b="1" dirty="0" smtClean="0">
                <a:solidFill>
                  <a:schemeClr val="accent6">
                    <a:lumMod val="75000"/>
                  </a:schemeClr>
                </a:solidFill>
              </a:rPr>
              <a:t>in the quantity demanded. For example:</a:t>
            </a:r>
          </a:p>
          <a:p>
            <a:endParaRPr lang="en-GB" sz="4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sz="4000" b="1" u="sng" dirty="0" smtClean="0">
                <a:solidFill>
                  <a:schemeClr val="accent6">
                    <a:lumMod val="75000"/>
                  </a:schemeClr>
                </a:solidFill>
              </a:rPr>
              <a:t>+20% Change in QD</a:t>
            </a:r>
          </a:p>
          <a:p>
            <a:r>
              <a:rPr lang="en-GB" sz="4000" b="1" dirty="0" smtClean="0">
                <a:solidFill>
                  <a:schemeClr val="accent6">
                    <a:lumMod val="75000"/>
                  </a:schemeClr>
                </a:solidFill>
              </a:rPr>
              <a:t>-20% Change in Price</a:t>
            </a:r>
          </a:p>
          <a:p>
            <a:r>
              <a:rPr lang="en-GB" sz="4000" b="1" dirty="0" smtClean="0">
                <a:solidFill>
                  <a:schemeClr val="accent6">
                    <a:lumMod val="75000"/>
                  </a:schemeClr>
                </a:solidFill>
              </a:rPr>
              <a:t>= -1.0</a:t>
            </a:r>
            <a:endParaRPr lang="en-GB" sz="40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sz="32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809629" y="5279923"/>
            <a:ext cx="4008725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smtClean="0"/>
              <a:t>Again, ignore the minus sign…</a:t>
            </a:r>
            <a:br>
              <a:rPr lang="en-GB" sz="2400" b="1" dirty="0" smtClean="0"/>
            </a:br>
            <a:r>
              <a:rPr lang="en-GB" sz="2400" b="1" dirty="0" smtClean="0"/>
              <a:t>We are only interested in the</a:t>
            </a:r>
            <a:br>
              <a:rPr lang="en-GB" sz="2400" b="1" dirty="0" smtClean="0"/>
            </a:br>
            <a:r>
              <a:rPr lang="en-GB" sz="2400" b="1" dirty="0" smtClean="0"/>
              <a:t>figure itself.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29963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2500" t="12789" r="23973" b="51575"/>
          <a:stretch/>
        </p:blipFill>
        <p:spPr>
          <a:xfrm>
            <a:off x="676404" y="365124"/>
            <a:ext cx="11258895" cy="59104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89287" y="3052926"/>
            <a:ext cx="25696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% Change in price is -20%</a:t>
            </a:r>
          </a:p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65377" y="2777634"/>
            <a:ext cx="1018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= -0.2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86051" y="2733390"/>
            <a:ext cx="2839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_______________________</a:t>
            </a:r>
          </a:p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32068" y="2357000"/>
            <a:ext cx="396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21136" y="3957654"/>
            <a:ext cx="18181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X = -0.2 x -20</a:t>
            </a:r>
          </a:p>
          <a:p>
            <a:r>
              <a:rPr lang="en-GB" sz="2400" b="1" dirty="0" smtClean="0">
                <a:solidFill>
                  <a:srgbClr val="FF0000"/>
                </a:solidFill>
              </a:rPr>
              <a:t>X = +4%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37126" y="509214"/>
            <a:ext cx="3657599" cy="331444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951705" y="2074718"/>
            <a:ext cx="3785421" cy="331444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10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7" t="25208" r="24236" b="30417"/>
          <a:stretch/>
        </p:blipFill>
        <p:spPr bwMode="auto">
          <a:xfrm>
            <a:off x="1310640" y="502920"/>
            <a:ext cx="9891118" cy="5151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57253" y="3372577"/>
            <a:ext cx="4498268" cy="331444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065648" y="3630281"/>
            <a:ext cx="4311436" cy="331444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728452" y="1622323"/>
            <a:ext cx="6725264" cy="119461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73740" y="1895249"/>
            <a:ext cx="2501582" cy="147732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b="1" dirty="0" smtClean="0"/>
              <a:t>Again, as with all </a:t>
            </a:r>
            <a:br>
              <a:rPr lang="en-GB" b="1" dirty="0" smtClean="0"/>
            </a:br>
            <a:r>
              <a:rPr lang="en-GB" b="1" dirty="0" smtClean="0"/>
              <a:t>3 mark questions…</a:t>
            </a:r>
            <a:br>
              <a:rPr lang="en-GB" b="1" dirty="0" smtClean="0"/>
            </a:br>
            <a:r>
              <a:rPr lang="en-GB" b="1" dirty="0" smtClean="0"/>
              <a:t>one mark is always</a:t>
            </a:r>
            <a:br>
              <a:rPr lang="en-GB" b="1" dirty="0" smtClean="0"/>
            </a:br>
            <a:r>
              <a:rPr lang="en-GB" b="1" dirty="0" smtClean="0"/>
              <a:t>reserved for knowledge,</a:t>
            </a:r>
            <a:br>
              <a:rPr lang="en-GB" b="1" dirty="0" smtClean="0"/>
            </a:br>
            <a:r>
              <a:rPr lang="en-GB" b="1" dirty="0" smtClean="0"/>
              <a:t>so give a definition.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25843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2104373" y="225468"/>
            <a:ext cx="7465512" cy="622543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4" name="Straight Connector 3"/>
          <p:cNvCxnSpPr>
            <a:stCxn id="2" idx="1"/>
            <a:endCxn id="2" idx="5"/>
          </p:cNvCxnSpPr>
          <p:nvPr/>
        </p:nvCxnSpPr>
        <p:spPr>
          <a:xfrm>
            <a:off x="3970751" y="3338186"/>
            <a:ext cx="37327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223353" y="1721800"/>
            <a:ext cx="1227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err="1" smtClean="0"/>
              <a:t>Qd</a:t>
            </a:r>
            <a:endParaRPr lang="en-GB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3093927" y="4911164"/>
            <a:ext cx="23548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% Change Price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450905" y="4911164"/>
            <a:ext cx="19290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% Change Qd</a:t>
            </a:r>
            <a:endParaRPr lang="en-GB" sz="3200" dirty="0"/>
          </a:p>
        </p:txBody>
      </p:sp>
      <p:cxnSp>
        <p:nvCxnSpPr>
          <p:cNvPr id="10" name="Straight Connector 9"/>
          <p:cNvCxnSpPr>
            <a:stCxn id="2" idx="1"/>
            <a:endCxn id="2" idx="5"/>
          </p:cNvCxnSpPr>
          <p:nvPr/>
        </p:nvCxnSpPr>
        <p:spPr>
          <a:xfrm>
            <a:off x="3970751" y="3338186"/>
            <a:ext cx="37327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2" idx="3"/>
          </p:cNvCxnSpPr>
          <p:nvPr/>
        </p:nvCxnSpPr>
        <p:spPr>
          <a:xfrm flipV="1">
            <a:off x="5837129" y="3338186"/>
            <a:ext cx="0" cy="31127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17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47528" y="332656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i="1" u="sng" dirty="0">
                <a:solidFill>
                  <a:schemeClr val="bg1"/>
                </a:solidFill>
              </a:rPr>
              <a:t>RECAP: What is PED?</a:t>
            </a:r>
          </a:p>
        </p:txBody>
      </p:sp>
      <p:sp>
        <p:nvSpPr>
          <p:cNvPr id="3" name="Rectangle 2"/>
          <p:cNvSpPr/>
          <p:nvPr/>
        </p:nvSpPr>
        <p:spPr>
          <a:xfrm>
            <a:off x="343863" y="332656"/>
            <a:ext cx="1136025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STARTER ACTIVITY RECAP</a:t>
            </a:r>
            <a:endParaRPr lang="en-US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1758" y="1810127"/>
            <a:ext cx="11513711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600" b="1" dirty="0" smtClean="0"/>
              <a:t>What is PED?</a:t>
            </a:r>
            <a:endParaRPr lang="en-GB" sz="16600" b="1" dirty="0"/>
          </a:p>
        </p:txBody>
      </p:sp>
    </p:spTree>
    <p:extLst>
      <p:ext uri="{BB962C8B-B14F-4D97-AF65-F5344CB8AC3E}">
        <p14:creationId xmlns:p14="http://schemas.microsoft.com/office/powerpoint/2010/main" val="105048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11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32"/>
          <a:stretch/>
        </p:blipFill>
        <p:spPr bwMode="auto">
          <a:xfrm>
            <a:off x="346328" y="132735"/>
            <a:ext cx="11619137" cy="5278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794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272" t="16438" r="17074" b="16529"/>
          <a:stretch/>
        </p:blipFill>
        <p:spPr>
          <a:xfrm>
            <a:off x="2054267" y="100208"/>
            <a:ext cx="8154445" cy="646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81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1171" y="148471"/>
            <a:ext cx="1136025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WORKSHEET ACTIVITY*</a:t>
            </a:r>
            <a:endParaRPr lang="en-US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825" y="1348800"/>
            <a:ext cx="1147782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C00000"/>
                </a:solidFill>
              </a:rPr>
              <a:t>There are three activities, which become increasing challenging:</a:t>
            </a:r>
          </a:p>
          <a:p>
            <a:pPr algn="ctr"/>
            <a:r>
              <a:rPr lang="en-GB" sz="4400" b="1" dirty="0" smtClean="0">
                <a:solidFill>
                  <a:srgbClr val="C00000"/>
                </a:solidFill>
              </a:rPr>
              <a:t>Activity 1 </a:t>
            </a:r>
            <a:endParaRPr lang="en-GB" sz="4400" b="1" dirty="0">
              <a:solidFill>
                <a:srgbClr val="C00000"/>
              </a:solidFill>
            </a:endParaRPr>
          </a:p>
          <a:p>
            <a:pPr algn="ctr"/>
            <a:r>
              <a:rPr lang="en-GB" sz="4400" b="1" dirty="0" smtClean="0">
                <a:solidFill>
                  <a:srgbClr val="C00000"/>
                </a:solidFill>
              </a:rPr>
              <a:t>Activity 2 </a:t>
            </a:r>
          </a:p>
          <a:p>
            <a:pPr algn="ctr"/>
            <a:r>
              <a:rPr lang="en-GB" sz="4400" b="1" dirty="0" smtClean="0">
                <a:solidFill>
                  <a:srgbClr val="C00000"/>
                </a:solidFill>
              </a:rPr>
              <a:t>Activity 3 </a:t>
            </a:r>
            <a:br>
              <a:rPr lang="en-GB" sz="4400" b="1" dirty="0" smtClean="0">
                <a:solidFill>
                  <a:srgbClr val="C00000"/>
                </a:solidFill>
              </a:rPr>
            </a:br>
            <a:endParaRPr lang="en-GB" sz="4400" b="1" dirty="0">
              <a:solidFill>
                <a:srgbClr val="C00000"/>
              </a:solidFill>
            </a:endParaRPr>
          </a:p>
          <a:p>
            <a:pPr algn="ctr"/>
            <a:r>
              <a:rPr lang="en-GB" sz="3200" b="1" dirty="0" smtClean="0">
                <a:solidFill>
                  <a:srgbClr val="C00000"/>
                </a:solidFill>
              </a:rPr>
              <a:t>When you have finished one, </a:t>
            </a:r>
            <a:r>
              <a:rPr lang="en-GB" sz="3200" b="1" dirty="0" smtClean="0">
                <a:solidFill>
                  <a:srgbClr val="0070C0"/>
                </a:solidFill>
              </a:rPr>
              <a:t>mark your own answers</a:t>
            </a:r>
            <a:r>
              <a:rPr lang="en-GB" sz="3200" b="1" dirty="0" smtClean="0">
                <a:solidFill>
                  <a:srgbClr val="C00000"/>
                </a:solidFill>
              </a:rPr>
              <a:t> and then move onto the next activity.</a:t>
            </a:r>
            <a:endParaRPr lang="en-GB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40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1675" y="30487"/>
            <a:ext cx="1136025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PED Evaluation Q*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18771" t="29708" r="19768" b="14111"/>
          <a:stretch/>
        </p:blipFill>
        <p:spPr bwMode="auto">
          <a:xfrm>
            <a:off x="258127" y="1046150"/>
            <a:ext cx="11068634" cy="48827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300" y="5654762"/>
            <a:ext cx="119603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 </a:t>
            </a:r>
          </a:p>
          <a:p>
            <a:r>
              <a:rPr lang="en-GB" b="1" dirty="0"/>
              <a:t>(c) Using the information in Extract 2 and your own knowledge, discuss whether the demand for tobacco products is likely to be price inelastic or price elastic. (10</a:t>
            </a:r>
            <a:r>
              <a:rPr lang="en-GB" b="1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035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1171" y="148471"/>
            <a:ext cx="1136025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Price Elasticity EXTRA*</a:t>
            </a:r>
            <a:endParaRPr lang="en-US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825" y="1348800"/>
            <a:ext cx="114778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C00000"/>
                </a:solidFill>
              </a:rPr>
              <a:t>Answer worksheets 1 and 2</a:t>
            </a:r>
          </a:p>
          <a:p>
            <a:pPr algn="ctr"/>
            <a:endParaRPr lang="en-GB" sz="4400" b="1" dirty="0">
              <a:solidFill>
                <a:srgbClr val="C00000"/>
              </a:solidFill>
            </a:endParaRPr>
          </a:p>
          <a:p>
            <a:pPr algn="ctr"/>
            <a:r>
              <a:rPr lang="en-GB" sz="4400" b="1" dirty="0" smtClean="0">
                <a:solidFill>
                  <a:srgbClr val="C00000"/>
                </a:solidFill>
              </a:rPr>
              <a:t>Mark your own using the answers</a:t>
            </a:r>
            <a:endParaRPr lang="en-GB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76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>
                <a:solidFill>
                  <a:srgbClr val="002060"/>
                </a:solidFill>
                <a:latin typeface="+mn-lt"/>
              </a:rPr>
              <a:t>Determinants of PED</a:t>
            </a:r>
            <a:endParaRPr lang="en-GB" sz="5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GB" b="1" dirty="0" smtClean="0"/>
              <a:t>Explain how the following can impact the PED of a product/service</a:t>
            </a:r>
            <a:br>
              <a:rPr lang="en-GB" b="1" dirty="0" smtClean="0"/>
            </a:br>
            <a:endParaRPr lang="en-GB" b="1" dirty="0" smtClean="0"/>
          </a:p>
          <a:p>
            <a:pPr marL="514350" indent="-514350">
              <a:buAutoNum type="arabicPeriod"/>
            </a:pPr>
            <a:r>
              <a:rPr lang="en-GB" b="1" dirty="0" smtClean="0"/>
              <a:t>Substitutes</a:t>
            </a:r>
          </a:p>
          <a:p>
            <a:pPr marL="514350" indent="-514350">
              <a:buAutoNum type="arabicPeriod"/>
            </a:pPr>
            <a:r>
              <a:rPr lang="en-GB" b="1" dirty="0" smtClean="0"/>
              <a:t>Income</a:t>
            </a:r>
          </a:p>
          <a:p>
            <a:pPr marL="514350" indent="-514350">
              <a:buAutoNum type="arabicPeriod"/>
            </a:pPr>
            <a:r>
              <a:rPr lang="en-GB" b="1" dirty="0" smtClean="0"/>
              <a:t>Luxuries</a:t>
            </a:r>
          </a:p>
          <a:p>
            <a:pPr marL="514350" indent="-514350">
              <a:buAutoNum type="arabicPeriod"/>
            </a:pPr>
            <a:r>
              <a:rPr lang="en-GB" b="1" dirty="0" smtClean="0"/>
              <a:t>Time</a:t>
            </a:r>
          </a:p>
          <a:p>
            <a:pPr marL="514350" indent="-514350">
              <a:buAutoNum type="arabicPeriod"/>
            </a:pPr>
            <a:r>
              <a:rPr lang="en-GB" b="1" dirty="0" smtClean="0"/>
              <a:t>Habits</a:t>
            </a:r>
          </a:p>
          <a:p>
            <a:pPr marL="514350" indent="-514350">
              <a:buAutoNum type="arabicPeriod"/>
            </a:pPr>
            <a:endParaRPr lang="en-GB" b="1" dirty="0"/>
          </a:p>
        </p:txBody>
      </p:sp>
      <p:cxnSp>
        <p:nvCxnSpPr>
          <p:cNvPr id="5" name="Curved Connector 4"/>
          <p:cNvCxnSpPr/>
          <p:nvPr/>
        </p:nvCxnSpPr>
        <p:spPr>
          <a:xfrm>
            <a:off x="3866071" y="2564904"/>
            <a:ext cx="2016224" cy="1008112"/>
          </a:xfrm>
          <a:prstGeom prst="curvedConnector3">
            <a:avLst>
              <a:gd name="adj1" fmla="val 50000"/>
            </a:avLst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/>
          <p:nvPr/>
        </p:nvCxnSpPr>
        <p:spPr>
          <a:xfrm flipV="1">
            <a:off x="2809954" y="3573016"/>
            <a:ext cx="3072341" cy="1584176"/>
          </a:xfrm>
          <a:prstGeom prst="curvedConnector3">
            <a:avLst>
              <a:gd name="adj1" fmla="val 50000"/>
            </a:avLst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6288022" y="2924944"/>
            <a:ext cx="5664629" cy="2232248"/>
          </a:xfrm>
          <a:prstGeom prst="rect">
            <a:avLst/>
          </a:prstGeom>
          <a:solidFill>
            <a:srgbClr val="FF0000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Explain how the following can determine or influence PED, use examples to help explain your answers.</a:t>
            </a:r>
            <a:endParaRPr lang="en-GB" sz="2800" b="1" dirty="0"/>
          </a:p>
        </p:txBody>
      </p:sp>
      <p:sp>
        <p:nvSpPr>
          <p:cNvPr id="7" name="Explosion 1 6"/>
          <p:cNvSpPr/>
          <p:nvPr/>
        </p:nvSpPr>
        <p:spPr>
          <a:xfrm>
            <a:off x="2639616" y="5085184"/>
            <a:ext cx="7776864" cy="1584176"/>
          </a:xfrm>
          <a:prstGeom prst="irregularSeal1">
            <a:avLst/>
          </a:prstGeom>
          <a:solidFill>
            <a:schemeClr val="bg1"/>
          </a:solidFill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tx1"/>
                </a:solidFill>
              </a:rPr>
              <a:t>Feedback!</a:t>
            </a:r>
            <a:endParaRPr lang="en-GB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09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21"/>
          <a:stretch/>
        </p:blipFill>
        <p:spPr bwMode="auto">
          <a:xfrm>
            <a:off x="1158055" y="0"/>
            <a:ext cx="8870848" cy="5862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9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821" t="21553" r="19705" b="16713"/>
          <a:stretch/>
        </p:blipFill>
        <p:spPr>
          <a:xfrm>
            <a:off x="1277653" y="187891"/>
            <a:ext cx="9407047" cy="641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44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small groups, on mini-whiteboards.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http://www.economicsonline.co.uk/Competitive_markets/Price_elasticity_of_demand.html</a:t>
            </a:r>
          </a:p>
        </p:txBody>
      </p:sp>
      <p:sp>
        <p:nvSpPr>
          <p:cNvPr id="5" name="Rectangle 4"/>
          <p:cNvSpPr/>
          <p:nvPr/>
        </p:nvSpPr>
        <p:spPr>
          <a:xfrm>
            <a:off x="431171" y="332656"/>
            <a:ext cx="1136025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MULTI-CHOICE QUIZ</a:t>
            </a:r>
            <a:endParaRPr lang="en-US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23839" y="5048082"/>
            <a:ext cx="6116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http://www.tutor2u.net/economics/quizzes/as/ped1/quiz.html</a:t>
            </a:r>
          </a:p>
        </p:txBody>
      </p:sp>
      <p:sp>
        <p:nvSpPr>
          <p:cNvPr id="6" name="Rectangle 5"/>
          <p:cNvSpPr/>
          <p:nvPr/>
        </p:nvSpPr>
        <p:spPr>
          <a:xfrm>
            <a:off x="431170" y="4076958"/>
            <a:ext cx="110530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https://play.kahoot.it/#/k/6177bf90-bcf2-4b43-9324-015805a67faa</a:t>
            </a:r>
          </a:p>
        </p:txBody>
      </p:sp>
    </p:spTree>
    <p:extLst>
      <p:ext uri="{BB962C8B-B14F-4D97-AF65-F5344CB8AC3E}">
        <p14:creationId xmlns:p14="http://schemas.microsoft.com/office/powerpoint/2010/main" val="115080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47528" y="332656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i="1" u="sng" dirty="0">
                <a:solidFill>
                  <a:schemeClr val="bg1"/>
                </a:solidFill>
              </a:rPr>
              <a:t>RECAP: What is PED?</a:t>
            </a:r>
          </a:p>
        </p:txBody>
      </p:sp>
      <p:sp>
        <p:nvSpPr>
          <p:cNvPr id="3" name="Rectangle 2"/>
          <p:cNvSpPr/>
          <p:nvPr/>
        </p:nvSpPr>
        <p:spPr>
          <a:xfrm>
            <a:off x="343863" y="332656"/>
            <a:ext cx="1136025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STARTER ACTIVITY RECAP</a:t>
            </a:r>
            <a:endParaRPr lang="en-US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43863" y="1532985"/>
            <a:ext cx="11513711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800" b="1" dirty="0"/>
              <a:t>PED = A measure of the </a:t>
            </a:r>
            <a:r>
              <a:rPr lang="en-GB" sz="4800" b="1" u="sng" dirty="0">
                <a:solidFill>
                  <a:srgbClr val="FF0000"/>
                </a:solidFill>
              </a:rPr>
              <a:t>degree</a:t>
            </a:r>
            <a:r>
              <a:rPr lang="en-GB" sz="4800" b="1" dirty="0">
                <a:solidFill>
                  <a:srgbClr val="FF0000"/>
                </a:solidFill>
              </a:rPr>
              <a:t> of </a:t>
            </a:r>
            <a:r>
              <a:rPr lang="en-GB" sz="4800" b="1" u="sng" dirty="0">
                <a:solidFill>
                  <a:srgbClr val="FF0000"/>
                </a:solidFill>
              </a:rPr>
              <a:t>responsiveness</a:t>
            </a:r>
            <a:r>
              <a:rPr lang="en-GB" sz="4800" b="1" dirty="0">
                <a:solidFill>
                  <a:srgbClr val="FF0000"/>
                </a:solidFill>
              </a:rPr>
              <a:t> </a:t>
            </a:r>
            <a:r>
              <a:rPr lang="en-GB" sz="4800" b="1" dirty="0"/>
              <a:t>of</a:t>
            </a:r>
            <a:r>
              <a:rPr lang="en-GB" sz="4800" b="1" dirty="0">
                <a:solidFill>
                  <a:srgbClr val="FF0000"/>
                </a:solidFill>
              </a:rPr>
              <a:t> </a:t>
            </a:r>
            <a:r>
              <a:rPr lang="en-GB" sz="4800" b="1" u="sng" dirty="0">
                <a:solidFill>
                  <a:srgbClr val="FF0000"/>
                </a:solidFill>
              </a:rPr>
              <a:t>demand</a:t>
            </a:r>
            <a:r>
              <a:rPr lang="en-GB" sz="4800" b="1" dirty="0">
                <a:solidFill>
                  <a:srgbClr val="FF0000"/>
                </a:solidFill>
              </a:rPr>
              <a:t> </a:t>
            </a:r>
            <a:r>
              <a:rPr lang="en-GB" sz="4800" b="1" dirty="0"/>
              <a:t>after a given change in</a:t>
            </a:r>
            <a:r>
              <a:rPr lang="en-GB" sz="4800" b="1" dirty="0">
                <a:solidFill>
                  <a:srgbClr val="FF0000"/>
                </a:solidFill>
              </a:rPr>
              <a:t> </a:t>
            </a:r>
            <a:r>
              <a:rPr lang="en-GB" sz="4800" b="1" u="sng" dirty="0">
                <a:solidFill>
                  <a:srgbClr val="FF0000"/>
                </a:solidFill>
              </a:rPr>
              <a:t>price</a:t>
            </a:r>
            <a:r>
              <a:rPr lang="en-GB" sz="4800" b="1" dirty="0">
                <a:solidFill>
                  <a:srgbClr val="FF0000"/>
                </a:solidFill>
              </a:rPr>
              <a:t> </a:t>
            </a:r>
            <a:r>
              <a:rPr lang="en-GB" sz="4800" b="1" dirty="0"/>
              <a:t>for a </a:t>
            </a:r>
            <a:r>
              <a:rPr lang="en-GB" sz="4800" b="1" dirty="0" smtClean="0"/>
              <a:t>product.</a:t>
            </a:r>
            <a:r>
              <a:rPr lang="en-GB" sz="4800" b="1" dirty="0"/>
              <a:t/>
            </a:r>
            <a:br>
              <a:rPr lang="en-GB" sz="4800" b="1" dirty="0"/>
            </a:br>
            <a:r>
              <a:rPr lang="en-GB" sz="1400" b="1" dirty="0">
                <a:solidFill>
                  <a:srgbClr val="FF0000"/>
                </a:solidFill>
              </a:rPr>
              <a:t> </a:t>
            </a:r>
            <a:r>
              <a:rPr lang="en-GB" sz="2000" b="1" dirty="0">
                <a:solidFill>
                  <a:srgbClr val="FF0000"/>
                </a:solidFill>
              </a:rPr>
              <a:t>   </a:t>
            </a:r>
            <a:r>
              <a:rPr lang="en-GB" sz="2800" b="1" dirty="0">
                <a:solidFill>
                  <a:srgbClr val="FF0000"/>
                </a:solidFill>
              </a:rPr>
              <a:t>   </a:t>
            </a:r>
            <a:r>
              <a:rPr lang="en-GB" sz="4800" b="1" dirty="0">
                <a:solidFill>
                  <a:srgbClr val="FF0000"/>
                </a:solidFill>
              </a:rPr>
              <a:t/>
            </a:r>
            <a:br>
              <a:rPr lang="en-GB" sz="4800" b="1" dirty="0">
                <a:solidFill>
                  <a:srgbClr val="FF0000"/>
                </a:solidFill>
              </a:rPr>
            </a:br>
            <a:r>
              <a:rPr lang="en-GB" sz="4800" b="1" dirty="0"/>
              <a:t>Products can be either:</a:t>
            </a:r>
            <a:r>
              <a:rPr lang="en-GB" sz="4800" b="1" dirty="0">
                <a:solidFill>
                  <a:srgbClr val="FF0000"/>
                </a:solidFill>
              </a:rPr>
              <a:t/>
            </a:r>
            <a:br>
              <a:rPr lang="en-GB" sz="4800" b="1" dirty="0">
                <a:solidFill>
                  <a:srgbClr val="FF0000"/>
                </a:solidFill>
              </a:rPr>
            </a:br>
            <a:r>
              <a:rPr lang="en-GB" sz="4800" b="1" dirty="0">
                <a:solidFill>
                  <a:srgbClr val="FF0000"/>
                </a:solidFill>
              </a:rPr>
              <a:t>ELASTIC</a:t>
            </a:r>
            <a:br>
              <a:rPr lang="en-GB" sz="4800" b="1" dirty="0">
                <a:solidFill>
                  <a:srgbClr val="FF0000"/>
                </a:solidFill>
              </a:rPr>
            </a:br>
            <a:r>
              <a:rPr lang="en-GB" sz="4800" b="1" dirty="0">
                <a:solidFill>
                  <a:srgbClr val="FF0000"/>
                </a:solidFill>
              </a:rPr>
              <a:t>INELASTIC</a:t>
            </a: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6" name="Explosion 1 5"/>
          <p:cNvSpPr/>
          <p:nvPr/>
        </p:nvSpPr>
        <p:spPr>
          <a:xfrm rot="243710">
            <a:off x="6731613" y="3884984"/>
            <a:ext cx="5077934" cy="2796686"/>
          </a:xfrm>
          <a:prstGeom prst="irregularSeal1">
            <a:avLst/>
          </a:prstGeom>
          <a:solidFill>
            <a:schemeClr val="tx2">
              <a:lumMod val="40000"/>
              <a:lumOff val="60000"/>
            </a:schemeClr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solidFill>
                  <a:schemeClr val="tx1"/>
                </a:solidFill>
              </a:rPr>
              <a:t>Define these terms</a:t>
            </a:r>
            <a:endParaRPr lang="en-GB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75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GB" dirty="0"/>
              <a:t>Toothpaste</a:t>
            </a:r>
          </a:p>
          <a:p>
            <a:pPr lvl="0"/>
            <a:r>
              <a:rPr lang="en-GB" dirty="0"/>
              <a:t>-0.33</a:t>
            </a:r>
          </a:p>
          <a:p>
            <a:pPr lvl="0"/>
            <a:r>
              <a:rPr lang="en-GB" dirty="0"/>
              <a:t>Raise Prices</a:t>
            </a:r>
          </a:p>
          <a:p>
            <a:pPr lvl="0"/>
            <a:r>
              <a:rPr lang="en-GB" dirty="0"/>
              <a:t>0.1% reduction in price causes a 0.3% QD increase</a:t>
            </a:r>
          </a:p>
          <a:p>
            <a:pPr lvl="0"/>
            <a:r>
              <a:rPr lang="en-GB" dirty="0"/>
              <a:t>Close substitutes are available.</a:t>
            </a:r>
          </a:p>
          <a:p>
            <a:pPr lvl="0"/>
            <a:r>
              <a:rPr lang="en-GB" dirty="0"/>
              <a:t>Tax revenues are less than government spending – implying taxes a low, so that people have more money to choose substitutes.</a:t>
            </a:r>
          </a:p>
          <a:p>
            <a:pPr lvl="0"/>
            <a:r>
              <a:rPr lang="en-GB" dirty="0"/>
              <a:t>Development of sweeteners</a:t>
            </a:r>
          </a:p>
          <a:p>
            <a:pPr lvl="0"/>
            <a:r>
              <a:rPr lang="en-GB" dirty="0"/>
              <a:t>A small percentage decrease in the QD</a:t>
            </a:r>
          </a:p>
          <a:p>
            <a:pPr lvl="0"/>
            <a:r>
              <a:rPr lang="en-GB" dirty="0"/>
              <a:t>Relatively inelastic 25/20 = 1.25</a:t>
            </a:r>
          </a:p>
          <a:p>
            <a:pPr lvl="0"/>
            <a:r>
              <a:rPr lang="en-GB" dirty="0"/>
              <a:t>X/10 = 1.2 so QD is 12% change.</a:t>
            </a:r>
          </a:p>
          <a:p>
            <a:r>
              <a:rPr lang="en-GB" b="1" u="sng" dirty="0">
                <a:hlinkClick r:id="rId2"/>
              </a:rPr>
              <a:t>http://www.tutor2u.net/economics/quizzes/as/ped1/quiz.html</a:t>
            </a:r>
            <a:endParaRPr lang="en-GB" dirty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31171" y="332656"/>
            <a:ext cx="1136025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MULTI-CHOICE QUIZ answers</a:t>
            </a:r>
            <a:endParaRPr lang="en-US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7254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0" y="1124744"/>
            <a:ext cx="4355976" cy="3123778"/>
          </a:xfrm>
        </p:spPr>
        <p:txBody>
          <a:bodyPr>
            <a:normAutofit fontScale="90000"/>
          </a:bodyPr>
          <a:lstStyle/>
          <a:p>
            <a:r>
              <a:rPr lang="en-GB" sz="8900" b="1" dirty="0">
                <a:solidFill>
                  <a:srgbClr val="FF0000"/>
                </a:solidFill>
                <a:latin typeface="+mn-lt"/>
              </a:rPr>
              <a:t>PED</a:t>
            </a:r>
            <a:br>
              <a:rPr lang="en-GB" sz="8900" b="1" dirty="0">
                <a:solidFill>
                  <a:srgbClr val="FF0000"/>
                </a:solidFill>
                <a:latin typeface="+mn-lt"/>
              </a:rPr>
            </a:br>
            <a:r>
              <a:rPr lang="en-GB" sz="8900" b="1" dirty="0">
                <a:solidFill>
                  <a:srgbClr val="FF0000"/>
                </a:solidFill>
                <a:latin typeface="+mn-lt"/>
              </a:rPr>
              <a:t>Lesson 2</a:t>
            </a:r>
            <a:r>
              <a:rPr lang="en-GB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GB" b="1" dirty="0">
                <a:solidFill>
                  <a:srgbClr val="FF0000"/>
                </a:solidFill>
                <a:latin typeface="+mn-lt"/>
              </a:rPr>
              <a:t/>
            </a:r>
            <a:br>
              <a:rPr lang="en-GB" b="1" dirty="0">
                <a:solidFill>
                  <a:srgbClr val="FF0000"/>
                </a:solidFill>
                <a:latin typeface="+mn-lt"/>
              </a:rPr>
            </a:br>
            <a:endParaRPr lang="en-GB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1267" name="Picture 3" descr="C:\Users\AR\Desktop\bounce-rubber-band-ball-elast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0842" y="0"/>
            <a:ext cx="4566239" cy="5832648"/>
          </a:xfrm>
          <a:prstGeom prst="rect">
            <a:avLst/>
          </a:prstGeom>
          <a:noFill/>
        </p:spPr>
      </p:pic>
      <p:pic>
        <p:nvPicPr>
          <p:cNvPr id="4" name="Picture 3" descr="C:\Users\AR\Desktop\bounce-rubber-band-ball-elastic.jpg"/>
          <p:cNvPicPr>
            <a:picLocks noChangeAspect="1" noChangeArrowheads="1"/>
          </p:cNvPicPr>
          <p:nvPr/>
        </p:nvPicPr>
        <p:blipFill rotWithShape="1">
          <a:blip r:embed="rId2" cstate="print"/>
          <a:srcRect t="81062" r="21551"/>
          <a:stretch/>
        </p:blipFill>
        <p:spPr bwMode="auto">
          <a:xfrm>
            <a:off x="6387739" y="3701844"/>
            <a:ext cx="3582170" cy="11045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270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761" y="1825625"/>
            <a:ext cx="11513711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4400" b="1" dirty="0">
                <a:solidFill>
                  <a:srgbClr val="FF0000"/>
                </a:solidFill>
              </a:rPr>
              <a:t>Lo1: </a:t>
            </a:r>
            <a:r>
              <a:rPr lang="en-GB" sz="4400" b="1" dirty="0" smtClean="0">
                <a:solidFill>
                  <a:srgbClr val="FF0000"/>
                </a:solidFill>
              </a:rPr>
              <a:t>Distinguish between PED inelastic and PED elastic.</a:t>
            </a:r>
            <a:endParaRPr lang="en-GB" sz="4400" b="1" dirty="0">
              <a:solidFill>
                <a:srgbClr val="FF0000"/>
              </a:solidFill>
            </a:endParaRPr>
          </a:p>
          <a:p>
            <a:endParaRPr lang="en-GB" sz="4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GB" sz="4400" b="1" dirty="0">
                <a:solidFill>
                  <a:srgbClr val="0070C0"/>
                </a:solidFill>
              </a:rPr>
              <a:t>Lo2: </a:t>
            </a:r>
            <a:r>
              <a:rPr lang="en-GB" sz="4400" b="1" dirty="0" smtClean="0">
                <a:solidFill>
                  <a:srgbClr val="0070C0"/>
                </a:solidFill>
              </a:rPr>
              <a:t>Represent price elasticity of demand diagrammatically.</a:t>
            </a:r>
            <a:endParaRPr lang="en-GB" sz="4400" b="1" dirty="0">
              <a:solidFill>
                <a:srgbClr val="0070C0"/>
              </a:solidFill>
            </a:endParaRPr>
          </a:p>
          <a:p>
            <a:endParaRPr lang="en-GB" sz="4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GB" sz="4400" b="1" dirty="0">
                <a:solidFill>
                  <a:srgbClr val="00B050"/>
                </a:solidFill>
              </a:rPr>
              <a:t>Lo3: </a:t>
            </a:r>
            <a:r>
              <a:rPr lang="en-GB" sz="4400" b="1" dirty="0" smtClean="0">
                <a:solidFill>
                  <a:srgbClr val="00B050"/>
                </a:solidFill>
              </a:rPr>
              <a:t>Calculate and interpret PED results.</a:t>
            </a:r>
            <a:endParaRPr lang="en-GB" sz="4400" b="1" dirty="0">
              <a:solidFill>
                <a:srgbClr val="00B050"/>
              </a:solidFill>
            </a:endParaRPr>
          </a:p>
          <a:p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2279576" y="382669"/>
            <a:ext cx="76328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LEARNING OBJECTIVES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176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755" y="1294688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200" b="1" dirty="0"/>
              <a:t>1.2.3 Price, income and cross elasticities of demand</a:t>
            </a:r>
            <a:endParaRPr lang="en-GB" sz="2200" dirty="0"/>
          </a:p>
          <a:p>
            <a:pPr marL="0" indent="0">
              <a:buNone/>
            </a:pPr>
            <a:r>
              <a:rPr lang="en-GB" sz="2200" dirty="0"/>
              <a:t>a) </a:t>
            </a:r>
            <a:r>
              <a:rPr lang="en-GB" sz="2200" dirty="0">
                <a:solidFill>
                  <a:srgbClr val="FF0000"/>
                </a:solidFill>
              </a:rPr>
              <a:t>Understanding of price</a:t>
            </a:r>
            <a:r>
              <a:rPr lang="en-GB" sz="2200" dirty="0"/>
              <a:t>, income and cross </a:t>
            </a:r>
            <a:r>
              <a:rPr lang="en-GB" sz="2200" dirty="0">
                <a:solidFill>
                  <a:srgbClr val="FF0000"/>
                </a:solidFill>
              </a:rPr>
              <a:t>elasticities of demand </a:t>
            </a:r>
          </a:p>
          <a:p>
            <a:pPr marL="0" indent="0">
              <a:buNone/>
            </a:pPr>
            <a:r>
              <a:rPr lang="en-GB" sz="2200" dirty="0"/>
              <a:t>b) </a:t>
            </a:r>
            <a:r>
              <a:rPr lang="en-GB" sz="2200" dirty="0">
                <a:solidFill>
                  <a:srgbClr val="FF0000"/>
                </a:solidFill>
              </a:rPr>
              <a:t>Use formulae to calculate price, </a:t>
            </a:r>
            <a:r>
              <a:rPr lang="en-GB" sz="2200" dirty="0"/>
              <a:t>income and cross </a:t>
            </a:r>
            <a:r>
              <a:rPr lang="en-GB" sz="2200" dirty="0">
                <a:solidFill>
                  <a:srgbClr val="FF0000"/>
                </a:solidFill>
              </a:rPr>
              <a:t>elasticities of demand </a:t>
            </a:r>
          </a:p>
          <a:p>
            <a:pPr marL="0" indent="0">
              <a:buNone/>
            </a:pPr>
            <a:r>
              <a:rPr lang="en-GB" sz="2200" dirty="0"/>
              <a:t>c) Interpret numerical values of: </a:t>
            </a:r>
          </a:p>
          <a:p>
            <a:pPr lvl="0"/>
            <a:r>
              <a:rPr lang="en-GB" sz="2200" dirty="0">
                <a:solidFill>
                  <a:srgbClr val="FF0000"/>
                </a:solidFill>
              </a:rPr>
              <a:t>price elasticity of demand: unitary elastic, perfectly and relatively elastic, and perfectly and relatively inelastic</a:t>
            </a:r>
          </a:p>
          <a:p>
            <a:pPr lvl="0"/>
            <a:r>
              <a:rPr lang="en-GB" sz="2200" dirty="0"/>
              <a:t>income elasticity of demand: inferior, normal and luxury goods; relatively elastic and relatively inelastic</a:t>
            </a:r>
          </a:p>
          <a:p>
            <a:pPr lvl="0"/>
            <a:r>
              <a:rPr lang="en-GB" sz="2200" dirty="0"/>
              <a:t>cross elasticity of demand: substitutes, complementary and unrelated goods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FF0000"/>
                </a:solidFill>
              </a:rPr>
              <a:t>d) The factors influencing elasticities of demand </a:t>
            </a:r>
          </a:p>
          <a:p>
            <a:pPr marL="0" indent="0">
              <a:buNone/>
            </a:pPr>
            <a:r>
              <a:rPr lang="en-GB" sz="2200" dirty="0"/>
              <a:t>e) The significance of elasticities of demand to firms and government in terms of: </a:t>
            </a:r>
          </a:p>
          <a:p>
            <a:pPr lvl="0"/>
            <a:r>
              <a:rPr lang="en-GB" sz="2200" dirty="0"/>
              <a:t>changes in real income </a:t>
            </a:r>
          </a:p>
          <a:p>
            <a:pPr lvl="0"/>
            <a:r>
              <a:rPr lang="en-GB" sz="2200" dirty="0"/>
              <a:t>changes in the prices of substitute and complementary goods </a:t>
            </a:r>
          </a:p>
          <a:p>
            <a:endParaRPr lang="en-GB" sz="2200" dirty="0"/>
          </a:p>
        </p:txBody>
      </p:sp>
      <p:sp>
        <p:nvSpPr>
          <p:cNvPr id="4" name="Rectangle 3"/>
          <p:cNvSpPr/>
          <p:nvPr/>
        </p:nvSpPr>
        <p:spPr>
          <a:xfrm>
            <a:off x="450776" y="220436"/>
            <a:ext cx="76328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Specification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431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167" y="1533832"/>
            <a:ext cx="10100187" cy="41121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4000" b="1" dirty="0" smtClean="0"/>
              <a:t>Complete the table for each of the types of price elasticity of demand.</a:t>
            </a:r>
            <a:endParaRPr lang="en-GB" sz="4000" dirty="0"/>
          </a:p>
          <a:p>
            <a:endParaRPr lang="en-GB" sz="4000" dirty="0"/>
          </a:p>
        </p:txBody>
      </p:sp>
      <p:sp>
        <p:nvSpPr>
          <p:cNvPr id="4" name="Rectangle 3"/>
          <p:cNvSpPr/>
          <p:nvPr/>
        </p:nvSpPr>
        <p:spPr>
          <a:xfrm>
            <a:off x="804738" y="367920"/>
            <a:ext cx="76328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PED TABLES*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894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Relatively Elastic</a:t>
            </a:r>
            <a:endParaRPr lang="en-GB" sz="60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3200" b="1" dirty="0" smtClean="0">
                <a:solidFill>
                  <a:schemeClr val="accent6">
                    <a:lumMod val="75000"/>
                  </a:schemeClr>
                </a:solidFill>
              </a:rPr>
              <a:t>When a slight percentage change in price results in a </a:t>
            </a:r>
            <a:r>
              <a:rPr lang="en-GB" sz="4400" b="1" dirty="0" smtClean="0">
                <a:solidFill>
                  <a:srgbClr val="FF0000"/>
                </a:solidFill>
              </a:rPr>
              <a:t>greater percentage change in the quantity demanded</a:t>
            </a:r>
            <a:r>
              <a:rPr lang="en-GB" sz="3200" b="1" dirty="0" smtClean="0">
                <a:solidFill>
                  <a:srgbClr val="FF0000"/>
                </a:solidFill>
              </a:rPr>
              <a:t>.</a:t>
            </a:r>
          </a:p>
          <a:p>
            <a:pPr>
              <a:buNone/>
            </a:pPr>
            <a:endParaRPr lang="en-GB" sz="3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GB" sz="3200" b="1" dirty="0" smtClean="0">
                <a:solidFill>
                  <a:schemeClr val="accent6">
                    <a:lumMod val="75000"/>
                  </a:schemeClr>
                </a:solidFill>
              </a:rPr>
              <a:t>For example: competitive markets, products or services with substitutes.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03017" y="294968"/>
            <a:ext cx="2526974" cy="95410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smtClean="0"/>
              <a:t>PED coefficient:</a:t>
            </a:r>
          </a:p>
          <a:p>
            <a:pPr algn="ctr"/>
            <a:r>
              <a:rPr lang="en-GB" sz="2800" b="1" dirty="0" smtClean="0"/>
              <a:t>&gt;1.0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22798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3815</TotalTime>
  <Words>1334</Words>
  <Application>Microsoft Office PowerPoint</Application>
  <PresentationFormat>Widescreen</PresentationFormat>
  <Paragraphs>249</Paragraphs>
  <Slides>40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PED Lesson 2  </vt:lpstr>
      <vt:lpstr>PowerPoint Presentation</vt:lpstr>
      <vt:lpstr>PowerPoint Presentation</vt:lpstr>
      <vt:lpstr>PowerPoint Presentation</vt:lpstr>
      <vt:lpstr>Relatively Elastic</vt:lpstr>
      <vt:lpstr>PowerPoint Presentation</vt:lpstr>
      <vt:lpstr>Relatively Inelastic</vt:lpstr>
      <vt:lpstr>PowerPoint Presentation</vt:lpstr>
      <vt:lpstr>Results of the formula...</vt:lpstr>
      <vt:lpstr>Perfectly elastic</vt:lpstr>
      <vt:lpstr>PowerPoint Presentation</vt:lpstr>
      <vt:lpstr>Perfectly inelastic</vt:lpstr>
      <vt:lpstr>PowerPoint Presentation</vt:lpstr>
      <vt:lpstr>Results of the formula...</vt:lpstr>
      <vt:lpstr>PowerPoint Presentation</vt:lpstr>
      <vt:lpstr>PED =  A measure of the degree of responsiveness of demand to a given change in price for a particular product or service.</vt:lpstr>
      <vt:lpstr>PED = A measure of the degree of responsiveness of demand to a given change in price for a particular product or service.</vt:lpstr>
      <vt:lpstr>PowerPoint Presentation</vt:lpstr>
      <vt:lpstr>PowerPoint Presentation</vt:lpstr>
      <vt:lpstr>PowerPoint Presentation</vt:lpstr>
      <vt:lpstr>PowerPoint Presentation</vt:lpstr>
      <vt:lpstr>Results of the formula...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Determinants of PED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Wilson</dc:creator>
  <cp:lastModifiedBy>Michael Wilson</cp:lastModifiedBy>
  <cp:revision>235</cp:revision>
  <dcterms:created xsi:type="dcterms:W3CDTF">2013-12-06T10:07:58Z</dcterms:created>
  <dcterms:modified xsi:type="dcterms:W3CDTF">2017-10-14T10:07:25Z</dcterms:modified>
</cp:coreProperties>
</file>