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321" r:id="rId3"/>
    <p:sldId id="322" r:id="rId4"/>
    <p:sldId id="323" r:id="rId5"/>
    <p:sldId id="326" r:id="rId6"/>
    <p:sldId id="324" r:id="rId7"/>
    <p:sldId id="325" r:id="rId8"/>
    <p:sldId id="327" r:id="rId9"/>
    <p:sldId id="328" r:id="rId10"/>
    <p:sldId id="329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 autoAdjust="0"/>
    <p:restoredTop sz="70609" autoAdjust="0"/>
  </p:normalViewPr>
  <p:slideViewPr>
    <p:cSldViewPr>
      <p:cViewPr>
        <p:scale>
          <a:sx n="70" d="100"/>
          <a:sy n="70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e.g. Me – specialising in teaching</a:t>
            </a:r>
          </a:p>
          <a:p>
            <a:r>
              <a:rPr lang="en-GB" dirty="0" err="1" smtClean="0"/>
              <a:t>Bendicks</a:t>
            </a:r>
            <a:r>
              <a:rPr lang="en-GB" baseline="0" dirty="0" smtClean="0"/>
              <a:t> specialising in chocolates</a:t>
            </a:r>
          </a:p>
          <a:p>
            <a:r>
              <a:rPr lang="en-GB" baseline="0" dirty="0" smtClean="0"/>
              <a:t>Somerset region specialising in cider</a:t>
            </a:r>
          </a:p>
          <a:p>
            <a:r>
              <a:rPr lang="en-GB" baseline="0" dirty="0" smtClean="0"/>
              <a:t>UK specialising in services, esp. Financial services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Depending on what they’re good at doing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</a:t>
            </a:r>
            <a:r>
              <a:rPr lang="en-GB" baseline="0" dirty="0" smtClean="0"/>
              <a:t> good specialising unless can obtain other goods and services wanted and needed by households</a:t>
            </a:r>
          </a:p>
          <a:p>
            <a:r>
              <a:rPr lang="en-GB" baseline="0" dirty="0" smtClean="0"/>
              <a:t>Trade allows us to rely on others to produce the goods and services we choose not to produce.</a:t>
            </a:r>
          </a:p>
          <a:p>
            <a:r>
              <a:rPr lang="en-GB" baseline="0" dirty="0" smtClean="0"/>
              <a:t>Before money- used barter- exchanging goods for other goods- raised the problem of matching wants and needs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Specialising in what you are good /</a:t>
            </a:r>
            <a:r>
              <a:rPr lang="en-GB" baseline="0" dirty="0" smtClean="0"/>
              <a:t> have a natural advantage in increases output</a:t>
            </a:r>
            <a:endParaRPr lang="en-GB" dirty="0" smtClean="0"/>
          </a:p>
          <a:p>
            <a:r>
              <a:rPr lang="en-GB" dirty="0" err="1" smtClean="0"/>
              <a:t>Uk</a:t>
            </a:r>
            <a:r>
              <a:rPr lang="en-GB" dirty="0" smtClean="0"/>
              <a:t> can’t produce oranges, but can have them</a:t>
            </a:r>
            <a:r>
              <a:rPr lang="en-GB" baseline="0" dirty="0" smtClean="0"/>
              <a:t> by exchanging other goods for them</a:t>
            </a:r>
          </a:p>
          <a:p>
            <a:r>
              <a:rPr lang="en-GB" baseline="0" dirty="0" smtClean="0"/>
              <a:t>Specialisation increases expertise and quality</a:t>
            </a:r>
          </a:p>
          <a:p>
            <a:r>
              <a:rPr lang="en-GB" baseline="0" dirty="0" smtClean="0"/>
              <a:t>Higher production and trade lead to growth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e.g. Car production</a:t>
            </a:r>
            <a:r>
              <a:rPr lang="en-GB" baseline="0" dirty="0" smtClean="0"/>
              <a:t> line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Specialisation and the division of labour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specialisation- a definition </a:t>
            </a:r>
          </a:p>
          <a:p>
            <a:r>
              <a:rPr lang="en-GB" sz="4000" dirty="0" smtClean="0"/>
              <a:t>What specialisation requires to work</a:t>
            </a:r>
          </a:p>
          <a:p>
            <a:r>
              <a:rPr lang="en-GB" sz="4000" dirty="0" smtClean="0"/>
              <a:t>The benefits and disadvantages of specialisation</a:t>
            </a:r>
          </a:p>
          <a:p>
            <a:r>
              <a:rPr lang="en-GB" sz="4000" dirty="0" smtClean="0"/>
              <a:t>What is meant by the division of labour- a definition </a:t>
            </a:r>
          </a:p>
          <a:p>
            <a:r>
              <a:rPr lang="en-GB" sz="4000" dirty="0" smtClean="0"/>
              <a:t>The benefits and disadvantages of the division of </a:t>
            </a:r>
            <a:r>
              <a:rPr lang="en-GB" sz="4000" dirty="0" smtClean="0"/>
              <a:t>labour</a:t>
            </a:r>
          </a:p>
          <a:p>
            <a:r>
              <a:rPr lang="en-GB" sz="4000" dirty="0" smtClean="0"/>
              <a:t>Measuring labour productivity</a:t>
            </a:r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Measuring labour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Benefits of higher productivity:</a:t>
            </a:r>
          </a:p>
          <a:p>
            <a:r>
              <a:rPr lang="en-GB" sz="4000" dirty="0" smtClean="0"/>
              <a:t>Lower average costs of production</a:t>
            </a:r>
          </a:p>
          <a:p>
            <a:r>
              <a:rPr lang="en-GB" sz="4000" dirty="0" smtClean="0"/>
              <a:t>Higher profits</a:t>
            </a:r>
          </a:p>
          <a:p>
            <a:r>
              <a:rPr lang="en-GB" sz="4000" dirty="0" smtClean="0"/>
              <a:t>Economic growth – outward shift </a:t>
            </a:r>
            <a:r>
              <a:rPr lang="en-GB" sz="4000" smtClean="0"/>
              <a:t>in PPF</a:t>
            </a:r>
          </a:p>
          <a:p>
            <a:pPr marL="0" indent="0"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7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Specialisation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Definition:</a:t>
            </a:r>
          </a:p>
          <a:p>
            <a:pPr>
              <a:buNone/>
            </a:pPr>
            <a:r>
              <a:rPr lang="en-GB" sz="4000" dirty="0" smtClean="0"/>
              <a:t>Where individuals, firms or countries concentrate on producing a narrow range of goods and services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Specialisation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Requires</a:t>
            </a:r>
          </a:p>
          <a:p>
            <a:r>
              <a:rPr lang="en-GB" sz="4000" dirty="0" smtClean="0"/>
              <a:t>successful trade- a way of exchanging goods and services</a:t>
            </a:r>
          </a:p>
          <a:p>
            <a:r>
              <a:rPr lang="en-GB" sz="4000" dirty="0" smtClean="0"/>
              <a:t>money – to help transactions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Specialisation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Benefits</a:t>
            </a:r>
          </a:p>
          <a:p>
            <a:r>
              <a:rPr lang="en-GB" sz="4000" dirty="0" smtClean="0"/>
              <a:t>Reduces the problem of scarcity- greater output</a:t>
            </a:r>
          </a:p>
          <a:p>
            <a:r>
              <a:rPr lang="en-GB" sz="4000" dirty="0" smtClean="0"/>
              <a:t>Wider range of goods and services available</a:t>
            </a:r>
          </a:p>
          <a:p>
            <a:r>
              <a:rPr lang="en-GB" sz="4000" dirty="0" smtClean="0"/>
              <a:t>Higher quality of goods and services</a:t>
            </a:r>
          </a:p>
          <a:p>
            <a:r>
              <a:rPr lang="en-GB" sz="4000" dirty="0" smtClean="0"/>
              <a:t>Trade increased- economy grows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Division of Labour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Definition:</a:t>
            </a:r>
          </a:p>
          <a:p>
            <a:pPr>
              <a:buNone/>
            </a:pPr>
            <a:r>
              <a:rPr lang="en-GB" sz="4000" dirty="0" smtClean="0"/>
              <a:t>Where a firm specialises in producing a good or service and the production process is broken down in to separate tasks.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Adam Smith’s pin manufacture</a:t>
            </a:r>
          </a:p>
          <a:p>
            <a:pPr>
              <a:buNone/>
            </a:pPr>
            <a:r>
              <a:rPr lang="en-GB" sz="4000" dirty="0" smtClean="0"/>
              <a:t>Formula 1 pit stop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Division of Labour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Advantages</a:t>
            </a:r>
          </a:p>
          <a:p>
            <a:r>
              <a:rPr lang="en-GB" sz="4000" dirty="0" smtClean="0"/>
              <a:t>Workers become better/ more skilled at their job</a:t>
            </a:r>
          </a:p>
          <a:p>
            <a:r>
              <a:rPr lang="en-GB" sz="4000" dirty="0" smtClean="0"/>
              <a:t>Productivity increases</a:t>
            </a:r>
          </a:p>
          <a:p>
            <a:r>
              <a:rPr lang="en-GB" sz="4000" dirty="0" smtClean="0"/>
              <a:t>Time saved</a:t>
            </a:r>
          </a:p>
          <a:p>
            <a:r>
              <a:rPr lang="en-GB" sz="4000" dirty="0" smtClean="0"/>
              <a:t>Capital/machinery used efficiently- specific jobs have specific machinery</a:t>
            </a:r>
          </a:p>
          <a:p>
            <a:r>
              <a:rPr lang="en-GB" sz="4000" dirty="0" smtClean="0"/>
              <a:t>Consumers benefit from lower prices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Division of Labour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Disadvantages</a:t>
            </a:r>
          </a:p>
          <a:p>
            <a:r>
              <a:rPr lang="en-GB" sz="4000" dirty="0" smtClean="0"/>
              <a:t>Boredom- over time workers lose motivation, quality suffers</a:t>
            </a:r>
          </a:p>
          <a:p>
            <a:r>
              <a:rPr lang="en-GB" sz="4000" dirty="0" smtClean="0"/>
              <a:t>Unskilled work- low pay</a:t>
            </a:r>
          </a:p>
          <a:p>
            <a:r>
              <a:rPr lang="en-GB" sz="4000" dirty="0" smtClean="0"/>
              <a:t>Working conditions poor</a:t>
            </a:r>
          </a:p>
          <a:p>
            <a:r>
              <a:rPr lang="en-GB" sz="4000" dirty="0" smtClean="0"/>
              <a:t>Over-reliance on one job- what happens if become unemployed?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Measuring labour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Distinguish between</a:t>
            </a:r>
          </a:p>
          <a:p>
            <a:r>
              <a:rPr lang="en-GB" sz="4000" u="sng" dirty="0" smtClean="0"/>
              <a:t>Production</a:t>
            </a:r>
            <a:r>
              <a:rPr lang="en-GB" sz="4000" dirty="0" smtClean="0"/>
              <a:t>- a firm or country’s output</a:t>
            </a:r>
          </a:p>
          <a:p>
            <a:r>
              <a:rPr lang="en-GB" sz="4000" u="sng" dirty="0" smtClean="0"/>
              <a:t>Productivity</a:t>
            </a:r>
            <a:r>
              <a:rPr lang="en-GB" sz="4000" dirty="0" smtClean="0"/>
              <a:t>- output per worker</a:t>
            </a:r>
            <a:endParaRPr lang="en-GB" sz="4000" u="sng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98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Measuring labour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Labour productivity =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2206622"/>
            <a:ext cx="5210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Total output in a given time period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987824" y="2852936"/>
            <a:ext cx="49685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94686" y="2924944"/>
            <a:ext cx="4754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Number of units of labour used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08622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450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Specialisation and the division of labour</vt:lpstr>
      <vt:lpstr>Specialisation</vt:lpstr>
      <vt:lpstr>Specialisation</vt:lpstr>
      <vt:lpstr>Specialisation</vt:lpstr>
      <vt:lpstr>Division of Labour</vt:lpstr>
      <vt:lpstr>Division of Labour</vt:lpstr>
      <vt:lpstr>Division of Labour</vt:lpstr>
      <vt:lpstr>Measuring labour productivity</vt:lpstr>
      <vt:lpstr>Measuring labour productivity</vt:lpstr>
      <vt:lpstr>Measuring labour productivity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Deane C</cp:lastModifiedBy>
  <cp:revision>120</cp:revision>
  <dcterms:created xsi:type="dcterms:W3CDTF">2014-06-22T18:50:03Z</dcterms:created>
  <dcterms:modified xsi:type="dcterms:W3CDTF">2014-11-12T08:20:36Z</dcterms:modified>
</cp:coreProperties>
</file>