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</p:sldMasterIdLst>
  <p:notesMasterIdLst>
    <p:notesMasterId r:id="rId31"/>
  </p:notesMasterIdLst>
  <p:sldIdLst>
    <p:sldId id="256" r:id="rId5"/>
    <p:sldId id="266" r:id="rId6"/>
    <p:sldId id="258" r:id="rId7"/>
    <p:sldId id="274" r:id="rId8"/>
    <p:sldId id="291" r:id="rId9"/>
    <p:sldId id="269" r:id="rId10"/>
    <p:sldId id="296" r:id="rId11"/>
    <p:sldId id="297" r:id="rId12"/>
    <p:sldId id="292" r:id="rId13"/>
    <p:sldId id="298" r:id="rId14"/>
    <p:sldId id="293" r:id="rId15"/>
    <p:sldId id="299" r:id="rId16"/>
    <p:sldId id="294" r:id="rId17"/>
    <p:sldId id="300" r:id="rId18"/>
    <p:sldId id="303" r:id="rId19"/>
    <p:sldId id="306" r:id="rId20"/>
    <p:sldId id="304" r:id="rId21"/>
    <p:sldId id="301" r:id="rId22"/>
    <p:sldId id="302" r:id="rId23"/>
    <p:sldId id="295" r:id="rId24"/>
    <p:sldId id="286" r:id="rId25"/>
    <p:sldId id="287" r:id="rId26"/>
    <p:sldId id="288" r:id="rId27"/>
    <p:sldId id="289" r:id="rId28"/>
    <p:sldId id="263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58" d="100"/>
          <a:sy n="58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ieshouse.gov.uk/about/gbhtml/gp2.shtml#ch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 is</a:t>
            </a:r>
            <a:r>
              <a:rPr lang="en-GB" baseline="0" dirty="0" smtClean="0"/>
              <a:t> 5 – 99% of all UK business is through small businesses</a:t>
            </a:r>
          </a:p>
          <a:p>
            <a:r>
              <a:rPr lang="en-GB" baseline="0" dirty="0" smtClean="0"/>
              <a:t>Source: http://blog.thecompanywarehouse.co.uk/2012/07/31/what-is-an-sme/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7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accounting purposes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Companies House defines a small business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employing less than 50 people and a turnover under £6.5 million and a medium business as less than 250 employees and a turnover under £25.9 million.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B93ED-C37B-43AF-919D-0FF8459FE4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82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1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3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52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87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7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11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59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32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4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7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7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7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10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10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51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55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5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9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33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27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90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22/08/2017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8FBE-4BA1-4685-BCE2-D93F4B72FC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9331-8298-49E8-A436-8C2713204C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2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ellsleahills.co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andmadescotcheggs.co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handrailcreations.co.u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reatiques.co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HukZd-dzBlw&amp;index=91&amp;list=PLRjGZp9Hk7D5tmUFnFFn8xW7wWQQSNYK3" TargetMode="Externa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njVUdFaRvvM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Wm8mbmzu_Jo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iament.uk/briefing-papers/sn0607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erbytelegraph.co.uk/news/business/more-60-jobs-saved-derbyshire-31197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erbyshiretimes.co.uk/our-region/derbyshire/ex-police-detective-looks-to-expand-1m-coffee-business-1-8659886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3.2.4 Reasons for staying small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Small business: flexibility in responding to customers’ needs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740021" cy="47935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A small business can gain significant competitive advantage over larger companies if it responds quickly to customers needs</a:t>
            </a:r>
          </a:p>
          <a:p>
            <a:r>
              <a:rPr lang="en-GB" dirty="0"/>
              <a:t>It can do this by</a:t>
            </a:r>
          </a:p>
          <a:p>
            <a:pPr lvl="1"/>
            <a:r>
              <a:rPr lang="en-GB" dirty="0"/>
              <a:t>Carrying out research into opinions, looking at customers websites</a:t>
            </a:r>
          </a:p>
          <a:p>
            <a:pPr lvl="1"/>
            <a:r>
              <a:rPr lang="en-GB" dirty="0"/>
              <a:t>Gaining feedback; forums, polls, users groups, online communities</a:t>
            </a:r>
          </a:p>
          <a:p>
            <a:pPr lvl="1"/>
            <a:r>
              <a:rPr lang="en-GB" dirty="0"/>
              <a:t>Track social media discussions about the products</a:t>
            </a:r>
          </a:p>
          <a:p>
            <a:pPr lvl="1"/>
            <a:r>
              <a:rPr lang="en-GB" dirty="0"/>
              <a:t>Collect data on customer transactions</a:t>
            </a:r>
          </a:p>
          <a:p>
            <a:pPr lvl="1"/>
            <a:r>
              <a:rPr lang="en-GB" dirty="0"/>
              <a:t>Collaborate with customers to produce new products or services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84" y="1690688"/>
            <a:ext cx="3355520" cy="356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05768" y="5377217"/>
            <a:ext cx="420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This is Caley’s Cocoa café which responds to customers needs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7652" y="4589463"/>
            <a:ext cx="10419798" cy="1500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Customer service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0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Small business survival through customer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How else can a business differentiate themselves from their competitors? By giving excellent customer service.</a:t>
            </a:r>
          </a:p>
          <a:p>
            <a:r>
              <a:rPr lang="en-GB" dirty="0"/>
              <a:t>Consumers appreciate businesses that give them more for their money, especially when times are tough. </a:t>
            </a:r>
          </a:p>
          <a:p>
            <a:r>
              <a:rPr lang="en-GB" dirty="0"/>
              <a:t>Efficient service, fast delivery and flexible payment terms will help to persuade customers to spend with them rather than a competitor.</a:t>
            </a:r>
          </a:p>
          <a:p>
            <a:endParaRPr lang="en-GB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07910"/>
            <a:ext cx="5181600" cy="2693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01294"/>
            <a:ext cx="2499484" cy="280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1965" y="4465983"/>
            <a:ext cx="242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Luxury pet hotel and spa – resort style vacation for dogs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5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7652" y="4589463"/>
            <a:ext cx="10419798" cy="1500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E-commerce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Small business survival through E-commerce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Small businesses can sell successfully through third party websites such as </a:t>
            </a:r>
            <a:r>
              <a:rPr lang="en-GB" dirty="0" err="1" smtClean="0"/>
              <a:t>Ebay</a:t>
            </a:r>
            <a:r>
              <a:rPr lang="en-GB" dirty="0" smtClean="0"/>
              <a:t> and Amazon</a:t>
            </a:r>
          </a:p>
          <a:p>
            <a:r>
              <a:rPr lang="en-GB" dirty="0" smtClean="0"/>
              <a:t>85% of UK consumers aged 18 or over already shop on the Internet</a:t>
            </a:r>
          </a:p>
          <a:p>
            <a:r>
              <a:rPr lang="en-GB" dirty="0" smtClean="0"/>
              <a:t>E-commerce will grow from 14% to 34% of all retail sales by 2020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96713"/>
            <a:ext cx="5181600" cy="3209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92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92075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 small business website</a:t>
            </a:r>
            <a:endParaRPr lang="en-GB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47" y="1576665"/>
            <a:ext cx="7115835" cy="4863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44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74" y="92074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 small business website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2126" y="1528489"/>
            <a:ext cx="5267747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1624" y="6165304"/>
            <a:ext cx="7327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Handrail creations won micro business of the year 2016</a:t>
            </a:r>
          </a:p>
        </p:txBody>
      </p:sp>
    </p:spTree>
    <p:extLst>
      <p:ext uri="{BB962C8B-B14F-4D97-AF65-F5344CB8AC3E}">
        <p14:creationId xmlns:p14="http://schemas.microsoft.com/office/powerpoint/2010/main" val="218382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8959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 small business website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1906" y="1614559"/>
            <a:ext cx="609615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1625" y="6165304"/>
            <a:ext cx="70969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  <a:latin typeface="Arial Black" panose="020B0A04020102020204" pitchFamily="34" charset="0"/>
              </a:rPr>
              <a:t>Creatiques</a:t>
            </a:r>
            <a:r>
              <a:rPr lang="en-GB" dirty="0">
                <a:solidFill>
                  <a:prstClr val="black"/>
                </a:solidFill>
                <a:latin typeface="Arial Black" panose="020B0A04020102020204" pitchFamily="34" charset="0"/>
              </a:rPr>
              <a:t> creations won UK website of the year 2016</a:t>
            </a:r>
          </a:p>
        </p:txBody>
      </p:sp>
    </p:spTree>
    <p:extLst>
      <p:ext uri="{BB962C8B-B14F-4D97-AF65-F5344CB8AC3E}">
        <p14:creationId xmlns:p14="http://schemas.microsoft.com/office/powerpoint/2010/main" val="91974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eBay video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12" y="1600201"/>
            <a:ext cx="71091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2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err="1" smtClean="0"/>
              <a:t>eBid</a:t>
            </a:r>
            <a:r>
              <a:rPr lang="en-GB" dirty="0" smtClean="0"/>
              <a:t> video</a:t>
            </a:r>
            <a:endParaRPr lang="en-GB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18" y="1600201"/>
            <a:ext cx="73235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4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533" y="1825625"/>
            <a:ext cx="92769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Revision Video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556793"/>
            <a:ext cx="7209432" cy="483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8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46" y="1407886"/>
            <a:ext cx="10128979" cy="4902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857" y="2220249"/>
            <a:ext cx="10515600" cy="101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388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25" y="1403818"/>
            <a:ext cx="866775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92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</a:rPr>
              <a:t>SME</a:t>
            </a:r>
            <a:r>
              <a:rPr lang="en-GB" sz="3200" dirty="0">
                <a:solidFill>
                  <a:prstClr val="black"/>
                </a:solidFill>
              </a:rPr>
              <a:t>; Small to medium sized enterprise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</a:rPr>
              <a:t>USP</a:t>
            </a:r>
            <a:r>
              <a:rPr lang="en-GB" sz="3200" dirty="0">
                <a:solidFill>
                  <a:prstClr val="black"/>
                </a:solidFill>
              </a:rPr>
              <a:t>; The feature and benefits of a product that make it unique in the market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</a:rPr>
              <a:t>Differentiation</a:t>
            </a:r>
            <a:r>
              <a:rPr lang="en-GB" sz="3200" dirty="0">
                <a:solidFill>
                  <a:prstClr val="black"/>
                </a:solidFill>
              </a:rPr>
              <a:t>; a strategy where a business sets out to show that their products or services are different to other competitors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</a:rPr>
              <a:t>E-commerce</a:t>
            </a:r>
            <a:r>
              <a:rPr lang="en-GB" sz="3200" dirty="0">
                <a:solidFill>
                  <a:prstClr val="black"/>
                </a:solidFill>
              </a:rPr>
              <a:t>; selling online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a) Small business survival in competitive markets:</a:t>
            </a:r>
          </a:p>
          <a:p>
            <a:pPr lvl="2"/>
            <a:r>
              <a:rPr lang="en-GB" sz="4000" dirty="0"/>
              <a:t> product differentiation and USPs</a:t>
            </a:r>
          </a:p>
          <a:p>
            <a:pPr lvl="2"/>
            <a:r>
              <a:rPr lang="en-GB" sz="4000" dirty="0"/>
              <a:t> flexibility in responding to customer needs</a:t>
            </a:r>
          </a:p>
          <a:p>
            <a:pPr lvl="2"/>
            <a:r>
              <a:rPr lang="en-GB" sz="4000" dirty="0"/>
              <a:t> customer service</a:t>
            </a:r>
          </a:p>
          <a:p>
            <a:pPr lvl="2"/>
            <a:r>
              <a:rPr lang="en-GB" sz="4000" dirty="0"/>
              <a:t> e-commerce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What percentage of </a:t>
            </a:r>
            <a:r>
              <a:rPr lang="en-GB" u="sng" dirty="0">
                <a:solidFill>
                  <a:srgbClr val="FF0000"/>
                </a:solidFill>
              </a:rPr>
              <a:t>all</a:t>
            </a:r>
            <a:r>
              <a:rPr lang="en-GB" dirty="0"/>
              <a:t> business in the UK is carried out by small businesses?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53%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12%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57%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99%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Definition of small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The usual definition of small and medium sized enterprises (SMEs) is any business with fewer than 250 employees. </a:t>
            </a:r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were 5.2 million SMEs in the UK in 2014, which was over 99% of all business. </a:t>
            </a:r>
            <a:endParaRPr lang="en-GB" dirty="0" smtClean="0"/>
          </a:p>
          <a:p>
            <a:r>
              <a:rPr lang="en-GB" dirty="0" smtClean="0"/>
              <a:t>Micro-businesses </a:t>
            </a:r>
            <a:r>
              <a:rPr lang="en-GB" dirty="0"/>
              <a:t>are business with 0-9 employees. </a:t>
            </a:r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were </a:t>
            </a:r>
            <a:r>
              <a:rPr lang="en-GB" dirty="0" smtClean="0"/>
              <a:t>5million </a:t>
            </a:r>
            <a:r>
              <a:rPr lang="en-GB" dirty="0"/>
              <a:t>micro-businesses in the UK in 2014, accounting for 96% of all </a:t>
            </a:r>
            <a:r>
              <a:rPr lang="en-GB" dirty="0" smtClean="0"/>
              <a:t>businesses</a:t>
            </a:r>
          </a:p>
          <a:p>
            <a:r>
              <a:rPr lang="en-GB" dirty="0" smtClean="0"/>
              <a:t>Data from UK Parliament </a:t>
            </a:r>
            <a:r>
              <a:rPr lang="en-GB" dirty="0" smtClean="0">
                <a:hlinkClick r:id="rId3"/>
              </a:rPr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93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7652" y="4589463"/>
            <a:ext cx="10419798" cy="1500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Product </a:t>
            </a:r>
            <a:r>
              <a:rPr lang="en-GB" sz="5400" b="1" dirty="0">
                <a:solidFill>
                  <a:srgbClr val="0070C0"/>
                </a:solidFill>
              </a:rPr>
              <a:t>differentiation and USPs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Differentiation strategy of small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/>
              <a:t>Creates value; highlights quality or durability of the product</a:t>
            </a:r>
          </a:p>
          <a:p>
            <a:r>
              <a:rPr lang="en-GB" dirty="0"/>
              <a:t>Non-price competition; a differentiation strategy will focus on other ways of attracting customers such as taste and style</a:t>
            </a:r>
          </a:p>
          <a:p>
            <a:r>
              <a:rPr lang="en-GB" dirty="0"/>
              <a:t>Brand loyalty; a differentiation strategy can gain customer loyalty</a:t>
            </a:r>
          </a:p>
          <a:p>
            <a:r>
              <a:rPr lang="en-GB" dirty="0"/>
              <a:t>No perceived substitute; a differentiation strategy that focuses on quality and design may give the impression that there are no suitable substitutes in the market place</a:t>
            </a:r>
          </a:p>
          <a:p>
            <a:endParaRPr lang="en-GB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2232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72200" y="4192863"/>
            <a:ext cx="5414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Lee </a:t>
            </a:r>
            <a:r>
              <a:rPr lang="en-GB" dirty="0" err="1" smtClean="0">
                <a:latin typeface="Arial Black" panose="020B0A04020102020204" pitchFamily="34" charset="0"/>
              </a:rPr>
              <a:t>Colourplan</a:t>
            </a:r>
            <a:r>
              <a:rPr lang="en-GB" dirty="0" smtClean="0">
                <a:latin typeface="Arial Black" panose="020B0A04020102020204" pitchFamily="34" charset="0"/>
              </a:rPr>
              <a:t> book makers create pattern books for businesses such as Laura Ashley – they work in a niche sector and offer high quality and satisfaction</a:t>
            </a:r>
          </a:p>
        </p:txBody>
      </p:sp>
    </p:spTree>
    <p:extLst>
      <p:ext uri="{BB962C8B-B14F-4D97-AF65-F5344CB8AC3E}">
        <p14:creationId xmlns:p14="http://schemas.microsoft.com/office/powerpoint/2010/main" val="358505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USPs of small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USP stands for unique selling point or proposition, it means what makes this product different from others on the market?</a:t>
            </a:r>
          </a:p>
          <a:p>
            <a:r>
              <a:rPr lang="en-GB" dirty="0"/>
              <a:t>It is a way of promoting the features of the product or service of the business; quality, customer service, delivery, price, technical features or functions e.g. a feature is the reliability of the product, the benefit to the customer is less breakdowns and repairs</a:t>
            </a:r>
          </a:p>
          <a:p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2773" y="1027906"/>
            <a:ext cx="4266037" cy="3143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32105" y="4651513"/>
            <a:ext cx="400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This small business’s USP is that they produce coffee pods which go into a range of coffee machines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0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7652" y="4589463"/>
            <a:ext cx="10419798" cy="1500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Flexibility </a:t>
            </a:r>
            <a:r>
              <a:rPr lang="en-GB" sz="5400" b="1" dirty="0">
                <a:solidFill>
                  <a:srgbClr val="0070C0"/>
                </a:solidFill>
              </a:rPr>
              <a:t>in responding to customer needs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4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694</Words>
  <Application>Microsoft Office PowerPoint</Application>
  <PresentationFormat>Widescreen</PresentationFormat>
  <Paragraphs>90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Office Theme</vt:lpstr>
      <vt:lpstr>6_Office Theme</vt:lpstr>
      <vt:lpstr>1_Office Theme</vt:lpstr>
      <vt:lpstr>2_Office Theme</vt:lpstr>
      <vt:lpstr>PowerPoint Presentation</vt:lpstr>
      <vt:lpstr>Worksheet</vt:lpstr>
      <vt:lpstr>From Edexcel</vt:lpstr>
      <vt:lpstr>Starter</vt:lpstr>
      <vt:lpstr>Definition of small business</vt:lpstr>
      <vt:lpstr>PowerPoint Presentation</vt:lpstr>
      <vt:lpstr>Differentiation strategy of small business</vt:lpstr>
      <vt:lpstr>USPs of small business</vt:lpstr>
      <vt:lpstr>PowerPoint Presentation</vt:lpstr>
      <vt:lpstr>Small business: flexibility in responding to customers’ needs</vt:lpstr>
      <vt:lpstr>PowerPoint Presentation</vt:lpstr>
      <vt:lpstr>Small business survival through customer service</vt:lpstr>
      <vt:lpstr>PowerPoint Presentation</vt:lpstr>
      <vt:lpstr>Small business survival through E-commerce</vt:lpstr>
      <vt:lpstr>Example small business website</vt:lpstr>
      <vt:lpstr>Example small business website</vt:lpstr>
      <vt:lpstr>Example small business website</vt:lpstr>
      <vt:lpstr>eBay video</vt:lpstr>
      <vt:lpstr>eBid video</vt:lpstr>
      <vt:lpstr>Revision Video </vt:lpstr>
      <vt:lpstr>Sample Edexcel A2 questions</vt:lpstr>
      <vt:lpstr>Case study for question 1</vt:lpstr>
      <vt:lpstr>Sample question 1</vt:lpstr>
      <vt:lpstr>Answer sample question 1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 Hilton</cp:lastModifiedBy>
  <cp:revision>55</cp:revision>
  <dcterms:created xsi:type="dcterms:W3CDTF">2017-05-29T18:04:54Z</dcterms:created>
  <dcterms:modified xsi:type="dcterms:W3CDTF">2017-08-22T11:27:24Z</dcterms:modified>
</cp:coreProperties>
</file>