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744" r:id="rId4"/>
  </p:sldMasterIdLst>
  <p:notesMasterIdLst>
    <p:notesMasterId r:id="rId37"/>
  </p:notesMasterIdLst>
  <p:sldIdLst>
    <p:sldId id="256" r:id="rId5"/>
    <p:sldId id="266" r:id="rId6"/>
    <p:sldId id="258" r:id="rId7"/>
    <p:sldId id="274" r:id="rId8"/>
    <p:sldId id="291" r:id="rId9"/>
    <p:sldId id="310" r:id="rId10"/>
    <p:sldId id="311" r:id="rId11"/>
    <p:sldId id="269" r:id="rId12"/>
    <p:sldId id="302" r:id="rId13"/>
    <p:sldId id="303" r:id="rId14"/>
    <p:sldId id="304" r:id="rId15"/>
    <p:sldId id="305" r:id="rId16"/>
    <p:sldId id="316" r:id="rId17"/>
    <p:sldId id="312" r:id="rId18"/>
    <p:sldId id="306" r:id="rId19"/>
    <p:sldId id="314" r:id="rId20"/>
    <p:sldId id="313" r:id="rId21"/>
    <p:sldId id="294" r:id="rId22"/>
    <p:sldId id="315" r:id="rId23"/>
    <p:sldId id="298" r:id="rId24"/>
    <p:sldId id="299" r:id="rId25"/>
    <p:sldId id="300" r:id="rId26"/>
    <p:sldId id="301" r:id="rId27"/>
    <p:sldId id="295" r:id="rId28"/>
    <p:sldId id="296" r:id="rId29"/>
    <p:sldId id="297" r:id="rId30"/>
    <p:sldId id="292" r:id="rId31"/>
    <p:sldId id="286" r:id="rId32"/>
    <p:sldId id="287" r:id="rId33"/>
    <p:sldId id="288" r:id="rId34"/>
    <p:sldId id="263" r:id="rId35"/>
    <p:sldId id="28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64" autoAdjust="0"/>
  </p:normalViewPr>
  <p:slideViewPr>
    <p:cSldViewPr snapToGrid="0">
      <p:cViewPr varScale="1">
        <p:scale>
          <a:sx n="61" d="100"/>
          <a:sy n="61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Birthday and Christmas / other festival, but they can predict this based on historical knowledge of money given on birthdays and Christmas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D5FAB-D7BE-40F8-851B-A74B5A93AE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47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more puppets!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267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921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600+ 700+ 850+ 350 = 625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7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600+ 700+ 850+ 350 = 625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03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62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37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29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35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73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4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129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14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76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3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869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100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21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32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6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2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51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32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75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0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73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32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82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44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43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43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1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441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711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9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19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99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372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400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2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05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0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0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st.com/news/britain/21661026-shortage-bricks-and-bricklayers-could-slow-pace-housebuilding-can-we-fix-it-no-we?fsrc=scn/tw/te/pe/ed/canwefixitnowecan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obz9VTDJn74" TargetMode="Externa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tgFHpWEUX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780"/>
            <a:ext cx="9144000" cy="2536559"/>
          </a:xfrm>
        </p:spPr>
        <p:txBody>
          <a:bodyPr>
            <a:normAutofit fontScale="32500" lnSpcReduction="20000"/>
          </a:bodyPr>
          <a:lstStyle/>
          <a:p>
            <a:r>
              <a:rPr lang="en-GB" sz="11000" b="1" dirty="0">
                <a:solidFill>
                  <a:srgbClr val="0070C0"/>
                </a:solidFill>
              </a:rPr>
              <a:t>Edexcel A2 Business</a:t>
            </a:r>
          </a:p>
          <a:p>
            <a:endParaRPr lang="en-GB" sz="4000" dirty="0"/>
          </a:p>
          <a:p>
            <a:endParaRPr lang="en-GB" sz="4000" dirty="0"/>
          </a:p>
          <a:p>
            <a:r>
              <a:rPr lang="en-GB" sz="9800" dirty="0"/>
              <a:t>3.3.1 Quantitative sales forecasting</a:t>
            </a:r>
          </a:p>
          <a:p>
            <a:endParaRPr lang="en-GB" sz="4000" dirty="0"/>
          </a:p>
          <a:p>
            <a:endParaRPr lang="en-GB" sz="4000" dirty="0"/>
          </a:p>
          <a:p>
            <a:r>
              <a:rPr lang="en-GB" sz="11200" dirty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Calculate three period moving average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6752465"/>
              </p:ext>
            </p:extLst>
          </p:nvPr>
        </p:nvGraphicFramePr>
        <p:xfrm>
          <a:off x="832046" y="2035657"/>
          <a:ext cx="4853584" cy="4141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6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14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Sales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14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14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14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770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14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14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14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14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1,100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14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latin typeface="Arial Black" panose="020B0A04020102020204" pitchFamily="34" charset="0"/>
              </a:rPr>
              <a:t>Step 2 – Now leave out the first year and calculate the average for the next three years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19827"/>
              </p:ext>
            </p:extLst>
          </p:nvPr>
        </p:nvGraphicFramePr>
        <p:xfrm>
          <a:off x="6240016" y="2708920"/>
          <a:ext cx="3744416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770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84033" y="5013176"/>
            <a:ext cx="218200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500 + 770 + 900</a:t>
            </a:r>
          </a:p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_____________</a:t>
            </a:r>
          </a:p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             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98876" y="5013176"/>
            <a:ext cx="8961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2,170</a:t>
            </a:r>
          </a:p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____</a:t>
            </a:r>
          </a:p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   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94232" y="5290175"/>
            <a:ext cx="8771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723.3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2224" y="5373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95074" y="53342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0818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Calculate three period moving average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3038075"/>
              </p:ext>
            </p:extLst>
          </p:nvPr>
        </p:nvGraphicFramePr>
        <p:xfrm>
          <a:off x="1196380" y="2333490"/>
          <a:ext cx="5046711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Sales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3 year moving 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 Black" panose="020B0A04020102020204" pitchFamily="34" charset="0"/>
                        </a:rPr>
                        <a:t>556.6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770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 Black" panose="020B0A04020102020204" pitchFamily="34" charset="0"/>
                        </a:rPr>
                        <a:t>723.3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756.6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733.3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1,100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1,100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306860" y="1834704"/>
            <a:ext cx="9578280" cy="49878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latin typeface="Arial Black" panose="020B0A04020102020204" pitchFamily="34" charset="0"/>
              </a:rPr>
              <a:t>Step 3 – Now add all your calculated averages  to the table: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7375375" y="3627022"/>
            <a:ext cx="2377480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The new calculation goes next to the </a:t>
            </a:r>
            <a:r>
              <a:rPr lang="en-GB" b="1" dirty="0">
                <a:solidFill>
                  <a:srgbClr val="FF0000"/>
                </a:solidFill>
                <a:latin typeface="Arial Black" panose="020B0A04020102020204" pitchFamily="34" charset="0"/>
              </a:rPr>
              <a:t>middle</a:t>
            </a:r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 year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654721" y="3627022"/>
            <a:ext cx="1176739" cy="18001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378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36" y="131320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Plot a graph from your 3 period moving average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24" y="2068857"/>
            <a:ext cx="5198368" cy="312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652" y="5661248"/>
            <a:ext cx="1175559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Notice that the data is now “smooth” and so you can see trends occurring</a:t>
            </a:r>
          </a:p>
          <a:p>
            <a:pPr algn="ctr"/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This will help you to make more accurate sales forecasts for your business as it</a:t>
            </a:r>
          </a:p>
          <a:p>
            <a:pPr algn="ctr"/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smooths out any large fluctuations in data which may be down to weather or recession etc.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6516303"/>
              </p:ext>
            </p:extLst>
          </p:nvPr>
        </p:nvGraphicFramePr>
        <p:xfrm>
          <a:off x="1007736" y="1690688"/>
          <a:ext cx="5046711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Sales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3 year moving 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 Black" panose="020B0A04020102020204" pitchFamily="34" charset="0"/>
                        </a:rPr>
                        <a:t>556.6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770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 Black" panose="020B0A04020102020204" pitchFamily="34" charset="0"/>
                        </a:rPr>
                        <a:t>723.3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756.6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733.3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1,100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1,100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393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4 quarter moving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As a business manger or owner you may need to look at your sales data in terms of the 4 seasons in the year</a:t>
            </a:r>
          </a:p>
          <a:p>
            <a:r>
              <a:rPr lang="en-GB" dirty="0"/>
              <a:t>As your sales may fluctuate widely but you still need to schedule your production on a month by month basis you would use this technique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15127"/>
            <a:ext cx="5181600" cy="3372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949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4 quarter moving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/>
              <a:t>2015 Quarter 1 sales were 600</a:t>
            </a:r>
          </a:p>
          <a:p>
            <a:r>
              <a:rPr lang="en-GB" dirty="0"/>
              <a:t>2015 Quarter 2 sales were 700</a:t>
            </a:r>
          </a:p>
          <a:p>
            <a:r>
              <a:rPr lang="en-GB" dirty="0"/>
              <a:t>2015 Quarter 3 sales were 850</a:t>
            </a:r>
          </a:p>
          <a:p>
            <a:r>
              <a:rPr lang="en-GB" dirty="0"/>
              <a:t>2015 Quarter 4 sales were 350</a:t>
            </a:r>
          </a:p>
          <a:p>
            <a:endParaRPr lang="en-GB" dirty="0"/>
          </a:p>
          <a:p>
            <a:r>
              <a:rPr lang="en-GB" dirty="0"/>
              <a:t>To smooth this data to identify a trend overall we calculate a 4 point moving average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Arial Black" panose="020B0A04020102020204" pitchFamily="34" charset="0"/>
              </a:rPr>
              <a:t>    600+700+850+350</a:t>
            </a:r>
          </a:p>
          <a:p>
            <a:pPr marL="0" indent="0">
              <a:buNone/>
            </a:pPr>
            <a:r>
              <a:rPr lang="en-GB" dirty="0">
                <a:latin typeface="Arial Black" panose="020B0A04020102020204" pitchFamily="34" charset="0"/>
              </a:rPr>
              <a:t>_______________________</a:t>
            </a:r>
          </a:p>
          <a:p>
            <a:pPr marL="1371600" lvl="3" indent="0">
              <a:buNone/>
            </a:pPr>
            <a:r>
              <a:rPr lang="en-GB" sz="2800" dirty="0">
                <a:latin typeface="Arial Black" panose="020B0A04020102020204" pitchFamily="34" charset="0"/>
              </a:rPr>
              <a:t>  4</a:t>
            </a:r>
          </a:p>
          <a:p>
            <a:pPr lvl="3"/>
            <a:endParaRPr lang="en-GB" dirty="0"/>
          </a:p>
          <a:p>
            <a:pPr marL="1371600" lvl="3" indent="0">
              <a:buNone/>
            </a:pPr>
            <a:endParaRPr lang="en-GB" dirty="0"/>
          </a:p>
          <a:p>
            <a:pPr marL="1371600" lvl="3" indent="0">
              <a:buNone/>
            </a:pPr>
            <a:r>
              <a:rPr lang="en-GB" sz="2800" dirty="0">
                <a:latin typeface="Arial Black" panose="020B0A04020102020204" pitchFamily="34" charset="0"/>
              </a:rPr>
              <a:t>2500</a:t>
            </a:r>
          </a:p>
          <a:p>
            <a:pPr marL="1371600" lvl="3" indent="0">
              <a:buNone/>
            </a:pPr>
            <a:r>
              <a:rPr lang="en-GB" sz="2800" dirty="0">
                <a:latin typeface="Arial Black" panose="020B0A04020102020204" pitchFamily="34" charset="0"/>
              </a:rPr>
              <a:t>_____</a:t>
            </a:r>
          </a:p>
          <a:p>
            <a:pPr marL="1371600" lvl="3" indent="0">
              <a:buNone/>
            </a:pPr>
            <a:r>
              <a:rPr lang="en-GB" sz="2800" dirty="0">
                <a:latin typeface="Arial Black" panose="020B0A04020102020204" pitchFamily="34" charset="0"/>
              </a:rPr>
              <a:t>  4</a:t>
            </a:r>
          </a:p>
          <a:p>
            <a:pPr marL="1371600" lvl="3" indent="0">
              <a:buNone/>
            </a:pPr>
            <a:endParaRPr lang="en-GB" sz="2800" dirty="0">
              <a:latin typeface="Arial Black" panose="020B0A04020102020204" pitchFamily="34" charset="0"/>
            </a:endParaRPr>
          </a:p>
          <a:p>
            <a:pPr marL="1371600" lvl="3" indent="0">
              <a:buNone/>
            </a:pPr>
            <a:endParaRPr lang="en-GB" sz="2800" dirty="0">
              <a:latin typeface="Arial Black" panose="020B0A04020102020204" pitchFamily="34" charset="0"/>
            </a:endParaRPr>
          </a:p>
          <a:p>
            <a:pPr marL="1371600" lvl="3" indent="0">
              <a:buNone/>
            </a:pPr>
            <a:r>
              <a:rPr lang="en-GB" sz="2800" dirty="0">
                <a:latin typeface="Arial Black" panose="020B0A04020102020204" pitchFamily="34" charset="0"/>
              </a:rPr>
              <a:t>= 625</a:t>
            </a:r>
          </a:p>
        </p:txBody>
      </p:sp>
    </p:spTree>
    <p:extLst>
      <p:ext uri="{BB962C8B-B14F-4D97-AF65-F5344CB8AC3E}">
        <p14:creationId xmlns:p14="http://schemas.microsoft.com/office/powerpoint/2010/main" val="411397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035" y="40957"/>
            <a:ext cx="10760764" cy="1325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800" dirty="0"/>
              <a:t>Calculate a four quarter moving average</a:t>
            </a: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4431917"/>
              </p:ext>
            </p:extLst>
          </p:nvPr>
        </p:nvGraphicFramePr>
        <p:xfrm>
          <a:off x="593035" y="1605062"/>
          <a:ext cx="10760764" cy="49012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65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641">
                  <a:extLst>
                    <a:ext uri="{9D8B030D-6E8A-4147-A177-3AD203B41FA5}">
                      <a16:colId xmlns:a16="http://schemas.microsoft.com/office/drawing/2014/main" val="746431755"/>
                    </a:ext>
                  </a:extLst>
                </a:gridCol>
                <a:gridCol w="1483406">
                  <a:extLst>
                    <a:ext uri="{9D8B030D-6E8A-4147-A177-3AD203B41FA5}">
                      <a16:colId xmlns:a16="http://schemas.microsoft.com/office/drawing/2014/main" val="3461952173"/>
                    </a:ext>
                  </a:extLst>
                </a:gridCol>
                <a:gridCol w="1471245">
                  <a:extLst>
                    <a:ext uri="{9D8B030D-6E8A-4147-A177-3AD203B41FA5}">
                      <a16:colId xmlns:a16="http://schemas.microsoft.com/office/drawing/2014/main" val="1756603552"/>
                    </a:ext>
                  </a:extLst>
                </a:gridCol>
                <a:gridCol w="1823858">
                  <a:extLst>
                    <a:ext uri="{9D8B030D-6E8A-4147-A177-3AD203B41FA5}">
                      <a16:colId xmlns:a16="http://schemas.microsoft.com/office/drawing/2014/main" val="447696782"/>
                    </a:ext>
                  </a:extLst>
                </a:gridCol>
                <a:gridCol w="1823858">
                  <a:extLst>
                    <a:ext uri="{9D8B030D-6E8A-4147-A177-3AD203B41FA5}">
                      <a16:colId xmlns:a16="http://schemas.microsoft.com/office/drawing/2014/main" val="2414584349"/>
                    </a:ext>
                  </a:extLst>
                </a:gridCol>
              </a:tblGrid>
              <a:tr h="61218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Date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Sales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Average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78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2015</a:t>
                      </a:r>
                      <a:r>
                        <a:rPr lang="en-GB" baseline="0" dirty="0">
                          <a:latin typeface="Arial Black" panose="020B0A04020102020204" pitchFamily="34" charset="0"/>
                        </a:rPr>
                        <a:t> 1</a:t>
                      </a:r>
                      <a:r>
                        <a:rPr lang="en-GB" baseline="30000" dirty="0">
                          <a:latin typeface="Arial Black" panose="020B0A04020102020204" pitchFamily="34" charset="0"/>
                        </a:rPr>
                        <a:t>st</a:t>
                      </a:r>
                      <a:r>
                        <a:rPr lang="en-GB" baseline="0" dirty="0">
                          <a:latin typeface="Arial Black" panose="020B0A04020102020204" pitchFamily="34" charset="0"/>
                        </a:rPr>
                        <a:t> Q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600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       625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2015 2</a:t>
                      </a:r>
                      <a:r>
                        <a:rPr lang="en-GB" baseline="30000" dirty="0">
                          <a:latin typeface="Arial Black" panose="020B0A04020102020204" pitchFamily="34" charset="0"/>
                        </a:rPr>
                        <a:t>nd</a:t>
                      </a:r>
                      <a:r>
                        <a:rPr lang="en-GB" dirty="0">
                          <a:latin typeface="Arial Black" panose="020B0A04020102020204" pitchFamily="34" charset="0"/>
                        </a:rPr>
                        <a:t> Q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700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650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874727"/>
                  </a:ext>
                </a:extLst>
              </a:tr>
              <a:tr h="3827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307121"/>
                  </a:ext>
                </a:extLst>
              </a:tr>
              <a:tr h="1330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410031"/>
                  </a:ext>
                </a:extLst>
              </a:tr>
              <a:tr h="61218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2015 3</a:t>
                      </a:r>
                      <a:r>
                        <a:rPr lang="en-GB" baseline="30000" dirty="0">
                          <a:latin typeface="Arial Black" panose="020B0A04020102020204" pitchFamily="34" charset="0"/>
                        </a:rPr>
                        <a:t>rd</a:t>
                      </a:r>
                      <a:r>
                        <a:rPr lang="en-GB" dirty="0">
                          <a:latin typeface="Arial Black" panose="020B0A04020102020204" pitchFamily="34" charset="0"/>
                        </a:rPr>
                        <a:t> Q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850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361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2015 4</a:t>
                      </a:r>
                      <a:r>
                        <a:rPr lang="en-GB" baseline="30000" dirty="0">
                          <a:latin typeface="Arial Black" panose="020B0A04020102020204" pitchFamily="34" charset="0"/>
                        </a:rPr>
                        <a:t>th</a:t>
                      </a:r>
                      <a:r>
                        <a:rPr lang="en-GB" dirty="0">
                          <a:latin typeface="Arial Black" panose="020B0A04020102020204" pitchFamily="34" charset="0"/>
                        </a:rPr>
                        <a:t> Q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350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GB" dirty="0"/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2016 1</a:t>
                      </a:r>
                      <a:r>
                        <a:rPr lang="en-GB" baseline="30000" dirty="0">
                          <a:latin typeface="Arial Black" panose="020B0A04020102020204" pitchFamily="34" charset="0"/>
                        </a:rPr>
                        <a:t>st</a:t>
                      </a:r>
                      <a:r>
                        <a:rPr lang="en-GB" dirty="0">
                          <a:latin typeface="Arial Black" panose="020B0A04020102020204" pitchFamily="34" charset="0"/>
                        </a:rPr>
                        <a:t> Q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700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58130"/>
                  </a:ext>
                </a:extLst>
              </a:tr>
              <a:tr h="3546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785257"/>
                  </a:ext>
                </a:extLst>
              </a:tr>
              <a:tr h="612186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2016 2</a:t>
                      </a:r>
                      <a:r>
                        <a:rPr lang="en-GB" baseline="30000" dirty="0">
                          <a:latin typeface="Arial Black" panose="020B0A04020102020204" pitchFamily="34" charset="0"/>
                        </a:rPr>
                        <a:t>nd</a:t>
                      </a:r>
                      <a:r>
                        <a:rPr lang="en-GB" dirty="0">
                          <a:latin typeface="Arial Black" panose="020B0A04020102020204" pitchFamily="34" charset="0"/>
                        </a:rPr>
                        <a:t> Q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800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579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2016 3</a:t>
                      </a:r>
                      <a:r>
                        <a:rPr lang="en-GB" baseline="30000" dirty="0">
                          <a:latin typeface="Arial Black" panose="020B0A04020102020204" pitchFamily="34" charset="0"/>
                        </a:rPr>
                        <a:t>rd</a:t>
                      </a:r>
                      <a:r>
                        <a:rPr lang="en-GB" dirty="0">
                          <a:latin typeface="Arial Black" panose="020B0A04020102020204" pitchFamily="34" charset="0"/>
                        </a:rPr>
                        <a:t> Q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950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18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2016 4</a:t>
                      </a:r>
                      <a:r>
                        <a:rPr lang="en-GB" baseline="30000" dirty="0">
                          <a:latin typeface="Arial Black" panose="020B0A04020102020204" pitchFamily="34" charset="0"/>
                        </a:rPr>
                        <a:t>th</a:t>
                      </a:r>
                      <a:r>
                        <a:rPr lang="en-GB" dirty="0">
                          <a:latin typeface="Arial Black" panose="020B0A04020102020204" pitchFamily="34" charset="0"/>
                        </a:rPr>
                        <a:t> Q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450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2915478" y="2345634"/>
            <a:ext cx="609600" cy="1815549"/>
          </a:xfrm>
          <a:prstGeom prst="rightBrac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730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035" y="40957"/>
            <a:ext cx="10760764" cy="105897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800" dirty="0"/>
              <a:t>Calculate a four quarter moving average</a:t>
            </a: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5906708"/>
              </p:ext>
            </p:extLst>
          </p:nvPr>
        </p:nvGraphicFramePr>
        <p:xfrm>
          <a:off x="593035" y="1273758"/>
          <a:ext cx="10760764" cy="49012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65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641">
                  <a:extLst>
                    <a:ext uri="{9D8B030D-6E8A-4147-A177-3AD203B41FA5}">
                      <a16:colId xmlns:a16="http://schemas.microsoft.com/office/drawing/2014/main" val="746431755"/>
                    </a:ext>
                  </a:extLst>
                </a:gridCol>
                <a:gridCol w="1483406">
                  <a:extLst>
                    <a:ext uri="{9D8B030D-6E8A-4147-A177-3AD203B41FA5}">
                      <a16:colId xmlns:a16="http://schemas.microsoft.com/office/drawing/2014/main" val="3461952173"/>
                    </a:ext>
                  </a:extLst>
                </a:gridCol>
                <a:gridCol w="1471245">
                  <a:extLst>
                    <a:ext uri="{9D8B030D-6E8A-4147-A177-3AD203B41FA5}">
                      <a16:colId xmlns:a16="http://schemas.microsoft.com/office/drawing/2014/main" val="1756603552"/>
                    </a:ext>
                  </a:extLst>
                </a:gridCol>
                <a:gridCol w="1823858">
                  <a:extLst>
                    <a:ext uri="{9D8B030D-6E8A-4147-A177-3AD203B41FA5}">
                      <a16:colId xmlns:a16="http://schemas.microsoft.com/office/drawing/2014/main" val="447696782"/>
                    </a:ext>
                  </a:extLst>
                </a:gridCol>
                <a:gridCol w="1823858">
                  <a:extLst>
                    <a:ext uri="{9D8B030D-6E8A-4147-A177-3AD203B41FA5}">
                      <a16:colId xmlns:a16="http://schemas.microsoft.com/office/drawing/2014/main" val="2414584349"/>
                    </a:ext>
                  </a:extLst>
                </a:gridCol>
              </a:tblGrid>
              <a:tr h="61218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Date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Sales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Average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78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2015</a:t>
                      </a:r>
                      <a:r>
                        <a:rPr lang="en-GB" baseline="0" dirty="0">
                          <a:latin typeface="Arial Black" panose="020B0A04020102020204" pitchFamily="34" charset="0"/>
                        </a:rPr>
                        <a:t> 1</a:t>
                      </a:r>
                      <a:r>
                        <a:rPr lang="en-GB" baseline="30000" dirty="0">
                          <a:latin typeface="Arial Black" panose="020B0A04020102020204" pitchFamily="34" charset="0"/>
                        </a:rPr>
                        <a:t>st</a:t>
                      </a:r>
                      <a:r>
                        <a:rPr lang="en-GB" baseline="0" dirty="0">
                          <a:latin typeface="Arial Black" panose="020B0A04020102020204" pitchFamily="34" charset="0"/>
                        </a:rPr>
                        <a:t> Q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600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       625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2015 2</a:t>
                      </a:r>
                      <a:r>
                        <a:rPr lang="en-GB" baseline="30000" dirty="0">
                          <a:latin typeface="Arial Black" panose="020B0A04020102020204" pitchFamily="34" charset="0"/>
                        </a:rPr>
                        <a:t>nd</a:t>
                      </a:r>
                      <a:r>
                        <a:rPr lang="en-GB" dirty="0">
                          <a:latin typeface="Arial Black" panose="020B0A04020102020204" pitchFamily="34" charset="0"/>
                        </a:rPr>
                        <a:t> Q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700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650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874727"/>
                  </a:ext>
                </a:extLst>
              </a:tr>
              <a:tr h="3827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307121"/>
                  </a:ext>
                </a:extLst>
              </a:tr>
              <a:tr h="1330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675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410031"/>
                  </a:ext>
                </a:extLst>
              </a:tr>
              <a:tr h="61218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2015 3</a:t>
                      </a:r>
                      <a:r>
                        <a:rPr lang="en-GB" baseline="30000" dirty="0">
                          <a:latin typeface="Arial Black" panose="020B0A04020102020204" pitchFamily="34" charset="0"/>
                        </a:rPr>
                        <a:t>rd</a:t>
                      </a:r>
                      <a:r>
                        <a:rPr lang="en-GB" dirty="0">
                          <a:latin typeface="Arial Black" panose="020B0A04020102020204" pitchFamily="34" charset="0"/>
                        </a:rPr>
                        <a:t> Q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850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361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2015 4</a:t>
                      </a:r>
                      <a:r>
                        <a:rPr lang="en-GB" baseline="30000" dirty="0">
                          <a:latin typeface="Arial Black" panose="020B0A04020102020204" pitchFamily="34" charset="0"/>
                        </a:rPr>
                        <a:t>th</a:t>
                      </a:r>
                      <a:r>
                        <a:rPr lang="en-GB" dirty="0">
                          <a:latin typeface="Arial Black" panose="020B0A04020102020204" pitchFamily="34" charset="0"/>
                        </a:rPr>
                        <a:t> Q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350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2016 1</a:t>
                      </a:r>
                      <a:r>
                        <a:rPr lang="en-GB" baseline="30000" dirty="0">
                          <a:latin typeface="Arial Black" panose="020B0A04020102020204" pitchFamily="34" charset="0"/>
                        </a:rPr>
                        <a:t>st</a:t>
                      </a:r>
                      <a:r>
                        <a:rPr lang="en-GB" dirty="0">
                          <a:latin typeface="Arial Black" panose="020B0A04020102020204" pitchFamily="34" charset="0"/>
                        </a:rPr>
                        <a:t> Q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700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58130"/>
                  </a:ext>
                </a:extLst>
              </a:tr>
              <a:tr h="3546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725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785257"/>
                  </a:ext>
                </a:extLst>
              </a:tr>
              <a:tr h="612186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2016 2</a:t>
                      </a:r>
                      <a:r>
                        <a:rPr lang="en-GB" baseline="30000" dirty="0">
                          <a:latin typeface="Arial Black" panose="020B0A04020102020204" pitchFamily="34" charset="0"/>
                        </a:rPr>
                        <a:t>nd</a:t>
                      </a:r>
                      <a:r>
                        <a:rPr lang="en-GB" dirty="0">
                          <a:latin typeface="Arial Black" panose="020B0A04020102020204" pitchFamily="34" charset="0"/>
                        </a:rPr>
                        <a:t> Q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800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579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2016 3</a:t>
                      </a:r>
                      <a:r>
                        <a:rPr lang="en-GB" baseline="30000" dirty="0">
                          <a:latin typeface="Arial Black" panose="020B0A04020102020204" pitchFamily="34" charset="0"/>
                        </a:rPr>
                        <a:t>rd</a:t>
                      </a:r>
                      <a:r>
                        <a:rPr lang="en-GB" dirty="0">
                          <a:latin typeface="Arial Black" panose="020B0A04020102020204" pitchFamily="34" charset="0"/>
                        </a:rPr>
                        <a:t> Q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950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18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2016 4</a:t>
                      </a:r>
                      <a:r>
                        <a:rPr lang="en-GB" baseline="30000" dirty="0">
                          <a:latin typeface="Arial Black" panose="020B0A04020102020204" pitchFamily="34" charset="0"/>
                        </a:rPr>
                        <a:t>th</a:t>
                      </a:r>
                      <a:r>
                        <a:rPr lang="en-GB" dirty="0">
                          <a:latin typeface="Arial Black" panose="020B0A04020102020204" pitchFamily="34" charset="0"/>
                        </a:rPr>
                        <a:t> Q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450</a:t>
                      </a: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marL="117319" marR="11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2928730" y="2067338"/>
            <a:ext cx="609600" cy="1815549"/>
          </a:xfrm>
          <a:prstGeom prst="rightBrac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8661" y="6323380"/>
            <a:ext cx="42566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Now try and plot this on a graph</a:t>
            </a:r>
          </a:p>
        </p:txBody>
      </p:sp>
    </p:spTree>
    <p:extLst>
      <p:ext uri="{BB962C8B-B14F-4D97-AF65-F5344CB8AC3E}">
        <p14:creationId xmlns:p14="http://schemas.microsoft.com/office/powerpoint/2010/main" val="4072675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155" y="781877"/>
            <a:ext cx="7859731" cy="5115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307761" y="6254717"/>
            <a:ext cx="9116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Dates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715884" y="3054320"/>
            <a:ext cx="8771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Sales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8820" y="0"/>
            <a:ext cx="10515600" cy="52215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4 quarter moving average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52" y="2262807"/>
            <a:ext cx="2158537" cy="21534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63232" y="3476078"/>
            <a:ext cx="2083109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Look how the process </a:t>
            </a:r>
            <a:r>
              <a:rPr lang="en-GB" dirty="0" err="1">
                <a:latin typeface="Arial Black" panose="020B0A04020102020204" pitchFamily="34" charset="0"/>
              </a:rPr>
              <a:t>smoothes</a:t>
            </a:r>
            <a:r>
              <a:rPr lang="en-GB" dirty="0">
                <a:latin typeface="Arial Black" panose="020B0A04020102020204" pitchFamily="34" charset="0"/>
              </a:rPr>
              <a:t> out the line so predictions can be made and production scheduled correctly</a:t>
            </a:r>
          </a:p>
        </p:txBody>
      </p:sp>
    </p:spTree>
    <p:extLst>
      <p:ext uri="{BB962C8B-B14F-4D97-AF65-F5344CB8AC3E}">
        <p14:creationId xmlns:p14="http://schemas.microsoft.com/office/powerpoint/2010/main" val="321730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Interpretation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9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Scatter graphs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Interpretation of scatter graphs</a:t>
            </a:r>
            <a:br>
              <a:rPr lang="en-GB" dirty="0"/>
            </a:br>
            <a:r>
              <a:rPr lang="en-GB" dirty="0"/>
              <a:t>As a business director you need to find out if you need to put up the budget in a marketing department.  </a:t>
            </a:r>
          </a:p>
          <a:p>
            <a:r>
              <a:rPr lang="en-GB" dirty="0"/>
              <a:t>Does more advertising guarantee more sales?  If it does we call that correlation.</a:t>
            </a:r>
          </a:p>
          <a:p>
            <a:r>
              <a:rPr lang="en-GB" dirty="0"/>
              <a:t>Have a look at the examples on the next slides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91394"/>
            <a:ext cx="5181600" cy="361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934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Worksheet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69280"/>
            <a:ext cx="10515600" cy="34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5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4358" y="115796"/>
            <a:ext cx="9793357" cy="429149"/>
          </a:xfrm>
        </p:spPr>
        <p:txBody>
          <a:bodyPr>
            <a:noAutofit/>
          </a:bodyPr>
          <a:lstStyle/>
          <a:p>
            <a:r>
              <a:rPr lang="en-GB" sz="1600" dirty="0">
                <a:latin typeface="Arial Black" panose="020B0A04020102020204" pitchFamily="34" charset="0"/>
              </a:rPr>
              <a:t>Some examples of scatter graphs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49053" y="1070478"/>
            <a:ext cx="3176854" cy="2574546"/>
            <a:chOff x="315026" y="1421896"/>
            <a:chExt cx="3176854" cy="257454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99592" y="1484784"/>
              <a:ext cx="0" cy="216024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99592" y="3645024"/>
              <a:ext cx="2592288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547664" y="3688665"/>
              <a:ext cx="1717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Spend on advertising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5026" y="1421896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Sales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613822" y="1080972"/>
            <a:ext cx="3176854" cy="2574546"/>
            <a:chOff x="4995546" y="1229537"/>
            <a:chExt cx="3176854" cy="257454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580112" y="1292425"/>
              <a:ext cx="0" cy="216024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580112" y="3452665"/>
              <a:ext cx="2592288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228184" y="3496306"/>
              <a:ext cx="1717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Spend on advertising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95546" y="1229537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Sales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53779" y="4018889"/>
            <a:ext cx="3176854" cy="2574546"/>
            <a:chOff x="467426" y="3983127"/>
            <a:chExt cx="3176854" cy="257454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051992" y="4046015"/>
              <a:ext cx="0" cy="216024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51992" y="6206255"/>
              <a:ext cx="2592288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700064" y="6249896"/>
              <a:ext cx="1717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Spend on advertising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7426" y="3983127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Sales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22853" y="3970532"/>
            <a:ext cx="3176854" cy="2574546"/>
            <a:chOff x="5139562" y="3713079"/>
            <a:chExt cx="3176854" cy="257454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5724128" y="3775967"/>
              <a:ext cx="0" cy="216024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724128" y="5936207"/>
              <a:ext cx="2592288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372200" y="5979848"/>
              <a:ext cx="1717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Spend on advertising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39562" y="3713079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Sales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2972036" y="926696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972036" y="1293089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232448" y="1149307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105200" y="1654887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556958" y="151110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67204" y="2013708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938500" y="1661597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819350" y="2301273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457901" y="2137251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244921" y="2701460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887401" y="2747589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644172" y="5035861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994448" y="5589007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97256" y="517964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990687" y="5445225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820072" y="4081778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299248" y="4664696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321224" y="418288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9255624" y="98958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8631379" y="98958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415355" y="1566826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875295" y="1517815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875295" y="2137252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523317" y="1995730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485350" y="2480002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9215928" y="3794212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8562415" y="3850490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8631379" y="4345491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8076018" y="4172777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223807" y="484275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593362" y="4347149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833862" y="518550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225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74042"/>
          </a:xfrm>
        </p:spPr>
        <p:txBody>
          <a:bodyPr>
            <a:noAutofit/>
          </a:bodyPr>
          <a:lstStyle/>
          <a:p>
            <a:r>
              <a:rPr lang="en-GB" sz="1600" dirty="0">
                <a:latin typeface="Arial Black" panose="020B0A04020102020204" pitchFamily="34" charset="0"/>
              </a:rPr>
              <a:t>Interpretation of scatter graphs</a:t>
            </a:r>
            <a:br>
              <a:rPr lang="en-GB" sz="1600" dirty="0">
                <a:latin typeface="Arial Black" panose="020B0A04020102020204" pitchFamily="34" charset="0"/>
              </a:rPr>
            </a:br>
            <a:r>
              <a:rPr lang="en-GB" sz="1600" dirty="0">
                <a:latin typeface="Arial Black" panose="020B0A04020102020204" pitchFamily="34" charset="0"/>
              </a:rPr>
              <a:t>The correlation depends on the angle of the data points and how close together they are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49053" y="1070478"/>
            <a:ext cx="3176854" cy="2574546"/>
            <a:chOff x="315026" y="1421896"/>
            <a:chExt cx="3176854" cy="257454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99592" y="1484784"/>
              <a:ext cx="0" cy="216024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99592" y="3645024"/>
              <a:ext cx="2592288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547664" y="3688665"/>
              <a:ext cx="1717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Spend on advertising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5026" y="1421896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Sales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19546" y="936802"/>
            <a:ext cx="3176854" cy="2574546"/>
            <a:chOff x="4995546" y="1229537"/>
            <a:chExt cx="3176854" cy="257454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580112" y="1292425"/>
              <a:ext cx="0" cy="216024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580112" y="3452665"/>
              <a:ext cx="2592288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228184" y="3496306"/>
              <a:ext cx="1717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Spend on advertising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95546" y="1229537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Sales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53779" y="4018889"/>
            <a:ext cx="3176854" cy="2574546"/>
            <a:chOff x="467426" y="3983127"/>
            <a:chExt cx="3176854" cy="257454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051992" y="4046015"/>
              <a:ext cx="0" cy="216024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51992" y="6206255"/>
              <a:ext cx="2592288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700064" y="6249896"/>
              <a:ext cx="1717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Spend on advertising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7426" y="3983127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Sales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50669" y="3865001"/>
            <a:ext cx="3176854" cy="2574546"/>
            <a:chOff x="5139562" y="3713079"/>
            <a:chExt cx="3176854" cy="257454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5724128" y="3775967"/>
              <a:ext cx="0" cy="216024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724128" y="5936207"/>
              <a:ext cx="2592288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372200" y="5979848"/>
              <a:ext cx="1717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Spend on advertising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39562" y="3713079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Sales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2972036" y="926696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972036" y="1293089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232448" y="1149307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105200" y="1654887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556958" y="151110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67204" y="2013708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938500" y="1661597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819350" y="2301273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457901" y="2137251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244921" y="2701460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887401" y="2747589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644172" y="5035861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994448" y="5589007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97256" y="517964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990687" y="5445225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820072" y="4081778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299248" y="4664696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321224" y="418288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9255624" y="98958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8631379" y="98958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415355" y="1566826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875295" y="1517815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875295" y="2137252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523317" y="1995730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485350" y="2480002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9696400" y="3491136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8836497" y="3599151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8620473" y="4018890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8292244" y="3903752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223807" y="484275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593362" y="4347149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833862" y="518550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2983" y="1090691"/>
            <a:ext cx="2140651" cy="646331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Negative correlation 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No budget increase!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39342" y="4305929"/>
            <a:ext cx="2605131" cy="92333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Weak positive correlation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Keep budget same as last year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845032" y="2079811"/>
            <a:ext cx="2819426" cy="646331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Strong positive correlation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Raise the marketing budget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88880" y="3910898"/>
            <a:ext cx="2318455" cy="646331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No correlation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More research needed</a:t>
            </a:r>
          </a:p>
        </p:txBody>
      </p:sp>
    </p:spTree>
    <p:extLst>
      <p:ext uri="{BB962C8B-B14F-4D97-AF65-F5344CB8AC3E}">
        <p14:creationId xmlns:p14="http://schemas.microsoft.com/office/powerpoint/2010/main" val="1373506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74042"/>
          </a:xfrm>
        </p:spPr>
        <p:txBody>
          <a:bodyPr>
            <a:noAutofit/>
          </a:bodyPr>
          <a:lstStyle/>
          <a:p>
            <a:r>
              <a:rPr lang="en-GB" sz="1600" dirty="0">
                <a:latin typeface="Arial Black" panose="020B0A04020102020204" pitchFamily="34" charset="0"/>
              </a:rPr>
              <a:t>Interpretation of scatter graphs</a:t>
            </a:r>
            <a:br>
              <a:rPr lang="en-GB" sz="1600" dirty="0">
                <a:latin typeface="Arial Black" panose="020B0A04020102020204" pitchFamily="34" charset="0"/>
              </a:rPr>
            </a:br>
            <a:r>
              <a:rPr lang="en-GB" sz="1600" dirty="0">
                <a:latin typeface="Arial Black" panose="020B0A04020102020204" pitchFamily="34" charset="0"/>
              </a:rPr>
              <a:t>Lines of best fit can be drawn through the scattered data points, these show general trends over time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49053" y="1070478"/>
            <a:ext cx="3176854" cy="2574546"/>
            <a:chOff x="315026" y="1421896"/>
            <a:chExt cx="3176854" cy="257454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99592" y="1484784"/>
              <a:ext cx="0" cy="216024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99592" y="3645024"/>
              <a:ext cx="2592288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547664" y="3688665"/>
              <a:ext cx="1717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Spend on advertising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5026" y="1421896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Sales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19546" y="936802"/>
            <a:ext cx="3176854" cy="2574546"/>
            <a:chOff x="4995546" y="1229537"/>
            <a:chExt cx="3176854" cy="257454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580112" y="1292425"/>
              <a:ext cx="0" cy="216024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580112" y="3452665"/>
              <a:ext cx="2592288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228184" y="3496306"/>
              <a:ext cx="1717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Spend on advertising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95546" y="1229537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Sales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53779" y="4018889"/>
            <a:ext cx="3176854" cy="2574546"/>
            <a:chOff x="467426" y="3983127"/>
            <a:chExt cx="3176854" cy="257454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051992" y="4046015"/>
              <a:ext cx="0" cy="216024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51992" y="6206255"/>
              <a:ext cx="2592288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700064" y="6249896"/>
              <a:ext cx="1717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Spend on advertising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7426" y="3983127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Sales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50669" y="3865001"/>
            <a:ext cx="3176854" cy="2574546"/>
            <a:chOff x="5139562" y="3713079"/>
            <a:chExt cx="3176854" cy="257454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5724128" y="3775967"/>
              <a:ext cx="0" cy="216024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724128" y="5936207"/>
              <a:ext cx="2592288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372200" y="5979848"/>
              <a:ext cx="1717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Spend on advertising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39562" y="3713079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Sales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2972036" y="926696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972036" y="1293089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232448" y="1149307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105200" y="1654887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556958" y="151110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67204" y="2013708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938500" y="1661597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819350" y="2301273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457901" y="2137251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244921" y="2701460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887401" y="2747589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644172" y="5035861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994448" y="5589007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97256" y="517964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990687" y="5445225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820072" y="4081778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299248" y="4664696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321224" y="418288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9255624" y="98958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8631379" y="98958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415355" y="1566826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875295" y="1517815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875295" y="2137252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523317" y="1995730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485350" y="2480002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9696400" y="3491136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8836497" y="3599151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8620473" y="4018890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8292244" y="3903752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223807" y="484275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593362" y="4347149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833862" y="518550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704013" y="926696"/>
            <a:ext cx="2502698" cy="236691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1" idx="2"/>
          </p:cNvCxnSpPr>
          <p:nvPr/>
        </p:nvCxnSpPr>
        <p:spPr>
          <a:xfrm flipV="1">
            <a:off x="7523318" y="3634918"/>
            <a:ext cx="2173083" cy="202633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864854" y="1149307"/>
            <a:ext cx="2390771" cy="182089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725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74042"/>
          </a:xfrm>
        </p:spPr>
        <p:txBody>
          <a:bodyPr>
            <a:noAutofit/>
          </a:bodyPr>
          <a:lstStyle/>
          <a:p>
            <a:r>
              <a:rPr lang="en-GB" sz="1600" dirty="0">
                <a:latin typeface="Arial Black" panose="020B0A04020102020204" pitchFamily="34" charset="0"/>
              </a:rPr>
              <a:t>Interpretation of scatter graphs</a:t>
            </a:r>
            <a:br>
              <a:rPr lang="en-GB" sz="1600" dirty="0">
                <a:latin typeface="Arial Black" panose="020B0A04020102020204" pitchFamily="34" charset="0"/>
              </a:rPr>
            </a:br>
            <a:r>
              <a:rPr lang="en-GB" sz="1600" dirty="0">
                <a:latin typeface="Arial Black" panose="020B0A04020102020204" pitchFamily="34" charset="0"/>
              </a:rPr>
              <a:t>We can extrapolate (stretch) lines of best fit to see what will happen in the future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49053" y="1070478"/>
            <a:ext cx="3176854" cy="2574546"/>
            <a:chOff x="315026" y="1421896"/>
            <a:chExt cx="3176854" cy="257454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99592" y="1484784"/>
              <a:ext cx="0" cy="216024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99592" y="3645024"/>
              <a:ext cx="2592288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547664" y="3688665"/>
              <a:ext cx="1717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Spend on advertising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5026" y="1421896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Sales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19546" y="936802"/>
            <a:ext cx="3176854" cy="2574546"/>
            <a:chOff x="4995546" y="1229537"/>
            <a:chExt cx="3176854" cy="257454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580112" y="1292425"/>
              <a:ext cx="0" cy="216024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580112" y="3452665"/>
              <a:ext cx="2592288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228184" y="3496306"/>
              <a:ext cx="1717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Spend on advertising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95546" y="1229537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Sales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53779" y="4018889"/>
            <a:ext cx="3176854" cy="2574546"/>
            <a:chOff x="467426" y="3983127"/>
            <a:chExt cx="3176854" cy="257454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051992" y="4046015"/>
              <a:ext cx="0" cy="216024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51992" y="6206255"/>
              <a:ext cx="2592288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700064" y="6249896"/>
              <a:ext cx="1717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Spend on advertising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7426" y="3983127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Sales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50669" y="3865001"/>
            <a:ext cx="3176854" cy="2574546"/>
            <a:chOff x="5139562" y="3713079"/>
            <a:chExt cx="3176854" cy="257454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5724128" y="3775967"/>
              <a:ext cx="0" cy="216024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724128" y="5936207"/>
              <a:ext cx="2592288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372200" y="5979848"/>
              <a:ext cx="1717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Spend on advertising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39562" y="3713079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Sales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2972036" y="926696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972036" y="1293089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232448" y="1149307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105200" y="1654887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556958" y="151110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67204" y="2013708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938500" y="1661597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819350" y="2301273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457901" y="2137251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244921" y="2701460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887401" y="2747589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644172" y="5035861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994448" y="5589007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97256" y="517964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990687" y="5445225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820072" y="4081778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299248" y="4664696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321224" y="418288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9255624" y="98958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8631379" y="98958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415355" y="1566826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875295" y="1517815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875295" y="2137252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523317" y="1995730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485350" y="2480002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9696400" y="3491136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8836497" y="3599151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8620473" y="4018890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8292244" y="3903752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223807" y="484275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593362" y="4347149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833862" y="5185504"/>
            <a:ext cx="216024" cy="28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7204870" y="188640"/>
            <a:ext cx="2599542" cy="2846514"/>
          </a:xfrm>
          <a:prstGeom prst="line">
            <a:avLst/>
          </a:prstGeom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7381070" y="3357460"/>
            <a:ext cx="2891395" cy="2147575"/>
          </a:xfrm>
          <a:prstGeom prst="line">
            <a:avLst/>
          </a:prstGeom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2783633" y="620689"/>
            <a:ext cx="2423079" cy="2672919"/>
          </a:xfrm>
          <a:prstGeom prst="line">
            <a:avLst/>
          </a:prstGeom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Sarah Hilton\AppData\Local\Microsoft\Windows\Temporary Internet Files\Content.IE5\B2OWLNX3\finger-poin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45" y="577807"/>
            <a:ext cx="926269" cy="71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Sarah Hilton\AppData\Local\Microsoft\Windows\Temporary Internet Files\Content.IE5\B2OWLNX3\finger-poin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46842" y="116633"/>
            <a:ext cx="833009" cy="71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Sarah Hilton\AppData\Local\Microsoft\Windows\Temporary Internet Files\Content.IE5\B2OWLNX3\finger-poin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57" y="3275922"/>
            <a:ext cx="926269" cy="71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340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Limitations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1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Limitations of quantitative sales forecasting techniques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Past performance is no guarantee of the future</a:t>
            </a:r>
          </a:p>
          <a:p>
            <a:r>
              <a:rPr lang="en-GB" dirty="0"/>
              <a:t>Businesses need to appreciate the SWOT and PESTLE factors that may affect future predictions, for example;</a:t>
            </a:r>
          </a:p>
          <a:p>
            <a:pPr lvl="1"/>
            <a:r>
              <a:rPr lang="en-GB" dirty="0"/>
              <a:t>Weather</a:t>
            </a:r>
          </a:p>
          <a:p>
            <a:pPr lvl="1"/>
            <a:r>
              <a:rPr lang="en-GB" dirty="0"/>
              <a:t>Trends</a:t>
            </a:r>
          </a:p>
          <a:p>
            <a:pPr lvl="1"/>
            <a:r>
              <a:rPr lang="en-GB" dirty="0"/>
              <a:t>Competitor activity</a:t>
            </a:r>
          </a:p>
          <a:p>
            <a:pPr lvl="1"/>
            <a:r>
              <a:rPr lang="en-GB" dirty="0"/>
              <a:t>Terrorist activity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01779"/>
            <a:ext cx="5181600" cy="299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453910" y="4801066"/>
            <a:ext cx="4899890" cy="14869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Arial Black" panose="020B0A04020102020204" pitchFamily="34" charset="0"/>
              </a:rPr>
              <a:t>The British government wants to build more houses. Unfortunately, there are not enough bricks</a:t>
            </a:r>
          </a:p>
          <a:p>
            <a:pPr algn="ctr"/>
            <a:r>
              <a:rPr lang="en-GB" dirty="0">
                <a:solidFill>
                  <a:prstClr val="white"/>
                </a:solidFill>
                <a:latin typeface="Arial Black" panose="020B0A04020102020204" pitchFamily="34" charset="0"/>
              </a:rPr>
              <a:t>Story </a:t>
            </a:r>
            <a:r>
              <a:rPr lang="en-GB" dirty="0">
                <a:solidFill>
                  <a:prstClr val="white"/>
                </a:solidFill>
                <a:latin typeface="Arial Black" panose="020B0A04020102020204" pitchFamily="34" charset="0"/>
                <a:hlinkClick r:id="rId3"/>
              </a:rPr>
              <a:t>here</a:t>
            </a:r>
            <a:endParaRPr lang="en-GB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864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More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/>
              <a:t>Relies on what has happened in the past continuing to happen, and historical data is not always a good indication of what might happen in the future </a:t>
            </a:r>
          </a:p>
          <a:p>
            <a:r>
              <a:rPr lang="en-GB" dirty="0"/>
              <a:t>In high technology markets change happens rapidly and products have a short product life cycle, therefore extrapolation can be misleading</a:t>
            </a:r>
          </a:p>
          <a:p>
            <a:r>
              <a:rPr lang="en-GB" dirty="0"/>
              <a:t>It is time-consuming and complex and is only as reliable as the data put in</a:t>
            </a:r>
          </a:p>
          <a:p>
            <a:r>
              <a:rPr lang="en-GB" dirty="0"/>
              <a:t>Use of moving averages doesn’t take into account how recent the data is</a:t>
            </a:r>
          </a:p>
          <a:p>
            <a:r>
              <a:rPr lang="en-GB" dirty="0"/>
              <a:t>Doesn’t link with corporate objectives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08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Revision Video </a:t>
            </a: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268760"/>
            <a:ext cx="85058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764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28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Case study for question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2" y="1385395"/>
            <a:ext cx="3267075" cy="468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199" y="2033422"/>
            <a:ext cx="6713556" cy="30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8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From Edexcel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8147"/>
            <a:ext cx="10515600" cy="43513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000" dirty="0"/>
              <a:t>a) Calculation of time-series analysis:</a:t>
            </a:r>
          </a:p>
          <a:p>
            <a:r>
              <a:rPr lang="en-GB" sz="4000" dirty="0"/>
              <a:t>moving averages (three period/four quarter)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b) Interpretation of scatter graphs and line of best fit – extrapolation of past data to future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c) Limitations of quantitative sales forecasting techniques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Sample question 1</a:t>
            </a:r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1-4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white"/>
                </a:solidFill>
                <a:latin typeface="Calibri" panose="020F0502020204030204"/>
              </a:rPr>
              <a:t>5-8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white"/>
                </a:solidFill>
                <a:latin typeface="Calibri" panose="020F0502020204030204"/>
              </a:rPr>
              <a:t>9-14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15-20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600" y="1900703"/>
            <a:ext cx="8729827" cy="24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88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700" b="1" dirty="0">
                <a:solidFill>
                  <a:prstClr val="black"/>
                </a:solidFill>
              </a:rPr>
              <a:t>Time series analysis</a:t>
            </a:r>
            <a:r>
              <a:rPr lang="en-GB" sz="2700" dirty="0">
                <a:solidFill>
                  <a:prstClr val="black"/>
                </a:solidFill>
              </a:rPr>
              <a:t>; a management tool to make predictions from past data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700" b="1" dirty="0" err="1">
                <a:solidFill>
                  <a:prstClr val="black"/>
                </a:solidFill>
              </a:rPr>
              <a:t>Scattergraph</a:t>
            </a:r>
            <a:r>
              <a:rPr lang="en-GB" sz="2700" dirty="0">
                <a:solidFill>
                  <a:prstClr val="black"/>
                </a:solidFill>
              </a:rPr>
              <a:t>; a graph which shows the performance of one variable (sales) against another (spend on marketing)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700" b="1" dirty="0">
                <a:solidFill>
                  <a:prstClr val="black"/>
                </a:solidFill>
              </a:rPr>
              <a:t>Cyclical</a:t>
            </a:r>
            <a:r>
              <a:rPr lang="en-GB" sz="2700" dirty="0">
                <a:solidFill>
                  <a:prstClr val="black"/>
                </a:solidFill>
              </a:rPr>
              <a:t>; Changes in the data due to large changes such as a recession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700" b="1" dirty="0">
                <a:solidFill>
                  <a:prstClr val="black"/>
                </a:solidFill>
              </a:rPr>
              <a:t>Correlation</a:t>
            </a:r>
            <a:r>
              <a:rPr lang="en-GB" sz="2700" dirty="0">
                <a:solidFill>
                  <a:prstClr val="black"/>
                </a:solidFill>
              </a:rPr>
              <a:t>; a relationship between two sets of variables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700" b="1" dirty="0">
                <a:solidFill>
                  <a:prstClr val="black"/>
                </a:solidFill>
              </a:rPr>
              <a:t>Line of best fit</a:t>
            </a:r>
            <a:r>
              <a:rPr lang="en-GB" sz="2700" dirty="0">
                <a:solidFill>
                  <a:prstClr val="black"/>
                </a:solidFill>
              </a:rPr>
              <a:t>; a line that can be drawn through a series of data to look for a trend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700" b="1" dirty="0">
                <a:solidFill>
                  <a:prstClr val="black"/>
                </a:solidFill>
              </a:rPr>
              <a:t>Extrapolation</a:t>
            </a:r>
            <a:r>
              <a:rPr lang="en-GB" sz="2700" dirty="0">
                <a:solidFill>
                  <a:prstClr val="black"/>
                </a:solidFill>
              </a:rPr>
              <a:t>; When data is stretched out over a line of best fit to predict what will happen in the future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57" y="3353713"/>
            <a:ext cx="4848216" cy="3232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9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sz="4400" dirty="0"/>
              <a:t>Which two months of the year are you likely to have the most money?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5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Calculators will be needed for this topic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688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What is quantitative sales forecasting? (QSF)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/>
              <a:t>QSF is a statistical technique which uses data to make predictions about the future (in terms of sales not the weather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r>
              <a:rPr lang="en-GB" dirty="0"/>
              <a:t>The method that your exam board would like you to know about is called “time series analysis”</a:t>
            </a:r>
          </a:p>
          <a:p>
            <a:r>
              <a:rPr lang="en-GB" dirty="0"/>
              <a:t>In a nutshell it uses historical data, smoothed out, to make better predictions for the future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4795"/>
          <a:stretch/>
        </p:blipFill>
        <p:spPr>
          <a:xfrm>
            <a:off x="6172200" y="2298857"/>
            <a:ext cx="4933122" cy="3404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46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What can a business do with QSF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Once a business has carried out time series analysis they will use this information to;</a:t>
            </a:r>
          </a:p>
          <a:p>
            <a:r>
              <a:rPr lang="en-GB" dirty="0"/>
              <a:t>Organise production</a:t>
            </a:r>
          </a:p>
          <a:p>
            <a:r>
              <a:rPr lang="en-GB" dirty="0"/>
              <a:t>Organise resources in the business e.g. employees, premises, raw materials</a:t>
            </a:r>
          </a:p>
          <a:p>
            <a:r>
              <a:rPr lang="en-GB" dirty="0"/>
              <a:t>Organise marketing to back up the sales predictions</a:t>
            </a:r>
          </a:p>
          <a:p>
            <a:endParaRPr lang="en-GB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1958240"/>
            <a:ext cx="5181600" cy="3211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643" y="5394351"/>
            <a:ext cx="5219290" cy="7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Calculations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Calculate three period moving average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5275200"/>
              </p:ext>
            </p:extLst>
          </p:nvPr>
        </p:nvGraphicFramePr>
        <p:xfrm>
          <a:off x="838200" y="2026954"/>
          <a:ext cx="5037038" cy="4493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23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Sales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23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23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23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770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23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23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23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23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1,100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235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latin typeface="Arial Black" panose="020B0A04020102020204" pitchFamily="34" charset="0"/>
              </a:rPr>
              <a:t>Step 1 – smooth the raw sales data from the table by calculating a 3 year moving average. Take the first 3 months data and calculate an average: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945389"/>
              </p:ext>
            </p:extLst>
          </p:nvPr>
        </p:nvGraphicFramePr>
        <p:xfrm>
          <a:off x="6168008" y="3501008"/>
          <a:ext cx="3744416" cy="1112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770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84033" y="5013176"/>
            <a:ext cx="218200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400 + 500 + 770</a:t>
            </a:r>
          </a:p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_____________</a:t>
            </a:r>
          </a:p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             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65479" y="4971618"/>
            <a:ext cx="877163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1,670</a:t>
            </a:r>
          </a:p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____</a:t>
            </a:r>
          </a:p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   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87327" y="5290174"/>
            <a:ext cx="1071993" cy="372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556.6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2224" y="5373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79702" y="52931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64441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1242</Words>
  <Application>Microsoft Office PowerPoint</Application>
  <PresentationFormat>Widescreen</PresentationFormat>
  <Paragraphs>347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Office Theme</vt:lpstr>
      <vt:lpstr>6_Office Theme</vt:lpstr>
      <vt:lpstr>1_Office Theme</vt:lpstr>
      <vt:lpstr>2_Office Theme</vt:lpstr>
      <vt:lpstr>PowerPoint Presentation</vt:lpstr>
      <vt:lpstr>Worksheet</vt:lpstr>
      <vt:lpstr>From Edexcel</vt:lpstr>
      <vt:lpstr>Starter</vt:lpstr>
      <vt:lpstr>Calculators will be needed for this topic</vt:lpstr>
      <vt:lpstr>What is quantitative sales forecasting? (QSF)</vt:lpstr>
      <vt:lpstr>What can a business do with QSF information?</vt:lpstr>
      <vt:lpstr>PowerPoint Presentation</vt:lpstr>
      <vt:lpstr>Calculate three period moving average </vt:lpstr>
      <vt:lpstr>Calculate three period moving average </vt:lpstr>
      <vt:lpstr>Calculate three period moving average </vt:lpstr>
      <vt:lpstr>Plot a graph from your 3 period moving average</vt:lpstr>
      <vt:lpstr>4 quarter moving average</vt:lpstr>
      <vt:lpstr>4 quarter moving average</vt:lpstr>
      <vt:lpstr>Calculate a four quarter moving average</vt:lpstr>
      <vt:lpstr>Calculate a four quarter moving average</vt:lpstr>
      <vt:lpstr>4 quarter moving average</vt:lpstr>
      <vt:lpstr>PowerPoint Presentation</vt:lpstr>
      <vt:lpstr>Scatter graphs</vt:lpstr>
      <vt:lpstr>Some examples of scatter graphs</vt:lpstr>
      <vt:lpstr>Interpretation of scatter graphs The correlation depends on the angle of the data points and how close together they are</vt:lpstr>
      <vt:lpstr>Interpretation of scatter graphs Lines of best fit can be drawn through the scattered data points, these show general trends over time</vt:lpstr>
      <vt:lpstr>Interpretation of scatter graphs We can extrapolate (stretch) lines of best fit to see what will happen in the future</vt:lpstr>
      <vt:lpstr>PowerPoint Presentation</vt:lpstr>
      <vt:lpstr>Limitations of quantitative sales forecasting techniques</vt:lpstr>
      <vt:lpstr>More limitations</vt:lpstr>
      <vt:lpstr>Revision Video </vt:lpstr>
      <vt:lpstr>Sample Edexcel A2 questions</vt:lpstr>
      <vt:lpstr>Case study for question 1</vt:lpstr>
      <vt:lpstr>Sample question 1</vt:lpstr>
      <vt:lpstr>Glossary</vt:lpstr>
      <vt:lpstr>PowerPoint Presentation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 Gouldthorpe</cp:lastModifiedBy>
  <cp:revision>71</cp:revision>
  <dcterms:created xsi:type="dcterms:W3CDTF">2017-05-29T18:04:54Z</dcterms:created>
  <dcterms:modified xsi:type="dcterms:W3CDTF">2021-05-21T10:20:04Z</dcterms:modified>
</cp:coreProperties>
</file>