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5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>
      <p:cViewPr>
        <p:scale>
          <a:sx n="70" d="100"/>
          <a:sy n="70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Post purchase</a:t>
            </a:r>
            <a:r>
              <a:rPr lang="en-GB" sz="3200" baseline="0" dirty="0" smtClean="0"/>
              <a:t> remorse!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12/09/2014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Recap from last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000" dirty="0"/>
              <a:t>Use the </a:t>
            </a:r>
            <a:r>
              <a:rPr lang="en-GB" sz="4000" dirty="0" smtClean="0"/>
              <a:t>words below to write a sentence or two about-</a:t>
            </a:r>
          </a:p>
          <a:p>
            <a:pPr marL="0" indent="0">
              <a:buNone/>
            </a:pPr>
            <a:r>
              <a:rPr lang="en-GB" sz="4000" dirty="0" smtClean="0"/>
              <a:t>scarcity </a:t>
            </a:r>
            <a:r>
              <a:rPr lang="en-GB" sz="4000" dirty="0"/>
              <a:t>and the fundamental economic problem</a:t>
            </a:r>
          </a:p>
          <a:p>
            <a:pPr marL="0" indent="0">
              <a:buNone/>
            </a:pPr>
            <a:endParaRPr lang="en-GB" sz="4000" dirty="0"/>
          </a:p>
          <a:p>
            <a:pPr lvl="0"/>
            <a:r>
              <a:rPr lang="en-GB" sz="4000" dirty="0"/>
              <a:t>Unlimited wants</a:t>
            </a:r>
          </a:p>
          <a:p>
            <a:pPr lvl="0"/>
            <a:r>
              <a:rPr lang="en-GB" sz="4000" dirty="0"/>
              <a:t>Finite resources</a:t>
            </a:r>
          </a:p>
          <a:p>
            <a:pPr lvl="0"/>
            <a:r>
              <a:rPr lang="en-GB" sz="4000" dirty="0"/>
              <a:t>Choice</a:t>
            </a:r>
          </a:p>
          <a:p>
            <a:pPr lvl="0"/>
            <a:r>
              <a:rPr lang="en-GB" sz="4000" dirty="0"/>
              <a:t>Allocation of resources</a:t>
            </a:r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‘The economic problem’ </a:t>
            </a:r>
          </a:p>
          <a:p>
            <a:pPr algn="ctr">
              <a:buNone/>
            </a:pPr>
            <a:r>
              <a:rPr lang="en-GB" sz="4000" dirty="0" smtClean="0"/>
              <a:t>word document on </a:t>
            </a:r>
            <a:r>
              <a:rPr lang="en-GB" sz="4000" dirty="0" err="1" smtClean="0"/>
              <a:t>Edmodo</a:t>
            </a:r>
            <a:endParaRPr lang="en-GB" sz="400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4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Recap from last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Scarce resources </a:t>
            </a:r>
          </a:p>
          <a:p>
            <a:r>
              <a:rPr lang="en-GB" sz="4000" dirty="0" smtClean="0"/>
              <a:t>Non-renewable</a:t>
            </a:r>
          </a:p>
          <a:p>
            <a:r>
              <a:rPr lang="en-GB" sz="4000" dirty="0" smtClean="0"/>
              <a:t>Renewable</a:t>
            </a:r>
          </a:p>
          <a:p>
            <a:pPr>
              <a:buNone/>
            </a:pPr>
            <a:r>
              <a:rPr lang="en-GB" sz="4000" dirty="0" smtClean="0"/>
              <a:t>Non-Scarce </a:t>
            </a:r>
            <a:r>
              <a:rPr lang="en-GB" sz="4000" dirty="0"/>
              <a:t>resources </a:t>
            </a:r>
          </a:p>
          <a:p>
            <a:r>
              <a:rPr lang="en-GB" sz="4000" dirty="0" smtClean="0"/>
              <a:t>‘Free’ goods- no opportunity cost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052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Lesson objective</a:t>
            </a:r>
          </a:p>
          <a:p>
            <a:r>
              <a:rPr lang="en-GB" sz="4000" dirty="0" smtClean="0"/>
              <a:t>Understand </a:t>
            </a:r>
            <a:r>
              <a:rPr lang="en-GB" sz="4000" dirty="0" smtClean="0"/>
              <a:t>fully the crucial </a:t>
            </a:r>
            <a:r>
              <a:rPr lang="en-GB" sz="4000" dirty="0" smtClean="0"/>
              <a:t>concept of opportunity cost</a:t>
            </a:r>
          </a:p>
          <a:p>
            <a:r>
              <a:rPr lang="en-GB" sz="4000" dirty="0" smtClean="0"/>
              <a:t>Know the difference between an economic good and a free good 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16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 smtClean="0"/>
              <a:t>You each get 20p to spend in my sweet shop. Choose carefully. </a:t>
            </a:r>
          </a:p>
          <a:p>
            <a:r>
              <a:rPr lang="en-GB" sz="4000" dirty="0" smtClean="0"/>
              <a:t>Was your decision difficult?</a:t>
            </a:r>
          </a:p>
          <a:p>
            <a:r>
              <a:rPr lang="en-GB" sz="4000" dirty="0" smtClean="0"/>
              <a:t>If so, why?</a:t>
            </a:r>
          </a:p>
          <a:p>
            <a:r>
              <a:rPr lang="en-GB" sz="4000" dirty="0"/>
              <a:t>What slowed down your choice</a:t>
            </a:r>
            <a:r>
              <a:rPr lang="en-GB" sz="4000" dirty="0" smtClean="0"/>
              <a:t>?</a:t>
            </a:r>
          </a:p>
          <a:p>
            <a:r>
              <a:rPr lang="en-GB" sz="4000" dirty="0" smtClean="0"/>
              <a:t>That is the essence of opportunity cost</a:t>
            </a:r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18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Definition</a:t>
            </a:r>
          </a:p>
          <a:p>
            <a:pPr marL="0" indent="0">
              <a:buNone/>
            </a:pPr>
            <a:r>
              <a:rPr lang="en-GB" sz="4000" dirty="0" smtClean="0"/>
              <a:t>The next best alternative given up when an economic decision is made</a:t>
            </a:r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61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4000" dirty="0" smtClean="0"/>
              <a:t>Explicit opportunity costs- </a:t>
            </a:r>
          </a:p>
          <a:p>
            <a:pPr marL="0" indent="0">
              <a:buNone/>
            </a:pPr>
            <a:r>
              <a:rPr lang="en-GB" sz="4000" dirty="0" smtClean="0"/>
              <a:t>e.g. a firm’s decision between different investment possibilities</a:t>
            </a:r>
          </a:p>
          <a:p>
            <a:r>
              <a:rPr lang="en-GB" sz="4000" dirty="0" smtClean="0"/>
              <a:t>Implicit opportunity costs-</a:t>
            </a:r>
          </a:p>
          <a:p>
            <a:pPr marL="0" indent="0">
              <a:buNone/>
            </a:pPr>
            <a:r>
              <a:rPr lang="en-GB" sz="4000" dirty="0" smtClean="0"/>
              <a:t>e.g. </a:t>
            </a:r>
            <a:r>
              <a:rPr lang="en-GB" sz="4000" dirty="0" err="1" smtClean="0"/>
              <a:t>Hayesfield</a:t>
            </a:r>
            <a:r>
              <a:rPr lang="en-GB" sz="4000" dirty="0" smtClean="0"/>
              <a:t> offers AS Economics so Maths sets can’t be smaller</a:t>
            </a:r>
          </a:p>
          <a:p>
            <a:r>
              <a:rPr lang="en-GB" sz="4000" dirty="0" smtClean="0"/>
              <a:t>Any allocation of scarce resources will automatically produce an opportunity cost</a:t>
            </a:r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88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000" dirty="0" smtClean="0"/>
              <a:t>Economic goods- scarce and so have an opportunity cost</a:t>
            </a:r>
          </a:p>
          <a:p>
            <a:pPr marL="0" indent="0">
              <a:buNone/>
            </a:pPr>
            <a:r>
              <a:rPr lang="en-GB" sz="4000" dirty="0" smtClean="0"/>
              <a:t>e.g. virtually everything!</a:t>
            </a:r>
          </a:p>
          <a:p>
            <a:r>
              <a:rPr lang="en-GB" sz="4000" dirty="0" smtClean="0"/>
              <a:t>Free </a:t>
            </a:r>
            <a:r>
              <a:rPr lang="en-GB" sz="4000" dirty="0"/>
              <a:t>goods- </a:t>
            </a:r>
            <a:r>
              <a:rPr lang="en-GB" sz="4000" dirty="0" smtClean="0"/>
              <a:t>not scarce </a:t>
            </a:r>
            <a:r>
              <a:rPr lang="en-GB" sz="4000" dirty="0"/>
              <a:t>and so have </a:t>
            </a:r>
            <a:r>
              <a:rPr lang="en-GB" sz="4000" dirty="0" smtClean="0"/>
              <a:t>no opportunity </a:t>
            </a:r>
            <a:r>
              <a:rPr lang="en-GB" sz="4000" dirty="0"/>
              <a:t>cost</a:t>
            </a:r>
          </a:p>
          <a:p>
            <a:pPr marL="0" indent="0">
              <a:buNone/>
            </a:pPr>
            <a:r>
              <a:rPr lang="en-GB" sz="4000" dirty="0"/>
              <a:t>e.g. </a:t>
            </a:r>
            <a:r>
              <a:rPr lang="en-GB" sz="4000" dirty="0" smtClean="0"/>
              <a:t>air</a:t>
            </a:r>
          </a:p>
          <a:p>
            <a:r>
              <a:rPr lang="en-GB" sz="4000" dirty="0" smtClean="0"/>
              <a:t>Think of at least 2 other examples of free goods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26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Economic problem task</a:t>
            </a:r>
          </a:p>
          <a:p>
            <a:r>
              <a:rPr lang="en-GB" sz="4000" dirty="0" smtClean="0"/>
              <a:t>Exam </a:t>
            </a:r>
            <a:r>
              <a:rPr lang="en-GB" sz="4000" dirty="0" smtClean="0"/>
              <a:t>question:</a:t>
            </a:r>
          </a:p>
          <a:p>
            <a:pPr marL="0" indent="0">
              <a:buNone/>
            </a:pPr>
            <a:r>
              <a:rPr lang="en-GB" sz="4000" dirty="0" smtClean="0"/>
              <a:t>Define the term ‘scarce resource’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September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548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Opportunity cost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Plenary:</a:t>
            </a:r>
          </a:p>
          <a:p>
            <a:pPr>
              <a:buNone/>
            </a:pPr>
            <a:r>
              <a:rPr lang="en-GB" sz="4000" dirty="0" smtClean="0"/>
              <a:t>Lesson objective</a:t>
            </a:r>
          </a:p>
          <a:p>
            <a:r>
              <a:rPr lang="en-GB" sz="4000" dirty="0" smtClean="0"/>
              <a:t>Understand the concept of opportunity cost</a:t>
            </a:r>
          </a:p>
          <a:p>
            <a:r>
              <a:rPr lang="en-GB" sz="4000" dirty="0" smtClean="0"/>
              <a:t>Know the difference between an economic good and a free good 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September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84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314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Recap from last lesson</vt:lpstr>
      <vt:lpstr>Recap from last lesson</vt:lpstr>
      <vt:lpstr>Opportunity cost</vt:lpstr>
      <vt:lpstr>Opportunity cost</vt:lpstr>
      <vt:lpstr>Opportunity cost</vt:lpstr>
      <vt:lpstr>Opportunity cost</vt:lpstr>
      <vt:lpstr>Opportunity cost</vt:lpstr>
      <vt:lpstr>Opportunity cost</vt:lpstr>
      <vt:lpstr>Opportunity cost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Deane C</cp:lastModifiedBy>
  <cp:revision>22</cp:revision>
  <dcterms:created xsi:type="dcterms:W3CDTF">2014-06-22T18:50:03Z</dcterms:created>
  <dcterms:modified xsi:type="dcterms:W3CDTF">2014-09-12T07:27:18Z</dcterms:modified>
</cp:coreProperties>
</file>