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8" r:id="rId3"/>
    <p:sldId id="284" r:id="rId4"/>
    <p:sldId id="277" r:id="rId5"/>
    <p:sldId id="281" r:id="rId6"/>
    <p:sldId id="279" r:id="rId7"/>
    <p:sldId id="280" r:id="rId8"/>
    <p:sldId id="283" r:id="rId9"/>
    <p:sldId id="282" r:id="rId10"/>
    <p:sldId id="271" r:id="rId11"/>
    <p:sldId id="275" r:id="rId12"/>
    <p:sldId id="285" r:id="rId13"/>
    <p:sldId id="27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4" autoAdjust="0"/>
    <p:restoredTop sz="88330" autoAdjust="0"/>
  </p:normalViewPr>
  <p:slideViewPr>
    <p:cSldViewPr snapToGrid="0">
      <p:cViewPr varScale="1">
        <p:scale>
          <a:sx n="80" d="100"/>
          <a:sy n="80" d="100"/>
        </p:scale>
        <p:origin x="114" y="4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8A28A9-47FE-42D7-A262-B1B8E9A05501}" type="datetimeFigureOut">
              <a:rPr lang="en-GB" smtClean="0"/>
              <a:t>13/09/2017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96190D-1B3E-43BB-8599-0976B6516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955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Get</a:t>
            </a:r>
            <a:r>
              <a:rPr lang="en-GB" baseline="0" dirty="0" smtClean="0"/>
              <a:t> students to write onto pieces of paper, screw up and pick at random. </a:t>
            </a:r>
            <a:br>
              <a:rPr lang="en-GB" baseline="0" dirty="0" smtClean="0"/>
            </a:br>
            <a:r>
              <a:rPr lang="en-GB" baseline="0" dirty="0" smtClean="0"/>
              <a:t>Encourages students to be open, honest.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96190D-1B3E-43BB-8599-0976B651629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995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E017D-30AC-49AC-80F6-A900A493AA36}" type="datetimeFigureOut">
              <a:rPr lang="en-GB" smtClean="0"/>
              <a:t>13/09/2017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D147D-F612-4801-9093-12814F3359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968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E017D-30AC-49AC-80F6-A900A493AA36}" type="datetimeFigureOut">
              <a:rPr lang="en-GB" smtClean="0"/>
              <a:t>13/09/2017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D147D-F612-4801-9093-12814F3359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7405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E017D-30AC-49AC-80F6-A900A493AA36}" type="datetimeFigureOut">
              <a:rPr lang="en-GB" smtClean="0"/>
              <a:t>13/09/2017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D147D-F612-4801-9093-12814F3359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2161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E017D-30AC-49AC-80F6-A900A493AA36}" type="datetimeFigureOut">
              <a:rPr lang="en-GB" smtClean="0"/>
              <a:t>13/09/2017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D147D-F612-4801-9093-12814F3359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800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E017D-30AC-49AC-80F6-A900A493AA36}" type="datetimeFigureOut">
              <a:rPr lang="en-GB" smtClean="0"/>
              <a:t>13/09/2017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D147D-F612-4801-9093-12814F3359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9794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E017D-30AC-49AC-80F6-A900A493AA36}" type="datetimeFigureOut">
              <a:rPr lang="en-GB" smtClean="0"/>
              <a:t>13/09/2017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D147D-F612-4801-9093-12814F3359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8817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E017D-30AC-49AC-80F6-A900A493AA36}" type="datetimeFigureOut">
              <a:rPr lang="en-GB" smtClean="0"/>
              <a:t>13/09/2017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D147D-F612-4801-9093-12814F3359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741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E017D-30AC-49AC-80F6-A900A493AA36}" type="datetimeFigureOut">
              <a:rPr lang="en-GB" smtClean="0"/>
              <a:t>13/09/2017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D147D-F612-4801-9093-12814F3359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82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E017D-30AC-49AC-80F6-A900A493AA36}" type="datetimeFigureOut">
              <a:rPr lang="en-GB" smtClean="0"/>
              <a:t>13/09/2017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D147D-F612-4801-9093-12814F3359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8497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E017D-30AC-49AC-80F6-A900A493AA36}" type="datetimeFigureOut">
              <a:rPr lang="en-GB" smtClean="0"/>
              <a:t>13/09/2017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D147D-F612-4801-9093-12814F3359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0861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E017D-30AC-49AC-80F6-A900A493AA36}" type="datetimeFigureOut">
              <a:rPr lang="en-GB" smtClean="0"/>
              <a:t>13/09/2017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D147D-F612-4801-9093-12814F3359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178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E017D-30AC-49AC-80F6-A900A493AA36}" type="datetimeFigureOut">
              <a:rPr lang="en-GB" smtClean="0"/>
              <a:t>13/09/2017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D147D-F612-4801-9093-12814F3359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055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6fGOEKkO0iI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2439" y="127944"/>
            <a:ext cx="11486147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STARTER ACTIVTIY</a:t>
            </a:r>
            <a:endParaRPr lang="en-US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2439" y="1302105"/>
            <a:ext cx="11093497" cy="50783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GB" sz="4800" b="1" i="1" dirty="0" smtClean="0">
                <a:solidFill>
                  <a:srgbClr val="C00000"/>
                </a:solidFill>
              </a:rPr>
              <a:t>“There’s no such thing as a free lunch.”</a:t>
            </a:r>
          </a:p>
          <a:p>
            <a:pPr marL="685800" indent="-685800" algn="ctr">
              <a:buFontTx/>
              <a:buChar char="-"/>
            </a:pPr>
            <a:r>
              <a:rPr lang="en-GB" sz="4800" b="1" i="1" dirty="0" smtClean="0">
                <a:solidFill>
                  <a:srgbClr val="C00000"/>
                </a:solidFill>
              </a:rPr>
              <a:t>Milton Friedman</a:t>
            </a:r>
          </a:p>
          <a:p>
            <a:pPr algn="ctr"/>
            <a:r>
              <a:rPr lang="en-GB" sz="4800" b="1" i="1" dirty="0" smtClean="0">
                <a:solidFill>
                  <a:srgbClr val="C00000"/>
                </a:solidFill>
              </a:rPr>
              <a:t/>
            </a:r>
            <a:br>
              <a:rPr lang="en-GB" sz="4800" b="1" i="1" dirty="0" smtClean="0">
                <a:solidFill>
                  <a:srgbClr val="C00000"/>
                </a:solidFill>
              </a:rPr>
            </a:br>
            <a:endParaRPr lang="en-GB" sz="4800" b="1" i="1" dirty="0" smtClean="0">
              <a:solidFill>
                <a:srgbClr val="C00000"/>
              </a:solidFill>
            </a:endParaRPr>
          </a:p>
          <a:p>
            <a:pPr algn="ctr"/>
            <a:r>
              <a:rPr lang="en-GB" sz="4400" b="1" dirty="0" smtClean="0"/>
              <a:t>What does this mean? What wider points are being made? Is this true?</a:t>
            </a:r>
          </a:p>
          <a:p>
            <a:pPr algn="ctr"/>
            <a:r>
              <a:rPr lang="en-GB" sz="4400" b="1" dirty="0" smtClean="0"/>
              <a:t>Discuss.</a:t>
            </a:r>
            <a:endParaRPr lang="ar-EG" sz="4400" b="1" dirty="0"/>
          </a:p>
        </p:txBody>
      </p:sp>
    </p:spTree>
    <p:extLst>
      <p:ext uri="{BB962C8B-B14F-4D97-AF65-F5344CB8AC3E}">
        <p14:creationId xmlns:p14="http://schemas.microsoft.com/office/powerpoint/2010/main" val="378061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80572" y="1422177"/>
            <a:ext cx="1105568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222222"/>
                </a:solidFill>
              </a:rPr>
              <a:t>“The </a:t>
            </a:r>
            <a:r>
              <a:rPr lang="en-GB" sz="3200" b="1" dirty="0">
                <a:solidFill>
                  <a:srgbClr val="222222"/>
                </a:solidFill>
              </a:rPr>
              <a:t>loss of </a:t>
            </a:r>
            <a:r>
              <a:rPr lang="en-GB" sz="3200" b="1" dirty="0" smtClean="0">
                <a:solidFill>
                  <a:srgbClr val="222222"/>
                </a:solidFill>
              </a:rPr>
              <a:t>alternatives </a:t>
            </a:r>
            <a:r>
              <a:rPr lang="en-GB" sz="3200" b="1" dirty="0">
                <a:solidFill>
                  <a:srgbClr val="222222"/>
                </a:solidFill>
              </a:rPr>
              <a:t>when one alternative is chosen</a:t>
            </a:r>
            <a:r>
              <a:rPr lang="en-GB" sz="3200" b="1" dirty="0" smtClean="0">
                <a:solidFill>
                  <a:srgbClr val="222222"/>
                </a:solidFill>
              </a:rPr>
              <a:t>...</a:t>
            </a:r>
          </a:p>
          <a:p>
            <a:endParaRPr lang="en-GB" sz="3200" b="1" dirty="0" smtClean="0">
              <a:solidFill>
                <a:srgbClr val="222222"/>
              </a:solidFill>
            </a:endParaRPr>
          </a:p>
          <a:p>
            <a:r>
              <a:rPr lang="en-GB" sz="3200" b="1" dirty="0" smtClean="0"/>
              <a:t>...it </a:t>
            </a:r>
            <a:r>
              <a:rPr lang="en-GB" sz="3200" b="1" dirty="0"/>
              <a:t>is the </a:t>
            </a:r>
            <a:r>
              <a:rPr lang="en-GB" sz="3200" b="1" dirty="0">
                <a:solidFill>
                  <a:srgbClr val="FF0000"/>
                </a:solidFill>
              </a:rPr>
              <a:t>"cost" incurred by not enjoying the </a:t>
            </a:r>
            <a:r>
              <a:rPr lang="en-GB" sz="3200" b="1" i="1" dirty="0">
                <a:solidFill>
                  <a:srgbClr val="FF0000"/>
                </a:solidFill>
              </a:rPr>
              <a:t>benefit</a:t>
            </a:r>
            <a:r>
              <a:rPr lang="en-GB" sz="3200" b="1" dirty="0"/>
              <a:t> that would be had by taking the </a:t>
            </a:r>
            <a:r>
              <a:rPr lang="en-GB" sz="3200" b="1" dirty="0" smtClean="0"/>
              <a:t>next </a:t>
            </a:r>
            <a:r>
              <a:rPr lang="en-GB" sz="3200" b="1" dirty="0"/>
              <a:t>best choice </a:t>
            </a:r>
            <a:r>
              <a:rPr lang="en-GB" sz="3200" b="1" dirty="0" smtClean="0"/>
              <a:t>available.”</a:t>
            </a:r>
            <a:endParaRPr lang="en-GB" sz="3200" b="1" i="0" dirty="0">
              <a:solidFill>
                <a:srgbClr val="222222"/>
              </a:solidFill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54851"/>
            <a:ext cx="1163625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KEY TERM: OPPORTUNITY COST</a:t>
            </a:r>
            <a:endParaRPr lang="en-US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>
            <a:hlinkClick r:id="rId2"/>
          </p:cNvPr>
          <p:cNvSpPr/>
          <p:nvPr/>
        </p:nvSpPr>
        <p:spPr>
          <a:xfrm>
            <a:off x="436462" y="6184558"/>
            <a:ext cx="63562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B0F0"/>
                </a:solidFill>
                <a:hlinkClick r:id="rId2"/>
              </a:rPr>
              <a:t>https://</a:t>
            </a:r>
            <a:r>
              <a:rPr lang="en-GB" sz="2000" dirty="0" smtClean="0">
                <a:solidFill>
                  <a:srgbClr val="00B0F0"/>
                </a:solidFill>
                <a:hlinkClick r:id="rId2"/>
              </a:rPr>
              <a:t>www.youtube.com/watch?v=6fGOEKkO0iI</a:t>
            </a:r>
            <a:r>
              <a:rPr lang="en-GB" sz="2000" dirty="0" smtClean="0">
                <a:solidFill>
                  <a:srgbClr val="00B0F0"/>
                </a:solidFill>
              </a:rPr>
              <a:t> 8:02</a:t>
            </a:r>
            <a:endParaRPr lang="en-GB" sz="2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52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48343" y="1170514"/>
            <a:ext cx="11524343" cy="5693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sz="2800" b="1" dirty="0" smtClean="0">
                <a:ea typeface="Times New Roman" panose="02020603050405020304" pitchFamily="18" charset="0"/>
              </a:rPr>
              <a:t>Discuss the importance of opportunity cost in these scenarios: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sz="2800" b="1" dirty="0">
              <a:ea typeface="Times New Roman" panose="02020603050405020304" pitchFamily="18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sz="2800" b="1" dirty="0" smtClean="0">
                <a:ea typeface="Times New Roman" panose="02020603050405020304" pitchFamily="18" charset="0"/>
              </a:rPr>
              <a:t>a) </a:t>
            </a:r>
            <a:r>
              <a:rPr kumimoji="0" lang="en-GB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Tesco deciding whether to carry on expanding their new chain of American ‘Fresh ‘n Easy’ stores during late 2008/early 2009.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arenR"/>
              <a:tabLst/>
            </a:pPr>
            <a:endParaRPr kumimoji="0" lang="en-GB" alt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b) The Board of Reading FC deciding whether or not to build a new, much bigger, stadium in Reading.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r>
              <a:rPr kumimoji="0" lang="en-GB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c) Phillip</a:t>
            </a:r>
            <a:r>
              <a:rPr kumimoji="0" lang="en-GB" altLang="en-US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Hammond </a:t>
            </a:r>
            <a:r>
              <a:rPr lang="en-GB" sz="2800" b="1" dirty="0"/>
              <a:t>deciding whether or not to reduce taxes by £20 billion in the 2018 pre-budget report.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2800" b="1" dirty="0" smtClean="0"/>
              <a:t>d) Woking Borough Council turning off street lamps at night to save £36,000 a year.</a:t>
            </a:r>
            <a:endParaRPr kumimoji="0" lang="en-GB" alt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54851"/>
            <a:ext cx="1163625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Opportunity Cost SCENARIOS</a:t>
            </a:r>
            <a:endParaRPr lang="en-US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3495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706436"/>
              </p:ext>
            </p:extLst>
          </p:nvPr>
        </p:nvGraphicFramePr>
        <p:xfrm>
          <a:off x="783012" y="593093"/>
          <a:ext cx="10546049" cy="57027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26443"/>
                <a:gridCol w="2445612"/>
                <a:gridCol w="2930880"/>
                <a:gridCol w="3043114"/>
              </a:tblGrid>
              <a:tr h="3722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Scenarios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Consumers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Producers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Government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540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effectLst/>
                        </a:rPr>
                        <a:t>Government increases VAT by 10% on chocolate.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992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effectLst/>
                        </a:rPr>
                        <a:t>Producers across the UK stop selling plastic carrier bags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992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1 in 5 consumers aged 16-25 are now vegetarian.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</a:br>
                      <a:endParaRPr lang="en-GB" sz="11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66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photo-dictionary.com/photofiles/list/6400/8452lunchtim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0" y="2419349"/>
            <a:ext cx="6667500" cy="4438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449943" y="1596348"/>
            <a:ext cx="6096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3200" b="1" dirty="0" smtClean="0">
                <a:solidFill>
                  <a:srgbClr val="222222"/>
                </a:solidFill>
              </a:rPr>
              <a:t>Read the article which applies the Opportunity Cost concept to everyday life.</a:t>
            </a:r>
          </a:p>
          <a:p>
            <a:endParaRPr lang="en-GB" sz="3200" b="1" i="0" dirty="0">
              <a:solidFill>
                <a:srgbClr val="222222"/>
              </a:solidFill>
              <a:effectLst/>
            </a:endParaRPr>
          </a:p>
          <a:p>
            <a:r>
              <a:rPr lang="en-GB" sz="3200" b="1" dirty="0" smtClean="0">
                <a:solidFill>
                  <a:srgbClr val="222222"/>
                </a:solidFill>
              </a:rPr>
              <a:t>Highlight/underline all of the occasions in which the concept occurs.</a:t>
            </a:r>
            <a:endParaRPr lang="en-GB" sz="3200" b="1" i="0" dirty="0">
              <a:solidFill>
                <a:srgbClr val="222222"/>
              </a:solidFill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54851"/>
            <a:ext cx="1163625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Opportunity Cost at Lunchtime</a:t>
            </a:r>
            <a:endParaRPr lang="en-US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8094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2546" y="1652728"/>
            <a:ext cx="1115277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C00000"/>
                </a:solidFill>
              </a:rPr>
              <a:t>Lo1: Define the term ‘opportunity cost’.</a:t>
            </a:r>
          </a:p>
          <a:p>
            <a:endParaRPr lang="en-GB" sz="3600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GB" sz="3600" b="1" dirty="0">
                <a:solidFill>
                  <a:schemeClr val="accent6">
                    <a:lumMod val="75000"/>
                  </a:schemeClr>
                </a:solidFill>
              </a:rPr>
              <a:t>Lo2: Apply the theory of opportunity cost </a:t>
            </a:r>
            <a:r>
              <a:rPr lang="en-GB" sz="3600" b="1" dirty="0" smtClean="0">
                <a:solidFill>
                  <a:schemeClr val="accent6">
                    <a:lumMod val="75000"/>
                  </a:schemeClr>
                </a:solidFill>
              </a:rPr>
              <a:t>to </a:t>
            </a:r>
            <a:r>
              <a:rPr lang="en-GB" sz="3600" b="1" dirty="0">
                <a:solidFill>
                  <a:schemeClr val="accent6">
                    <a:lumMod val="75000"/>
                  </a:schemeClr>
                </a:solidFill>
              </a:rPr>
              <a:t>scenarios and the benefits/costs of economic decisions.</a:t>
            </a:r>
          </a:p>
          <a:p>
            <a:endParaRPr lang="en-GB" sz="3600" b="1" dirty="0"/>
          </a:p>
          <a:p>
            <a:r>
              <a:rPr lang="en-GB" sz="3600" b="1" dirty="0">
                <a:solidFill>
                  <a:srgbClr val="00B0F0"/>
                </a:solidFill>
              </a:rPr>
              <a:t>Lo3: Analyse how opportunity </a:t>
            </a:r>
            <a:r>
              <a:rPr lang="en-GB" sz="3600" b="1" dirty="0" smtClean="0">
                <a:solidFill>
                  <a:srgbClr val="00B0F0"/>
                </a:solidFill>
              </a:rPr>
              <a:t>cost impacts consumers, producers and government</a:t>
            </a:r>
            <a:endParaRPr lang="en-GB" sz="3600" b="1" dirty="0">
              <a:solidFill>
                <a:srgbClr val="00B0F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91173" y="329022"/>
            <a:ext cx="9886624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LEARNING OBJECTIVES</a:t>
            </a:r>
            <a:endParaRPr lang="en-US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9989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2930" y="1537723"/>
            <a:ext cx="10513621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3200" b="1" dirty="0">
                <a:latin typeface="Calibri" panose="020F0502020204030204" pitchFamily="34" charset="0"/>
                <a:ea typeface="Times New Roman" panose="02020603050405020304" pitchFamily="18" charset="0"/>
              </a:rPr>
              <a:t>1.1.3 The economic problem</a:t>
            </a:r>
            <a:endParaRPr lang="en-GB" sz="4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a) The problem of scarcity – where there are unlimited wants and finite resources </a:t>
            </a:r>
            <a:endParaRPr lang="en-GB" sz="4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b) The distinction between renewable and non-renewable resources </a:t>
            </a:r>
            <a:endParaRPr lang="en-GB" sz="4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c) The importance of </a:t>
            </a:r>
            <a:r>
              <a:rPr lang="en-GB" sz="32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opportunity costs </a:t>
            </a:r>
            <a:r>
              <a:rPr lang="en-GB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 economic agents (consumers, producers and government) </a:t>
            </a:r>
            <a:r>
              <a:rPr lang="en-GB" sz="28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GB" sz="28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en-GB" sz="4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21323" y="329022"/>
            <a:ext cx="1114864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SPECIFICATION</a:t>
            </a:r>
            <a:endParaRPr lang="en-US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38471" y="5272644"/>
            <a:ext cx="3831498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b="1" dirty="0" smtClean="0"/>
              <a:t>Covers next few lessons and activities.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36886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upload.wikimedia.org/wikipedia/commons/thumb/7/73/NHS.svg/2000px-NHS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618" y="4736899"/>
            <a:ext cx="4161692" cy="1681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621323" y="329022"/>
            <a:ext cx="1114864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SECRETARY OF STATE FOR HEALTH</a:t>
            </a:r>
            <a:endParaRPr lang="en-US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1618" y="1422177"/>
            <a:ext cx="1133007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222222"/>
                </a:solidFill>
              </a:rPr>
              <a:t>Congratulations!</a:t>
            </a:r>
          </a:p>
          <a:p>
            <a:r>
              <a:rPr lang="en-GB" sz="3200" b="1" i="0" dirty="0" smtClean="0">
                <a:solidFill>
                  <a:srgbClr val="222222"/>
                </a:solidFill>
                <a:effectLst/>
              </a:rPr>
              <a:t>Jeremy Hunt, The Secretary of State for Health, has just resigned.</a:t>
            </a:r>
          </a:p>
          <a:p>
            <a:endParaRPr lang="en-GB" sz="3200" b="1" dirty="0">
              <a:solidFill>
                <a:srgbClr val="222222"/>
              </a:solidFill>
            </a:endParaRPr>
          </a:p>
          <a:p>
            <a:r>
              <a:rPr lang="en-GB" sz="3200" b="1" i="0" dirty="0" smtClean="0">
                <a:solidFill>
                  <a:srgbClr val="222222"/>
                </a:solidFill>
                <a:effectLst/>
              </a:rPr>
              <a:t>You have been appointed in his place.</a:t>
            </a:r>
          </a:p>
          <a:p>
            <a:r>
              <a:rPr lang="en-GB" sz="3200" b="1" dirty="0" smtClean="0">
                <a:solidFill>
                  <a:srgbClr val="222222"/>
                </a:solidFill>
              </a:rPr>
              <a:t>First of all you need to </a:t>
            </a:r>
            <a:r>
              <a:rPr lang="en-GB" sz="3200" b="1" dirty="0" smtClean="0">
                <a:solidFill>
                  <a:srgbClr val="FF0000"/>
                </a:solidFill>
              </a:rPr>
              <a:t>match up the procedures </a:t>
            </a:r>
            <a:r>
              <a:rPr lang="en-GB" sz="3200" b="1" dirty="0" smtClean="0">
                <a:solidFill>
                  <a:srgbClr val="222222"/>
                </a:solidFill>
              </a:rPr>
              <a:t>with how much you think they </a:t>
            </a:r>
            <a:r>
              <a:rPr lang="en-GB" sz="3200" b="1" dirty="0" smtClean="0">
                <a:solidFill>
                  <a:srgbClr val="FF0000"/>
                </a:solidFill>
              </a:rPr>
              <a:t>cost</a:t>
            </a:r>
            <a:r>
              <a:rPr lang="en-GB" sz="3200" b="1" dirty="0" smtClean="0">
                <a:solidFill>
                  <a:srgbClr val="222222"/>
                </a:solidFill>
              </a:rPr>
              <a:t> </a:t>
            </a:r>
            <a:r>
              <a:rPr lang="en-GB" sz="3200" b="1" smtClean="0">
                <a:solidFill>
                  <a:srgbClr val="222222"/>
                </a:solidFill>
              </a:rPr>
              <a:t>the NHS.</a:t>
            </a:r>
            <a:r>
              <a:rPr lang="en-GB" sz="3200" b="1" i="0" smtClean="0">
                <a:solidFill>
                  <a:srgbClr val="222222"/>
                </a:solidFill>
                <a:effectLst/>
              </a:rPr>
              <a:t> </a:t>
            </a:r>
            <a:endParaRPr lang="en-GB" sz="3200" b="1" i="0" dirty="0">
              <a:solidFill>
                <a:srgbClr val="222222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29973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21323" y="329022"/>
            <a:ext cx="1114864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SECRETARY OF STATE FOR HEALTH</a:t>
            </a:r>
            <a:endParaRPr lang="en-US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15498" y="1422177"/>
            <a:ext cx="1133007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5400" dirty="0" smtClean="0"/>
              <a:t>£</a:t>
            </a:r>
            <a:r>
              <a:rPr lang="en-GB" sz="5400" dirty="0"/>
              <a:t>9,700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5400" dirty="0" smtClean="0"/>
              <a:t>£</a:t>
            </a:r>
            <a:r>
              <a:rPr lang="en-GB" sz="5400" dirty="0"/>
              <a:t>15,000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5400" dirty="0" smtClean="0"/>
              <a:t>£</a:t>
            </a:r>
            <a:r>
              <a:rPr lang="en-GB" sz="5400" dirty="0"/>
              <a:t>17,000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5400" dirty="0" smtClean="0"/>
              <a:t>£</a:t>
            </a:r>
            <a:r>
              <a:rPr lang="en-GB" sz="5400" dirty="0"/>
              <a:t>43,000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5400" dirty="0" smtClean="0"/>
              <a:t>£</a:t>
            </a:r>
            <a:r>
              <a:rPr lang="en-GB" sz="5400" dirty="0"/>
              <a:t>70,000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5400" dirty="0" smtClean="0"/>
              <a:t>£70,000</a:t>
            </a:r>
            <a:endParaRPr lang="en-GB" sz="5400" dirty="0"/>
          </a:p>
        </p:txBody>
      </p:sp>
      <p:sp>
        <p:nvSpPr>
          <p:cNvPr id="5" name="Rectangle 4"/>
          <p:cNvSpPr/>
          <p:nvPr/>
        </p:nvSpPr>
        <p:spPr>
          <a:xfrm>
            <a:off x="5877474" y="1344685"/>
            <a:ext cx="1133007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5400" dirty="0" smtClean="0"/>
              <a:t>£</a:t>
            </a:r>
            <a:r>
              <a:rPr lang="en-GB" sz="5400" dirty="0"/>
              <a:t>1,800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5400" dirty="0" smtClean="0"/>
              <a:t>£</a:t>
            </a:r>
            <a:r>
              <a:rPr lang="en-GB" sz="5400" dirty="0"/>
              <a:t>2,300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5400" dirty="0" smtClean="0"/>
              <a:t>£</a:t>
            </a:r>
            <a:r>
              <a:rPr lang="en-GB" sz="5400" dirty="0"/>
              <a:t>2,400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5400" dirty="0" smtClean="0"/>
              <a:t>£</a:t>
            </a:r>
            <a:r>
              <a:rPr lang="en-GB" sz="5400" dirty="0"/>
              <a:t>5,000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5400" dirty="0" smtClean="0"/>
              <a:t>£</a:t>
            </a:r>
            <a:r>
              <a:rPr lang="en-GB" sz="5400" dirty="0"/>
              <a:t>6,000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5400" dirty="0" smtClean="0"/>
              <a:t>£8,900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71341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21323" y="329022"/>
            <a:ext cx="1114864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SECRETARY OF STATE FOR HEALTH</a:t>
            </a:r>
            <a:endParaRPr lang="en-US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1618" y="1422177"/>
            <a:ext cx="1133007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Natural </a:t>
            </a:r>
            <a:r>
              <a:rPr lang="en-GB" sz="2800" dirty="0" smtClean="0"/>
              <a:t>birth </a:t>
            </a:r>
            <a:r>
              <a:rPr lang="en-GB" sz="2800" dirty="0"/>
              <a:t>in NHS hospital £1,800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Abdominal hernia repairs £2,300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Planned </a:t>
            </a:r>
            <a:r>
              <a:rPr lang="en-GB" sz="2800" dirty="0"/>
              <a:t>caesarean-section in NHS hospital £2,400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Gastric (stomach) by-pass £5,000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One round of IVF treatment £6,000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Hip </a:t>
            </a:r>
            <a:r>
              <a:rPr lang="en-GB" sz="2800" dirty="0"/>
              <a:t>replacement £8,900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Plasma exchanges (20 or more) £9,700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Kidney transplant from heart-beating donor £15,000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Cochlear Implant £17,000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Heart transplant £43,000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Liver </a:t>
            </a:r>
            <a:r>
              <a:rPr lang="en-GB" sz="2800" dirty="0"/>
              <a:t>transplant £70,000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Bone </a:t>
            </a:r>
            <a:r>
              <a:rPr lang="en-GB" sz="2800" dirty="0"/>
              <a:t>marrow transplant £</a:t>
            </a:r>
            <a:r>
              <a:rPr lang="en-GB" sz="2800" dirty="0" smtClean="0"/>
              <a:t>70,000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738112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upload.wikimedia.org/wikipedia/commons/thumb/7/73/NHS.svg/2000px-NHS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618" y="4736899"/>
            <a:ext cx="4161692" cy="1681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621323" y="329022"/>
            <a:ext cx="1114864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SECRETARY OF STATE FOR HEALTH</a:t>
            </a:r>
            <a:endParaRPr lang="en-US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1618" y="1422177"/>
            <a:ext cx="1133007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222222"/>
                </a:solidFill>
              </a:rPr>
              <a:t>Congratulations!</a:t>
            </a:r>
          </a:p>
          <a:p>
            <a:r>
              <a:rPr lang="en-GB" sz="3200" b="1" i="0" dirty="0" smtClean="0">
                <a:solidFill>
                  <a:srgbClr val="222222"/>
                </a:solidFill>
                <a:effectLst/>
              </a:rPr>
              <a:t>Jeremy Hunt, The Secretary of State for Health, has just resigned.</a:t>
            </a:r>
          </a:p>
          <a:p>
            <a:endParaRPr lang="en-GB" sz="3200" b="1" dirty="0">
              <a:solidFill>
                <a:srgbClr val="222222"/>
              </a:solidFill>
            </a:endParaRPr>
          </a:p>
          <a:p>
            <a:r>
              <a:rPr lang="en-GB" sz="3200" b="1" i="0" dirty="0" smtClean="0">
                <a:solidFill>
                  <a:srgbClr val="222222"/>
                </a:solidFill>
                <a:effectLst/>
              </a:rPr>
              <a:t>You have been appointed in his place.</a:t>
            </a:r>
          </a:p>
          <a:p>
            <a:r>
              <a:rPr lang="en-GB" sz="3200" b="1" dirty="0" smtClean="0">
                <a:solidFill>
                  <a:srgbClr val="222222"/>
                </a:solidFill>
              </a:rPr>
              <a:t>First of all you need to </a:t>
            </a:r>
            <a:r>
              <a:rPr lang="en-GB" sz="3200" b="1" dirty="0" smtClean="0">
                <a:solidFill>
                  <a:srgbClr val="FF0000"/>
                </a:solidFill>
              </a:rPr>
              <a:t>match up the procedures </a:t>
            </a:r>
            <a:r>
              <a:rPr lang="en-GB" sz="3200" b="1" dirty="0" smtClean="0">
                <a:solidFill>
                  <a:srgbClr val="222222"/>
                </a:solidFill>
              </a:rPr>
              <a:t>with how much you think they </a:t>
            </a:r>
            <a:r>
              <a:rPr lang="en-GB" sz="3200" b="1" dirty="0" smtClean="0">
                <a:solidFill>
                  <a:srgbClr val="FF0000"/>
                </a:solidFill>
              </a:rPr>
              <a:t>cost</a:t>
            </a:r>
            <a:r>
              <a:rPr lang="en-GB" sz="3200" b="1" dirty="0" smtClean="0">
                <a:solidFill>
                  <a:srgbClr val="222222"/>
                </a:solidFill>
              </a:rPr>
              <a:t> the NHS</a:t>
            </a:r>
            <a:r>
              <a:rPr lang="en-GB" sz="3200" b="1" i="0" dirty="0" smtClean="0">
                <a:solidFill>
                  <a:srgbClr val="222222"/>
                </a:solidFill>
                <a:effectLst/>
              </a:rPr>
              <a:t> </a:t>
            </a:r>
            <a:endParaRPr lang="en-GB" sz="3200" b="1" i="0" dirty="0">
              <a:solidFill>
                <a:srgbClr val="222222"/>
              </a:soli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05754" y="4666561"/>
            <a:ext cx="695178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222222"/>
                </a:solidFill>
              </a:rPr>
              <a:t>Secondly, </a:t>
            </a:r>
            <a:r>
              <a:rPr lang="en-GB" sz="3200" b="1" dirty="0" smtClean="0">
                <a:solidFill>
                  <a:srgbClr val="FF0000"/>
                </a:solidFill>
              </a:rPr>
              <a:t>austerity </a:t>
            </a:r>
            <a:r>
              <a:rPr lang="en-GB" sz="3200" b="1" dirty="0" smtClean="0">
                <a:solidFill>
                  <a:srgbClr val="222222"/>
                </a:solidFill>
              </a:rPr>
              <a:t>means that you have been allocated a budget of only </a:t>
            </a:r>
            <a:r>
              <a:rPr lang="en-GB" sz="3200" b="1" dirty="0" smtClean="0">
                <a:solidFill>
                  <a:srgbClr val="FF0000"/>
                </a:solidFill>
              </a:rPr>
              <a:t>£100,000… </a:t>
            </a:r>
            <a:r>
              <a:rPr lang="en-GB" sz="3200" b="1" dirty="0" smtClean="0">
                <a:solidFill>
                  <a:srgbClr val="222222"/>
                </a:solidFill>
              </a:rPr>
              <a:t>which procedures will you choose with this budget? Justify.</a:t>
            </a:r>
            <a:endParaRPr lang="en-GB" sz="3200" b="1" i="0" dirty="0">
              <a:solidFill>
                <a:srgbClr val="222222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77966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0116" y="247008"/>
            <a:ext cx="10512685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5400" b="1" dirty="0" smtClean="0">
                <a:solidFill>
                  <a:srgbClr val="FF0000"/>
                </a:solidFill>
              </a:rPr>
              <a:t>Opportunity </a:t>
            </a:r>
            <a:r>
              <a:rPr lang="en-GB" sz="5400" b="1" dirty="0">
                <a:solidFill>
                  <a:srgbClr val="FF0000"/>
                </a:solidFill>
              </a:rPr>
              <a:t>cost </a:t>
            </a:r>
            <a:r>
              <a:rPr lang="en-GB" sz="4000" dirty="0"/>
              <a:t>measures the cost of any choice in terms of the </a:t>
            </a:r>
            <a:r>
              <a:rPr lang="en-GB" sz="4000" b="1" dirty="0"/>
              <a:t>next best alternative foregone</a:t>
            </a:r>
            <a:r>
              <a:rPr lang="en-GB" sz="4000" dirty="0" smtClean="0"/>
              <a:t>.</a:t>
            </a:r>
            <a:endParaRPr lang="en-GB" sz="4000" b="1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4000" b="1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 smtClean="0"/>
              <a:t>…or in other words, what have you </a:t>
            </a:r>
            <a:r>
              <a:rPr lang="en-GB" sz="4000" b="1" dirty="0" smtClean="0"/>
              <a:t>given up </a:t>
            </a:r>
            <a:r>
              <a:rPr lang="en-GB" sz="4000" dirty="0" smtClean="0"/>
              <a:t>as a result of your decision?</a:t>
            </a:r>
          </a:p>
        </p:txBody>
      </p:sp>
      <p:pic>
        <p:nvPicPr>
          <p:cNvPr id="3" name="Picture 4" descr="http://www.bubblews.com/assets/images/news/1641499209_137222223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7787" y="4248103"/>
            <a:ext cx="5020581" cy="2377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86371" y="5397688"/>
            <a:ext cx="3600922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b="1" dirty="0" smtClean="0"/>
              <a:t>Do you think we are always rational</a:t>
            </a:r>
            <a:br>
              <a:rPr lang="en-GB" b="1" dirty="0" smtClean="0"/>
            </a:br>
            <a:r>
              <a:rPr lang="en-GB" b="1" dirty="0" smtClean="0"/>
              <a:t>in terms of our decision-making?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226734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nfographic: Other Ways To Spend Your AirPod Budget | Statis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280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1233</TotalTime>
  <Words>564</Words>
  <Application>Microsoft Office PowerPoint</Application>
  <PresentationFormat>Widescreen</PresentationFormat>
  <Paragraphs>120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Wilson</dc:creator>
  <cp:lastModifiedBy>Michael Wilson</cp:lastModifiedBy>
  <cp:revision>83</cp:revision>
  <dcterms:created xsi:type="dcterms:W3CDTF">2014-08-28T13:03:11Z</dcterms:created>
  <dcterms:modified xsi:type="dcterms:W3CDTF">2017-09-13T10:43:57Z</dcterms:modified>
</cp:coreProperties>
</file>