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3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56" r:id="rId4"/>
    <p:sldId id="266" r:id="rId5"/>
    <p:sldId id="258" r:id="rId6"/>
    <p:sldId id="273" r:id="rId7"/>
    <p:sldId id="260" r:id="rId8"/>
    <p:sldId id="265" r:id="rId9"/>
    <p:sldId id="299" r:id="rId10"/>
    <p:sldId id="296" r:id="rId11"/>
    <p:sldId id="271" r:id="rId12"/>
    <p:sldId id="298" r:id="rId13"/>
    <p:sldId id="284" r:id="rId14"/>
    <p:sldId id="272" r:id="rId15"/>
    <p:sldId id="276" r:id="rId16"/>
    <p:sldId id="277" r:id="rId17"/>
    <p:sldId id="295" r:id="rId18"/>
    <p:sldId id="279" r:id="rId19"/>
    <p:sldId id="280" r:id="rId20"/>
    <p:sldId id="281" r:id="rId21"/>
    <p:sldId id="282" r:id="rId22"/>
    <p:sldId id="283" r:id="rId23"/>
    <p:sldId id="290" r:id="rId24"/>
    <p:sldId id="291" r:id="rId25"/>
    <p:sldId id="297" r:id="rId26"/>
    <p:sldId id="292" r:id="rId27"/>
    <p:sldId id="293" r:id="rId28"/>
    <p:sldId id="263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064" autoAdjust="0"/>
  </p:normalViewPr>
  <p:slideViewPr>
    <p:cSldViewPr snapToGrid="0">
      <p:cViewPr varScale="1">
        <p:scale>
          <a:sx n="97" d="100"/>
          <a:sy n="97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</a:t>
            </a:r>
            <a:r>
              <a:rPr lang="en-GB" baseline="0" dirty="0" smtClean="0"/>
              <a:t> could share your aim with the group – mine is to buy a </a:t>
            </a:r>
            <a:r>
              <a:rPr lang="en-GB" baseline="0" smtClean="0"/>
              <a:t>new fridge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9C8-4325-4090-B03A-62B7EBB351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37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4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1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Shareholders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63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425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5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8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0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64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94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97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9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91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95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31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11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157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183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10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353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19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249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613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232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28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5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20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bc.co.uk/news/business-40703866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De6LvFp9gc&amp;list=PL86FFF7245A1E299E" TargetMode="External"/><Relationship Id="rId2" Type="http://schemas.openxmlformats.org/officeDocument/2006/relationships/hyperlink" Target="https://www.youtube.com/watch?v=E0NkGtNU_9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hyperlink" Target="https://www.youtube.com/watch?v=kYO-TeBzYWY" TargetMode="External"/><Relationship Id="rId4" Type="http://schemas.openxmlformats.org/officeDocument/2006/relationships/hyperlink" Target="https://www.youtube.com/watch?v=Nly_OdvORQY&amp;list=PL_SAIW-f4jETgMs4uluX4n40-PCrt8r3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KtG6PaCW75s&amp;list=PL_sRV9XyVJkck24zUNrFFu1KDDTPj09PU&amp;index=5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bc.com/news/av/business-34485964/south-africa-s-fun-sock-entrepreneur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32500" lnSpcReduction="20000"/>
          </a:bodyPr>
          <a:lstStyle/>
          <a:p>
            <a:r>
              <a:rPr lang="en-GB" sz="11000" b="1" dirty="0" smtClean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 smtClean="0"/>
          </a:p>
          <a:p>
            <a:endParaRPr lang="en-GB" sz="4000" dirty="0" smtClean="0"/>
          </a:p>
          <a:p>
            <a:r>
              <a:rPr lang="en-GB" sz="9800" dirty="0" smtClean="0"/>
              <a:t>1.5.3 Business Objectives</a:t>
            </a:r>
          </a:p>
          <a:p>
            <a:endParaRPr lang="en-GB" sz="4000" dirty="0"/>
          </a:p>
          <a:p>
            <a:endParaRPr lang="en-GB" sz="4000" dirty="0" smtClean="0"/>
          </a:p>
          <a:p>
            <a:r>
              <a:rPr lang="en-GB" sz="11200" dirty="0" smtClean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Profit maximisation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GB" dirty="0" smtClean="0"/>
              <a:t>Profit maximisation is when a business wants to make the most profit possible from a given amount of resources</a:t>
            </a:r>
          </a:p>
          <a:p>
            <a:r>
              <a:rPr lang="en-GB" dirty="0" smtClean="0"/>
              <a:t>Profit maximisation is important as an objective because it helps a business to recoup any research and development costs (R&amp;D)</a:t>
            </a:r>
          </a:p>
          <a:p>
            <a:r>
              <a:rPr lang="en-GB" dirty="0" smtClean="0"/>
              <a:t>Profit maximisation is needed to help a business to maintain high levels of product development and innovation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Which stakeholder would profit maximisation be most important to?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38658"/>
            <a:ext cx="5181600" cy="3925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5943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Profit </a:t>
            </a:r>
            <a:r>
              <a:rPr lang="en-GB" dirty="0" smtClean="0"/>
              <a:t>maximisation - shrinkflation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Lots of supermarket items are getting smaller</a:t>
            </a:r>
          </a:p>
          <a:p>
            <a:r>
              <a:rPr lang="en-GB" dirty="0" smtClean="0"/>
              <a:t>This is known as </a:t>
            </a:r>
            <a:r>
              <a:rPr lang="en-GB" b="1" dirty="0" smtClean="0"/>
              <a:t>shrinkflation</a:t>
            </a:r>
            <a:r>
              <a:rPr lang="en-GB" dirty="0" smtClean="0"/>
              <a:t> – where a manufacturer keeps the price the same but makes the product smaller</a:t>
            </a:r>
          </a:p>
          <a:p>
            <a:r>
              <a:rPr lang="en-GB" dirty="0" smtClean="0">
                <a:hlinkClick r:id="rId2"/>
              </a:rPr>
              <a:t>The ONS says that as many as 2,529 products have shrunk over the past 5 years</a:t>
            </a: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Can you link this to profit maximisation?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pbs.twimg.com/media/DFghtlsXYAAw6pk.jpg:la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08371"/>
            <a:ext cx="5181600" cy="3985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0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Other objectives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59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Other business objectives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sz="3600" dirty="0" smtClean="0"/>
              <a:t>Aside from survival or profit maximisation, there are </a:t>
            </a:r>
            <a:r>
              <a:rPr lang="en-GB" sz="3600" dirty="0" smtClean="0"/>
              <a:t>lots of objectives that a business may have.  These are the 6 that your exam board would like you to know about.  Get ready to make some notes about these from the next few slides: </a:t>
            </a:r>
            <a:endParaRPr lang="en-GB" sz="36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sz="3200" dirty="0"/>
              <a:t>sales maximisation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3200" dirty="0"/>
              <a:t>market share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3200" dirty="0"/>
              <a:t>cost efficiency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3200" dirty="0"/>
              <a:t>employee welfare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3200" dirty="0"/>
              <a:t>customer satisfaction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3200" dirty="0"/>
              <a:t>social objectives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81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#</a:t>
            </a:r>
            <a:r>
              <a:rPr lang="en-GB" smtClean="0"/>
              <a:t>1 sales </a:t>
            </a:r>
            <a:r>
              <a:rPr lang="en-GB" dirty="0" smtClean="0"/>
              <a:t>maximisation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079658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Some businesses may set their objective as sales maximisation</a:t>
            </a:r>
          </a:p>
          <a:p>
            <a:r>
              <a:rPr lang="en-GB" dirty="0"/>
              <a:t>Profit figures tend to be annually so sales figures can be examined on a daily, weekly or monthly basis</a:t>
            </a:r>
          </a:p>
          <a:p>
            <a:r>
              <a:rPr lang="en-GB" dirty="0"/>
              <a:t>Managers find sales figures more satisfying as targets as profits go to owners and salaries are often linked to sales levels</a:t>
            </a:r>
          </a:p>
          <a:p>
            <a:r>
              <a:rPr lang="en-GB" dirty="0"/>
              <a:t>Anyone interested in investing in the business may want to see the sales data and judge it as an indicator of performance</a:t>
            </a:r>
          </a:p>
          <a:p>
            <a:r>
              <a:rPr lang="en-GB" dirty="0"/>
              <a:t>Often found in a sales drive environment like an estate agents or a car dealership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82100" y="86120"/>
            <a:ext cx="3009900" cy="6653892"/>
            <a:chOff x="6143372" y="14352"/>
            <a:chExt cx="3009900" cy="665389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372" y="14352"/>
              <a:ext cx="3009900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372" y="2398323"/>
              <a:ext cx="30099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372" y="4725144"/>
              <a:ext cx="3009900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205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#2 market share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Market share is the % of a market that a business has, either in revenue or in units sold</a:t>
            </a:r>
          </a:p>
          <a:p>
            <a:r>
              <a:rPr lang="en-GB" dirty="0"/>
              <a:t>This may be an objective in a very competitive market where consumers switch between suppliers (supermarkets)</a:t>
            </a:r>
          </a:p>
          <a:p>
            <a:r>
              <a:rPr lang="en-GB" dirty="0"/>
              <a:t>Very important for investors to judge how a business is doing against competitors Loss in market share can be an indicator of long-term serious financial problems</a:t>
            </a:r>
          </a:p>
          <a:p>
            <a:endParaRPr lang="en-GB" dirty="0"/>
          </a:p>
        </p:txBody>
      </p:sp>
      <p:pic>
        <p:nvPicPr>
          <p:cNvPr id="1026" name="Picture 2" descr="Image result for market share of supermarkets uk 20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40" y="2150723"/>
            <a:ext cx="5179260" cy="3699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661" y="184852"/>
            <a:ext cx="3228931" cy="1735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30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#3 cost efficiency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8488680" cy="48744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The most </a:t>
            </a:r>
            <a:r>
              <a:rPr lang="en-GB" dirty="0"/>
              <a:t>common objective in transport and construction industries where goods and services make up 70% of the cost of a </a:t>
            </a:r>
            <a:r>
              <a:rPr lang="en-GB" dirty="0" smtClean="0"/>
              <a:t>project is to achieve cost efficiency</a:t>
            </a:r>
            <a:endParaRPr lang="en-GB" dirty="0"/>
          </a:p>
          <a:p>
            <a:r>
              <a:rPr lang="en-GB" dirty="0"/>
              <a:t>Cost efficiency can be achieved by:</a:t>
            </a:r>
          </a:p>
          <a:p>
            <a:pPr lvl="1"/>
            <a:r>
              <a:rPr lang="en-GB" dirty="0"/>
              <a:t>Paying minimum wage to unskilled workers</a:t>
            </a:r>
          </a:p>
          <a:p>
            <a:pPr lvl="1"/>
            <a:r>
              <a:rPr lang="en-GB" dirty="0"/>
              <a:t>Subcontracting where economically viable</a:t>
            </a:r>
          </a:p>
          <a:p>
            <a:pPr lvl="1"/>
            <a:r>
              <a:rPr lang="en-GB" dirty="0"/>
              <a:t>Lean production or construction where material, time and process waste is eliminated to save costs</a:t>
            </a:r>
          </a:p>
          <a:p>
            <a:pPr lvl="1"/>
            <a:r>
              <a:rPr lang="en-GB" dirty="0"/>
              <a:t>Increase the perceived value of the product through strong branding</a:t>
            </a:r>
          </a:p>
          <a:p>
            <a:pPr lvl="1"/>
            <a:r>
              <a:rPr lang="en-GB" dirty="0"/>
              <a:t>Lower the quality and the price of the product</a:t>
            </a:r>
          </a:p>
          <a:p>
            <a:r>
              <a:rPr lang="en-GB" dirty="0"/>
              <a:t>Lowering the average costs means economies of scale</a:t>
            </a:r>
          </a:p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9453029" y="0"/>
            <a:ext cx="2738971" cy="6700058"/>
            <a:chOff x="6431528" y="116632"/>
            <a:chExt cx="2738971" cy="626469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024" y="116632"/>
              <a:ext cx="265747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027" y="2269132"/>
              <a:ext cx="2712472" cy="206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528" y="4509120"/>
              <a:ext cx="2738971" cy="187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4102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#4 employee welfare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588433" cy="49076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Some businesses seek the harmonious relations with their workforce as an objective, and they aim to achieve this through employee welfare</a:t>
            </a:r>
          </a:p>
          <a:p>
            <a:r>
              <a:rPr lang="en-GB" dirty="0"/>
              <a:t>External examples: Medical insurance, housing, education for family</a:t>
            </a:r>
          </a:p>
          <a:p>
            <a:r>
              <a:rPr lang="en-GB" dirty="0"/>
              <a:t>Internal examples: Canteen, crèche, toilets, uniform</a:t>
            </a:r>
          </a:p>
          <a:p>
            <a:r>
              <a:rPr lang="en-GB" dirty="0"/>
              <a:t>Employees that are satisfied are loyal and hard working, they have increased morale, motivation and productivity</a:t>
            </a:r>
          </a:p>
          <a:p>
            <a:r>
              <a:rPr lang="en-GB" dirty="0"/>
              <a:t>The business also benefits from an enhanced public image as a good place to work – which makes recruitment easier</a:t>
            </a:r>
          </a:p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9636553" y="98518"/>
            <a:ext cx="2555447" cy="6759481"/>
            <a:chOff x="6131252" y="116632"/>
            <a:chExt cx="3024500" cy="724733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252" y="116632"/>
              <a:ext cx="30099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252" y="1916832"/>
              <a:ext cx="30099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852" y="3573016"/>
              <a:ext cx="3009900" cy="379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481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#5 customer satisfaction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172796" cy="49076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/>
              <a:t>This objective is common in service industry and the coffee corner shop competitive market</a:t>
            </a:r>
          </a:p>
          <a:p>
            <a:r>
              <a:rPr lang="en-GB" dirty="0"/>
              <a:t>Businesses who follow this objective wills eek to monitor customer service levels through surveys and will focus on quality</a:t>
            </a:r>
          </a:p>
          <a:p>
            <a:r>
              <a:rPr lang="en-GB" dirty="0"/>
              <a:t>They will attempt to identify and understand what the customer wants and then provide this</a:t>
            </a:r>
          </a:p>
          <a:p>
            <a:r>
              <a:rPr lang="en-GB" dirty="0"/>
              <a:t>They also aim to reduce the number of complaints</a:t>
            </a:r>
          </a:p>
          <a:p>
            <a:r>
              <a:rPr lang="en-GB" dirty="0"/>
              <a:t>A customer centred approach will:</a:t>
            </a:r>
          </a:p>
          <a:p>
            <a:pPr lvl="1"/>
            <a:r>
              <a:rPr lang="en-GB" dirty="0"/>
              <a:t>Ensure repeat sales</a:t>
            </a:r>
          </a:p>
          <a:p>
            <a:pPr lvl="1"/>
            <a:r>
              <a:rPr lang="en-GB" dirty="0"/>
              <a:t>Create brand loyalty to prevent customers from switching to similar brands</a:t>
            </a:r>
          </a:p>
          <a:p>
            <a:r>
              <a:rPr lang="en-GB" dirty="0"/>
              <a:t>Satisfied customers will tell others and reputation and word of mouth are very cheap ways of highly effective marketing to improve sales</a:t>
            </a:r>
          </a:p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9182100" y="0"/>
            <a:ext cx="3009900" cy="6858000"/>
            <a:chOff x="6249278" y="0"/>
            <a:chExt cx="3009900" cy="685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278" y="0"/>
              <a:ext cx="3009900" cy="229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278" y="2395538"/>
              <a:ext cx="3009900" cy="229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278" y="4791075"/>
              <a:ext cx="3009900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490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#6 social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dirty="0"/>
              <a:t>Social objectives are also known as corporate social responsibility or CSR objectives</a:t>
            </a:r>
          </a:p>
          <a:p>
            <a:r>
              <a:rPr lang="en-GB" dirty="0"/>
              <a:t>This may involve:</a:t>
            </a:r>
          </a:p>
          <a:p>
            <a:pPr lvl="1"/>
            <a:r>
              <a:rPr lang="en-GB" dirty="0"/>
              <a:t>Reducing impact on the environment</a:t>
            </a:r>
          </a:p>
          <a:p>
            <a:pPr lvl="1"/>
            <a:r>
              <a:rPr lang="en-GB" dirty="0"/>
              <a:t>Fair wages in developing countries</a:t>
            </a:r>
          </a:p>
          <a:p>
            <a:pPr lvl="1"/>
            <a:r>
              <a:rPr lang="en-GB" dirty="0"/>
              <a:t>Helping society </a:t>
            </a:r>
          </a:p>
          <a:p>
            <a:pPr lvl="1"/>
            <a:r>
              <a:rPr lang="en-GB" dirty="0"/>
              <a:t>Compliance with laws to minimise externalities like operating sensible hours so not as to noise pollute the local community</a:t>
            </a:r>
          </a:p>
          <a:p>
            <a:pPr lvl="1"/>
            <a:r>
              <a:rPr lang="en-GB" dirty="0"/>
              <a:t>Watch a cartoon </a:t>
            </a:r>
            <a:r>
              <a:rPr lang="en-GB" dirty="0">
                <a:hlinkClick r:id="rId2"/>
              </a:rPr>
              <a:t>here</a:t>
            </a:r>
            <a:endParaRPr lang="en-GB" dirty="0"/>
          </a:p>
          <a:p>
            <a:r>
              <a:rPr lang="en-GB" dirty="0"/>
              <a:t>May be the USP of the business (</a:t>
            </a:r>
            <a:r>
              <a:rPr lang="en-GB" dirty="0">
                <a:hlinkClick r:id="rId3"/>
              </a:rPr>
              <a:t>Body Shop</a:t>
            </a:r>
            <a:r>
              <a:rPr lang="en-GB" dirty="0"/>
              <a:t>) video</a:t>
            </a:r>
          </a:p>
          <a:p>
            <a:r>
              <a:rPr lang="en-GB" dirty="0"/>
              <a:t>May be to improve corporate image (</a:t>
            </a:r>
            <a:r>
              <a:rPr lang="en-GB" dirty="0">
                <a:hlinkClick r:id="rId4"/>
              </a:rPr>
              <a:t>Starbucks</a:t>
            </a:r>
            <a:r>
              <a:rPr lang="en-GB" dirty="0"/>
              <a:t>) Video</a:t>
            </a:r>
          </a:p>
          <a:p>
            <a:endParaRPr lang="en-GB" dirty="0"/>
          </a:p>
        </p:txBody>
      </p:sp>
      <p:pic>
        <p:nvPicPr>
          <p:cNvPr id="5" name="Content Placeholder 4">
            <a:hlinkClick r:id="rId5"/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172200" y="2305786"/>
            <a:ext cx="5181600" cy="3391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1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Worksheet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82471"/>
            <a:ext cx="10515600" cy="2637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870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Revision Video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196752"/>
            <a:ext cx="7776864" cy="517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815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84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099538" cy="2802194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Case study for question 1 (slide 1/2)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308" y="0"/>
            <a:ext cx="5514203" cy="647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661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099538" cy="2802194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Case study for question 1 Slide 2/2)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62" y="624067"/>
            <a:ext cx="9081129" cy="4714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860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1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011" y="2409212"/>
            <a:ext cx="10440682" cy="1002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00792" y="390797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[12]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613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349910" cy="3323706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mtClean="0"/>
              <a:t>Answer sample question </a:t>
            </a:r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9"/>
          <a:stretch/>
        </p:blipFill>
        <p:spPr>
          <a:xfrm>
            <a:off x="3245850" y="0"/>
            <a:ext cx="5326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06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Sales maximisation; </a:t>
            </a:r>
            <a:r>
              <a:rPr lang="en-GB" dirty="0" smtClean="0"/>
              <a:t>This is an objective of a business, which means selling as much as possible without making a loss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Market share</a:t>
            </a:r>
            <a:r>
              <a:rPr lang="en-GB" b="1" dirty="0" smtClean="0"/>
              <a:t>; </a:t>
            </a:r>
            <a:r>
              <a:rPr lang="en-GB" dirty="0" smtClean="0"/>
              <a:t>The portion of a total market which is controlled by a particular product or service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Cost efficiency</a:t>
            </a:r>
            <a:r>
              <a:rPr lang="en-GB" b="1" dirty="0" smtClean="0"/>
              <a:t>; </a:t>
            </a:r>
            <a:r>
              <a:rPr lang="en-GB" dirty="0" smtClean="0"/>
              <a:t>This means spending as little money as possible to achieve the same objective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Employee welfare</a:t>
            </a:r>
            <a:r>
              <a:rPr lang="en-GB" b="1" dirty="0" smtClean="0"/>
              <a:t>; </a:t>
            </a:r>
            <a:r>
              <a:rPr lang="en-GB" dirty="0" smtClean="0"/>
              <a:t>The efforts made by a business to take care of employees whilst at the workplace. </a:t>
            </a:r>
            <a:r>
              <a:rPr lang="en-GB" dirty="0"/>
              <a:t>At its most basic, every employer is required by law to provide essential amenities such as toilets, </a:t>
            </a:r>
            <a:r>
              <a:rPr lang="en-GB" dirty="0" smtClean="0"/>
              <a:t>sinks </a:t>
            </a:r>
            <a:r>
              <a:rPr lang="en-GB" dirty="0"/>
              <a:t>and clean drinking water for employees.</a:t>
            </a:r>
          </a:p>
          <a:p>
            <a:pPr marL="0" indent="0">
              <a:buNone/>
            </a:pPr>
            <a:r>
              <a:rPr lang="en-GB" b="1" dirty="0"/>
              <a:t>Customer satisfaction</a:t>
            </a:r>
            <a:r>
              <a:rPr lang="en-GB" b="1" dirty="0" smtClean="0"/>
              <a:t>; </a:t>
            </a:r>
            <a:r>
              <a:rPr lang="en-GB" dirty="0" smtClean="0"/>
              <a:t>This is a measure of how well the product or service meets and exceeds the needs of customer expectations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Social objectives</a:t>
            </a:r>
            <a:r>
              <a:rPr lang="en-GB" b="1" dirty="0" smtClean="0"/>
              <a:t>; </a:t>
            </a:r>
            <a:r>
              <a:rPr lang="en-GB" dirty="0" smtClean="0"/>
              <a:t>This is a business which has at its core the objective of helping society or the planet in some way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57" y="3353713"/>
            <a:ext cx="4848216" cy="3232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5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From Edexcel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a) Survival</a:t>
            </a:r>
          </a:p>
          <a:p>
            <a:pPr marL="0" indent="0">
              <a:buNone/>
            </a:pPr>
            <a:r>
              <a:rPr lang="en-GB" dirty="0"/>
              <a:t>b) Profit maximisation</a:t>
            </a:r>
          </a:p>
          <a:p>
            <a:pPr marL="0" indent="0">
              <a:buNone/>
            </a:pPr>
            <a:r>
              <a:rPr lang="en-GB" dirty="0"/>
              <a:t>c) Other objectives:</a:t>
            </a:r>
          </a:p>
          <a:p>
            <a:pPr lvl="1"/>
            <a:r>
              <a:rPr lang="en-GB" dirty="0" smtClean="0"/>
              <a:t>sales </a:t>
            </a:r>
            <a:r>
              <a:rPr lang="en-GB" dirty="0"/>
              <a:t>maximisation</a:t>
            </a:r>
          </a:p>
          <a:p>
            <a:pPr lvl="1"/>
            <a:r>
              <a:rPr lang="en-GB" dirty="0" smtClean="0"/>
              <a:t>market </a:t>
            </a:r>
            <a:r>
              <a:rPr lang="en-GB" dirty="0"/>
              <a:t>share</a:t>
            </a:r>
          </a:p>
          <a:p>
            <a:pPr lvl="1"/>
            <a:r>
              <a:rPr lang="en-GB" dirty="0" smtClean="0"/>
              <a:t>cost </a:t>
            </a:r>
            <a:r>
              <a:rPr lang="en-GB" dirty="0"/>
              <a:t>efficiency</a:t>
            </a:r>
          </a:p>
          <a:p>
            <a:pPr lvl="1"/>
            <a:r>
              <a:rPr lang="en-GB" dirty="0" smtClean="0"/>
              <a:t>employee </a:t>
            </a:r>
            <a:r>
              <a:rPr lang="en-GB" dirty="0"/>
              <a:t>welfare</a:t>
            </a:r>
          </a:p>
          <a:p>
            <a:pPr lvl="1"/>
            <a:r>
              <a:rPr lang="en-GB" dirty="0" smtClean="0"/>
              <a:t>customer </a:t>
            </a:r>
            <a:r>
              <a:rPr lang="en-GB" dirty="0"/>
              <a:t>satisfaction</a:t>
            </a:r>
          </a:p>
          <a:p>
            <a:pPr lvl="1"/>
            <a:r>
              <a:rPr lang="en-GB" dirty="0" smtClean="0"/>
              <a:t>social </a:t>
            </a:r>
            <a:r>
              <a:rPr lang="en-GB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dirty="0"/>
              <a:t>Do you have any of these aims?</a:t>
            </a:r>
          </a:p>
          <a:p>
            <a:pPr lvl="1"/>
            <a:r>
              <a:rPr lang="en-GB" altLang="en-US" sz="3200" dirty="0" smtClean="0"/>
              <a:t>To </a:t>
            </a:r>
            <a:r>
              <a:rPr lang="en-GB" altLang="en-US" sz="3200" dirty="0"/>
              <a:t>get a better phone for your birthday</a:t>
            </a:r>
          </a:p>
          <a:p>
            <a:pPr lvl="1"/>
            <a:r>
              <a:rPr lang="en-GB" altLang="en-US" sz="3200" dirty="0"/>
              <a:t>To pass </a:t>
            </a:r>
            <a:r>
              <a:rPr lang="en-GB" altLang="en-US" sz="3200" dirty="0" smtClean="0"/>
              <a:t>your A Level business</a:t>
            </a:r>
            <a:endParaRPr lang="en-GB" altLang="en-US" sz="3200" dirty="0"/>
          </a:p>
          <a:p>
            <a:pPr lvl="1"/>
            <a:r>
              <a:rPr lang="en-GB" altLang="en-US" sz="3200" dirty="0"/>
              <a:t>To get a part time job</a:t>
            </a:r>
          </a:p>
          <a:p>
            <a:pPr lvl="1"/>
            <a:r>
              <a:rPr lang="en-GB" altLang="en-US" sz="3200" dirty="0"/>
              <a:t>To become a YouTube sensation</a:t>
            </a:r>
          </a:p>
          <a:p>
            <a:pPr lvl="1"/>
            <a:r>
              <a:rPr lang="en-GB" altLang="en-US" sz="3200" dirty="0"/>
              <a:t>To get through the year without a </a:t>
            </a:r>
            <a:r>
              <a:rPr lang="en-GB" altLang="en-US" sz="3200" dirty="0" smtClean="0"/>
              <a:t>detention / penalty / phone call home</a:t>
            </a:r>
            <a:endParaRPr lang="en-GB" altLang="en-US" sz="3200" dirty="0"/>
          </a:p>
          <a:p>
            <a:pPr lvl="1"/>
            <a:r>
              <a:rPr lang="en-GB" altLang="en-US" sz="3200" dirty="0"/>
              <a:t>To learn </a:t>
            </a:r>
            <a:r>
              <a:rPr lang="en-GB" altLang="en-US" sz="3200" dirty="0" smtClean="0"/>
              <a:t>to play the </a:t>
            </a:r>
            <a:r>
              <a:rPr lang="en-GB" altLang="en-US" sz="3200" dirty="0"/>
              <a:t>guitar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3" cy="13255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Definition: Business Objectives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3429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A business objective is a goal or aim that a business wants to achieve.  The best objectives are SMART and not vague, so that everyone in the business knows what direction the business is going.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SMART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Specific 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Measurable</a:t>
            </a:r>
            <a:r>
              <a:rPr lang="en-GB" b="1" dirty="0" smtClean="0"/>
              <a:t> </a:t>
            </a:r>
          </a:p>
          <a:p>
            <a:r>
              <a:rPr lang="en-GB" b="1" dirty="0" smtClean="0">
                <a:solidFill>
                  <a:srgbClr val="FFC000"/>
                </a:solidFill>
              </a:rPr>
              <a:t>Achievable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Realistic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Timely</a:t>
            </a:r>
          </a:p>
        </p:txBody>
      </p:sp>
    </p:spTree>
    <p:extLst>
      <p:ext uri="{BB962C8B-B14F-4D97-AF65-F5344CB8AC3E}">
        <p14:creationId xmlns:p14="http://schemas.microsoft.com/office/powerpoint/2010/main" val="212933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6600" b="1" dirty="0">
                <a:solidFill>
                  <a:srgbClr val="0070C0"/>
                </a:solidFill>
              </a:rPr>
              <a:t>Survival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Survival as a business objective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 smtClean="0"/>
              <a:t>Survival is a short-term objective of a business and is usually applied to a new business or start-up</a:t>
            </a:r>
          </a:p>
          <a:p>
            <a:r>
              <a:rPr lang="en-GB" dirty="0" smtClean="0"/>
              <a:t>Having an objectives helps the employees to focus on shared aims of the business</a:t>
            </a:r>
          </a:p>
          <a:p>
            <a:r>
              <a:rPr lang="en-GB" dirty="0" smtClean="0"/>
              <a:t>Different businesses have different objectives, it can depend on the product, service or industry and even on the goals of the entrepreneur starting the business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52191"/>
            <a:ext cx="5181600" cy="3498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7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Survival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/>
              <a:t>The business in the first year may just have survival as the objective while it builds a customer base and establishes itself in the market</a:t>
            </a:r>
          </a:p>
          <a:p>
            <a:r>
              <a:rPr lang="en-GB" dirty="0"/>
              <a:t>The objective is to reach a sustainable level of sales that allows the business to reach its break-even point</a:t>
            </a:r>
          </a:p>
          <a:p>
            <a:r>
              <a:rPr lang="en-GB" dirty="0"/>
              <a:t>This may involve penetration pricing of products or services at the outset to establish the business</a:t>
            </a:r>
          </a:p>
          <a:p>
            <a:r>
              <a:rPr lang="en-GB" dirty="0"/>
              <a:t>This may not mean much profit </a:t>
            </a:r>
            <a:r>
              <a:rPr lang="en-GB" dirty="0" smtClean="0"/>
              <a:t>at the start, </a:t>
            </a:r>
            <a:r>
              <a:rPr lang="en-GB" dirty="0"/>
              <a:t>but when the business starts to grow it will able to comfortably raise </a:t>
            </a:r>
            <a:r>
              <a:rPr lang="en-GB" dirty="0" smtClean="0"/>
              <a:t>prices</a:t>
            </a:r>
            <a:endParaRPr lang="en-GB" dirty="0"/>
          </a:p>
        </p:txBody>
      </p:sp>
      <p:pic>
        <p:nvPicPr>
          <p:cNvPr id="3" name="Content Placeholder 2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952822"/>
            <a:ext cx="5181600" cy="2096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85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Profit maximisation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85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1160</Words>
  <Application>Microsoft Office PowerPoint</Application>
  <PresentationFormat>Widescreen</PresentationFormat>
  <Paragraphs>138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Office Theme</vt:lpstr>
      <vt:lpstr>1_Office Theme</vt:lpstr>
      <vt:lpstr>2_Office Theme</vt:lpstr>
      <vt:lpstr>PowerPoint Presentation</vt:lpstr>
      <vt:lpstr>Worksheet</vt:lpstr>
      <vt:lpstr>From Edexcel</vt:lpstr>
      <vt:lpstr>Starter</vt:lpstr>
      <vt:lpstr>Definition: Business Objectives</vt:lpstr>
      <vt:lpstr>PowerPoint Presentation</vt:lpstr>
      <vt:lpstr>Survival as a business objective</vt:lpstr>
      <vt:lpstr>Survival</vt:lpstr>
      <vt:lpstr>PowerPoint Presentation</vt:lpstr>
      <vt:lpstr>Profit maximisation</vt:lpstr>
      <vt:lpstr>Profit maximisation - shrinkflation</vt:lpstr>
      <vt:lpstr>PowerPoint Presentation</vt:lpstr>
      <vt:lpstr>Other business objectives</vt:lpstr>
      <vt:lpstr>#1 sales maximisation </vt:lpstr>
      <vt:lpstr>#2 market share</vt:lpstr>
      <vt:lpstr>#3 cost efficiency </vt:lpstr>
      <vt:lpstr>#4 employee welfare</vt:lpstr>
      <vt:lpstr>#5 customer satisfaction </vt:lpstr>
      <vt:lpstr>#6 social objectives</vt:lpstr>
      <vt:lpstr>Revision Video </vt:lpstr>
      <vt:lpstr>Sample Edexcel A2 questions</vt:lpstr>
      <vt:lpstr>Case study for question 1 (slide 1/2)</vt:lpstr>
      <vt:lpstr>Case study for question 1 Slide 2/2)</vt:lpstr>
      <vt:lpstr>Sample question 1</vt:lpstr>
      <vt:lpstr>Answer sample question 1</vt:lpstr>
      <vt:lpstr>Glossary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Microsoft Outlook Member Info</cp:lastModifiedBy>
  <cp:revision>55</cp:revision>
  <dcterms:created xsi:type="dcterms:W3CDTF">2017-05-29T18:04:54Z</dcterms:created>
  <dcterms:modified xsi:type="dcterms:W3CDTF">2019-05-18T18:37:25Z</dcterms:modified>
</cp:coreProperties>
</file>