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8" r:id="rId2"/>
    <p:sldId id="357" r:id="rId3"/>
    <p:sldId id="324" r:id="rId4"/>
    <p:sldId id="374" r:id="rId5"/>
    <p:sldId id="330" r:id="rId6"/>
    <p:sldId id="350" r:id="rId7"/>
    <p:sldId id="332" r:id="rId8"/>
    <p:sldId id="333" r:id="rId9"/>
    <p:sldId id="340" r:id="rId10"/>
    <p:sldId id="355" r:id="rId11"/>
    <p:sldId id="343" r:id="rId12"/>
    <p:sldId id="373" r:id="rId13"/>
    <p:sldId id="370" r:id="rId14"/>
    <p:sldId id="348" r:id="rId15"/>
    <p:sldId id="351" r:id="rId16"/>
    <p:sldId id="352" r:id="rId17"/>
    <p:sldId id="368" r:id="rId18"/>
    <p:sldId id="322" r:id="rId19"/>
    <p:sldId id="341" r:id="rId20"/>
    <p:sldId id="342" r:id="rId21"/>
    <p:sldId id="345" r:id="rId22"/>
    <p:sldId id="346" r:id="rId23"/>
    <p:sldId id="334" r:id="rId24"/>
    <p:sldId id="371" r:id="rId25"/>
    <p:sldId id="372" r:id="rId26"/>
    <p:sldId id="366" r:id="rId27"/>
    <p:sldId id="329" r:id="rId28"/>
    <p:sldId id="361" r:id="rId29"/>
    <p:sldId id="325" r:id="rId30"/>
    <p:sldId id="362" r:id="rId31"/>
    <p:sldId id="326" r:id="rId32"/>
    <p:sldId id="363" r:id="rId33"/>
    <p:sldId id="327" r:id="rId34"/>
    <p:sldId id="364" r:id="rId35"/>
    <p:sldId id="328" r:id="rId36"/>
    <p:sldId id="365" r:id="rId37"/>
    <p:sldId id="321" r:id="rId38"/>
    <p:sldId id="360" r:id="rId39"/>
    <p:sldId id="336" r:id="rId40"/>
    <p:sldId id="347" r:id="rId41"/>
    <p:sldId id="37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9" autoAdjust="0"/>
    <p:restoredTop sz="82060" autoAdjust="0"/>
  </p:normalViewPr>
  <p:slideViewPr>
    <p:cSldViewPr snapToGrid="0">
      <p:cViewPr varScale="1">
        <p:scale>
          <a:sx n="61" d="100"/>
          <a:sy n="61" d="100"/>
        </p:scale>
        <p:origin x="8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28A9-47FE-42D7-A262-B1B8E9A05501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190D-1B3E-43BB-8599-0976B6516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5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urable_goo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britannica.com/EBchecked/topic/134578/consumption" TargetMode="External"/><Relationship Id="rId4" Type="http://schemas.openxmlformats.org/officeDocument/2006/relationships/hyperlink" Target="http://www.britannica.com/EBchecked/topic/128073/commodity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0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178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: B</a:t>
            </a:r>
          </a:p>
          <a:p>
            <a:r>
              <a:rPr lang="en-GB" baseline="0" dirty="0" smtClean="0"/>
              <a:t>More capital goods increasing the productive capacity/potential of </a:t>
            </a:r>
            <a:r>
              <a:rPr lang="en-GB" baseline="0" smtClean="0"/>
              <a:t>the economy.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04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Economic</a:t>
            </a:r>
            <a:r>
              <a:rPr lang="en-GB" baseline="0" dirty="0" smtClean="0"/>
              <a:t> growth video:</a:t>
            </a:r>
            <a:r>
              <a:rPr lang="en-GB" dirty="0" smtClean="0"/>
              <a:t> http://www.bbc.co.uk/news/10613201</a:t>
            </a:r>
          </a:p>
          <a:p>
            <a:endParaRPr lang="en-GB" dirty="0" smtClean="0"/>
          </a:p>
          <a:p>
            <a:r>
              <a:rPr lang="en-GB" b="1" dirty="0" smtClean="0"/>
              <a:t>Capital good</a:t>
            </a:r>
            <a:r>
              <a:rPr lang="en-GB" dirty="0" smtClean="0"/>
              <a:t> is a </a:t>
            </a:r>
            <a:r>
              <a:rPr lang="en-GB" dirty="0" smtClean="0">
                <a:hlinkClick r:id="rId3" tooltip="Durable good"/>
              </a:rPr>
              <a:t>durable good</a:t>
            </a:r>
            <a:r>
              <a:rPr lang="en-GB" dirty="0" smtClean="0"/>
              <a:t> (one that does not quickly wear out) that is used in the production of goods or services.</a:t>
            </a:r>
          </a:p>
          <a:p>
            <a:r>
              <a:rPr lang="en-GB" b="1" dirty="0" smtClean="0"/>
              <a:t>Consumer good:</a:t>
            </a:r>
            <a:r>
              <a:rPr lang="en-GB" b="1" baseline="0" dirty="0" smtClean="0"/>
              <a:t> </a:t>
            </a:r>
            <a:r>
              <a:rPr lang="en-GB" b="0" baseline="0" dirty="0" smtClean="0"/>
              <a:t>a</a:t>
            </a:r>
            <a:r>
              <a:rPr lang="en-GB" dirty="0" smtClean="0"/>
              <a:t>ny tangible </a:t>
            </a:r>
            <a:r>
              <a:rPr lang="en-GB" dirty="0" smtClean="0">
                <a:hlinkClick r:id="rId4"/>
              </a:rPr>
              <a:t>commodity</a:t>
            </a:r>
            <a:r>
              <a:rPr lang="en-GB" dirty="0" smtClean="0"/>
              <a:t> produced and subsequently purchased to satisfy the current wants and perceived </a:t>
            </a:r>
            <a:r>
              <a:rPr lang="en-GB" dirty="0" smtClean="0">
                <a:hlinkClick r:id="rId5"/>
              </a:rPr>
              <a:t>needs of the buyer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5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Economies operating</a:t>
            </a:r>
            <a:r>
              <a:rPr lang="en-GB" baseline="0" dirty="0" smtClean="0"/>
              <a:t> on the PPF curve are utilising all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7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Economies operating</a:t>
            </a:r>
            <a:r>
              <a:rPr lang="en-GB" baseline="0" dirty="0" smtClean="0"/>
              <a:t> on the PPF curve are utilising all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3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Economies operating</a:t>
            </a:r>
            <a:r>
              <a:rPr lang="en-GB" baseline="0" dirty="0" smtClean="0"/>
              <a:t> on the PPF curve are utilising all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8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June</a:t>
            </a:r>
            <a:r>
              <a:rPr lang="en-GB" baseline="0" dirty="0" smtClean="0"/>
              <a:t> 2010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0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January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8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January</a:t>
            </a:r>
            <a:r>
              <a:rPr lang="en-GB" baseline="0" dirty="0" smtClean="0"/>
              <a:t> 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4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9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6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0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6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9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6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017D-30AC-49AC-80F6-A900A493AA36}" type="datetimeFigureOut">
              <a:rPr lang="en-GB" smtClean="0"/>
              <a:t>23/09/2017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n7tjQcMUe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excel.com/migrationdocuments/QP%20GCE%20Curriculum%202000/January%202009/6EC01_01_que_20090116.pdf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6fGOEKkO0i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499" y="1062564"/>
            <a:ext cx="68549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Define the key term ‘opportunity cost’.</a:t>
            </a:r>
          </a:p>
          <a:p>
            <a:endParaRPr lang="en-GB" sz="4800" b="1" dirty="0">
              <a:solidFill>
                <a:srgbClr val="FF0000"/>
              </a:solidFill>
            </a:endParaRPr>
          </a:p>
          <a:p>
            <a:r>
              <a:rPr lang="en-GB" sz="4800" b="1" dirty="0" smtClean="0">
                <a:solidFill>
                  <a:srgbClr val="FF0000"/>
                </a:solidFill>
              </a:rPr>
              <a:t>What were the possible opportunity costs of building this?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4851"/>
            <a:ext cx="11636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 ACTIVITY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resideinlondon.com/wp-content/uploads/2013/06/sh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294793"/>
            <a:ext cx="4381500" cy="55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325257" y="4746171"/>
            <a:ext cx="3964215" cy="740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96158" y="3781866"/>
            <a:ext cx="6769324" cy="2322816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296158" y="1885166"/>
            <a:ext cx="3580644" cy="4201658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296157" y="5109120"/>
            <a:ext cx="7532156" cy="995563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273498" y="1393598"/>
            <a:ext cx="1521284" cy="4711083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239886" y="2700992"/>
            <a:ext cx="5456335" cy="3403690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258644" y="523576"/>
            <a:ext cx="14853" cy="5581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296157" y="6104682"/>
            <a:ext cx="88050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154" y="5918005"/>
            <a:ext cx="7130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774302" y="3344611"/>
            <a:ext cx="315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Agriculture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30360" y="6104682"/>
            <a:ext cx="42038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Manufacturing</a:t>
            </a:r>
            <a:endParaRPr lang="en-US" sz="3200" b="1" dirty="0"/>
          </a:p>
        </p:txBody>
      </p:sp>
      <p:sp>
        <p:nvSpPr>
          <p:cNvPr id="11" name="Up Arrow 10"/>
          <p:cNvSpPr/>
          <p:nvPr/>
        </p:nvSpPr>
        <p:spPr>
          <a:xfrm>
            <a:off x="802154" y="289638"/>
            <a:ext cx="415932" cy="1314171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8122371" y="5490254"/>
            <a:ext cx="311949" cy="1752228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-6442325" y="1323262"/>
            <a:ext cx="15476964" cy="9562841"/>
          </a:xfrm>
          <a:prstGeom prst="arc">
            <a:avLst>
              <a:gd name="adj1" fmla="val 16200000"/>
              <a:gd name="adj2" fmla="val 2158081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88455" y="1323262"/>
            <a:ext cx="206327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183614" y="1196651"/>
            <a:ext cx="206327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783014" y="1772623"/>
            <a:ext cx="206327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583677" y="2602520"/>
            <a:ext cx="206327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971695" y="3697462"/>
            <a:ext cx="206327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734530" y="5019828"/>
            <a:ext cx="206327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922099" y="5974281"/>
            <a:ext cx="206327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311013" y="719132"/>
            <a:ext cx="534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38514" y="857464"/>
            <a:ext cx="534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6802" y="1295105"/>
            <a:ext cx="534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71250" y="2153138"/>
            <a:ext cx="534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98394" y="3191808"/>
            <a:ext cx="534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84589" y="4570446"/>
            <a:ext cx="534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09669" y="5556827"/>
            <a:ext cx="534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37693" y="2379053"/>
            <a:ext cx="3228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W</a:t>
            </a:r>
            <a:r>
              <a:rPr lang="en-GB" sz="3200" b="1" dirty="0" smtClean="0">
                <a:solidFill>
                  <a:srgbClr val="FF0000"/>
                </a:solidFill>
              </a:rPr>
              <a:t>hat is happening at each of these points?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0" name="Cloud 29"/>
          <p:cNvSpPr/>
          <p:nvPr/>
        </p:nvSpPr>
        <p:spPr>
          <a:xfrm>
            <a:off x="5543428" y="51267"/>
            <a:ext cx="5269187" cy="2101871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This is the Production Possibility frontier</a:t>
            </a:r>
          </a:p>
        </p:txBody>
      </p:sp>
    </p:spTree>
    <p:extLst>
      <p:ext uri="{BB962C8B-B14F-4D97-AF65-F5344CB8AC3E}">
        <p14:creationId xmlns:p14="http://schemas.microsoft.com/office/powerpoint/2010/main" val="20871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12347" y="3867601"/>
            <a:ext cx="5076993" cy="2322816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712347" y="1970901"/>
            <a:ext cx="2685483" cy="4201658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712346" y="5194855"/>
            <a:ext cx="5649117" cy="995563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695352" y="1479334"/>
            <a:ext cx="1140963" cy="4711083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670143" y="2786727"/>
            <a:ext cx="4092251" cy="3403690"/>
          </a:xfrm>
          <a:prstGeom prst="rect">
            <a:avLst/>
          </a:prstGeom>
          <a:noFill/>
          <a:ln w="6350"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684211" y="609311"/>
            <a:ext cx="11140" cy="5581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712346" y="6190417"/>
            <a:ext cx="6603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1844" y="6003740"/>
            <a:ext cx="5347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234612" y="3430346"/>
            <a:ext cx="3152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Capital Goods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12998" y="6190417"/>
            <a:ext cx="3152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Consumer Goods</a:t>
            </a:r>
            <a:endParaRPr lang="en-US" sz="3200" b="1" dirty="0"/>
          </a:p>
        </p:txBody>
      </p:sp>
      <p:sp>
        <p:nvSpPr>
          <p:cNvPr id="13" name="Arc 12"/>
          <p:cNvSpPr/>
          <p:nvPr/>
        </p:nvSpPr>
        <p:spPr>
          <a:xfrm>
            <a:off x="-4121719" y="1423065"/>
            <a:ext cx="11607723" cy="9562841"/>
          </a:xfrm>
          <a:prstGeom prst="arc">
            <a:avLst>
              <a:gd name="adj1" fmla="val 16200000"/>
              <a:gd name="adj2" fmla="val 2158081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81570" y="1408997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27939" y="1282386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327489" y="1858358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677986" y="2688255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719000" y="3783197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291126" y="5105563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431803" y="6060016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723488" y="804867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94114" y="943199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97830" y="1380840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18666" y="2238873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14024" y="3277543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403670" y="4656181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72480" y="5642562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14024" y="324735"/>
            <a:ext cx="4841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Crucial: resources in this economy are fixed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86548" y="3532796"/>
            <a:ext cx="4519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Points along the curve demonstrate the maximum amount of one good that can be produced in relation to another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687" y="1109565"/>
            <a:ext cx="103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100</a:t>
            </a:r>
            <a:endParaRPr lang="en-GB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7143363" y="6215510"/>
            <a:ext cx="103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100</a:t>
            </a:r>
            <a:endParaRPr lang="en-GB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2116116" y="108853"/>
            <a:ext cx="4841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Potential output of two</a:t>
            </a:r>
            <a:br>
              <a:rPr lang="en-GB" sz="3200" b="1" dirty="0" smtClean="0">
                <a:solidFill>
                  <a:srgbClr val="0070C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goods in an economy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14424" y="2175836"/>
            <a:ext cx="4841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Can illustrate economic growth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374" y="2027171"/>
            <a:ext cx="4124488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Capital good</a:t>
            </a:r>
            <a:r>
              <a:rPr lang="en-GB" sz="2800" dirty="0"/>
              <a:t> is </a:t>
            </a:r>
            <a:r>
              <a:rPr lang="en-GB" sz="2800" dirty="0" smtClean="0"/>
              <a:t>a durable </a:t>
            </a:r>
            <a:r>
              <a:rPr lang="en-GB" sz="2800" dirty="0"/>
              <a:t>good (one that does not quickly wear out) that is used </a:t>
            </a:r>
            <a:r>
              <a:rPr lang="en-GB" sz="2800" dirty="0" smtClean="0"/>
              <a:t>to produce consumer</a:t>
            </a:r>
            <a:br>
              <a:rPr lang="en-GB" sz="2800" dirty="0" smtClean="0"/>
            </a:br>
            <a:r>
              <a:rPr lang="en-GB" sz="2800" dirty="0" smtClean="0"/>
              <a:t>goods.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876613" y="4515503"/>
            <a:ext cx="5108515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Consumer good: </a:t>
            </a:r>
            <a:r>
              <a:rPr lang="en-GB" sz="2800" dirty="0"/>
              <a:t>any tangible commodity produced and subsequently purchased to satisfy the current wants and perceived needs of the buyer.</a:t>
            </a:r>
          </a:p>
        </p:txBody>
      </p:sp>
    </p:spTree>
    <p:extLst>
      <p:ext uri="{BB962C8B-B14F-4D97-AF65-F5344CB8AC3E}">
        <p14:creationId xmlns:p14="http://schemas.microsoft.com/office/powerpoint/2010/main" val="328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42" grpId="0"/>
      <p:bldP spid="43" grpId="0"/>
      <p:bldP spid="9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900" y="1439863"/>
            <a:ext cx="391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If the economy gains more resources, then their production possibilities (max. could produce) increases.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75" y="1271528"/>
            <a:ext cx="7395626" cy="54347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59824" y="71199"/>
            <a:ext cx="61791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DEMONSTRATING ECONOMIC GROWTH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Arc 14"/>
          <p:cNvSpPr/>
          <p:nvPr/>
        </p:nvSpPr>
        <p:spPr>
          <a:xfrm>
            <a:off x="-4400121" y="1738002"/>
            <a:ext cx="11715876" cy="7769727"/>
          </a:xfrm>
          <a:prstGeom prst="arc">
            <a:avLst>
              <a:gd name="adj1" fmla="val 16141532"/>
              <a:gd name="adj2" fmla="val 19646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250610" y="5161739"/>
            <a:ext cx="1242709" cy="62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500" b="1" dirty="0" smtClean="0">
                <a:solidFill>
                  <a:srgbClr val="FF0000"/>
                </a:solidFill>
              </a:rPr>
              <a:t>PPF1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214365" y="1108540"/>
            <a:ext cx="1242709" cy="62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500" b="1" dirty="0" smtClean="0">
                <a:solidFill>
                  <a:schemeClr val="accent1"/>
                </a:solidFill>
              </a:rPr>
              <a:t>PPF2</a:t>
            </a:r>
          </a:p>
        </p:txBody>
      </p:sp>
    </p:spTree>
    <p:extLst>
      <p:ext uri="{BB962C8B-B14F-4D97-AF65-F5344CB8AC3E}">
        <p14:creationId xmlns:p14="http://schemas.microsoft.com/office/powerpoint/2010/main" val="18872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69" y="1575353"/>
            <a:ext cx="97536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Cost 2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opportunity cost – transferring resources from one production to the other.</a:t>
            </a:r>
            <a:b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the PPF diagram and </a:t>
            </a:r>
            <a:r>
              <a:rPr lang="en-GB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explains (5:58)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https://www.youtube.com/watch?v=8n7tjQcMUeA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4093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5400" b="1" dirty="0" smtClean="0"/>
              <a:t>Complete the worksheet relating to PPF scenarios.</a:t>
            </a:r>
            <a:endParaRPr lang="en-GB" sz="5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49400"/>
            <a:ext cx="91567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ACTIVITY – 20 MINS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5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968" y="2605950"/>
            <a:ext cx="108581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Lo1 Draw the PPF diagram.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Lo2 Distinguish between moves along and shifts in the PPF.</a:t>
            </a:r>
          </a:p>
          <a:p>
            <a:r>
              <a:rPr lang="en-GB" sz="4000" b="1" dirty="0" smtClean="0"/>
              <a:t>Lo3 Evaluate the impact off the PPF</a:t>
            </a:r>
            <a:br>
              <a:rPr lang="en-GB" sz="4000" b="1" dirty="0" smtClean="0"/>
            </a:br>
            <a:r>
              <a:rPr lang="en-GB" sz="4000" b="1" dirty="0" smtClean="0"/>
              <a:t>upon economic decision-making.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telecoms.com/files/2009/06/targ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191000"/>
            <a:ext cx="323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837001">
            <a:off x="1786188" y="752851"/>
            <a:ext cx="4556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REVISITED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3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8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968" y="1959564"/>
            <a:ext cx="10858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Lo1 Identify growth and opportunity cost.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00B0F0"/>
                </a:solidFill>
              </a:rPr>
              <a:t>Lo2 Calculate opportunity cost.</a:t>
            </a:r>
          </a:p>
          <a:p>
            <a:endParaRPr lang="en-GB" sz="4000" b="1" dirty="0" smtClean="0">
              <a:solidFill>
                <a:srgbClr val="00B0F0"/>
              </a:solidFill>
            </a:endParaRPr>
          </a:p>
          <a:p>
            <a:r>
              <a:rPr lang="en-GB" sz="4000" b="1" dirty="0" smtClean="0"/>
              <a:t>Lo3 Evaluate the limitations of the</a:t>
            </a:r>
            <a:br>
              <a:rPr lang="en-GB" sz="4000" b="1" dirty="0" smtClean="0"/>
            </a:br>
            <a:r>
              <a:rPr lang="en-GB" sz="4000" b="1" dirty="0" smtClean="0"/>
              <a:t>PPF model.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telecoms.com/files/2009/06/targ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191000"/>
            <a:ext cx="323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 ACTIVITY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73" y="1838982"/>
            <a:ext cx="114517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0070C0"/>
                </a:solidFill>
              </a:rPr>
              <a:t>Create a mind map (or whatever you like) of the PPF topic from last lesson.</a:t>
            </a:r>
          </a:p>
          <a:p>
            <a:endParaRPr lang="en-GB" sz="4400" b="1" dirty="0">
              <a:solidFill>
                <a:srgbClr val="0070C0"/>
              </a:solidFill>
            </a:endParaRPr>
          </a:p>
          <a:p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This will be good for revision purposes!</a:t>
            </a:r>
          </a:p>
          <a:p>
            <a:endParaRPr lang="en-GB" sz="4400" b="1" dirty="0">
              <a:solidFill>
                <a:srgbClr val="0070C0"/>
              </a:solidFill>
            </a:endParaRPr>
          </a:p>
          <a:p>
            <a:r>
              <a:rPr lang="en-GB" sz="4400" b="1" dirty="0" smtClean="0">
                <a:solidFill>
                  <a:srgbClr val="92D050"/>
                </a:solidFill>
              </a:rPr>
              <a:t>You can also add to it through the lesson.</a:t>
            </a:r>
            <a:endParaRPr lang="en-GB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34" y="1582998"/>
            <a:ext cx="3827013" cy="4753105"/>
          </a:xfrm>
        </p:spPr>
        <p:txBody>
          <a:bodyPr>
            <a:normAutofit/>
          </a:bodyPr>
          <a:lstStyle/>
          <a:p>
            <a:r>
              <a:rPr lang="en-GB" dirty="0" smtClean="0"/>
              <a:t>Potential output of </a:t>
            </a:r>
            <a:r>
              <a:rPr lang="en-GB" b="1" dirty="0" smtClean="0"/>
              <a:t>one</a:t>
            </a:r>
            <a:r>
              <a:rPr lang="en-GB" dirty="0" smtClean="0"/>
              <a:t> economy</a:t>
            </a:r>
          </a:p>
          <a:p>
            <a:r>
              <a:rPr lang="en-GB" dirty="0" smtClean="0"/>
              <a:t>Capital goods and consumer goods</a:t>
            </a:r>
            <a:r>
              <a:rPr lang="en-GB" dirty="0"/>
              <a:t> </a:t>
            </a:r>
            <a:r>
              <a:rPr lang="en-GB" dirty="0" smtClean="0"/>
              <a:t>OR two alternative goods.</a:t>
            </a:r>
          </a:p>
          <a:p>
            <a:r>
              <a:rPr lang="en-GB" dirty="0" smtClean="0"/>
              <a:t>Assuming fixed amount of land, labour and capital.</a:t>
            </a:r>
          </a:p>
          <a:p>
            <a:r>
              <a:rPr lang="en-GB" dirty="0" smtClean="0"/>
              <a:t>Represents opportunity costs/ trade-offs.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548" y="1305999"/>
            <a:ext cx="7395626" cy="5434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246" y="382669"/>
            <a:ext cx="10971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PPF SUMMARY FROM LAST LESSON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354432" y="2048796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66976" y="1582998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8350850" y="2956443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463394" y="2490645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10601681" y="5896591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714225" y="5430793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36027" y="4147871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48571" y="3682073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9273134" y="2048796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385678" y="1582998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7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8032" y="2474881"/>
            <a:ext cx="27623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How will you decide on how to use the paper? What will you do? Explain how you made this choice.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launchphase2.com/wp-content/uploads/2013/08/20Things-HiringTrends-launchphase2LL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t="3043" r="19602"/>
          <a:stretch/>
        </p:blipFill>
        <p:spPr bwMode="auto">
          <a:xfrm>
            <a:off x="3669152" y="1718441"/>
            <a:ext cx="4763620" cy="51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125" y="2272283"/>
            <a:ext cx="34579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You have one piece of paper left in your notebook. The dilemma is you still have 2 lessons today; 1 Economics lesson and 1 English lesson.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4851"/>
            <a:ext cx="116362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 ACTIVITY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1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681" y="1292806"/>
            <a:ext cx="10903564" cy="5295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Draw a PPF and plot the following scenarios on the diagram:</a:t>
            </a:r>
          </a:p>
          <a:p>
            <a:endParaRPr lang="en-GB" dirty="0"/>
          </a:p>
          <a:p>
            <a:r>
              <a:rPr lang="en-GB" sz="3200" dirty="0" smtClean="0">
                <a:solidFill>
                  <a:srgbClr val="FF0000"/>
                </a:solidFill>
              </a:rPr>
              <a:t>A) </a:t>
            </a:r>
            <a:r>
              <a:rPr lang="en-GB" sz="3200" dirty="0" smtClean="0"/>
              <a:t>All resources devoted to production of capital goods.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B) </a:t>
            </a:r>
            <a:r>
              <a:rPr lang="en-GB" sz="3200" dirty="0" smtClean="0"/>
              <a:t>All resources devoted to production of consumer goods.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C) </a:t>
            </a:r>
            <a:r>
              <a:rPr lang="en-GB" sz="3200" dirty="0" smtClean="0"/>
              <a:t>The economy has unemployed resources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D) </a:t>
            </a:r>
            <a:r>
              <a:rPr lang="en-GB" sz="3200" dirty="0" smtClean="0"/>
              <a:t>The economy is working at maximum capacity</a:t>
            </a:r>
          </a:p>
          <a:p>
            <a:r>
              <a:rPr lang="en-GB" sz="3200" dirty="0">
                <a:solidFill>
                  <a:srgbClr val="FF0000"/>
                </a:solidFill>
              </a:rPr>
              <a:t>E</a:t>
            </a:r>
            <a:r>
              <a:rPr lang="en-GB" sz="3200" dirty="0" smtClean="0">
                <a:solidFill>
                  <a:srgbClr val="FF0000"/>
                </a:solidFill>
              </a:rPr>
              <a:t>) </a:t>
            </a:r>
            <a:r>
              <a:rPr lang="en-GB" sz="3200" dirty="0" smtClean="0"/>
              <a:t>There is a 50-50 proportion of resources devoted to  the production of capital/consumer goods </a:t>
            </a:r>
            <a:r>
              <a:rPr lang="en-GB" sz="3200" b="1" u="sng" dirty="0" smtClean="0"/>
              <a:t>but</a:t>
            </a:r>
            <a:r>
              <a:rPr lang="en-GB" sz="3200" dirty="0" smtClean="0"/>
              <a:t> only 50% of resources within the economy are being employed.</a:t>
            </a:r>
          </a:p>
          <a:p>
            <a:r>
              <a:rPr lang="en-GB" sz="3200" dirty="0">
                <a:solidFill>
                  <a:srgbClr val="FF0000"/>
                </a:solidFill>
              </a:rPr>
              <a:t>F) </a:t>
            </a:r>
            <a:r>
              <a:rPr lang="en-GB" sz="3200" dirty="0" smtClean="0"/>
              <a:t>Scenario </a:t>
            </a:r>
            <a:r>
              <a:rPr lang="en-GB" sz="3200" dirty="0"/>
              <a:t>which is currently not possible to achieve</a:t>
            </a:r>
            <a:endParaRPr lang="en-GB" sz="3200" dirty="0" smtClean="0"/>
          </a:p>
          <a:p>
            <a:r>
              <a:rPr lang="en-GB" sz="3200" dirty="0" smtClean="0">
                <a:solidFill>
                  <a:srgbClr val="FF0000"/>
                </a:solidFill>
              </a:rPr>
              <a:t>G) </a:t>
            </a:r>
            <a:r>
              <a:rPr lang="en-GB" sz="3200" dirty="0" smtClean="0"/>
              <a:t>Economic growth occurs.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72542" y="259114"/>
            <a:ext cx="94579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COMPLETE WORKSHEET TASKS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7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09" y="1738922"/>
            <a:ext cx="3855222" cy="4845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b="1" dirty="0" smtClean="0"/>
              <a:t>Can demonstrate efficient allocation of resources within an economy.</a:t>
            </a:r>
          </a:p>
          <a:p>
            <a:endParaRPr lang="en-GB" dirty="0"/>
          </a:p>
          <a:p>
            <a:r>
              <a:rPr lang="en-GB" dirty="0" smtClean="0"/>
              <a:t>All resources are being utilised, with no wastage.</a:t>
            </a:r>
            <a:endParaRPr lang="en-GB" dirty="0"/>
          </a:p>
          <a:p>
            <a:r>
              <a:rPr lang="en-GB" dirty="0" smtClean="0"/>
              <a:t>Anywhere along the curve.</a:t>
            </a:r>
          </a:p>
          <a:p>
            <a:r>
              <a:rPr lang="en-GB" dirty="0" smtClean="0"/>
              <a:t>Known as allocative efficiency.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548" y="1305999"/>
            <a:ext cx="7395626" cy="54347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60409" y="2015382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06443" y="1614066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0598939" y="5881142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738551" y="5403624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6341330" y="3210444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53874" y="2744646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25649" y="3197821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938193" y="2732023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9824" y="71199"/>
            <a:ext cx="61791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ARE THE POINTS OF PRODUCTIVE EFFICIENCY?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15905" y="4545412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667426" y="3997282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5740" y="3356506"/>
            <a:ext cx="1922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(Anywhere not on the curve)</a:t>
            </a: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9037405" y="3215499"/>
            <a:ext cx="1922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(Anywhere on the curve)</a:t>
            </a:r>
            <a:endParaRPr lang="en-GB" sz="1100" dirty="0"/>
          </a:p>
        </p:txBody>
      </p:sp>
      <p:sp>
        <p:nvSpPr>
          <p:cNvPr id="22" name="Oval 21"/>
          <p:cNvSpPr/>
          <p:nvPr/>
        </p:nvSpPr>
        <p:spPr>
          <a:xfrm>
            <a:off x="9037405" y="2162196"/>
            <a:ext cx="154745" cy="1688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188926" y="1614066"/>
            <a:ext cx="400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14124" y="2178970"/>
            <a:ext cx="2065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(Anywhere BEYOND the curve)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098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8" grpId="0"/>
      <p:bldP spid="20" grpId="0"/>
      <p:bldP spid="22" grpId="0" animBg="1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1418" y="1271528"/>
            <a:ext cx="34805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b="1" dirty="0" smtClean="0"/>
              <a:t>Can also illustrate economic growth.</a:t>
            </a:r>
          </a:p>
          <a:p>
            <a:pPr marL="0" indent="0">
              <a:buNone/>
            </a:pPr>
            <a:endParaRPr lang="en-GB" sz="3500" b="1" dirty="0"/>
          </a:p>
          <a:p>
            <a:pPr marL="0" indent="0">
              <a:buNone/>
            </a:pPr>
            <a:r>
              <a:rPr lang="en-GB" sz="3500" b="1" dirty="0" smtClean="0"/>
              <a:t>How do you think we could use the PPF to show this?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75" y="1271528"/>
            <a:ext cx="7395626" cy="54347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59824" y="71199"/>
            <a:ext cx="61791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DEMONSTRATING ECONOMIC GROWTH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Arc 14"/>
          <p:cNvSpPr/>
          <p:nvPr/>
        </p:nvSpPr>
        <p:spPr>
          <a:xfrm>
            <a:off x="-4400121" y="1738002"/>
            <a:ext cx="11715876" cy="7769727"/>
          </a:xfrm>
          <a:prstGeom prst="arc">
            <a:avLst>
              <a:gd name="adj1" fmla="val 16141532"/>
              <a:gd name="adj2" fmla="val 19646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250610" y="5161739"/>
            <a:ext cx="1242709" cy="62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500" b="1" dirty="0" smtClean="0">
                <a:solidFill>
                  <a:srgbClr val="FF0000"/>
                </a:solidFill>
              </a:rPr>
              <a:t>PPF1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214365" y="1108540"/>
            <a:ext cx="1242709" cy="62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500" b="1" dirty="0" smtClean="0">
                <a:solidFill>
                  <a:schemeClr val="accent1"/>
                </a:solidFill>
              </a:rPr>
              <a:t>PPF2</a:t>
            </a:r>
          </a:p>
        </p:txBody>
      </p:sp>
    </p:spTree>
    <p:extLst>
      <p:ext uri="{BB962C8B-B14F-4D97-AF65-F5344CB8AC3E}">
        <p14:creationId xmlns:p14="http://schemas.microsoft.com/office/powerpoint/2010/main" val="15686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143" y="1292136"/>
            <a:ext cx="10761091" cy="4690872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GB" sz="3200" dirty="0" smtClean="0"/>
              <a:t>It’s more plausible and powerful in an </a:t>
            </a:r>
            <a:r>
              <a:rPr lang="en-GB" sz="3200" b="1" dirty="0" smtClean="0">
                <a:solidFill>
                  <a:srgbClr val="FF0000"/>
                </a:solidFill>
              </a:rPr>
              <a:t>manufacturing context</a:t>
            </a:r>
            <a:r>
              <a:rPr lang="en-GB" sz="3200" dirty="0" smtClean="0"/>
              <a:t>. </a:t>
            </a:r>
          </a:p>
          <a:p>
            <a:pPr>
              <a:spcBef>
                <a:spcPts val="900"/>
              </a:spcBef>
            </a:pPr>
            <a:r>
              <a:rPr lang="en-GB" sz="3200" dirty="0" smtClean="0"/>
              <a:t>In a service industry world, what’s the max capacity for a solicitors? - ie the PPF is </a:t>
            </a:r>
            <a:r>
              <a:rPr lang="en-GB" sz="3200" b="1" dirty="0" smtClean="0">
                <a:solidFill>
                  <a:srgbClr val="FF0000"/>
                </a:solidFill>
              </a:rPr>
              <a:t>much less clear </a:t>
            </a:r>
            <a:r>
              <a:rPr lang="en-GB" sz="3200" dirty="0" smtClean="0"/>
              <a:t>in a service world.</a:t>
            </a:r>
          </a:p>
          <a:p>
            <a:r>
              <a:rPr lang="en-GB" sz="3200" dirty="0"/>
              <a:t>The theory makes things sound like facts of life, ie the PPF is what it is – and you have to live within that </a:t>
            </a:r>
            <a:r>
              <a:rPr lang="en-GB" sz="3200" dirty="0" smtClean="0"/>
              <a:t>constraint.</a:t>
            </a:r>
            <a:endParaRPr lang="en-GB" sz="3200" dirty="0"/>
          </a:p>
          <a:p>
            <a:pPr>
              <a:spcBef>
                <a:spcPts val="1200"/>
              </a:spcBef>
            </a:pPr>
            <a:r>
              <a:rPr lang="en-GB" sz="3200" dirty="0"/>
              <a:t>... If the Chinese had taken that view 20 years ago they would have 500 million more people in abject poverty</a:t>
            </a:r>
            <a:br>
              <a:rPr lang="en-GB" sz="3200" dirty="0"/>
            </a:br>
            <a:endParaRPr lang="en-GB" sz="3200" dirty="0"/>
          </a:p>
          <a:p>
            <a:pPr>
              <a:spcBef>
                <a:spcPts val="1200"/>
              </a:spcBef>
            </a:pPr>
            <a:r>
              <a:rPr lang="en-GB" sz="3200" dirty="0"/>
              <a:t>The PPF is a </a:t>
            </a:r>
            <a:r>
              <a:rPr lang="en-GB" sz="3200" b="1" dirty="0">
                <a:solidFill>
                  <a:srgbClr val="FF0000"/>
                </a:solidFill>
              </a:rPr>
              <a:t>huge simplification of the real world</a:t>
            </a:r>
            <a:r>
              <a:rPr lang="en-GB" sz="3200" dirty="0"/>
              <a:t>, raising interesting questions, but not answering </a:t>
            </a:r>
            <a:r>
              <a:rPr lang="en-GB" sz="3200" dirty="0" smtClean="0"/>
              <a:t>them.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900"/>
              </a:spcBef>
            </a:pPr>
            <a:endParaRPr lang="en-GB" sz="3200" dirty="0" smtClean="0"/>
          </a:p>
          <a:p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653143" y="259114"/>
            <a:ext cx="915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RESERVATIONS ABOUT PPF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6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PPF on GRAPH PAPER.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454" y="1325635"/>
            <a:ext cx="1105784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/>
          </a:p>
          <a:p>
            <a:r>
              <a:rPr lang="en-GB" sz="4400" b="1" dirty="0" smtClean="0"/>
              <a:t>For the next task you will need graph paper..</a:t>
            </a:r>
          </a:p>
          <a:p>
            <a:endParaRPr lang="en-GB" sz="4400" b="1" dirty="0"/>
          </a:p>
          <a:p>
            <a:r>
              <a:rPr lang="en-GB" sz="4400" b="1" dirty="0" smtClean="0"/>
              <a:t>Plot the PPF using the information</a:t>
            </a:r>
            <a:br>
              <a:rPr lang="en-GB" sz="4400" b="1" dirty="0" smtClean="0"/>
            </a:br>
            <a:r>
              <a:rPr lang="en-GB" sz="4400" b="1" dirty="0" smtClean="0"/>
              <a:t>and calculate the opportunity costs.</a:t>
            </a:r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53242"/>
              </p:ext>
            </p:extLst>
          </p:nvPr>
        </p:nvGraphicFramePr>
        <p:xfrm>
          <a:off x="9359521" y="3192901"/>
          <a:ext cx="2383155" cy="2926080"/>
        </p:xfrm>
        <a:graphic>
          <a:graphicData uri="http://schemas.openxmlformats.org/drawingml/2006/table">
            <a:tbl>
              <a:tblPr/>
              <a:tblGrid>
                <a:gridCol w="1111885"/>
                <a:gridCol w="127127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Butter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Guns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MULTI-CHOICE QUESTIONS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454" y="1390029"/>
            <a:ext cx="10505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PPF Curves have appeared as both multi-choice questions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i="1" dirty="0" smtClean="0">
                <a:solidFill>
                  <a:srgbClr val="FF0000"/>
                </a:solidFill>
              </a:rPr>
              <a:t>AND </a:t>
            </a:r>
            <a:r>
              <a:rPr lang="en-GB" sz="4400" b="1" dirty="0" smtClean="0">
                <a:solidFill>
                  <a:srgbClr val="FF0000"/>
                </a:solidFill>
              </a:rPr>
              <a:t>data response questions.</a:t>
            </a:r>
          </a:p>
          <a:p>
            <a:endParaRPr lang="en-GB" sz="4400" b="1" dirty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</a:rPr>
              <a:t>So it is important to fully grasp this topic.</a:t>
            </a:r>
          </a:p>
        </p:txBody>
      </p:sp>
    </p:spTree>
    <p:extLst>
      <p:ext uri="{BB962C8B-B14F-4D97-AF65-F5344CB8AC3E}">
        <p14:creationId xmlns:p14="http://schemas.microsoft.com/office/powerpoint/2010/main" val="10046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403" t="27530" r="25462" b="32391"/>
          <a:stretch/>
        </p:blipFill>
        <p:spPr>
          <a:xfrm>
            <a:off x="533400" y="841829"/>
            <a:ext cx="11658600" cy="5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7" y="409903"/>
            <a:ext cx="11000094" cy="589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14" t="9673" r="27479" b="9375"/>
          <a:stretch/>
        </p:blipFill>
        <p:spPr>
          <a:xfrm>
            <a:off x="1059543" y="188685"/>
            <a:ext cx="9913257" cy="65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968" y="1461393"/>
            <a:ext cx="11308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Lo1 Draw the PPF diagram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00B0F0"/>
                </a:solidFill>
              </a:rPr>
              <a:t>Lo2 Distinguish between moves along and shifts in the PPF</a:t>
            </a:r>
            <a:br>
              <a:rPr lang="en-GB" sz="4000" b="1" dirty="0" smtClean="0">
                <a:solidFill>
                  <a:srgbClr val="00B0F0"/>
                </a:solidFill>
              </a:rPr>
            </a:br>
            <a:endParaRPr lang="en-GB" sz="4000" b="1" dirty="0" smtClean="0">
              <a:solidFill>
                <a:srgbClr val="00B0F0"/>
              </a:solidFill>
            </a:endParaRPr>
          </a:p>
          <a:p>
            <a:r>
              <a:rPr lang="en-GB" sz="4000" b="1" dirty="0" smtClean="0"/>
              <a:t>Lo3 Illustrate opportunity cost and economic growth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telecoms.com/files/2009/06/targ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36" y="5219700"/>
            <a:ext cx="198936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5" y="0"/>
            <a:ext cx="9274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998" t="19593" r="22996" b="7391"/>
          <a:stretch/>
        </p:blipFill>
        <p:spPr>
          <a:xfrm>
            <a:off x="1465943" y="0"/>
            <a:ext cx="8476343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790" t="77927" r="26358" b="10565"/>
          <a:stretch/>
        </p:blipFill>
        <p:spPr>
          <a:xfrm>
            <a:off x="1465943" y="6016172"/>
            <a:ext cx="8171542" cy="8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90" y="6499"/>
            <a:ext cx="6337737" cy="675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4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919" t="8681" r="27591" b="9573"/>
          <a:stretch/>
        </p:blipFill>
        <p:spPr>
          <a:xfrm>
            <a:off x="1814285" y="0"/>
            <a:ext cx="7184571" cy="568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6695" t="68403" r="27927" b="18502"/>
          <a:stretch/>
        </p:blipFill>
        <p:spPr>
          <a:xfrm>
            <a:off x="2032000" y="5965371"/>
            <a:ext cx="5878286" cy="769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471" t="22569" r="59524" b="69097"/>
          <a:stretch/>
        </p:blipFill>
        <p:spPr>
          <a:xfrm>
            <a:off x="6226629" y="5355771"/>
            <a:ext cx="18142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47" y="0"/>
            <a:ext cx="6607229" cy="675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342" t="9078" r="26246" b="13541"/>
          <a:stretch/>
        </p:blipFill>
        <p:spPr>
          <a:xfrm>
            <a:off x="1886857" y="217714"/>
            <a:ext cx="7358743" cy="65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4" y="319745"/>
            <a:ext cx="10483518" cy="601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1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PPF QUESTION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454" y="1325635"/>
            <a:ext cx="105052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Answer the past paper question on Production Possibility Frontiers.</a:t>
            </a:r>
          </a:p>
          <a:p>
            <a:endParaRPr lang="en-GB" sz="4400" b="1" dirty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We shall go through the answers as a class.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endParaRPr lang="en-GB" sz="2000" b="1" dirty="0" smtClean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 smtClean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 smtClean="0">
              <a:solidFill>
                <a:srgbClr val="7030A0"/>
              </a:solidFill>
            </a:endParaRPr>
          </a:p>
          <a:p>
            <a:endParaRPr lang="en-GB" sz="1600" b="1" dirty="0">
              <a:solidFill>
                <a:srgbClr val="7030A0"/>
              </a:solidFill>
            </a:endParaRPr>
          </a:p>
          <a:p>
            <a:r>
              <a:rPr lang="en-GB" sz="1600" b="1" dirty="0" smtClean="0">
                <a:solidFill>
                  <a:srgbClr val="7030A0"/>
                </a:solidFill>
              </a:rPr>
              <a:t>June </a:t>
            </a:r>
            <a:r>
              <a:rPr lang="en-GB" sz="1600" b="1" dirty="0">
                <a:solidFill>
                  <a:srgbClr val="7030A0"/>
                </a:solidFill>
              </a:rPr>
              <a:t>2009 – Section B (p. 12)</a:t>
            </a:r>
          </a:p>
          <a:p>
            <a:r>
              <a:rPr lang="en-GB" sz="1600" b="1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GB" sz="1600" b="1" dirty="0" smtClean="0">
                <a:solidFill>
                  <a:srgbClr val="FF0000"/>
                </a:solidFill>
                <a:hlinkClick r:id="rId2"/>
              </a:rPr>
              <a:t>www.edexcel.com/migrationdocuments/QP%20GCE%20Curriculum%202000/January%202009/6EC01_01_que_20090116.pdf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876300"/>
            <a:ext cx="11112500" cy="475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4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98" y="3636499"/>
            <a:ext cx="11325923" cy="3221501"/>
          </a:xfrm>
        </p:spPr>
        <p:txBody>
          <a:bodyPr>
            <a:normAutofit/>
          </a:bodyPr>
          <a:lstStyle/>
          <a:p>
            <a:r>
              <a:rPr lang="en-GB" b="1" dirty="0" smtClean="0"/>
              <a:t>LAND</a:t>
            </a:r>
            <a:r>
              <a:rPr lang="en-GB" dirty="0" smtClean="0"/>
              <a:t> e.g. Space </a:t>
            </a:r>
            <a:r>
              <a:rPr lang="en-GB" dirty="0"/>
              <a:t>to construct a building, wood, water, fish, crude oil, minerals, metals, </a:t>
            </a:r>
            <a:r>
              <a:rPr lang="en-GB" dirty="0" smtClean="0"/>
              <a:t>etc.</a:t>
            </a:r>
          </a:p>
          <a:p>
            <a:r>
              <a:rPr lang="en-GB" b="1" dirty="0" smtClean="0"/>
              <a:t>LABOUR</a:t>
            </a:r>
            <a:r>
              <a:rPr lang="en-GB" dirty="0" smtClean="0"/>
              <a:t> e.g. Designers</a:t>
            </a:r>
            <a:r>
              <a:rPr lang="en-GB" dirty="0"/>
              <a:t>, engineers, doctors, teachers, technicians, computer operators, etc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b="1" dirty="0" smtClean="0"/>
              <a:t>CAPITAL </a:t>
            </a:r>
            <a:r>
              <a:rPr lang="en-GB" dirty="0" smtClean="0"/>
              <a:t>e.g. buildings</a:t>
            </a:r>
            <a:r>
              <a:rPr lang="en-GB" dirty="0"/>
              <a:t>, machines, furniture, computer, vehicles, etc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ENTERPRISE</a:t>
            </a:r>
            <a:r>
              <a:rPr lang="en-GB" dirty="0" smtClean="0"/>
              <a:t> e.g. Chief </a:t>
            </a:r>
            <a:r>
              <a:rPr lang="en-GB" dirty="0"/>
              <a:t>Executive Officer [CEO], </a:t>
            </a:r>
            <a:r>
              <a:rPr lang="en-GB" dirty="0" smtClean="0"/>
              <a:t>Principal</a:t>
            </a:r>
            <a:r>
              <a:rPr lang="en-GB" dirty="0"/>
              <a:t>, Section Coordinator, Senior Managers, </a:t>
            </a:r>
            <a:r>
              <a:rPr lang="en-GB" dirty="0" smtClean="0"/>
              <a:t>Business people, etc</a:t>
            </a:r>
            <a:r>
              <a:rPr lang="en-GB" dirty="0"/>
              <a:t>.</a:t>
            </a:r>
          </a:p>
        </p:txBody>
      </p:sp>
      <p:sp>
        <p:nvSpPr>
          <p:cNvPr id="2" name="Down Arrow 1"/>
          <p:cNvSpPr/>
          <p:nvPr/>
        </p:nvSpPr>
        <p:spPr>
          <a:xfrm rot="16200000">
            <a:off x="1785432" y="191454"/>
            <a:ext cx="330591" cy="15404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61617" y="499825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Land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5851" y="1020028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Labour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99850" y="1497783"/>
            <a:ext cx="104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Capital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5851" y="2041155"/>
            <a:ext cx="146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Enterprise</a:t>
            </a:r>
            <a:endParaRPr lang="en-GB" sz="2400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1769666" y="716575"/>
            <a:ext cx="330591" cy="15404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" name="Down Arrow 16"/>
          <p:cNvSpPr/>
          <p:nvPr/>
        </p:nvSpPr>
        <p:spPr>
          <a:xfrm rot="16200000">
            <a:off x="1769666" y="1228576"/>
            <a:ext cx="330591" cy="15404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1769666" y="1774987"/>
            <a:ext cx="330591" cy="15404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4098" name="Picture 2" descr="http://www2.psd100.com/ppp/2013/11/2701/Factory-1127233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07" y="111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43758" y="2379897"/>
            <a:ext cx="22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A firm, business </a:t>
            </a:r>
            <a:br>
              <a:rPr lang="en-GB" sz="2400" dirty="0" smtClean="0"/>
            </a:br>
            <a:r>
              <a:rPr lang="en-GB" sz="2400" dirty="0" smtClean="0"/>
              <a:t>or enterprise</a:t>
            </a:r>
            <a:endParaRPr lang="en-GB" sz="24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7478806" y="1023947"/>
            <a:ext cx="330591" cy="15404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02267" y="1246284"/>
            <a:ext cx="247811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Output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of goods/services</a:t>
            </a:r>
            <a:br>
              <a:rPr lang="en-GB" sz="2400" dirty="0" smtClean="0"/>
            </a:br>
            <a:r>
              <a:rPr lang="en-GB" sz="2400" dirty="0" smtClean="0"/>
              <a:t>for sale in markets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5444" y="1350987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Inputs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132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0" grpId="0"/>
      <p:bldP spid="21" grpId="0" animBg="1"/>
      <p:bldP spid="1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502539"/>
            <a:ext cx="10147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1.1.4 Production possibility frontiers</a:t>
            </a:r>
            <a:endParaRPr lang="en-GB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The use of production possibility frontiers to depict:</a:t>
            </a:r>
            <a:endParaRPr lang="en-GB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opportunity cost (through marginal analysis) </a:t>
            </a:r>
            <a:endParaRPr lang="en-GB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 growth or decline </a:t>
            </a:r>
            <a:endParaRPr lang="en-GB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efficient or inefficient allocation of resources </a:t>
            </a:r>
            <a:endParaRPr lang="en-GB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possible and unobtainable production </a:t>
            </a:r>
            <a:endParaRPr lang="en-GB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The distinction between movements along and shifts in production possibility curves, considering the possible causes for such changes </a:t>
            </a:r>
            <a:endParaRPr lang="en-GB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The distinction between capital and consumer goods 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4851"/>
            <a:ext cx="116362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Specification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9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73" y="474505"/>
            <a:ext cx="5904854" cy="59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3" y="365125"/>
            <a:ext cx="10967593" cy="6169271"/>
          </a:xfrm>
        </p:spPr>
      </p:pic>
    </p:spTree>
    <p:extLst>
      <p:ext uri="{BB962C8B-B14F-4D97-AF65-F5344CB8AC3E}">
        <p14:creationId xmlns:p14="http://schemas.microsoft.com/office/powerpoint/2010/main" val="206542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62" y="1422177"/>
            <a:ext cx="65485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222222"/>
                </a:solidFill>
              </a:rPr>
              <a:t>“The </a:t>
            </a:r>
            <a:r>
              <a:rPr lang="en-GB" sz="3600" b="1" dirty="0">
                <a:solidFill>
                  <a:srgbClr val="222222"/>
                </a:solidFill>
              </a:rPr>
              <a:t>loss of </a:t>
            </a:r>
            <a:r>
              <a:rPr lang="en-GB" sz="3600" b="1" dirty="0" smtClean="0">
                <a:solidFill>
                  <a:srgbClr val="222222"/>
                </a:solidFill>
              </a:rPr>
              <a:t>alternatives </a:t>
            </a:r>
            <a:r>
              <a:rPr lang="en-GB" sz="3600" b="1" dirty="0">
                <a:solidFill>
                  <a:srgbClr val="222222"/>
                </a:solidFill>
              </a:rPr>
              <a:t>when one alternative is chosen</a:t>
            </a:r>
            <a:r>
              <a:rPr lang="en-GB" sz="3600" b="1" dirty="0" smtClean="0">
                <a:solidFill>
                  <a:srgbClr val="222222"/>
                </a:solidFill>
              </a:rPr>
              <a:t>...</a:t>
            </a:r>
          </a:p>
          <a:p>
            <a:endParaRPr lang="en-GB" sz="3600" b="1" dirty="0" smtClean="0">
              <a:solidFill>
                <a:srgbClr val="222222"/>
              </a:solidFill>
            </a:endParaRPr>
          </a:p>
          <a:p>
            <a:r>
              <a:rPr lang="en-GB" sz="3600" b="1" dirty="0" smtClean="0"/>
              <a:t>...it </a:t>
            </a:r>
            <a:r>
              <a:rPr lang="en-GB" sz="3600" b="1" dirty="0"/>
              <a:t>is the "cost" incurred by not enjoying the </a:t>
            </a:r>
            <a:r>
              <a:rPr lang="en-GB" sz="3600" b="1" i="1" dirty="0"/>
              <a:t>benefit</a:t>
            </a:r>
            <a:r>
              <a:rPr lang="en-GB" sz="3600" b="1" dirty="0"/>
              <a:t> that would be had by taking the second best choice </a:t>
            </a:r>
            <a:r>
              <a:rPr lang="en-GB" sz="3600" b="1" dirty="0" smtClean="0"/>
              <a:t>available.”</a:t>
            </a:r>
            <a:endParaRPr lang="en-GB" sz="3600" b="1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4851"/>
            <a:ext cx="11636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 TERM: OPPORTUNITY COST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436462" y="6184558"/>
            <a:ext cx="9977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en-GB" sz="2000" dirty="0" smtClean="0">
                <a:solidFill>
                  <a:srgbClr val="00B0F0"/>
                </a:solidFill>
                <a:hlinkClick r:id="rId2"/>
              </a:rPr>
              <a:t>www.youtube.com/watch?v=6fGOEKkO0iI</a:t>
            </a:r>
            <a:r>
              <a:rPr lang="en-GB" sz="2000" dirty="0" smtClean="0">
                <a:solidFill>
                  <a:srgbClr val="00B0F0"/>
                </a:solidFill>
              </a:rPr>
              <a:t> (part 1) 4:10 onwards PPF</a:t>
            </a:r>
            <a:endParaRPr lang="en-GB" sz="2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jpundits.com/wp-content/uploads/2014/06/opportunity-cost-in-econom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86" y="3191892"/>
            <a:ext cx="3916782" cy="36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109466" y="523575"/>
            <a:ext cx="11140" cy="5581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109467" y="6104682"/>
            <a:ext cx="81525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0429" y="5918005"/>
            <a:ext cx="5347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759378" y="3278137"/>
            <a:ext cx="3152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Agriculture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6770" y="6104682"/>
            <a:ext cx="3152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Manufacturing</a:t>
            </a:r>
          </a:p>
        </p:txBody>
      </p:sp>
      <p:sp>
        <p:nvSpPr>
          <p:cNvPr id="11" name="Up Arrow 10"/>
          <p:cNvSpPr/>
          <p:nvPr/>
        </p:nvSpPr>
        <p:spPr>
          <a:xfrm>
            <a:off x="638812" y="289637"/>
            <a:ext cx="311949" cy="1314171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8449001" y="5709283"/>
            <a:ext cx="311949" cy="1314171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03131" y="3570526"/>
            <a:ext cx="10531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Your economy (like all economies) has scarce resources. 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You are faced with an important decision:</a:t>
            </a:r>
          </a:p>
          <a:p>
            <a:endParaRPr lang="en-US" sz="2400" b="1" dirty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 Should you allocate your resources to Agriculture or to Manufacturing?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Can you allocate to both?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2393732" y="106753"/>
            <a:ext cx="8777190" cy="320737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CONGRATULATIONS!!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You have been hired as Minister of Agriculture and </a:t>
            </a:r>
            <a:r>
              <a:rPr lang="en-US" sz="2800" b="1" dirty="0" smtClean="0">
                <a:solidFill>
                  <a:schemeClr val="tx1"/>
                </a:solidFill>
              </a:rPr>
              <a:t>Manufacturing!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109466" y="523575"/>
            <a:ext cx="11140" cy="5581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109467" y="6104682"/>
            <a:ext cx="81525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0429" y="5918005"/>
            <a:ext cx="5347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759378" y="3278137"/>
            <a:ext cx="3152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Agriculture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6770" y="6104682"/>
            <a:ext cx="3152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Manufacturing</a:t>
            </a:r>
          </a:p>
        </p:txBody>
      </p:sp>
      <p:sp>
        <p:nvSpPr>
          <p:cNvPr id="11" name="Up Arrow 10"/>
          <p:cNvSpPr/>
          <p:nvPr/>
        </p:nvSpPr>
        <p:spPr>
          <a:xfrm>
            <a:off x="638812" y="289637"/>
            <a:ext cx="311949" cy="1314171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8449001" y="5709283"/>
            <a:ext cx="311949" cy="1314171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39614" y="3570526"/>
            <a:ext cx="9790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When more capital is invested into manufacturing, what happens to the level of investment in agriculture?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Sketch on the diagram how you imagine the curve to appear. </a:t>
            </a:r>
          </a:p>
        </p:txBody>
      </p:sp>
      <p:sp>
        <p:nvSpPr>
          <p:cNvPr id="18" name="Cloud 17"/>
          <p:cNvSpPr/>
          <p:nvPr/>
        </p:nvSpPr>
        <p:spPr>
          <a:xfrm>
            <a:off x="2038132" y="137319"/>
            <a:ext cx="8777190" cy="320737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CONGRATULATIONS!!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You have been hired as Minister of Agriculture and </a:t>
            </a:r>
            <a:r>
              <a:rPr lang="en-US" sz="2800" b="1" dirty="0" smtClean="0">
                <a:solidFill>
                  <a:schemeClr val="tx1"/>
                </a:solidFill>
              </a:rPr>
              <a:t>Manufacturing!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2496119" y="523576"/>
            <a:ext cx="11140" cy="5581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496118" y="6104682"/>
            <a:ext cx="6603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25616" y="5918005"/>
            <a:ext cx="5347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549160" y="3344611"/>
            <a:ext cx="3152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Agriculture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6770" y="6104682"/>
            <a:ext cx="3152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Manufacturing</a:t>
            </a:r>
          </a:p>
        </p:txBody>
      </p:sp>
      <p:sp>
        <p:nvSpPr>
          <p:cNvPr id="11" name="Up Arrow 10"/>
          <p:cNvSpPr/>
          <p:nvPr/>
        </p:nvSpPr>
        <p:spPr>
          <a:xfrm>
            <a:off x="2125616" y="289638"/>
            <a:ext cx="311949" cy="1314171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7576785" y="5709283"/>
            <a:ext cx="311949" cy="1314171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614118" y="150662"/>
          <a:ext cx="1875058" cy="647015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7865"/>
                <a:gridCol w="917193"/>
              </a:tblGrid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800</a:t>
                      </a:r>
                      <a:endParaRPr lang="en-GB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790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760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720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340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660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480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570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450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620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650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750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780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0953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8" name="Cloud 17"/>
          <p:cNvSpPr/>
          <p:nvPr/>
        </p:nvSpPr>
        <p:spPr>
          <a:xfrm>
            <a:off x="2660385" y="1392703"/>
            <a:ext cx="5729460" cy="2602523"/>
          </a:xfrm>
          <a:prstGeom prst="cloud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092539" y="2300097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Now plot the graph to reveal the correct curve!</a:t>
            </a:r>
          </a:p>
        </p:txBody>
      </p:sp>
    </p:spTree>
    <p:extLst>
      <p:ext uri="{BB962C8B-B14F-4D97-AF65-F5344CB8AC3E}">
        <p14:creationId xmlns:p14="http://schemas.microsoft.com/office/powerpoint/2010/main" val="13370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49291" y="209414"/>
            <a:ext cx="5855006" cy="235495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6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a production possibility frontier?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639538"/>
            <a:ext cx="111633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00B0F0"/>
                </a:solidFill>
              </a:rPr>
              <a:t>Production: </a:t>
            </a:r>
            <a:r>
              <a:rPr lang="en-GB" sz="2800" dirty="0"/>
              <a:t>the action of </a:t>
            </a:r>
            <a:r>
              <a:rPr lang="en-GB" sz="2800" dirty="0" smtClean="0"/>
              <a:t>manufacturing </a:t>
            </a:r>
            <a:r>
              <a:rPr lang="en-GB" sz="2800" dirty="0"/>
              <a:t>from components or raw materials, </a:t>
            </a:r>
            <a:r>
              <a:rPr lang="en-GB" sz="2800" dirty="0" smtClean="0"/>
              <a:t>making a product from ‘land’ with ‘capital’ and ‘labour’.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b="1" dirty="0" smtClean="0">
                <a:solidFill>
                  <a:srgbClr val="C00000"/>
                </a:solidFill>
              </a:rPr>
              <a:t>Possibility</a:t>
            </a:r>
            <a:r>
              <a:rPr lang="en-GB" sz="5400" b="1" dirty="0">
                <a:solidFill>
                  <a:srgbClr val="C00000"/>
                </a:solidFill>
              </a:rPr>
              <a:t>: </a:t>
            </a:r>
            <a:r>
              <a:rPr lang="en-GB" sz="2800" dirty="0"/>
              <a:t>the chances of </a:t>
            </a:r>
            <a:r>
              <a:rPr lang="en-GB" sz="2800" dirty="0" smtClean="0"/>
              <a:t>something happening.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00B050"/>
                </a:solidFill>
              </a:rPr>
              <a:t>Frontier: </a:t>
            </a:r>
            <a:r>
              <a:rPr lang="en-GB" sz="2800" dirty="0"/>
              <a:t>the extreme limit of understanding or achievement in a particular area.</a:t>
            </a:r>
          </a:p>
        </p:txBody>
      </p:sp>
    </p:spTree>
    <p:extLst>
      <p:ext uri="{BB962C8B-B14F-4D97-AF65-F5344CB8AC3E}">
        <p14:creationId xmlns:p14="http://schemas.microsoft.com/office/powerpoint/2010/main" val="24151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1259</Words>
  <Application>Microsoft Office PowerPoint</Application>
  <PresentationFormat>Widescreen</PresentationFormat>
  <Paragraphs>259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</dc:creator>
  <cp:lastModifiedBy>Michael Wilson</cp:lastModifiedBy>
  <cp:revision>204</cp:revision>
  <dcterms:created xsi:type="dcterms:W3CDTF">2014-08-28T13:03:11Z</dcterms:created>
  <dcterms:modified xsi:type="dcterms:W3CDTF">2017-09-23T15:46:53Z</dcterms:modified>
</cp:coreProperties>
</file>