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31"/>
  </p:notesMasterIdLst>
  <p:sldIdLst>
    <p:sldId id="256" r:id="rId4"/>
    <p:sldId id="266" r:id="rId5"/>
    <p:sldId id="258" r:id="rId6"/>
    <p:sldId id="274" r:id="rId7"/>
    <p:sldId id="269" r:id="rId8"/>
    <p:sldId id="307" r:id="rId9"/>
    <p:sldId id="297" r:id="rId10"/>
    <p:sldId id="298" r:id="rId11"/>
    <p:sldId id="299" r:id="rId12"/>
    <p:sldId id="300" r:id="rId13"/>
    <p:sldId id="301" r:id="rId14"/>
    <p:sldId id="296" r:id="rId15"/>
    <p:sldId id="308" r:id="rId16"/>
    <p:sldId id="302" r:id="rId17"/>
    <p:sldId id="303" r:id="rId18"/>
    <p:sldId id="304" r:id="rId19"/>
    <p:sldId id="305" r:id="rId20"/>
    <p:sldId id="306" r:id="rId21"/>
    <p:sldId id="295" r:id="rId22"/>
    <p:sldId id="286" r:id="rId23"/>
    <p:sldId id="309" r:id="rId24"/>
    <p:sldId id="310" r:id="rId25"/>
    <p:sldId id="287" r:id="rId26"/>
    <p:sldId id="288" r:id="rId27"/>
    <p:sldId id="291" r:id="rId28"/>
    <p:sldId id="292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57" d="100"/>
          <a:sy n="57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thought this might make nice flashcards,</a:t>
            </a:r>
            <a:r>
              <a:rPr lang="en-GB" baseline="0" dirty="0"/>
              <a:t> I am teaching this – so I may change it after I get feedback from my group!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5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7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408CB-883D-448A-B517-B9836876F6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88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46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62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2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5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39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32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15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9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33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70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5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9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1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qlive.co.uk/midlands/2017/07/28/news/four-new-business-leaders-join-lep-board-26661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ewsletter.co.uk/news/business/local-businesses-eye-eu-expansion-in-brexit-response-1-8071065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nsidermedia.com/insider/ireland/kainos-commits-to-multimillion-pound-rd-investment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p24.co.uk/business/bateman-groundworks-to-invest-1-6m-in-new-plant-and-vehicles-1-515147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dp24.co.uk/business/anglian-water-s-green-bond-raises-250m-in-financial-first-1-5133803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heguardian.com/business/2017/aug/10/asda-workers-face-redundancy-uk-walmart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prretailnews.com/2017/07/28/spar-india-customers-delighted-with-its-latest-gift-card-concept-93474885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60O2OH7mHys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business/2017/08/08/asos-targets-us-market-giant-new-warehouse-near-atlant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otsman.com/business/companies/retail/poor-summer-weather-hammers-sales-at-diy-chain-b-q-1-4535407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otsman.com/business/companies/jobs-secured-in-kilwinning-engineer-s-management-buyout-1-4534329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504" y="4102780"/>
            <a:ext cx="6042992" cy="2536559"/>
          </a:xfrm>
        </p:spPr>
        <p:txBody>
          <a:bodyPr>
            <a:normAutofit fontScale="55000" lnSpcReduction="20000"/>
          </a:bodyPr>
          <a:lstStyle/>
          <a:p>
            <a:r>
              <a:rPr lang="en-GB" sz="9800" b="1" dirty="0">
                <a:solidFill>
                  <a:srgbClr val="0070C0"/>
                </a:solidFill>
              </a:rPr>
              <a:t>Edexcel A2 Business</a:t>
            </a:r>
          </a:p>
          <a:p>
            <a:r>
              <a:rPr lang="en-GB" sz="5100" dirty="0"/>
              <a:t>3.6.1 Causes and effects of change</a:t>
            </a:r>
            <a:endParaRPr lang="en-GB" sz="8700" dirty="0"/>
          </a:p>
          <a:p>
            <a:endParaRPr lang="en-GB" sz="4000" dirty="0"/>
          </a:p>
          <a:p>
            <a:r>
              <a:rPr lang="en-GB" sz="11200" dirty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#4 Cause of change: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transformational leadership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This may happen if new leadership is brought into the organisation that seeks to change it</a:t>
            </a:r>
          </a:p>
          <a:p>
            <a:endParaRPr lang="en-GB" dirty="0"/>
          </a:p>
          <a:p>
            <a:r>
              <a:rPr lang="en-GB" dirty="0"/>
              <a:t>Issues the business will face as a result;</a:t>
            </a:r>
          </a:p>
          <a:p>
            <a:pPr lvl="1"/>
            <a:r>
              <a:rPr lang="en-GB" dirty="0"/>
              <a:t>The business will need to reinvent itself to achieve competitive advantage</a:t>
            </a:r>
          </a:p>
          <a:p>
            <a:pPr lvl="1"/>
            <a:r>
              <a:rPr lang="en-GB" dirty="0"/>
              <a:t>A new business culture which challenges managers to develop new ways of thinking</a:t>
            </a:r>
          </a:p>
          <a:p>
            <a:pPr lvl="1"/>
            <a:r>
              <a:rPr lang="en-GB" dirty="0"/>
              <a:t>The business encourages the development of new ideas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8404" y="1825625"/>
            <a:ext cx="456919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99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#5 Cause of change: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market and other external factors (PESTLE)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/>
              <a:t>This may happen if there have been new entrants to the market (Porter’s 5 forces) or due to EU expansion, or changes in the market (e.g. energy market deregulation)</a:t>
            </a:r>
          </a:p>
          <a:p>
            <a:endParaRPr lang="en-GB" dirty="0"/>
          </a:p>
          <a:p>
            <a:r>
              <a:rPr lang="en-GB" dirty="0"/>
              <a:t>Issues the business will face as a result;</a:t>
            </a:r>
          </a:p>
          <a:p>
            <a:pPr lvl="1"/>
            <a:r>
              <a:rPr lang="en-GB" dirty="0"/>
              <a:t>The business may need to respond by increasing their research and development budget to introduce more innovative products to their portfolio</a:t>
            </a:r>
          </a:p>
          <a:p>
            <a:pPr lvl="1"/>
            <a:r>
              <a:rPr lang="en-GB" dirty="0"/>
              <a:t>They may need to change the corporate objectives</a:t>
            </a:r>
          </a:p>
          <a:p>
            <a:pPr lvl="1"/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9975" y="1825625"/>
            <a:ext cx="464605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06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Possible effects of change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Possible effects of change on a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All these changes can cause effects on a business, they depend on the type, size and industry, but the general effects your exam board would like you to know about are: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3200" dirty="0"/>
              <a:t>competitiveness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3200" dirty="0"/>
              <a:t>productivity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3200" dirty="0"/>
              <a:t>financial performance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3200" dirty="0"/>
              <a:t>stakeholders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24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#1 Effect of change on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competitiveness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51713" cy="46016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A business that is undergoing change may need to;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Be aware of competitors actions and be prepared to react to them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Benchmark with similar businesses to make sure they are keeping 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Invest in R&amp;D (research and development) to keep innovating and bringing new products to market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Investigate new and emerging markets e.g. BRIC economies, (Brazil, Russia, India and China) or the expanding EU</a:t>
            </a:r>
          </a:p>
          <a:p>
            <a:endParaRPr lang="en-GB" dirty="0"/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01395" y="2471987"/>
            <a:ext cx="3827118" cy="3120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87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#2 Effect of change on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productivity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962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that is undergoing change may need to;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Invest in new equipment and machinery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Change production methods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Change quality management methods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Retrain managers so their skills meet the new technologies used</a:t>
            </a:r>
          </a:p>
          <a:p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42887" y="5644307"/>
            <a:ext cx="5343939" cy="64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749611"/>
            <a:ext cx="2952750" cy="554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05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#3 Effect of change on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financial performance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that is undergoing change may need to;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Compare sales estimate with available production capacity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Budget for necessary increases in staff and capacity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Produce new cash flow forecasts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Discuss how to raise any extra capital</a:t>
            </a:r>
          </a:p>
          <a:p>
            <a:endParaRPr lang="en-GB" dirty="0"/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4248" y="1825625"/>
            <a:ext cx="513750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34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#4 Effect of change on stakeholders (internal)</a:t>
            </a:r>
            <a:endParaRPr lang="en-GB" dirty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Stakeholders may be effected by change: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Employees may feel unsure about their future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Managers may be worried about duplicate roles and redundancies, or possibly see the change as positive with new opportunities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17655"/>
            <a:ext cx="5181600" cy="4167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06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#4 Effect of change on stakeholders (External)</a:t>
            </a:r>
            <a:endParaRPr lang="en-GB" dirty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Stakeholders may be effected by change: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Shareholders may be reluctant to invest while there is a period of change happening, until circumstances are more settled within the business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Customers may be delighted with the new range of products and improved 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Suppliers may see the change as an opportunity to renegotiate old contracts with more favourable terms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2081" y="1825625"/>
            <a:ext cx="4021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Revision Video 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412776"/>
            <a:ext cx="7608143" cy="484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4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79723"/>
            <a:ext cx="10515600" cy="26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F91B-49D9-4B68-991B-1FB53C59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93290-0078-4223-ACD1-D8DDE132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15389-1F17-46B8-A734-CDD4AA767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6"/>
          <a:stretch/>
        </p:blipFill>
        <p:spPr>
          <a:xfrm>
            <a:off x="-1" y="731836"/>
            <a:ext cx="12152715" cy="37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7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2A01-F97D-4BA4-99A4-457B7F16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6285-51E3-48F8-AF03-9AA012EF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1931A-ACC1-4F5C-969E-0A9B01305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74" y="-23192"/>
            <a:ext cx="6588126" cy="68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97" y="1343439"/>
            <a:ext cx="7974607" cy="5309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1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715" y="2437786"/>
            <a:ext cx="10577192" cy="1352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388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2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524000" y="1330278"/>
            <a:ext cx="9144000" cy="5342032"/>
            <a:chOff x="-381" y="202"/>
            <a:chExt cx="6522" cy="391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-381" y="202"/>
              <a:ext cx="6522" cy="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" y="202"/>
              <a:ext cx="6528" cy="39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4019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36" y="2295997"/>
            <a:ext cx="10820208" cy="1308594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2025" y="376361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318169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715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2700" b="1" dirty="0">
                <a:solidFill>
                  <a:prstClr val="black"/>
                </a:solidFill>
              </a:rPr>
              <a:t>Transformational leadership</a:t>
            </a:r>
            <a:r>
              <a:rPr lang="en-GB" sz="2700" dirty="0">
                <a:solidFill>
                  <a:prstClr val="black"/>
                </a:solidFill>
              </a:rPr>
              <a:t>; A leader who transforms the business that they work for, for example Stuart Rose of Marks and Spencer</a:t>
            </a:r>
          </a:p>
          <a:p>
            <a:pPr marL="5715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2700" dirty="0">
                <a:solidFill>
                  <a:prstClr val="black"/>
                </a:solidFill>
              </a:rPr>
              <a:t>(</a:t>
            </a:r>
            <a:r>
              <a:rPr lang="en-GB" sz="2700" b="1" dirty="0">
                <a:solidFill>
                  <a:prstClr val="black"/>
                </a:solidFill>
              </a:rPr>
              <a:t>PESTLE</a:t>
            </a:r>
            <a:r>
              <a:rPr lang="en-GB" sz="2700" dirty="0">
                <a:solidFill>
                  <a:prstClr val="black"/>
                </a:solidFill>
              </a:rPr>
              <a:t>); Political, economic, social, technological, legal and environmental external pressures on business</a:t>
            </a:r>
          </a:p>
          <a:p>
            <a:pPr marL="5715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2700" b="1" dirty="0">
                <a:solidFill>
                  <a:prstClr val="black"/>
                </a:solidFill>
              </a:rPr>
              <a:t>Competitiveness</a:t>
            </a:r>
            <a:r>
              <a:rPr lang="en-GB" sz="2700" dirty="0">
                <a:solidFill>
                  <a:prstClr val="black"/>
                </a:solidFill>
              </a:rPr>
              <a:t>; The ability of a business to sell goods and services in a market in relation to other businesses in the same market</a:t>
            </a:r>
          </a:p>
          <a:p>
            <a:pPr marL="5715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2700" b="1" dirty="0">
                <a:solidFill>
                  <a:prstClr val="black"/>
                </a:solidFill>
              </a:rPr>
              <a:t>Productivity</a:t>
            </a:r>
            <a:r>
              <a:rPr lang="en-GB" sz="2700" dirty="0">
                <a:solidFill>
                  <a:prstClr val="black"/>
                </a:solidFill>
              </a:rPr>
              <a:t>; the rate of output per unit of input</a:t>
            </a:r>
          </a:p>
          <a:p>
            <a:pPr marL="5715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2700" b="1" dirty="0">
                <a:solidFill>
                  <a:prstClr val="black"/>
                </a:solidFill>
              </a:rPr>
              <a:t>Stakeholders</a:t>
            </a:r>
            <a:r>
              <a:rPr lang="en-GB" sz="2700" dirty="0">
                <a:solidFill>
                  <a:prstClr val="black"/>
                </a:solidFill>
              </a:rPr>
              <a:t>; anyone with an interest in or who us affected by a business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3.6.1 Causes and effects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dirty="0"/>
              <a:t>a) Causes of change:</a:t>
            </a:r>
          </a:p>
          <a:p>
            <a:pPr lvl="2"/>
            <a:r>
              <a:rPr lang="en-GB" sz="3200" dirty="0"/>
              <a:t>changes in organisational size</a:t>
            </a:r>
          </a:p>
          <a:p>
            <a:pPr lvl="2"/>
            <a:r>
              <a:rPr lang="en-GB" sz="3200" dirty="0"/>
              <a:t>poor business performance</a:t>
            </a:r>
          </a:p>
          <a:p>
            <a:pPr lvl="2"/>
            <a:r>
              <a:rPr lang="en-GB" sz="3200" dirty="0"/>
              <a:t>new ownership</a:t>
            </a:r>
          </a:p>
          <a:p>
            <a:pPr lvl="2"/>
            <a:r>
              <a:rPr lang="en-GB" sz="3200" dirty="0"/>
              <a:t>transformational leadership</a:t>
            </a:r>
          </a:p>
          <a:p>
            <a:pPr lvl="2"/>
            <a:r>
              <a:rPr lang="en-GB" sz="3200" dirty="0"/>
              <a:t>the market and other external factors (PESTLE)</a:t>
            </a:r>
          </a:p>
          <a:p>
            <a:pPr marL="0" indent="0">
              <a:buNone/>
            </a:pPr>
            <a:r>
              <a:rPr lang="en-GB" sz="4000" dirty="0"/>
              <a:t>b) Possible effects on:</a:t>
            </a:r>
          </a:p>
          <a:p>
            <a:pPr lvl="2"/>
            <a:r>
              <a:rPr lang="en-GB" sz="3200" dirty="0"/>
              <a:t>competitiveness</a:t>
            </a:r>
          </a:p>
          <a:p>
            <a:pPr lvl="2"/>
            <a:r>
              <a:rPr lang="en-GB" sz="3200" dirty="0"/>
              <a:t>productivity</a:t>
            </a:r>
          </a:p>
          <a:p>
            <a:pPr lvl="2"/>
            <a:r>
              <a:rPr lang="en-GB" sz="3200" dirty="0"/>
              <a:t>financial performance</a:t>
            </a:r>
          </a:p>
          <a:p>
            <a:pPr lvl="2"/>
            <a:r>
              <a:rPr lang="en-GB" sz="3200" dirty="0"/>
              <a:t>stakeholders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000" dirty="0"/>
              <a:t>How has your life changed in the last year?</a:t>
            </a:r>
          </a:p>
          <a:p>
            <a:r>
              <a:rPr lang="en-GB" sz="4000" dirty="0"/>
              <a:t>Moved house? Changed school? New mates?  Started to learn to drive? Bought a new phone?  </a:t>
            </a:r>
          </a:p>
          <a:p>
            <a:r>
              <a:rPr lang="en-GB" sz="4000" dirty="0"/>
              <a:t>Your life, like business, is dynamic and not static, there are changes all the time.</a:t>
            </a:r>
          </a:p>
          <a:p>
            <a:r>
              <a:rPr lang="en-GB" sz="4000" dirty="0"/>
              <a:t>Who else is effected by the changes in your life?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Causes of change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Causes of change in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There are lots of causes of change in a business, many of them are industry specific (e.g. rain in agribusiness) the main ones your exam board would like you to know about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600" dirty="0"/>
              <a:t>changes in organisational size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600" dirty="0"/>
              <a:t>poor business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600" dirty="0"/>
              <a:t>new ownership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600" dirty="0"/>
              <a:t>transformational leadership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600" dirty="0"/>
              <a:t>the market and other external factors (PESTLE)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46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br>
              <a:rPr lang="en-GB" dirty="0"/>
            </a:br>
            <a:r>
              <a:rPr lang="en-GB" dirty="0"/>
              <a:t>#1 Cause of change: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changes in organisational size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The business may grow in size for example if it expands internationally</a:t>
            </a:r>
          </a:p>
          <a:p>
            <a:endParaRPr lang="en-GB" dirty="0"/>
          </a:p>
          <a:p>
            <a:r>
              <a:rPr lang="en-GB" dirty="0"/>
              <a:t>Issues the business will face as a result are</a:t>
            </a:r>
          </a:p>
          <a:p>
            <a:pPr lvl="1"/>
            <a:r>
              <a:rPr lang="en-GB" dirty="0"/>
              <a:t>Maintaining  the company culture</a:t>
            </a:r>
          </a:p>
          <a:p>
            <a:pPr lvl="1"/>
            <a:r>
              <a:rPr lang="en-GB" dirty="0"/>
              <a:t>Motivating staff during the expansion</a:t>
            </a:r>
          </a:p>
          <a:p>
            <a:pPr lvl="1"/>
            <a:r>
              <a:rPr lang="en-GB" dirty="0"/>
              <a:t>Increased labour costs with hiring of new staff</a:t>
            </a:r>
          </a:p>
          <a:p>
            <a:pPr lvl="1"/>
            <a:r>
              <a:rPr lang="en-GB" dirty="0"/>
              <a:t>Training of new staff</a:t>
            </a:r>
          </a:p>
          <a:p>
            <a:endParaRPr lang="en-GB" dirty="0"/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894391"/>
            <a:ext cx="5181600" cy="4213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96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#2 Cause of change: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poor business performance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This may happen if the business experiences poor sales, low profits or slow expansion</a:t>
            </a:r>
          </a:p>
          <a:p>
            <a:endParaRPr lang="en-GB" dirty="0"/>
          </a:p>
          <a:p>
            <a:r>
              <a:rPr lang="en-GB" dirty="0"/>
              <a:t>Issues the business will face as a result;</a:t>
            </a:r>
          </a:p>
          <a:p>
            <a:pPr lvl="1"/>
            <a:r>
              <a:rPr lang="en-GB" dirty="0"/>
              <a:t>The business will need new objectives and a new direction</a:t>
            </a:r>
          </a:p>
          <a:p>
            <a:pPr lvl="1"/>
            <a:r>
              <a:rPr lang="en-GB" dirty="0"/>
              <a:t>The business will need some new strategies to compete (Ansoff’s)</a:t>
            </a:r>
          </a:p>
          <a:p>
            <a:pPr lvl="1"/>
            <a:r>
              <a:rPr lang="en-GB" dirty="0"/>
              <a:t>The business will need to look at what is necessary to improve performance this may mean delayering or redundancies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38929"/>
            <a:ext cx="5181600" cy="3724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28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#3 Cause of change: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ownership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/>
              <a:t>This may happen if the business has been bought or merged with another business or there has been a management buyout</a:t>
            </a:r>
          </a:p>
          <a:p>
            <a:endParaRPr lang="en-GB" dirty="0"/>
          </a:p>
          <a:p>
            <a:r>
              <a:rPr lang="en-GB" dirty="0"/>
              <a:t>Issues the business will face as a result;</a:t>
            </a:r>
          </a:p>
          <a:p>
            <a:pPr lvl="1"/>
            <a:r>
              <a:rPr lang="en-GB" dirty="0"/>
              <a:t>There may be significant role duplication (two marketing managers for example) so there may need to be redundancies</a:t>
            </a:r>
          </a:p>
          <a:p>
            <a:pPr lvl="1"/>
            <a:r>
              <a:rPr lang="en-GB" dirty="0"/>
              <a:t>There may be a clash of cultures</a:t>
            </a:r>
          </a:p>
          <a:p>
            <a:pPr lvl="1"/>
            <a:r>
              <a:rPr lang="en-GB" dirty="0"/>
              <a:t>There may be issues of communication between the two businesses as they change and merge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9009" y="1825625"/>
            <a:ext cx="51279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0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1043</Words>
  <Application>Microsoft Office PowerPoint</Application>
  <PresentationFormat>Widescreen</PresentationFormat>
  <Paragraphs>131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Wingdings</vt:lpstr>
      <vt:lpstr>Office Theme</vt:lpstr>
      <vt:lpstr>6_Office Theme</vt:lpstr>
      <vt:lpstr>1_Office Theme</vt:lpstr>
      <vt:lpstr>PowerPoint Presentation</vt:lpstr>
      <vt:lpstr>Worksheet</vt:lpstr>
      <vt:lpstr>3.6.1 Causes and effects of change</vt:lpstr>
      <vt:lpstr>Starter</vt:lpstr>
      <vt:lpstr>PowerPoint Presentation</vt:lpstr>
      <vt:lpstr>Causes of change in business</vt:lpstr>
      <vt:lpstr> #1 Cause of change: changes in organisational size </vt:lpstr>
      <vt:lpstr>#2 Cause of change: poor business performance</vt:lpstr>
      <vt:lpstr>#3 Cause of change: new ownership</vt:lpstr>
      <vt:lpstr>#4 Cause of change: transformational leadership</vt:lpstr>
      <vt:lpstr>#5 Cause of change: the market and other external factors (PESTLE)</vt:lpstr>
      <vt:lpstr>PowerPoint Presentation</vt:lpstr>
      <vt:lpstr>Possible effects of change on a business</vt:lpstr>
      <vt:lpstr>#1 Effect of change on competitiveness</vt:lpstr>
      <vt:lpstr>#2 Effect of change on productivity</vt:lpstr>
      <vt:lpstr>#3 Effect of change on financial performance</vt:lpstr>
      <vt:lpstr>#4 Effect of change on stakeholders (internal) </vt:lpstr>
      <vt:lpstr>#4 Effect of change on stakeholders (External) </vt:lpstr>
      <vt:lpstr>Revision Video </vt:lpstr>
      <vt:lpstr>Sample Edexcel A2 questions</vt:lpstr>
      <vt:lpstr>PowerPoint Presentation</vt:lpstr>
      <vt:lpstr>PowerPoint Presentation</vt:lpstr>
      <vt:lpstr>Case study for question 1</vt:lpstr>
      <vt:lpstr>Sample question 1</vt:lpstr>
      <vt:lpstr>Case study for question 2</vt:lpstr>
      <vt:lpstr>Sample question 2</vt:lpstr>
      <vt:lpstr>Glossary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75</cp:revision>
  <dcterms:created xsi:type="dcterms:W3CDTF">2017-05-29T18:04:54Z</dcterms:created>
  <dcterms:modified xsi:type="dcterms:W3CDTF">2020-11-04T08:36:37Z</dcterms:modified>
</cp:coreProperties>
</file>