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8" r:id="rId6"/>
    <p:sldId id="269" r:id="rId7"/>
    <p:sldId id="270" r:id="rId8"/>
    <p:sldId id="271"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252026-D4CE-42F9-8B53-34843246A7A7}" type="datetimeFigureOut">
              <a:rPr lang="en-GB" smtClean="0"/>
              <a:t>12/09/2012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C6D603-45F7-41DF-A527-3074D32E25C2}" type="slidenum">
              <a:rPr lang="en-GB" smtClean="0"/>
              <a:t>‹#›</a:t>
            </a:fld>
            <a:endParaRPr lang="en-GB"/>
          </a:p>
        </p:txBody>
      </p:sp>
    </p:spTree>
    <p:extLst>
      <p:ext uri="{BB962C8B-B14F-4D97-AF65-F5344CB8AC3E}">
        <p14:creationId xmlns:p14="http://schemas.microsoft.com/office/powerpoint/2010/main" val="2519297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BC6D603-45F7-41DF-A527-3074D32E25C2}" type="slidenum">
              <a:rPr lang="en-GB" smtClean="0"/>
              <a:t>9</a:t>
            </a:fld>
            <a:endParaRPr lang="en-GB"/>
          </a:p>
        </p:txBody>
      </p:sp>
    </p:spTree>
    <p:extLst>
      <p:ext uri="{BB962C8B-B14F-4D97-AF65-F5344CB8AC3E}">
        <p14:creationId xmlns:p14="http://schemas.microsoft.com/office/powerpoint/2010/main" val="1932919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BC6D603-45F7-41DF-A527-3074D32E25C2}" type="slidenum">
              <a:rPr lang="en-GB" smtClean="0"/>
              <a:t>10</a:t>
            </a:fld>
            <a:endParaRPr lang="en-GB"/>
          </a:p>
        </p:txBody>
      </p:sp>
    </p:spTree>
    <p:extLst>
      <p:ext uri="{BB962C8B-B14F-4D97-AF65-F5344CB8AC3E}">
        <p14:creationId xmlns:p14="http://schemas.microsoft.com/office/powerpoint/2010/main" val="1932919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6FA4AB-552C-4DD7-A593-48F3197B9F7E}" type="datetimeFigureOut">
              <a:rPr lang="en-GB" smtClean="0"/>
              <a:t>12/09/2012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1110315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6FA4AB-552C-4DD7-A593-48F3197B9F7E}" type="datetimeFigureOut">
              <a:rPr lang="en-GB" smtClean="0"/>
              <a:t>12/09/2012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909953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6FA4AB-552C-4DD7-A593-48F3197B9F7E}" type="datetimeFigureOut">
              <a:rPr lang="en-GB" smtClean="0"/>
              <a:t>12/09/2012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112360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6FA4AB-552C-4DD7-A593-48F3197B9F7E}" type="datetimeFigureOut">
              <a:rPr lang="en-GB" smtClean="0"/>
              <a:t>12/09/2012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1528058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6FA4AB-552C-4DD7-A593-48F3197B9F7E}" type="datetimeFigureOut">
              <a:rPr lang="en-GB" smtClean="0"/>
              <a:t>12/09/2012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1850288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6FA4AB-552C-4DD7-A593-48F3197B9F7E}" type="datetimeFigureOut">
              <a:rPr lang="en-GB" smtClean="0"/>
              <a:t>12/09/2012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318385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6FA4AB-552C-4DD7-A593-48F3197B9F7E}" type="datetimeFigureOut">
              <a:rPr lang="en-GB" smtClean="0"/>
              <a:t>12/09/2012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3535063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6FA4AB-552C-4DD7-A593-48F3197B9F7E}" type="datetimeFigureOut">
              <a:rPr lang="en-GB" smtClean="0"/>
              <a:t>12/09/2012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3245598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6FA4AB-552C-4DD7-A593-48F3197B9F7E}" type="datetimeFigureOut">
              <a:rPr lang="en-GB" smtClean="0"/>
              <a:t>12/09/2012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61786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6FA4AB-552C-4DD7-A593-48F3197B9F7E}" type="datetimeFigureOut">
              <a:rPr lang="en-GB" smtClean="0"/>
              <a:t>12/09/2012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171397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6FA4AB-552C-4DD7-A593-48F3197B9F7E}" type="datetimeFigureOut">
              <a:rPr lang="en-GB" smtClean="0"/>
              <a:t>12/09/2012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837CAD-AAC8-489C-BF87-039C7321984E}" type="slidenum">
              <a:rPr lang="en-GB" smtClean="0"/>
              <a:t>‹#›</a:t>
            </a:fld>
            <a:endParaRPr lang="en-GB"/>
          </a:p>
        </p:txBody>
      </p:sp>
    </p:spTree>
    <p:extLst>
      <p:ext uri="{BB962C8B-B14F-4D97-AF65-F5344CB8AC3E}">
        <p14:creationId xmlns:p14="http://schemas.microsoft.com/office/powerpoint/2010/main" val="3958703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9000"/>
            <a:lum/>
          </a:blip>
          <a:srcRect/>
          <a:stretch>
            <a:fillRect t="-38000" b="-3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6FA4AB-552C-4DD7-A593-48F3197B9F7E}" type="datetimeFigureOut">
              <a:rPr lang="en-GB" smtClean="0"/>
              <a:t>12/09/2012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837CAD-AAC8-489C-BF87-039C7321984E}" type="slidenum">
              <a:rPr lang="en-GB" smtClean="0"/>
              <a:t>‹#›</a:t>
            </a:fld>
            <a:endParaRPr lang="en-GB"/>
          </a:p>
        </p:txBody>
      </p:sp>
    </p:spTree>
    <p:extLst>
      <p:ext uri="{BB962C8B-B14F-4D97-AF65-F5344CB8AC3E}">
        <p14:creationId xmlns:p14="http://schemas.microsoft.com/office/powerpoint/2010/main" val="1570248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332656"/>
            <a:ext cx="7772400" cy="1470025"/>
          </a:xfrm>
        </p:spPr>
        <p:txBody>
          <a:bodyPr/>
          <a:lstStyle/>
          <a:p>
            <a:r>
              <a:rPr lang="en-GB" b="1" dirty="0" smtClean="0">
                <a:ln>
                  <a:solidFill>
                    <a:schemeClr val="bg1"/>
                  </a:solidFill>
                </a:ln>
                <a:solidFill>
                  <a:srgbClr val="FF0000"/>
                </a:solidFill>
                <a:latin typeface="Accent SF" pitchFamily="2" charset="0"/>
              </a:rPr>
              <a:t>The Crucible by Arthur Miller</a:t>
            </a:r>
            <a:endParaRPr lang="en-GB" b="1" dirty="0">
              <a:ln>
                <a:solidFill>
                  <a:schemeClr val="bg1"/>
                </a:solidFill>
              </a:ln>
              <a:solidFill>
                <a:srgbClr val="FF0000"/>
              </a:solidFill>
              <a:latin typeface="Accent SF" pitchFamily="2" charset="0"/>
            </a:endParaRPr>
          </a:p>
        </p:txBody>
      </p:sp>
      <p:sp>
        <p:nvSpPr>
          <p:cNvPr id="3" name="Subtitle 2"/>
          <p:cNvSpPr>
            <a:spLocks noGrp="1"/>
          </p:cNvSpPr>
          <p:nvPr>
            <p:ph type="subTitle" idx="1"/>
          </p:nvPr>
        </p:nvSpPr>
        <p:spPr>
          <a:xfrm>
            <a:off x="827584" y="1916832"/>
            <a:ext cx="7416824" cy="4392488"/>
          </a:xfrm>
        </p:spPr>
        <p:txBody>
          <a:bodyPr/>
          <a:lstStyle/>
          <a:p>
            <a:r>
              <a:rPr lang="en-GB" b="1" dirty="0" smtClean="0">
                <a:ln>
                  <a:solidFill>
                    <a:schemeClr val="bg1"/>
                  </a:solidFill>
                </a:ln>
                <a:solidFill>
                  <a:srgbClr val="7030A0"/>
                </a:solidFill>
                <a:latin typeface="Aharoni" pitchFamily="2" charset="-79"/>
                <a:cs typeface="Aharoni" pitchFamily="2" charset="-79"/>
              </a:rPr>
              <a:t>Leaning Objective: To explore </a:t>
            </a:r>
            <a:r>
              <a:rPr lang="en-GB" b="1" dirty="0" smtClean="0">
                <a:ln>
                  <a:solidFill>
                    <a:schemeClr val="bg1"/>
                  </a:solidFill>
                </a:ln>
                <a:solidFill>
                  <a:srgbClr val="7030A0"/>
                </a:solidFill>
                <a:latin typeface="Aharoni" pitchFamily="2" charset="-79"/>
                <a:cs typeface="Aharoni" pitchFamily="2" charset="-79"/>
              </a:rPr>
              <a:t>the characters in the first scene of </a:t>
            </a:r>
            <a:r>
              <a:rPr lang="en-GB" b="1" dirty="0" smtClean="0">
                <a:ln>
                  <a:solidFill>
                    <a:schemeClr val="bg1"/>
                  </a:solidFill>
                </a:ln>
                <a:solidFill>
                  <a:srgbClr val="7030A0"/>
                </a:solidFill>
                <a:latin typeface="Aharoni" pitchFamily="2" charset="-79"/>
                <a:cs typeface="Aharoni" pitchFamily="2" charset="-79"/>
              </a:rPr>
              <a:t>‘The Crucible’. </a:t>
            </a:r>
          </a:p>
          <a:p>
            <a:endParaRPr lang="en-GB" dirty="0"/>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3501008"/>
            <a:ext cx="1981983" cy="3117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87116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n>
                  <a:solidFill>
                    <a:schemeClr val="bg1"/>
                  </a:solidFill>
                </a:ln>
                <a:solidFill>
                  <a:srgbClr val="FF0000"/>
                </a:solidFill>
                <a:latin typeface="Accent SF" pitchFamily="2" charset="0"/>
              </a:rPr>
              <a:t>Independent Learning</a:t>
            </a:r>
            <a:endParaRPr lang="en-GB"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normAutofit/>
          </a:bodyPr>
          <a:lstStyle/>
          <a:p>
            <a:pPr marL="0" indent="0">
              <a:buNone/>
            </a:pPr>
            <a:endParaRPr lang="en-GB" dirty="0" smtClean="0">
              <a:ln>
                <a:solidFill>
                  <a:schemeClr val="bg1"/>
                </a:solidFill>
              </a:ln>
              <a:solidFill>
                <a:srgbClr val="7030A0"/>
              </a:solidFill>
            </a:endParaRPr>
          </a:p>
          <a:p>
            <a:pPr marL="0" indent="0">
              <a:buNone/>
            </a:pPr>
            <a:endParaRPr lang="en-GB" dirty="0">
              <a:ln>
                <a:solidFill>
                  <a:schemeClr val="bg1"/>
                </a:solidFill>
              </a:ln>
              <a:solidFill>
                <a:srgbClr val="7030A0"/>
              </a:solidFill>
            </a:endParaRPr>
          </a:p>
        </p:txBody>
      </p:sp>
      <p:sp>
        <p:nvSpPr>
          <p:cNvPr id="3" name="Rectangle 2"/>
          <p:cNvSpPr/>
          <p:nvPr/>
        </p:nvSpPr>
        <p:spPr>
          <a:xfrm>
            <a:off x="179512" y="1273421"/>
            <a:ext cx="8784976" cy="9448740"/>
          </a:xfrm>
          <a:prstGeom prst="rect">
            <a:avLst/>
          </a:prstGeom>
        </p:spPr>
        <p:txBody>
          <a:bodyPr wrap="square">
            <a:spAutoFit/>
          </a:bodyPr>
          <a:lstStyle/>
          <a:p>
            <a:pPr lvl="0">
              <a:spcBef>
                <a:spcPct val="20000"/>
              </a:spcBef>
            </a:pPr>
            <a:r>
              <a:rPr lang="en-GB" sz="3200" dirty="0" smtClean="0">
                <a:ln>
                  <a:solidFill>
                    <a:prstClr val="white"/>
                  </a:solidFill>
                </a:ln>
                <a:solidFill>
                  <a:srgbClr val="7030A0"/>
                </a:solidFill>
              </a:rPr>
              <a:t>For next lesson…</a:t>
            </a:r>
          </a:p>
          <a:p>
            <a:pPr lvl="0">
              <a:spcBef>
                <a:spcPct val="20000"/>
              </a:spcBef>
            </a:pPr>
            <a:r>
              <a:rPr lang="en-GB" sz="3200" dirty="0" smtClean="0">
                <a:ln>
                  <a:solidFill>
                    <a:prstClr val="white"/>
                  </a:solidFill>
                </a:ln>
                <a:solidFill>
                  <a:srgbClr val="7030A0"/>
                </a:solidFill>
              </a:rPr>
              <a:t>Copy up your drama diary/ progress books. </a:t>
            </a:r>
          </a:p>
          <a:p>
            <a:pPr lvl="0">
              <a:spcBef>
                <a:spcPct val="20000"/>
              </a:spcBef>
            </a:pPr>
            <a:r>
              <a:rPr lang="en-GB" sz="3200" dirty="0" smtClean="0">
                <a:ln>
                  <a:solidFill>
                    <a:prstClr val="white"/>
                  </a:solidFill>
                </a:ln>
                <a:solidFill>
                  <a:srgbClr val="7030A0"/>
                </a:solidFill>
              </a:rPr>
              <a:t>This Power Point is on Moodle. </a:t>
            </a:r>
          </a:p>
          <a:p>
            <a:pPr lvl="0">
              <a:spcBef>
                <a:spcPct val="20000"/>
              </a:spcBef>
            </a:pPr>
            <a:endParaRPr lang="en-GB" sz="3200" dirty="0">
              <a:ln>
                <a:solidFill>
                  <a:prstClr val="white"/>
                </a:solidFill>
              </a:ln>
              <a:solidFill>
                <a:srgbClr val="7030A0"/>
              </a:solidFill>
            </a:endParaRPr>
          </a:p>
          <a:p>
            <a:pPr lvl="0">
              <a:spcBef>
                <a:spcPct val="20000"/>
              </a:spcBef>
            </a:pPr>
            <a:r>
              <a:rPr lang="en-GB" sz="3200" dirty="0" smtClean="0">
                <a:ln>
                  <a:solidFill>
                    <a:prstClr val="white"/>
                  </a:solidFill>
                </a:ln>
                <a:solidFill>
                  <a:srgbClr val="7030A0"/>
                </a:solidFill>
              </a:rPr>
              <a:t>What progress have you made….</a:t>
            </a:r>
          </a:p>
          <a:p>
            <a:pPr lvl="0">
              <a:spcBef>
                <a:spcPct val="20000"/>
              </a:spcBef>
            </a:pPr>
            <a:r>
              <a:rPr lang="en-GB" sz="3200" dirty="0" smtClean="0">
                <a:ln>
                  <a:solidFill>
                    <a:prstClr val="white"/>
                  </a:solidFill>
                </a:ln>
                <a:solidFill>
                  <a:srgbClr val="7030A0"/>
                </a:solidFill>
              </a:rPr>
              <a:t>Set your own target for next lesson….</a:t>
            </a:r>
          </a:p>
          <a:p>
            <a:pPr lvl="0">
              <a:spcBef>
                <a:spcPct val="20000"/>
              </a:spcBef>
            </a:pPr>
            <a:r>
              <a:rPr lang="en-GB" sz="3200" dirty="0" smtClean="0">
                <a:ln>
                  <a:solidFill>
                    <a:prstClr val="white"/>
                  </a:solidFill>
                </a:ln>
                <a:solidFill>
                  <a:srgbClr val="7030A0"/>
                </a:solidFill>
              </a:rPr>
              <a:t>What techniques have you used….</a:t>
            </a:r>
          </a:p>
          <a:p>
            <a:pPr lvl="0">
              <a:spcBef>
                <a:spcPct val="20000"/>
              </a:spcBef>
            </a:pPr>
            <a:r>
              <a:rPr lang="en-GB" sz="3200" dirty="0" smtClean="0">
                <a:ln>
                  <a:solidFill>
                    <a:prstClr val="white"/>
                  </a:solidFill>
                </a:ln>
                <a:solidFill>
                  <a:srgbClr val="7030A0"/>
                </a:solidFill>
              </a:rPr>
              <a:t>How could you use the information from today.</a:t>
            </a:r>
          </a:p>
          <a:p>
            <a:pPr lvl="0">
              <a:spcBef>
                <a:spcPct val="20000"/>
              </a:spcBef>
            </a:pPr>
            <a:endParaRPr lang="en-GB" sz="3200" dirty="0" smtClean="0">
              <a:ln>
                <a:solidFill>
                  <a:prstClr val="white"/>
                </a:solidFill>
              </a:ln>
              <a:solidFill>
                <a:srgbClr val="7030A0"/>
              </a:solidFill>
            </a:endParaRPr>
          </a:p>
          <a:p>
            <a:pPr lvl="0">
              <a:spcBef>
                <a:spcPct val="20000"/>
              </a:spcBef>
            </a:pPr>
            <a:endParaRPr lang="en-GB" sz="3200" dirty="0">
              <a:ln>
                <a:solidFill>
                  <a:prstClr val="white"/>
                </a:solidFill>
              </a:ln>
              <a:solidFill>
                <a:srgbClr val="7030A0"/>
              </a:solidFill>
            </a:endParaRPr>
          </a:p>
          <a:p>
            <a:pPr lvl="0">
              <a:spcBef>
                <a:spcPct val="20000"/>
              </a:spcBef>
            </a:pPr>
            <a:endParaRPr lang="en-GB" sz="3200" dirty="0" smtClean="0">
              <a:ln>
                <a:solidFill>
                  <a:prstClr val="white"/>
                </a:solidFill>
              </a:ln>
              <a:solidFill>
                <a:srgbClr val="7030A0"/>
              </a:solidFill>
            </a:endParaRPr>
          </a:p>
          <a:p>
            <a:pPr lvl="0">
              <a:spcBef>
                <a:spcPct val="20000"/>
              </a:spcBef>
            </a:pPr>
            <a:endParaRPr lang="en-GB" sz="3200" dirty="0">
              <a:ln>
                <a:solidFill>
                  <a:prstClr val="white"/>
                </a:solidFill>
              </a:ln>
              <a:solidFill>
                <a:srgbClr val="7030A0"/>
              </a:solidFill>
            </a:endParaRPr>
          </a:p>
          <a:p>
            <a:pPr lvl="0">
              <a:spcBef>
                <a:spcPct val="20000"/>
              </a:spcBef>
            </a:pPr>
            <a:endParaRPr lang="en-GB" sz="3200" dirty="0" smtClean="0">
              <a:ln>
                <a:solidFill>
                  <a:prstClr val="white"/>
                </a:solidFill>
              </a:ln>
              <a:solidFill>
                <a:srgbClr val="7030A0"/>
              </a:solidFill>
            </a:endParaRPr>
          </a:p>
          <a:p>
            <a:pPr lvl="0">
              <a:spcBef>
                <a:spcPct val="20000"/>
              </a:spcBef>
            </a:pPr>
            <a:endParaRPr lang="en-GB" sz="3200" dirty="0">
              <a:ln>
                <a:solidFill>
                  <a:prstClr val="white"/>
                </a:solidFill>
              </a:ln>
              <a:solidFill>
                <a:srgbClr val="7030A0"/>
              </a:solidFill>
            </a:endParaRPr>
          </a:p>
          <a:p>
            <a:pPr lvl="0">
              <a:spcBef>
                <a:spcPct val="20000"/>
              </a:spcBef>
            </a:pPr>
            <a:endParaRPr lang="en-GB" sz="3200" dirty="0" smtClean="0">
              <a:ln>
                <a:solidFill>
                  <a:prstClr val="white"/>
                </a:solidFill>
              </a:ln>
              <a:solidFill>
                <a:srgbClr val="7030A0"/>
              </a:solidFill>
            </a:endParaRPr>
          </a:p>
          <a:p>
            <a:pPr lvl="0">
              <a:spcBef>
                <a:spcPct val="20000"/>
              </a:spcBef>
            </a:pPr>
            <a:endParaRPr lang="en-GB" sz="3200" dirty="0">
              <a:ln>
                <a:solidFill>
                  <a:prstClr val="white"/>
                </a:solidFill>
              </a:ln>
              <a:solidFill>
                <a:srgbClr val="7030A0"/>
              </a:solidFill>
            </a:endParaRPr>
          </a:p>
        </p:txBody>
      </p:sp>
    </p:spTree>
    <p:extLst>
      <p:ext uri="{BB962C8B-B14F-4D97-AF65-F5344CB8AC3E}">
        <p14:creationId xmlns:p14="http://schemas.microsoft.com/office/powerpoint/2010/main" val="3977057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n>
                  <a:solidFill>
                    <a:schemeClr val="bg1"/>
                  </a:solidFill>
                </a:ln>
                <a:solidFill>
                  <a:srgbClr val="FF0000"/>
                </a:solidFill>
                <a:latin typeface="Accent SF" pitchFamily="2" charset="0"/>
              </a:rPr>
              <a:t>Learning Outcomes</a:t>
            </a:r>
            <a:endParaRPr lang="en-GB"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lstStyle/>
          <a:p>
            <a:pPr marL="0" indent="0">
              <a:buNone/>
            </a:pPr>
            <a:r>
              <a:rPr lang="en-GB" dirty="0" smtClean="0">
                <a:ln>
                  <a:solidFill>
                    <a:schemeClr val="bg1"/>
                  </a:solidFill>
                </a:ln>
                <a:solidFill>
                  <a:srgbClr val="7030A0"/>
                </a:solidFill>
              </a:rPr>
              <a:t>By the end of the lesson you should be able to…</a:t>
            </a:r>
          </a:p>
          <a:p>
            <a:pPr marL="0" indent="0">
              <a:buNone/>
            </a:pPr>
            <a:endParaRPr lang="en-GB" dirty="0">
              <a:ln>
                <a:solidFill>
                  <a:schemeClr val="bg1"/>
                </a:solidFill>
              </a:ln>
              <a:solidFill>
                <a:srgbClr val="7030A0"/>
              </a:solidFill>
            </a:endParaRPr>
          </a:p>
          <a:p>
            <a:pPr marL="0" indent="0">
              <a:buNone/>
            </a:pPr>
            <a:r>
              <a:rPr lang="en-GB" dirty="0" smtClean="0">
                <a:ln>
                  <a:solidFill>
                    <a:schemeClr val="bg1"/>
                  </a:solidFill>
                </a:ln>
                <a:solidFill>
                  <a:srgbClr val="FF0000"/>
                </a:solidFill>
              </a:rPr>
              <a:t>Recall </a:t>
            </a:r>
            <a:r>
              <a:rPr lang="en-GB" dirty="0" smtClean="0">
                <a:ln>
                  <a:solidFill>
                    <a:schemeClr val="bg1"/>
                  </a:solidFill>
                </a:ln>
                <a:solidFill>
                  <a:srgbClr val="7030A0"/>
                </a:solidFill>
              </a:rPr>
              <a:t>the main characters in the 1</a:t>
            </a:r>
            <a:r>
              <a:rPr lang="en-GB" baseline="30000" dirty="0" smtClean="0">
                <a:ln>
                  <a:solidFill>
                    <a:schemeClr val="bg1"/>
                  </a:solidFill>
                </a:ln>
                <a:solidFill>
                  <a:srgbClr val="7030A0"/>
                </a:solidFill>
              </a:rPr>
              <a:t>st</a:t>
            </a:r>
            <a:r>
              <a:rPr lang="en-GB" dirty="0" smtClean="0">
                <a:ln>
                  <a:solidFill>
                    <a:schemeClr val="bg1"/>
                  </a:solidFill>
                </a:ln>
                <a:solidFill>
                  <a:srgbClr val="7030A0"/>
                </a:solidFill>
              </a:rPr>
              <a:t> scene. </a:t>
            </a:r>
            <a:endParaRPr lang="en-GB" dirty="0" smtClean="0">
              <a:ln>
                <a:solidFill>
                  <a:schemeClr val="bg1"/>
                </a:solidFill>
              </a:ln>
              <a:solidFill>
                <a:srgbClr val="7030A0"/>
              </a:solidFill>
            </a:endParaRPr>
          </a:p>
          <a:p>
            <a:pPr marL="0" indent="0">
              <a:buNone/>
            </a:pPr>
            <a:r>
              <a:rPr lang="en-GB" dirty="0" smtClean="0">
                <a:ln>
                  <a:solidFill>
                    <a:schemeClr val="bg1"/>
                  </a:solidFill>
                </a:ln>
                <a:solidFill>
                  <a:srgbClr val="FF0000"/>
                </a:solidFill>
              </a:rPr>
              <a:t>Describe</a:t>
            </a:r>
            <a:r>
              <a:rPr lang="en-GB" dirty="0" smtClean="0">
                <a:ln>
                  <a:solidFill>
                    <a:schemeClr val="bg1"/>
                  </a:solidFill>
                </a:ln>
                <a:solidFill>
                  <a:srgbClr val="7030A0"/>
                </a:solidFill>
              </a:rPr>
              <a:t> </a:t>
            </a:r>
            <a:r>
              <a:rPr lang="en-GB" dirty="0" smtClean="0">
                <a:ln>
                  <a:solidFill>
                    <a:schemeClr val="bg1"/>
                  </a:solidFill>
                </a:ln>
                <a:solidFill>
                  <a:srgbClr val="7030A0"/>
                </a:solidFill>
              </a:rPr>
              <a:t>the relationships between the characters. </a:t>
            </a:r>
          </a:p>
          <a:p>
            <a:pPr marL="0" indent="0">
              <a:buNone/>
            </a:pPr>
            <a:r>
              <a:rPr lang="en-GB" dirty="0" smtClean="0">
                <a:ln>
                  <a:solidFill>
                    <a:schemeClr val="bg1"/>
                  </a:solidFill>
                </a:ln>
                <a:solidFill>
                  <a:srgbClr val="FF0000"/>
                </a:solidFill>
              </a:rPr>
              <a:t>Explain </a:t>
            </a:r>
            <a:r>
              <a:rPr lang="en-GB" dirty="0" smtClean="0">
                <a:ln>
                  <a:solidFill>
                    <a:schemeClr val="bg1"/>
                  </a:solidFill>
                </a:ln>
                <a:solidFill>
                  <a:srgbClr val="7030A0"/>
                </a:solidFill>
              </a:rPr>
              <a:t>how the characters should react to each other on the stage. </a:t>
            </a:r>
            <a:endParaRPr lang="en-GB" dirty="0">
              <a:ln>
                <a:solidFill>
                  <a:schemeClr val="bg1"/>
                </a:solidFill>
              </a:ln>
              <a:solidFill>
                <a:srgbClr val="7030A0"/>
              </a:solidFill>
            </a:endParaRPr>
          </a:p>
        </p:txBody>
      </p:sp>
    </p:spTree>
    <p:extLst>
      <p:ext uri="{BB962C8B-B14F-4D97-AF65-F5344CB8AC3E}">
        <p14:creationId xmlns:p14="http://schemas.microsoft.com/office/powerpoint/2010/main" val="992112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n>
                  <a:solidFill>
                    <a:schemeClr val="bg1"/>
                  </a:solidFill>
                </a:ln>
                <a:solidFill>
                  <a:srgbClr val="FF0000"/>
                </a:solidFill>
                <a:latin typeface="Accent SF" pitchFamily="2" charset="0"/>
              </a:rPr>
              <a:t>Our </a:t>
            </a:r>
            <a:r>
              <a:rPr lang="en-GB" dirty="0" smtClean="0">
                <a:ln>
                  <a:solidFill>
                    <a:schemeClr val="bg1"/>
                  </a:solidFill>
                </a:ln>
                <a:solidFill>
                  <a:srgbClr val="FF0000"/>
                </a:solidFill>
                <a:latin typeface="Accent SF" pitchFamily="2" charset="0"/>
              </a:rPr>
              <a:t>Understanding so far…</a:t>
            </a:r>
            <a:endParaRPr lang="en-GB"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lstStyle/>
          <a:p>
            <a:pPr marL="0" indent="0">
              <a:buNone/>
            </a:pPr>
            <a:r>
              <a:rPr lang="en-GB" dirty="0" smtClean="0">
                <a:ln>
                  <a:solidFill>
                    <a:schemeClr val="bg1"/>
                  </a:solidFill>
                </a:ln>
                <a:solidFill>
                  <a:srgbClr val="7030A0"/>
                </a:solidFill>
              </a:rPr>
              <a:t>Split into two groups…</a:t>
            </a:r>
          </a:p>
          <a:p>
            <a:pPr marL="0" indent="0">
              <a:buNone/>
            </a:pPr>
            <a:endParaRPr lang="en-GB" dirty="0">
              <a:ln>
                <a:solidFill>
                  <a:schemeClr val="bg1"/>
                </a:solidFill>
              </a:ln>
              <a:solidFill>
                <a:srgbClr val="7030A0"/>
              </a:solidFill>
            </a:endParaRPr>
          </a:p>
          <a:p>
            <a:pPr marL="0" indent="0">
              <a:buNone/>
            </a:pPr>
            <a:r>
              <a:rPr lang="en-GB" dirty="0" smtClean="0">
                <a:ln>
                  <a:solidFill>
                    <a:schemeClr val="bg1"/>
                  </a:solidFill>
                </a:ln>
                <a:solidFill>
                  <a:srgbClr val="7030A0"/>
                </a:solidFill>
              </a:rPr>
              <a:t>Write down everything you know about the crucible or Arthur Miller so far….</a:t>
            </a:r>
          </a:p>
          <a:p>
            <a:pPr marL="0" indent="0">
              <a:buNone/>
            </a:pPr>
            <a:endParaRPr lang="en-GB" dirty="0">
              <a:ln>
                <a:solidFill>
                  <a:schemeClr val="bg1"/>
                </a:solidFill>
              </a:ln>
              <a:solidFill>
                <a:srgbClr val="7030A0"/>
              </a:solidFill>
            </a:endParaRPr>
          </a:p>
          <a:p>
            <a:pPr marL="0" indent="0" algn="ctr">
              <a:buNone/>
            </a:pPr>
            <a:r>
              <a:rPr lang="en-GB" dirty="0" smtClean="0">
                <a:ln>
                  <a:solidFill>
                    <a:schemeClr val="bg1"/>
                  </a:solidFill>
                </a:ln>
                <a:solidFill>
                  <a:srgbClr val="7030A0"/>
                </a:solidFill>
              </a:rPr>
              <a:t>3 minutes </a:t>
            </a:r>
            <a:endParaRPr lang="en-GB" dirty="0">
              <a:ln>
                <a:solidFill>
                  <a:schemeClr val="bg1"/>
                </a:solidFill>
              </a:ln>
              <a:solidFill>
                <a:srgbClr val="7030A0"/>
              </a:solidFill>
            </a:endParaRPr>
          </a:p>
          <a:p>
            <a:pPr marL="0" indent="0">
              <a:buNone/>
            </a:pPr>
            <a:endParaRPr lang="en-GB" dirty="0" smtClean="0">
              <a:ln>
                <a:solidFill>
                  <a:schemeClr val="bg1"/>
                </a:solidFill>
              </a:ln>
              <a:solidFill>
                <a:srgbClr val="7030A0"/>
              </a:solidFill>
            </a:endParaRPr>
          </a:p>
          <a:p>
            <a:pPr marL="0" indent="0">
              <a:buNone/>
            </a:pPr>
            <a:endParaRPr lang="en-GB" dirty="0">
              <a:ln>
                <a:solidFill>
                  <a:schemeClr val="bg1"/>
                </a:solidFill>
              </a:ln>
              <a:solidFill>
                <a:srgbClr val="7030A0"/>
              </a:solidFill>
            </a:endParaRPr>
          </a:p>
        </p:txBody>
      </p:sp>
    </p:spTree>
    <p:extLst>
      <p:ext uri="{BB962C8B-B14F-4D97-AF65-F5344CB8AC3E}">
        <p14:creationId xmlns:p14="http://schemas.microsoft.com/office/powerpoint/2010/main" val="2177735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n>
                  <a:solidFill>
                    <a:schemeClr val="bg1"/>
                  </a:solidFill>
                </a:ln>
                <a:solidFill>
                  <a:srgbClr val="FF0000"/>
                </a:solidFill>
                <a:latin typeface="Accent SF" pitchFamily="2" charset="0"/>
              </a:rPr>
              <a:t>Scene One…</a:t>
            </a:r>
            <a:endParaRPr lang="en-GB"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normAutofit fontScale="92500" lnSpcReduction="20000"/>
          </a:bodyPr>
          <a:lstStyle/>
          <a:p>
            <a:pPr marL="0" indent="0">
              <a:buNone/>
            </a:pPr>
            <a:r>
              <a:rPr lang="en-GB" dirty="0">
                <a:ln>
                  <a:solidFill>
                    <a:schemeClr val="bg1"/>
                  </a:solidFill>
                </a:ln>
                <a:solidFill>
                  <a:srgbClr val="FFFF00"/>
                </a:solidFill>
              </a:rPr>
              <a:t>Rev. Parris </a:t>
            </a:r>
            <a:r>
              <a:rPr lang="en-GB" dirty="0">
                <a:ln>
                  <a:solidFill>
                    <a:schemeClr val="bg1"/>
                  </a:solidFill>
                </a:ln>
                <a:solidFill>
                  <a:srgbClr val="7030A0"/>
                </a:solidFill>
              </a:rPr>
              <a:t>is praying over his daughter, </a:t>
            </a:r>
            <a:r>
              <a:rPr lang="en-GB" dirty="0">
                <a:ln>
                  <a:solidFill>
                    <a:schemeClr val="bg1"/>
                  </a:solidFill>
                </a:ln>
                <a:solidFill>
                  <a:srgbClr val="FFFF00"/>
                </a:solidFill>
              </a:rPr>
              <a:t>Betty Parris</a:t>
            </a:r>
            <a:r>
              <a:rPr lang="en-GB" dirty="0">
                <a:ln>
                  <a:solidFill>
                    <a:schemeClr val="bg1"/>
                  </a:solidFill>
                </a:ln>
                <a:solidFill>
                  <a:srgbClr val="7030A0"/>
                </a:solidFill>
              </a:rPr>
              <a:t>, who lies as if unconscious in her bed. Conversations between Rev. Parris, his niece </a:t>
            </a:r>
            <a:r>
              <a:rPr lang="en-GB" dirty="0">
                <a:ln>
                  <a:solidFill>
                    <a:schemeClr val="bg1"/>
                  </a:solidFill>
                </a:ln>
                <a:solidFill>
                  <a:srgbClr val="FFFF00"/>
                </a:solidFill>
              </a:rPr>
              <a:t>Abigail Williams </a:t>
            </a:r>
            <a:r>
              <a:rPr lang="en-GB" dirty="0">
                <a:ln>
                  <a:solidFill>
                    <a:schemeClr val="bg1"/>
                  </a:solidFill>
                </a:ln>
                <a:solidFill>
                  <a:srgbClr val="7030A0"/>
                </a:solidFill>
              </a:rPr>
              <a:t>and several other girls reveal that the girls, including Abigail and Betty, were found dancing around a fire and a cooking pot in a nearby forest, apparently led by </a:t>
            </a:r>
            <a:r>
              <a:rPr lang="en-GB" dirty="0">
                <a:ln>
                  <a:solidFill>
                    <a:schemeClr val="bg1"/>
                  </a:solidFill>
                </a:ln>
                <a:solidFill>
                  <a:srgbClr val="FFFF00"/>
                </a:solidFill>
              </a:rPr>
              <a:t>Tituba</a:t>
            </a:r>
            <a:r>
              <a:rPr lang="en-GB" dirty="0">
                <a:ln>
                  <a:solidFill>
                    <a:schemeClr val="bg1"/>
                  </a:solidFill>
                </a:ln>
                <a:solidFill>
                  <a:srgbClr val="7030A0"/>
                </a:solidFill>
              </a:rPr>
              <a:t>, Parris's slave from Barbados. When Parris found them Betty fainted and she has not yet come around. The townspeople do not know exactly what the girls were up to, but there are rumours of witchcraft. </a:t>
            </a:r>
          </a:p>
          <a:p>
            <a:pPr marL="0" indent="0">
              <a:buNone/>
            </a:pPr>
            <a:endParaRPr lang="en-GB" dirty="0" smtClean="0">
              <a:ln>
                <a:solidFill>
                  <a:schemeClr val="bg1"/>
                </a:solidFill>
              </a:ln>
              <a:solidFill>
                <a:srgbClr val="7030A0"/>
              </a:solidFill>
            </a:endParaRPr>
          </a:p>
          <a:p>
            <a:pPr marL="0" indent="0">
              <a:buNone/>
            </a:pPr>
            <a:endParaRPr lang="en-GB" dirty="0">
              <a:ln>
                <a:solidFill>
                  <a:schemeClr val="bg1"/>
                </a:solidFill>
              </a:ln>
              <a:solidFill>
                <a:srgbClr val="7030A0"/>
              </a:solidFill>
            </a:endParaRPr>
          </a:p>
        </p:txBody>
      </p:sp>
    </p:spTree>
    <p:extLst>
      <p:ext uri="{BB962C8B-B14F-4D97-AF65-F5344CB8AC3E}">
        <p14:creationId xmlns:p14="http://schemas.microsoft.com/office/powerpoint/2010/main" val="2628928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n>
                  <a:solidFill>
                    <a:schemeClr val="bg1"/>
                  </a:solidFill>
                </a:ln>
                <a:solidFill>
                  <a:srgbClr val="FF0000"/>
                </a:solidFill>
                <a:latin typeface="Accent SF" pitchFamily="2" charset="0"/>
              </a:rPr>
              <a:t>Scene One…</a:t>
            </a:r>
            <a:endParaRPr lang="en-GB"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normAutofit/>
          </a:bodyPr>
          <a:lstStyle/>
          <a:p>
            <a:pPr marL="0" indent="0">
              <a:buNone/>
            </a:pPr>
            <a:r>
              <a:rPr lang="en-GB" dirty="0" smtClean="0">
                <a:ln>
                  <a:solidFill>
                    <a:schemeClr val="bg1"/>
                  </a:solidFill>
                </a:ln>
                <a:solidFill>
                  <a:srgbClr val="FFFF00"/>
                </a:solidFill>
              </a:rPr>
              <a:t>John </a:t>
            </a:r>
            <a:r>
              <a:rPr lang="en-GB" dirty="0">
                <a:ln>
                  <a:solidFill>
                    <a:schemeClr val="bg1"/>
                  </a:solidFill>
                </a:ln>
                <a:solidFill>
                  <a:srgbClr val="FFFF00"/>
                </a:solidFill>
              </a:rPr>
              <a:t>Proctor </a:t>
            </a:r>
            <a:r>
              <a:rPr lang="en-GB" dirty="0">
                <a:ln>
                  <a:solidFill>
                    <a:schemeClr val="bg1"/>
                  </a:solidFill>
                </a:ln>
                <a:solidFill>
                  <a:srgbClr val="7030A0"/>
                </a:solidFill>
              </a:rPr>
              <a:t>enters the room in which Betty lies in bed, Abigail is there and they are left alone. She then tries to seduce him. It does not work, but we find out that Abigail and Proctor engaged in a previous affair and that Abigail still has feelings for him.</a:t>
            </a:r>
          </a:p>
          <a:p>
            <a:pPr marL="0" indent="0">
              <a:buNone/>
            </a:pPr>
            <a:endParaRPr lang="en-GB" dirty="0" smtClean="0">
              <a:ln>
                <a:solidFill>
                  <a:schemeClr val="bg1"/>
                </a:solidFill>
              </a:ln>
              <a:solidFill>
                <a:srgbClr val="7030A0"/>
              </a:solidFill>
            </a:endParaRPr>
          </a:p>
          <a:p>
            <a:pPr marL="0" indent="0">
              <a:buNone/>
            </a:pPr>
            <a:endParaRPr lang="en-GB" dirty="0">
              <a:ln>
                <a:solidFill>
                  <a:schemeClr val="bg1"/>
                </a:solidFill>
              </a:ln>
              <a:solidFill>
                <a:srgbClr val="7030A0"/>
              </a:solidFill>
            </a:endParaRPr>
          </a:p>
        </p:txBody>
      </p:sp>
    </p:spTree>
    <p:extLst>
      <p:ext uri="{BB962C8B-B14F-4D97-AF65-F5344CB8AC3E}">
        <p14:creationId xmlns:p14="http://schemas.microsoft.com/office/powerpoint/2010/main" val="1065047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n>
                  <a:solidFill>
                    <a:schemeClr val="bg1"/>
                  </a:solidFill>
                </a:ln>
                <a:solidFill>
                  <a:srgbClr val="FF0000"/>
                </a:solidFill>
                <a:latin typeface="Accent SF" pitchFamily="2" charset="0"/>
              </a:rPr>
              <a:t>Scene One…</a:t>
            </a:r>
            <a:endParaRPr lang="en-GB"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normAutofit fontScale="85000" lnSpcReduction="20000"/>
          </a:bodyPr>
          <a:lstStyle/>
          <a:p>
            <a:pPr marL="0" indent="0">
              <a:buNone/>
            </a:pPr>
            <a:r>
              <a:rPr lang="en-GB" dirty="0" smtClean="0">
                <a:ln>
                  <a:solidFill>
                    <a:schemeClr val="bg1"/>
                  </a:solidFill>
                </a:ln>
                <a:solidFill>
                  <a:srgbClr val="FFFF00"/>
                </a:solidFill>
              </a:rPr>
              <a:t>Reverend </a:t>
            </a:r>
            <a:r>
              <a:rPr lang="en-GB" dirty="0">
                <a:ln>
                  <a:solidFill>
                    <a:schemeClr val="bg1"/>
                  </a:solidFill>
                </a:ln>
                <a:solidFill>
                  <a:srgbClr val="FFFF00"/>
                </a:solidFill>
              </a:rPr>
              <a:t>John Hale </a:t>
            </a:r>
            <a:r>
              <a:rPr lang="en-GB" dirty="0">
                <a:ln>
                  <a:solidFill>
                    <a:schemeClr val="bg1"/>
                  </a:solidFill>
                </a:ln>
                <a:solidFill>
                  <a:srgbClr val="7030A0"/>
                </a:solidFill>
              </a:rPr>
              <a:t>is summoned from Beverly to look upon Betty and research the incident. He is known for detecting witchcraft and the devil and is eager to use his acquired learning. He questions Abigail, who accuses Tituba of being a witch. Tituba, afraid of being hanged and threatened with beating, she says that she is not a witch but she saw the devil and accuses Goodwives </a:t>
            </a:r>
            <a:r>
              <a:rPr lang="en-GB" dirty="0">
                <a:ln>
                  <a:solidFill>
                    <a:schemeClr val="bg1"/>
                  </a:solidFill>
                </a:ln>
                <a:solidFill>
                  <a:srgbClr val="FFFF00"/>
                </a:solidFill>
              </a:rPr>
              <a:t>Sarah Good and </a:t>
            </a:r>
            <a:r>
              <a:rPr lang="en-GB" dirty="0" err="1">
                <a:ln>
                  <a:solidFill>
                    <a:schemeClr val="bg1"/>
                  </a:solidFill>
                </a:ln>
                <a:solidFill>
                  <a:srgbClr val="FFFF00"/>
                </a:solidFill>
              </a:rPr>
              <a:t>Osburn</a:t>
            </a:r>
            <a:r>
              <a:rPr lang="en-GB" dirty="0">
                <a:ln>
                  <a:solidFill>
                    <a:schemeClr val="bg1"/>
                  </a:solidFill>
                </a:ln>
                <a:solidFill>
                  <a:srgbClr val="7030A0"/>
                </a:solidFill>
              </a:rPr>
              <a:t> of witchcraft. Betty who springs to life claims to have been bewitched and also shouts about her faith in God. Betty and Abigail sing out a list of people whom they claim to have seen with the Devil. This is all lies. </a:t>
            </a:r>
          </a:p>
          <a:p>
            <a:pPr marL="0" indent="0">
              <a:buNone/>
            </a:pPr>
            <a:endParaRPr lang="en-GB" dirty="0" smtClean="0">
              <a:ln>
                <a:solidFill>
                  <a:schemeClr val="bg1"/>
                </a:solidFill>
              </a:ln>
              <a:solidFill>
                <a:srgbClr val="7030A0"/>
              </a:solidFill>
            </a:endParaRPr>
          </a:p>
          <a:p>
            <a:pPr marL="0" indent="0">
              <a:buNone/>
            </a:pPr>
            <a:endParaRPr lang="en-GB" dirty="0">
              <a:ln>
                <a:solidFill>
                  <a:schemeClr val="bg1"/>
                </a:solidFill>
              </a:ln>
              <a:solidFill>
                <a:srgbClr val="7030A0"/>
              </a:solidFill>
            </a:endParaRPr>
          </a:p>
        </p:txBody>
      </p:sp>
    </p:spTree>
    <p:extLst>
      <p:ext uri="{BB962C8B-B14F-4D97-AF65-F5344CB8AC3E}">
        <p14:creationId xmlns:p14="http://schemas.microsoft.com/office/powerpoint/2010/main" val="338376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8800" dirty="0" smtClean="0">
                <a:ln>
                  <a:solidFill>
                    <a:schemeClr val="bg1"/>
                  </a:solidFill>
                </a:ln>
                <a:solidFill>
                  <a:srgbClr val="FF0000"/>
                </a:solidFill>
                <a:latin typeface="Accent SF" pitchFamily="2" charset="0"/>
              </a:rPr>
              <a:t>The Characters</a:t>
            </a:r>
            <a:endParaRPr lang="en-GB" sz="8800"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normAutofit fontScale="85000" lnSpcReduction="20000"/>
          </a:bodyPr>
          <a:lstStyle/>
          <a:p>
            <a:pPr marL="0" indent="0">
              <a:buNone/>
            </a:pPr>
            <a:r>
              <a:rPr lang="en-GB" dirty="0" smtClean="0">
                <a:ln>
                  <a:solidFill>
                    <a:schemeClr val="bg1"/>
                  </a:solidFill>
                </a:ln>
                <a:solidFill>
                  <a:srgbClr val="FFFF00"/>
                </a:solidFill>
              </a:rPr>
              <a:t>Rev Parris</a:t>
            </a:r>
            <a:r>
              <a:rPr lang="en-GB" dirty="0" smtClean="0">
                <a:ln>
                  <a:solidFill>
                    <a:schemeClr val="bg1"/>
                  </a:solidFill>
                </a:ln>
                <a:solidFill>
                  <a:srgbClr val="7030A0"/>
                </a:solidFill>
              </a:rPr>
              <a:t>: Pompous, unpopular and ambitious. Talks of hell in his sermon's.</a:t>
            </a:r>
          </a:p>
          <a:p>
            <a:pPr marL="0" indent="0">
              <a:buNone/>
            </a:pPr>
            <a:r>
              <a:rPr lang="en-GB" dirty="0" smtClean="0">
                <a:ln>
                  <a:solidFill>
                    <a:schemeClr val="bg1"/>
                  </a:solidFill>
                </a:ln>
                <a:solidFill>
                  <a:srgbClr val="FFFF00"/>
                </a:solidFill>
              </a:rPr>
              <a:t>Abigail Williams</a:t>
            </a:r>
            <a:r>
              <a:rPr lang="en-GB" dirty="0" smtClean="0">
                <a:ln>
                  <a:solidFill>
                    <a:schemeClr val="bg1"/>
                  </a:solidFill>
                </a:ln>
                <a:solidFill>
                  <a:srgbClr val="7030A0"/>
                </a:solidFill>
              </a:rPr>
              <a:t>: a ‘victim’. Parris’ niece. Had an affair with her previous boss Proctor. </a:t>
            </a:r>
          </a:p>
          <a:p>
            <a:pPr marL="0" indent="0">
              <a:buNone/>
            </a:pPr>
            <a:r>
              <a:rPr lang="en-GB" dirty="0" smtClean="0">
                <a:ln>
                  <a:solidFill>
                    <a:schemeClr val="bg1"/>
                  </a:solidFill>
                </a:ln>
                <a:solidFill>
                  <a:srgbClr val="FFFF00"/>
                </a:solidFill>
              </a:rPr>
              <a:t>Betty Parris</a:t>
            </a:r>
            <a:r>
              <a:rPr lang="en-GB" dirty="0" smtClean="0">
                <a:ln>
                  <a:solidFill>
                    <a:schemeClr val="bg1"/>
                  </a:solidFill>
                </a:ln>
                <a:solidFill>
                  <a:srgbClr val="7030A0"/>
                </a:solidFill>
              </a:rPr>
              <a:t>: Parris young daughter. Fakes being ill as to not get in trouble.</a:t>
            </a:r>
          </a:p>
          <a:p>
            <a:pPr marL="0" indent="0">
              <a:buNone/>
            </a:pPr>
            <a:r>
              <a:rPr lang="en-GB" dirty="0" smtClean="0">
                <a:ln>
                  <a:solidFill>
                    <a:schemeClr val="bg1"/>
                  </a:solidFill>
                </a:ln>
                <a:solidFill>
                  <a:srgbClr val="FFFF00"/>
                </a:solidFill>
              </a:rPr>
              <a:t>Tituba</a:t>
            </a:r>
            <a:r>
              <a:rPr lang="en-GB" dirty="0" smtClean="0">
                <a:ln>
                  <a:solidFill>
                    <a:schemeClr val="bg1"/>
                  </a:solidFill>
                </a:ln>
                <a:solidFill>
                  <a:srgbClr val="7030A0"/>
                </a:solidFill>
              </a:rPr>
              <a:t>: a slave, carries out ‘spells in the woods’, admits to anything when punished. </a:t>
            </a:r>
          </a:p>
          <a:p>
            <a:pPr marL="0" indent="0">
              <a:buNone/>
            </a:pPr>
            <a:r>
              <a:rPr lang="en-GB" dirty="0" smtClean="0">
                <a:ln>
                  <a:solidFill>
                    <a:schemeClr val="bg1"/>
                  </a:solidFill>
                </a:ln>
                <a:solidFill>
                  <a:srgbClr val="FFFF00"/>
                </a:solidFill>
              </a:rPr>
              <a:t>John Proctor</a:t>
            </a:r>
            <a:r>
              <a:rPr lang="en-GB" dirty="0" smtClean="0">
                <a:ln>
                  <a:solidFill>
                    <a:schemeClr val="bg1"/>
                  </a:solidFill>
                </a:ln>
                <a:solidFill>
                  <a:srgbClr val="7030A0"/>
                </a:solidFill>
              </a:rPr>
              <a:t>: the hero, very proud, everyone has a lot of respect for him… had an affair with Abi.  </a:t>
            </a:r>
          </a:p>
          <a:p>
            <a:pPr marL="0" indent="0">
              <a:buNone/>
            </a:pPr>
            <a:r>
              <a:rPr lang="en-GB" dirty="0" smtClean="0">
                <a:ln>
                  <a:solidFill>
                    <a:schemeClr val="bg1"/>
                  </a:solidFill>
                </a:ln>
                <a:solidFill>
                  <a:srgbClr val="FFFF00"/>
                </a:solidFill>
              </a:rPr>
              <a:t>Rev John Hale</a:t>
            </a:r>
            <a:r>
              <a:rPr lang="en-GB" dirty="0" smtClean="0">
                <a:ln>
                  <a:solidFill>
                    <a:schemeClr val="bg1"/>
                  </a:solidFill>
                </a:ln>
                <a:solidFill>
                  <a:srgbClr val="7030A0"/>
                </a:solidFill>
              </a:rPr>
              <a:t>: learned man, believes he can rid the village of evil by knowledge. </a:t>
            </a:r>
            <a:endParaRPr lang="en-GB" dirty="0" smtClean="0">
              <a:ln>
                <a:solidFill>
                  <a:schemeClr val="bg1"/>
                </a:solidFill>
              </a:ln>
              <a:solidFill>
                <a:srgbClr val="7030A0"/>
              </a:solidFill>
            </a:endParaRPr>
          </a:p>
          <a:p>
            <a:pPr marL="0" indent="0">
              <a:buNone/>
            </a:pPr>
            <a:endParaRPr lang="en-GB" dirty="0">
              <a:ln>
                <a:solidFill>
                  <a:schemeClr val="bg1"/>
                </a:solidFill>
              </a:ln>
              <a:solidFill>
                <a:srgbClr val="7030A0"/>
              </a:solidFill>
            </a:endParaRPr>
          </a:p>
        </p:txBody>
      </p:sp>
      <p:sp>
        <p:nvSpPr>
          <p:cNvPr id="3" name="Rectangle 2"/>
          <p:cNvSpPr/>
          <p:nvPr/>
        </p:nvSpPr>
        <p:spPr>
          <a:xfrm>
            <a:off x="1043608" y="1340768"/>
            <a:ext cx="8100392" cy="646331"/>
          </a:xfrm>
          <a:prstGeom prst="rect">
            <a:avLst/>
          </a:prstGeom>
        </p:spPr>
        <p:txBody>
          <a:bodyPr wrap="square">
            <a:spAutoFit/>
          </a:bodyPr>
          <a:lstStyle/>
          <a:p>
            <a:endParaRPr lang="en-GB" dirty="0" smtClean="0"/>
          </a:p>
          <a:p>
            <a:r>
              <a:rPr lang="en-GB" dirty="0" smtClean="0"/>
              <a:t> </a:t>
            </a:r>
            <a:endParaRPr lang="en-GB" dirty="0"/>
          </a:p>
        </p:txBody>
      </p:sp>
    </p:spTree>
    <p:extLst>
      <p:ext uri="{BB962C8B-B14F-4D97-AF65-F5344CB8AC3E}">
        <p14:creationId xmlns:p14="http://schemas.microsoft.com/office/powerpoint/2010/main" val="2687550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8800" dirty="0" smtClean="0">
                <a:ln>
                  <a:solidFill>
                    <a:schemeClr val="bg1"/>
                  </a:solidFill>
                </a:ln>
                <a:solidFill>
                  <a:srgbClr val="FF0000"/>
                </a:solidFill>
                <a:latin typeface="Accent SF" pitchFamily="2" charset="0"/>
              </a:rPr>
              <a:t>Your Task</a:t>
            </a:r>
            <a:endParaRPr lang="en-GB" sz="8800"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normAutofit/>
          </a:bodyPr>
          <a:lstStyle/>
          <a:p>
            <a:pPr marL="0" indent="0">
              <a:buNone/>
            </a:pPr>
            <a:r>
              <a:rPr lang="en-GB" dirty="0" smtClean="0">
                <a:ln>
                  <a:solidFill>
                    <a:schemeClr val="bg1"/>
                  </a:solidFill>
                </a:ln>
                <a:solidFill>
                  <a:srgbClr val="7030A0"/>
                </a:solidFill>
              </a:rPr>
              <a:t>Using your knowledge of the puritans and the witch hunt to create the first scene. </a:t>
            </a:r>
          </a:p>
          <a:p>
            <a:pPr marL="0" indent="0">
              <a:buNone/>
            </a:pPr>
            <a:endParaRPr lang="en-GB" dirty="0">
              <a:ln>
                <a:solidFill>
                  <a:schemeClr val="bg1"/>
                </a:solidFill>
              </a:ln>
              <a:solidFill>
                <a:srgbClr val="7030A0"/>
              </a:solidFill>
            </a:endParaRPr>
          </a:p>
          <a:p>
            <a:pPr marL="0" indent="0">
              <a:buNone/>
            </a:pPr>
            <a:r>
              <a:rPr lang="en-GB" dirty="0" smtClean="0">
                <a:ln>
                  <a:solidFill>
                    <a:schemeClr val="bg1"/>
                  </a:solidFill>
                </a:ln>
                <a:solidFill>
                  <a:srgbClr val="7030A0"/>
                </a:solidFill>
              </a:rPr>
              <a:t>You know… the characters, the scene, the background…</a:t>
            </a:r>
          </a:p>
          <a:p>
            <a:pPr marL="0" indent="0">
              <a:buNone/>
            </a:pPr>
            <a:endParaRPr lang="en-GB" dirty="0">
              <a:ln>
                <a:solidFill>
                  <a:schemeClr val="bg1"/>
                </a:solidFill>
              </a:ln>
              <a:solidFill>
                <a:srgbClr val="7030A0"/>
              </a:solidFill>
            </a:endParaRPr>
          </a:p>
          <a:p>
            <a:pPr marL="0" indent="0">
              <a:buNone/>
            </a:pPr>
            <a:endParaRPr lang="en-GB" dirty="0" smtClean="0">
              <a:ln>
                <a:solidFill>
                  <a:schemeClr val="bg1"/>
                </a:solidFill>
              </a:ln>
              <a:solidFill>
                <a:srgbClr val="7030A0"/>
              </a:solidFill>
            </a:endParaRPr>
          </a:p>
          <a:p>
            <a:pPr marL="0" indent="0">
              <a:buNone/>
            </a:pPr>
            <a:r>
              <a:rPr lang="en-GB" dirty="0" smtClean="0">
                <a:ln>
                  <a:solidFill>
                    <a:schemeClr val="bg1"/>
                  </a:solidFill>
                </a:ln>
                <a:solidFill>
                  <a:srgbClr val="7030A0"/>
                </a:solidFill>
              </a:rPr>
              <a:t>You create the action !!!!</a:t>
            </a:r>
            <a:endParaRPr lang="en-GB" dirty="0">
              <a:ln>
                <a:solidFill>
                  <a:schemeClr val="bg1"/>
                </a:solidFill>
              </a:ln>
              <a:solidFill>
                <a:srgbClr val="7030A0"/>
              </a:solidFill>
            </a:endParaRPr>
          </a:p>
        </p:txBody>
      </p:sp>
      <p:sp>
        <p:nvSpPr>
          <p:cNvPr id="3" name="Rectangle 2"/>
          <p:cNvSpPr/>
          <p:nvPr/>
        </p:nvSpPr>
        <p:spPr>
          <a:xfrm>
            <a:off x="1043608" y="1340768"/>
            <a:ext cx="8100392" cy="646331"/>
          </a:xfrm>
          <a:prstGeom prst="rect">
            <a:avLst/>
          </a:prstGeom>
        </p:spPr>
        <p:txBody>
          <a:bodyPr wrap="square">
            <a:spAutoFit/>
          </a:bodyPr>
          <a:lstStyle/>
          <a:p>
            <a:endParaRPr lang="en-GB" dirty="0" smtClean="0"/>
          </a:p>
          <a:p>
            <a:r>
              <a:rPr lang="en-GB" dirty="0" smtClean="0"/>
              <a:t> </a:t>
            </a:r>
            <a:endParaRPr lang="en-GB" dirty="0"/>
          </a:p>
        </p:txBody>
      </p:sp>
    </p:spTree>
    <p:extLst>
      <p:ext uri="{BB962C8B-B14F-4D97-AF65-F5344CB8AC3E}">
        <p14:creationId xmlns:p14="http://schemas.microsoft.com/office/powerpoint/2010/main" val="2987138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n>
                  <a:solidFill>
                    <a:schemeClr val="bg1"/>
                  </a:solidFill>
                </a:ln>
                <a:solidFill>
                  <a:srgbClr val="FF0000"/>
                </a:solidFill>
                <a:latin typeface="Accent SF" pitchFamily="2" charset="0"/>
              </a:rPr>
              <a:t>Evaluation…</a:t>
            </a:r>
            <a:endParaRPr lang="en-GB" dirty="0">
              <a:ln>
                <a:solidFill>
                  <a:schemeClr val="bg1"/>
                </a:solidFill>
              </a:ln>
              <a:solidFill>
                <a:srgbClr val="FF0000"/>
              </a:solidFill>
              <a:latin typeface="Accent SF" pitchFamily="2" charset="0"/>
            </a:endParaRPr>
          </a:p>
        </p:txBody>
      </p:sp>
      <p:sp>
        <p:nvSpPr>
          <p:cNvPr id="4" name="Content Placeholder 3"/>
          <p:cNvSpPr>
            <a:spLocks noGrp="1"/>
          </p:cNvSpPr>
          <p:nvPr>
            <p:ph idx="1"/>
          </p:nvPr>
        </p:nvSpPr>
        <p:spPr/>
        <p:txBody>
          <a:bodyPr>
            <a:normAutofit/>
          </a:bodyPr>
          <a:lstStyle/>
          <a:p>
            <a:pPr marL="0" indent="0">
              <a:buNone/>
            </a:pPr>
            <a:endParaRPr lang="en-GB" dirty="0" smtClean="0">
              <a:ln>
                <a:solidFill>
                  <a:schemeClr val="bg1"/>
                </a:solidFill>
              </a:ln>
              <a:solidFill>
                <a:srgbClr val="7030A0"/>
              </a:solidFill>
            </a:endParaRPr>
          </a:p>
          <a:p>
            <a:pPr marL="0" indent="0">
              <a:buNone/>
            </a:pPr>
            <a:endParaRPr lang="en-GB" dirty="0">
              <a:ln>
                <a:solidFill>
                  <a:schemeClr val="bg1"/>
                </a:solidFill>
              </a:ln>
              <a:solidFill>
                <a:srgbClr val="7030A0"/>
              </a:solidFill>
            </a:endParaRPr>
          </a:p>
        </p:txBody>
      </p:sp>
      <p:sp>
        <p:nvSpPr>
          <p:cNvPr id="5" name="Rectangle 4"/>
          <p:cNvSpPr/>
          <p:nvPr/>
        </p:nvSpPr>
        <p:spPr>
          <a:xfrm>
            <a:off x="683568" y="1412777"/>
            <a:ext cx="8064896" cy="4031873"/>
          </a:xfrm>
          <a:prstGeom prst="rect">
            <a:avLst/>
          </a:prstGeom>
        </p:spPr>
        <p:txBody>
          <a:bodyPr wrap="square">
            <a:spAutoFit/>
          </a:bodyPr>
          <a:lstStyle/>
          <a:p>
            <a:pPr lvl="0">
              <a:spcBef>
                <a:spcPct val="20000"/>
              </a:spcBef>
            </a:pPr>
            <a:r>
              <a:rPr lang="en-GB" sz="4000" dirty="0">
                <a:ln>
                  <a:solidFill>
                    <a:prstClr val="white"/>
                  </a:solidFill>
                </a:ln>
                <a:solidFill>
                  <a:srgbClr val="FF0000"/>
                </a:solidFill>
              </a:rPr>
              <a:t>Recall </a:t>
            </a:r>
            <a:r>
              <a:rPr lang="en-GB" sz="4000" dirty="0">
                <a:ln>
                  <a:solidFill>
                    <a:prstClr val="white"/>
                  </a:solidFill>
                </a:ln>
                <a:solidFill>
                  <a:srgbClr val="7030A0"/>
                </a:solidFill>
              </a:rPr>
              <a:t>the main characters in the 1</a:t>
            </a:r>
            <a:r>
              <a:rPr lang="en-GB" sz="4000" baseline="30000" dirty="0">
                <a:ln>
                  <a:solidFill>
                    <a:prstClr val="white"/>
                  </a:solidFill>
                </a:ln>
                <a:solidFill>
                  <a:srgbClr val="7030A0"/>
                </a:solidFill>
              </a:rPr>
              <a:t>st</a:t>
            </a:r>
            <a:r>
              <a:rPr lang="en-GB" sz="4000" dirty="0">
                <a:ln>
                  <a:solidFill>
                    <a:prstClr val="white"/>
                  </a:solidFill>
                </a:ln>
                <a:solidFill>
                  <a:srgbClr val="7030A0"/>
                </a:solidFill>
              </a:rPr>
              <a:t> scene. </a:t>
            </a:r>
          </a:p>
          <a:p>
            <a:pPr lvl="0">
              <a:spcBef>
                <a:spcPct val="20000"/>
              </a:spcBef>
            </a:pPr>
            <a:r>
              <a:rPr lang="en-GB" sz="4000" dirty="0">
                <a:ln>
                  <a:solidFill>
                    <a:prstClr val="white"/>
                  </a:solidFill>
                </a:ln>
                <a:solidFill>
                  <a:srgbClr val="FF0000"/>
                </a:solidFill>
              </a:rPr>
              <a:t>Describe</a:t>
            </a:r>
            <a:r>
              <a:rPr lang="en-GB" sz="4000" dirty="0">
                <a:ln>
                  <a:solidFill>
                    <a:prstClr val="white"/>
                  </a:solidFill>
                </a:ln>
                <a:solidFill>
                  <a:srgbClr val="7030A0"/>
                </a:solidFill>
              </a:rPr>
              <a:t> the relationships between the characters. </a:t>
            </a:r>
          </a:p>
          <a:p>
            <a:pPr lvl="0">
              <a:spcBef>
                <a:spcPct val="20000"/>
              </a:spcBef>
            </a:pPr>
            <a:r>
              <a:rPr lang="en-GB" sz="4000" dirty="0">
                <a:ln>
                  <a:solidFill>
                    <a:prstClr val="white"/>
                  </a:solidFill>
                </a:ln>
                <a:solidFill>
                  <a:srgbClr val="FF0000"/>
                </a:solidFill>
              </a:rPr>
              <a:t>Explain </a:t>
            </a:r>
            <a:r>
              <a:rPr lang="en-GB" sz="4000" dirty="0">
                <a:ln>
                  <a:solidFill>
                    <a:prstClr val="white"/>
                  </a:solidFill>
                </a:ln>
                <a:solidFill>
                  <a:srgbClr val="7030A0"/>
                </a:solidFill>
              </a:rPr>
              <a:t>how the characters should react to each other on the stage. </a:t>
            </a:r>
            <a:endParaRPr lang="en-GB" sz="4000" dirty="0">
              <a:ln>
                <a:solidFill>
                  <a:prstClr val="white"/>
                </a:solidFill>
              </a:ln>
              <a:solidFill>
                <a:srgbClr val="7030A0"/>
              </a:solidFill>
            </a:endParaRPr>
          </a:p>
        </p:txBody>
      </p:sp>
    </p:spTree>
    <p:extLst>
      <p:ext uri="{BB962C8B-B14F-4D97-AF65-F5344CB8AC3E}">
        <p14:creationId xmlns:p14="http://schemas.microsoft.com/office/powerpoint/2010/main" val="3074114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618</Words>
  <Application>Microsoft Office PowerPoint</Application>
  <PresentationFormat>On-screen Show (4:3)</PresentationFormat>
  <Paragraphs>59</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Crucible by Arthur Miller</vt:lpstr>
      <vt:lpstr>Learning Outcomes</vt:lpstr>
      <vt:lpstr>Our Understanding so far…</vt:lpstr>
      <vt:lpstr>Scene One…</vt:lpstr>
      <vt:lpstr>Scene One…</vt:lpstr>
      <vt:lpstr>Scene One…</vt:lpstr>
      <vt:lpstr>The Characters</vt:lpstr>
      <vt:lpstr>Your Task</vt:lpstr>
      <vt:lpstr>Evaluation…</vt:lpstr>
      <vt:lpstr>Independent Learning</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Crucible by Arthur Miller</dc:title>
  <dc:creator>V Collins</dc:creator>
  <cp:lastModifiedBy>BAsquith</cp:lastModifiedBy>
  <cp:revision>10</cp:revision>
  <dcterms:created xsi:type="dcterms:W3CDTF">2012-09-10T10:14:28Z</dcterms:created>
  <dcterms:modified xsi:type="dcterms:W3CDTF">2012-09-12T19:49:50Z</dcterms:modified>
</cp:coreProperties>
</file>