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321" r:id="rId2"/>
    <p:sldId id="322" r:id="rId3"/>
    <p:sldId id="313" r:id="rId4"/>
    <p:sldId id="290" r:id="rId5"/>
    <p:sldId id="315" r:id="rId6"/>
    <p:sldId id="316" r:id="rId7"/>
    <p:sldId id="299" r:id="rId8"/>
    <p:sldId id="303" r:id="rId9"/>
    <p:sldId id="317" r:id="rId10"/>
    <p:sldId id="304" r:id="rId11"/>
    <p:sldId id="300" r:id="rId12"/>
    <p:sldId id="307" r:id="rId13"/>
    <p:sldId id="308" r:id="rId14"/>
    <p:sldId id="319" r:id="rId15"/>
    <p:sldId id="320" r:id="rId16"/>
    <p:sldId id="32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empus Sans ITC" pitchFamily="8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empus Sans ITC" pitchFamily="8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empus Sans ITC" pitchFamily="8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empus Sans ITC" pitchFamily="8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empus Sans ITC" pitchFamily="82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empus Sans ITC" pitchFamily="82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empus Sans ITC" pitchFamily="82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empus Sans ITC" pitchFamily="82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empus Sans ITC" pitchFamily="8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17" autoAdjust="0"/>
  </p:normalViewPr>
  <p:slideViewPr>
    <p:cSldViewPr snapToGrid="0">
      <p:cViewPr varScale="1">
        <p:scale>
          <a:sx n="66" d="100"/>
          <a:sy n="66" d="100"/>
        </p:scale>
        <p:origin x="55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DA158953-1F20-4E89-B820-FE64F78B0BF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570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05274FB7-D042-4748-BD63-7A61BD5D09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09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81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463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6500" y="255588"/>
            <a:ext cx="2095500" cy="5535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55588"/>
            <a:ext cx="6134100" cy="5535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979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5588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68413"/>
            <a:ext cx="3771900" cy="45227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68413"/>
            <a:ext cx="3771900" cy="45227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270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5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8372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68413"/>
            <a:ext cx="3771900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68413"/>
            <a:ext cx="3771900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92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255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19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6740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797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6865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nth_theme_business_classic_shades_of_blue_b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46" b="91408"/>
          <a:stretch>
            <a:fillRect/>
          </a:stretch>
        </p:blipFill>
        <p:spPr bwMode="auto">
          <a:xfrm>
            <a:off x="0" y="0"/>
            <a:ext cx="9144000" cy="11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68413"/>
            <a:ext cx="7696200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5580063" y="6619875"/>
            <a:ext cx="35639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1200" b="0">
                <a:latin typeface="Times New Roman" pitchFamily="18" charset="0"/>
              </a:rPr>
              <a:t>© Business Studies Online: Slide </a:t>
            </a:r>
            <a:fld id="{F4CB7EFA-BDA7-47EF-BC38-4BA718E1A280}" type="slidenum">
              <a:rPr lang="en-US" sz="1200" b="0">
                <a:latin typeface="Times New Roman" pitchFamily="18" charset="0"/>
              </a:rPr>
              <a:pPr algn="r"/>
              <a:t>‹#›</a:t>
            </a:fld>
            <a:endParaRPr lang="en-US" sz="1200" b="0">
              <a:latin typeface="Times New Roman" pitchFamily="18" charset="0"/>
            </a:endParaRPr>
          </a:p>
        </p:txBody>
      </p:sp>
      <p:pic>
        <p:nvPicPr>
          <p:cNvPr id="60421" name="Picture 5" descr="penny_guy_walking_md_transparent_30133"/>
          <p:cNvPicPr>
            <a:picLocks noChangeAspect="1" noChangeArrowheads="1" noCrop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2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255588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 3" pitchFamily="18" charset="2"/>
        <a:buBlip>
          <a:blip r:embed="rId17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9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Blip>
          <a:blip r:embed="rId20"/>
        </a:buBlip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20"/>
        </a:buBlip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20"/>
        </a:buBlip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20"/>
        </a:buBlip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20"/>
        </a:buBlip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9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3.jpe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Sales Forecasting	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Starter – </a:t>
            </a:r>
          </a:p>
          <a:p>
            <a:r>
              <a:rPr lang="en-GB" dirty="0" smtClean="0"/>
              <a:t>Suggest two sources of information which will aid </a:t>
            </a:r>
            <a:r>
              <a:rPr lang="en-GB" dirty="0" smtClean="0"/>
              <a:t>Mrs Bone in </a:t>
            </a:r>
            <a:r>
              <a:rPr lang="en-GB" dirty="0" smtClean="0"/>
              <a:t>forecasting the school revenue for </a:t>
            </a:r>
            <a:r>
              <a:rPr lang="en-GB" dirty="0" smtClean="0"/>
              <a:t>2020!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849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505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325" y="2189163"/>
            <a:ext cx="6408738" cy="400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539750" y="1341438"/>
            <a:ext cx="80010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GB" b="0">
                <a:latin typeface="Arial" charset="0"/>
              </a:rPr>
              <a:t>It is again possible to plot a line of best fit that can be used to forecast: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en-GB" b="0">
              <a:latin typeface="Arial" charset="0"/>
            </a:endParaRPr>
          </a:p>
        </p:txBody>
      </p:sp>
      <p:sp>
        <p:nvSpPr>
          <p:cNvPr id="62504" name="Rectangle 4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/>
              <a:t>The Line of Best Fit Revisited</a:t>
            </a:r>
            <a:endParaRPr lang="en-US"/>
          </a:p>
        </p:txBody>
      </p:sp>
      <p:sp>
        <p:nvSpPr>
          <p:cNvPr id="62507" name="Line 43"/>
          <p:cNvSpPr>
            <a:spLocks noChangeShapeType="1"/>
          </p:cNvSpPr>
          <p:nvPr/>
        </p:nvSpPr>
        <p:spPr bwMode="auto">
          <a:xfrm flipV="1">
            <a:off x="3025775" y="3663950"/>
            <a:ext cx="3938588" cy="857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508" name="Line 44"/>
          <p:cNvSpPr>
            <a:spLocks noChangeShapeType="1"/>
          </p:cNvSpPr>
          <p:nvPr/>
        </p:nvSpPr>
        <p:spPr bwMode="auto">
          <a:xfrm flipV="1">
            <a:off x="6932613" y="3271838"/>
            <a:ext cx="1682750" cy="3937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2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2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2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bldLvl="4" autoUpdateAnimBg="0"/>
      <p:bldP spid="62507" grpId="0" animBg="1"/>
      <p:bldP spid="6250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107950" y="1268413"/>
            <a:ext cx="2952750" cy="2232025"/>
          </a:xfrm>
          <a:prstGeom prst="rect">
            <a:avLst/>
          </a:prstGeom>
          <a:solidFill>
            <a:srgbClr val="FFFF99">
              <a:alpha val="70000"/>
            </a:srgb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57349" name="Rectangle 5"/>
          <p:cNvGraphicFramePr>
            <a:graphicFrameLocks/>
          </p:cNvGraphicFramePr>
          <p:nvPr/>
        </p:nvGraphicFramePr>
        <p:xfrm>
          <a:off x="1452563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5" name="Clip" r:id="rId3" imgW="0" imgH="0" progId="MS_ClipArt_Gallery.2">
                  <p:embed/>
                </p:oleObj>
              </mc:Choice>
              <mc:Fallback>
                <p:oleObj name="Clip" r:id="rId3" imgW="0" imgH="0" progId="MS_ClipArt_Gallery.2">
                  <p:embed/>
                  <p:pic>
                    <p:nvPicPr>
                      <p:cNvPr id="0" name="Rectangle 5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563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68" name="Rectangle 24"/>
          <p:cNvSpPr>
            <a:spLocks noChangeArrowheads="1"/>
          </p:cNvSpPr>
          <p:nvPr/>
        </p:nvSpPr>
        <p:spPr bwMode="auto">
          <a:xfrm>
            <a:off x="6119813" y="1268413"/>
            <a:ext cx="2952750" cy="2232025"/>
          </a:xfrm>
          <a:prstGeom prst="rect">
            <a:avLst/>
          </a:prstGeom>
          <a:solidFill>
            <a:srgbClr val="FFFF99">
              <a:alpha val="70000"/>
            </a:srgb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67" name="Rectangle 23"/>
          <p:cNvSpPr>
            <a:spLocks noChangeArrowheads="1"/>
          </p:cNvSpPr>
          <p:nvPr/>
        </p:nvSpPr>
        <p:spPr bwMode="auto">
          <a:xfrm>
            <a:off x="3116263" y="1268413"/>
            <a:ext cx="2952750" cy="2232025"/>
          </a:xfrm>
          <a:prstGeom prst="rect">
            <a:avLst/>
          </a:prstGeom>
          <a:solidFill>
            <a:srgbClr val="FFFF99">
              <a:alpha val="70000"/>
            </a:srgb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57358" name="Picture 14" descr="types_of_correl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08" r="37253" b="65565"/>
          <a:stretch>
            <a:fillRect/>
          </a:stretch>
        </p:blipFill>
        <p:spPr bwMode="auto">
          <a:xfrm>
            <a:off x="211138" y="3513138"/>
            <a:ext cx="2686050" cy="281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60" name="Picture 16" descr="types_of_correl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83" t="32726" r="35468" b="34549"/>
          <a:stretch>
            <a:fillRect/>
          </a:stretch>
        </p:blipFill>
        <p:spPr bwMode="auto">
          <a:xfrm>
            <a:off x="2844800" y="3551238"/>
            <a:ext cx="3024188" cy="273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62" name="Picture 18" descr="types_of_correl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21" t="65489" r="4337"/>
          <a:stretch>
            <a:fillRect/>
          </a:stretch>
        </p:blipFill>
        <p:spPr bwMode="auto">
          <a:xfrm>
            <a:off x="5868988" y="3576638"/>
            <a:ext cx="3024187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3060700" y="1268413"/>
            <a:ext cx="2967038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5"/>
              </a:buBlip>
              <a:tabLst>
                <a:tab pos="1257300" algn="l"/>
              </a:tabLst>
            </a:pPr>
            <a:r>
              <a:rPr lang="en-GB" b="0">
                <a:latin typeface="Arial" charset="0"/>
              </a:rPr>
              <a:t>Correlation may also be </a:t>
            </a:r>
            <a:r>
              <a:rPr lang="en-GB" b="0">
                <a:solidFill>
                  <a:schemeClr val="accent2"/>
                </a:solidFill>
                <a:latin typeface="Arial" charset="0"/>
              </a:rPr>
              <a:t>negative</a:t>
            </a:r>
            <a:r>
              <a:rPr lang="en-GB" b="0">
                <a:latin typeface="Arial" charset="0"/>
              </a:rPr>
              <a:t>:</a:t>
            </a:r>
          </a:p>
          <a:p>
            <a:pPr marL="838200" lvl="1" indent="-381000"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Blip>
                <a:blip r:embed="rId6"/>
              </a:buBlip>
              <a:tabLst>
                <a:tab pos="1257300" algn="l"/>
              </a:tabLst>
            </a:pPr>
            <a:r>
              <a:rPr lang="en-GB" sz="2000" b="0">
                <a:latin typeface="Arial" charset="0"/>
              </a:rPr>
              <a:t>For example as price increases, sales will fall</a:t>
            </a:r>
          </a:p>
        </p:txBody>
      </p:sp>
      <p:sp>
        <p:nvSpPr>
          <p:cNvPr id="57365" name="Rectangle 21"/>
          <p:cNvSpPr>
            <a:spLocks noChangeArrowheads="1"/>
          </p:cNvSpPr>
          <p:nvPr/>
        </p:nvSpPr>
        <p:spPr bwMode="auto">
          <a:xfrm>
            <a:off x="6105525" y="1265238"/>
            <a:ext cx="2716213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5"/>
              </a:buBlip>
              <a:tabLst>
                <a:tab pos="1257300" algn="l"/>
              </a:tabLst>
            </a:pPr>
            <a:r>
              <a:rPr lang="en-GB" b="0">
                <a:latin typeface="Arial" charset="0"/>
              </a:rPr>
              <a:t>It is not always possible to identify a clear correlation between 2 variables: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7"/>
              </a:buBlip>
              <a:tabLst>
                <a:tab pos="1257300" algn="l"/>
              </a:tabLst>
            </a:pPr>
            <a:endParaRPr lang="en-GB" b="0">
              <a:latin typeface="Arial" charset="0"/>
            </a:endParaRPr>
          </a:p>
        </p:txBody>
      </p:sp>
      <p:sp>
        <p:nvSpPr>
          <p:cNvPr id="57369" name="Rectangle 2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/>
              <a:t>Types of Correlation</a:t>
            </a:r>
            <a:endParaRPr 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179388" y="1268413"/>
            <a:ext cx="2967037" cy="239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5"/>
              </a:buBlip>
              <a:tabLst>
                <a:tab pos="1257300" algn="l"/>
              </a:tabLst>
            </a:pPr>
            <a:r>
              <a:rPr lang="en-GB" b="0">
                <a:latin typeface="Arial" charset="0"/>
              </a:rPr>
              <a:t>In our example the correlation was </a:t>
            </a:r>
            <a:r>
              <a:rPr lang="en-GB" b="0">
                <a:solidFill>
                  <a:schemeClr val="accent2"/>
                </a:solidFill>
                <a:latin typeface="Arial" charset="0"/>
              </a:rPr>
              <a:t>positive</a:t>
            </a:r>
            <a:r>
              <a:rPr lang="en-GB" b="0">
                <a:latin typeface="Arial" charset="0"/>
              </a:rPr>
              <a:t>:</a:t>
            </a:r>
          </a:p>
          <a:p>
            <a:pPr marL="838200" lvl="1" indent="-381000"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Blip>
                <a:blip r:embed="rId6"/>
              </a:buBlip>
              <a:tabLst>
                <a:tab pos="1257300" algn="l"/>
              </a:tabLst>
            </a:pPr>
            <a:r>
              <a:rPr lang="en-GB" sz="2000" b="0">
                <a:latin typeface="Arial" charset="0"/>
              </a:rPr>
              <a:t>This means as advertising spend increased so did sales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6" grpId="0" animBg="1"/>
      <p:bldP spid="57368" grpId="0" animBg="1"/>
      <p:bldP spid="57367" grpId="0" animBg="1"/>
      <p:bldP spid="57364" grpId="0" uiExpand="1" build="p" bldLvl="4" autoUpdateAnimBg="0"/>
      <p:bldP spid="57365" grpId="0" build="p" bldLvl="4" autoUpdateAnimBg="0"/>
      <p:bldP spid="57347" grpId="0" uiExpand="1" build="p" bldLvl="4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457200" y="1196975"/>
            <a:ext cx="836295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GB" b="0">
                <a:latin typeface="Arial" charset="0"/>
              </a:rPr>
              <a:t>Probability is used to help businesses assess risk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GB" b="0">
                <a:latin typeface="Arial" charset="0"/>
              </a:rPr>
              <a:t>We have seen how this is used when using decision trees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GB" b="0">
                <a:latin typeface="Arial" charset="0"/>
              </a:rPr>
              <a:t>Probability is defined as: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lang="en-GB" b="0">
              <a:latin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lang="en-GB" b="0">
              <a:latin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lang="en-GB" b="0">
              <a:latin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lang="en-GB" b="0">
              <a:latin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Blip>
                <a:blip r:embed="rId3"/>
              </a:buBlip>
            </a:pPr>
            <a:r>
              <a:rPr lang="en-GB" sz="2000" b="0">
                <a:latin typeface="Arial" charset="0"/>
              </a:rPr>
              <a:t>E.g. the probability of rolling a “6” when rolling a dice is: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lang="en-GB" b="0">
              <a:latin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lang="en-GB" b="0">
              <a:latin typeface="Arial" charset="0"/>
            </a:endParaRPr>
          </a:p>
        </p:txBody>
      </p:sp>
      <p:sp>
        <p:nvSpPr>
          <p:cNvPr id="65545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/>
              <a:t>Probability</a:t>
            </a:r>
            <a:endParaRPr lang="en-US"/>
          </a:p>
        </p:txBody>
      </p:sp>
      <p:grpSp>
        <p:nvGrpSpPr>
          <p:cNvPr id="65552" name="Group 16"/>
          <p:cNvGrpSpPr>
            <a:grpSpLocks/>
          </p:cNvGrpSpPr>
          <p:nvPr/>
        </p:nvGrpSpPr>
        <p:grpSpPr bwMode="auto">
          <a:xfrm>
            <a:off x="471488" y="2439988"/>
            <a:ext cx="8151812" cy="1189037"/>
            <a:chOff x="297" y="1537"/>
            <a:chExt cx="5135" cy="749"/>
          </a:xfrm>
        </p:grpSpPr>
        <p:pic>
          <p:nvPicPr>
            <p:cNvPr id="65551" name="Picture 1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" y="1559"/>
              <a:ext cx="775" cy="7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5542" name="Text Box 6"/>
            <p:cNvSpPr txBox="1">
              <a:spLocks noChangeArrowheads="1"/>
            </p:cNvSpPr>
            <p:nvPr/>
          </p:nvSpPr>
          <p:spPr bwMode="auto">
            <a:xfrm>
              <a:off x="1145" y="1537"/>
              <a:ext cx="4287" cy="748"/>
            </a:xfrm>
            <a:prstGeom prst="rect">
              <a:avLst/>
            </a:prstGeom>
            <a:solidFill>
              <a:srgbClr val="FFFF99">
                <a:alpha val="7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 i="1">
                  <a:solidFill>
                    <a:schemeClr val="accent2"/>
                  </a:solidFill>
                  <a:latin typeface="Arial" charset="0"/>
                </a:rPr>
                <a:t>The ratio between the number of desired outcomes compared to the total number of possible outcomes”</a:t>
              </a:r>
              <a:endParaRPr lang="en-US" b="0">
                <a:solidFill>
                  <a:schemeClr val="accent2"/>
                </a:solidFill>
              </a:endParaRPr>
            </a:p>
          </p:txBody>
        </p:sp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297" y="1542"/>
              <a:ext cx="5129" cy="744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5547" name="WordArt 11"/>
          <p:cNvSpPr>
            <a:spLocks noChangeArrowheads="1" noChangeShapeType="1" noTextEdit="1"/>
          </p:cNvSpPr>
          <p:nvPr/>
        </p:nvSpPr>
        <p:spPr bwMode="auto">
          <a:xfrm>
            <a:off x="4256088" y="4521200"/>
            <a:ext cx="30480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 Black"/>
              </a:rPr>
              <a:t>1</a:t>
            </a:r>
          </a:p>
        </p:txBody>
      </p:sp>
      <p:sp>
        <p:nvSpPr>
          <p:cNvPr id="65548" name="WordArt 12"/>
          <p:cNvSpPr>
            <a:spLocks noChangeArrowheads="1" noChangeShapeType="1" noTextEdit="1"/>
          </p:cNvSpPr>
          <p:nvPr/>
        </p:nvSpPr>
        <p:spPr bwMode="auto">
          <a:xfrm>
            <a:off x="4267200" y="5341938"/>
            <a:ext cx="422275" cy="736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 Black"/>
              </a:rPr>
              <a:t>6</a:t>
            </a:r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>
            <a:off x="3776663" y="5264150"/>
            <a:ext cx="15335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65550" name="Picture 14" descr="lucky_seven_pt_10_08_08_pc_pr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5" t="16850" r="51822" b="13338"/>
          <a:stretch>
            <a:fillRect/>
          </a:stretch>
        </p:blipFill>
        <p:spPr bwMode="auto">
          <a:xfrm>
            <a:off x="5605463" y="4229100"/>
            <a:ext cx="2319337" cy="2405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uiExpand="1" build="p" bldLvl="4" autoUpdateAnimBg="0"/>
      <p:bldP spid="65547" grpId="0" animBg="1"/>
      <p:bldP spid="65548" grpId="0" animBg="1"/>
      <p:bldP spid="655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427038" y="1090613"/>
            <a:ext cx="83629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GB" b="0">
                <a:latin typeface="Arial" charset="0"/>
              </a:rPr>
              <a:t>There are 3 main laws of probability: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en-GB" b="0">
              <a:latin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en-GB" b="0">
              <a:latin typeface="Arial" charset="0"/>
            </a:endParaRP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1370013" y="1592263"/>
            <a:ext cx="7361237" cy="823912"/>
          </a:xfrm>
          <a:prstGeom prst="rect">
            <a:avLst/>
          </a:prstGeom>
          <a:solidFill>
            <a:srgbClr val="FFFF99">
              <a:alpha val="70000"/>
            </a:srgb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385888" y="1584325"/>
            <a:ext cx="72421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>
                <a:solidFill>
                  <a:schemeClr val="accent2"/>
                </a:solidFill>
                <a:latin typeface="Arial" charset="0"/>
              </a:rPr>
              <a:t>The sum of the probabilities of all possible outcomes for an event </a:t>
            </a:r>
            <a:r>
              <a:rPr lang="en-US" b="0">
                <a:solidFill>
                  <a:srgbClr val="FF0000"/>
                </a:solidFill>
                <a:latin typeface="Arial" charset="0"/>
              </a:rPr>
              <a:t>MUST</a:t>
            </a:r>
            <a:r>
              <a:rPr lang="en-US" b="0">
                <a:solidFill>
                  <a:schemeClr val="accent2"/>
                </a:solidFill>
                <a:latin typeface="Arial" charset="0"/>
              </a:rPr>
              <a:t> equal 1</a:t>
            </a:r>
            <a:endParaRPr lang="en-US" b="0">
              <a:solidFill>
                <a:schemeClr val="accent2"/>
              </a:solidFill>
            </a:endParaRPr>
          </a:p>
        </p:txBody>
      </p:sp>
      <p:sp>
        <p:nvSpPr>
          <p:cNvPr id="66568" name="WordArt 8"/>
          <p:cNvSpPr>
            <a:spLocks noChangeArrowheads="1" noChangeShapeType="1" noTextEdit="1"/>
          </p:cNvSpPr>
          <p:nvPr/>
        </p:nvSpPr>
        <p:spPr bwMode="auto">
          <a:xfrm>
            <a:off x="803275" y="1698625"/>
            <a:ext cx="30480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 Black"/>
              </a:rPr>
              <a:t>1</a:t>
            </a:r>
          </a:p>
        </p:txBody>
      </p:sp>
      <p:sp>
        <p:nvSpPr>
          <p:cNvPr id="66569" name="Rectangle 9"/>
          <p:cNvSpPr>
            <a:spLocks noChangeArrowheads="1"/>
          </p:cNvSpPr>
          <p:nvPr/>
        </p:nvSpPr>
        <p:spPr bwMode="auto">
          <a:xfrm>
            <a:off x="1404938" y="2446338"/>
            <a:ext cx="7250112" cy="8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Blip>
                <a:blip r:embed="rId4"/>
              </a:buBlip>
            </a:pPr>
            <a:r>
              <a:rPr lang="en-GB" sz="2000" b="0">
                <a:latin typeface="Arial" charset="0"/>
              </a:rPr>
              <a:t>E.g. the probability of rolling a number between 1 and 6 when rolling a dice is 1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en-GB" b="0">
              <a:latin typeface="Arial" charset="0"/>
            </a:endParaRPr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1370013" y="3179763"/>
            <a:ext cx="7375525" cy="823912"/>
          </a:xfrm>
          <a:prstGeom prst="rect">
            <a:avLst/>
          </a:prstGeom>
          <a:solidFill>
            <a:srgbClr val="FFFF99">
              <a:alpha val="70000"/>
            </a:srgb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1401763" y="3171825"/>
            <a:ext cx="72405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>
                <a:solidFill>
                  <a:schemeClr val="accent2"/>
                </a:solidFill>
                <a:latin typeface="Arial" charset="0"/>
              </a:rPr>
              <a:t>To find the probability of one event </a:t>
            </a:r>
            <a:r>
              <a:rPr lang="en-US" b="0">
                <a:solidFill>
                  <a:srgbClr val="FF0000"/>
                </a:solidFill>
                <a:latin typeface="Arial" charset="0"/>
              </a:rPr>
              <a:t>OR</a:t>
            </a:r>
            <a:r>
              <a:rPr lang="en-US" b="0">
                <a:solidFill>
                  <a:schemeClr val="accent2"/>
                </a:solidFill>
                <a:latin typeface="Arial" charset="0"/>
              </a:rPr>
              <a:t> another event we must </a:t>
            </a:r>
            <a:r>
              <a:rPr lang="en-US" b="0">
                <a:solidFill>
                  <a:srgbClr val="FF0000"/>
                </a:solidFill>
                <a:latin typeface="Arial" charset="0"/>
              </a:rPr>
              <a:t>ADD</a:t>
            </a:r>
            <a:r>
              <a:rPr lang="en-US" b="0">
                <a:solidFill>
                  <a:schemeClr val="accent2"/>
                </a:solidFill>
                <a:latin typeface="Arial" charset="0"/>
              </a:rPr>
              <a:t> the probabilities together</a:t>
            </a:r>
            <a:endParaRPr lang="en-US" b="0">
              <a:solidFill>
                <a:schemeClr val="accent2"/>
              </a:solidFill>
            </a:endParaRPr>
          </a:p>
        </p:txBody>
      </p:sp>
      <p:sp>
        <p:nvSpPr>
          <p:cNvPr id="66573" name="WordArt 13"/>
          <p:cNvSpPr>
            <a:spLocks noChangeArrowheads="1" noChangeShapeType="1" noTextEdit="1"/>
          </p:cNvSpPr>
          <p:nvPr/>
        </p:nvSpPr>
        <p:spPr bwMode="auto">
          <a:xfrm>
            <a:off x="817563" y="3286125"/>
            <a:ext cx="30480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 Black"/>
              </a:rPr>
              <a:t>2</a:t>
            </a: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1419225" y="4033838"/>
            <a:ext cx="723582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Blip>
                <a:blip r:embed="rId4"/>
              </a:buBlip>
            </a:pPr>
            <a:r>
              <a:rPr lang="en-GB" sz="2000" b="0">
                <a:latin typeface="Arial" charset="0"/>
              </a:rPr>
              <a:t>E.g. the probability of rolling a “1” OR a “2” when rolling a dice is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en-GB" b="0">
              <a:latin typeface="Arial" charset="0"/>
            </a:endParaRPr>
          </a:p>
        </p:txBody>
      </p:sp>
      <p:graphicFrame>
        <p:nvGraphicFramePr>
          <p:cNvPr id="66575" name="Object 15"/>
          <p:cNvGraphicFramePr>
            <a:graphicFrameLocks noChangeAspect="1"/>
          </p:cNvGraphicFramePr>
          <p:nvPr/>
        </p:nvGraphicFramePr>
        <p:xfrm>
          <a:off x="3322638" y="4314825"/>
          <a:ext cx="10191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2" name="Equation" r:id="rId5" imgW="533160" imgH="228600" progId="Equation.3">
                  <p:embed/>
                </p:oleObj>
              </mc:Choice>
              <mc:Fallback>
                <p:oleObj name="Equation" r:id="rId5" imgW="53316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638" y="4314825"/>
                        <a:ext cx="101917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1377950" y="4905375"/>
            <a:ext cx="7359650" cy="823913"/>
          </a:xfrm>
          <a:prstGeom prst="rect">
            <a:avLst/>
          </a:prstGeom>
          <a:solidFill>
            <a:srgbClr val="FFFF99">
              <a:alpha val="70000"/>
            </a:srgb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1439863" y="4897438"/>
            <a:ext cx="7194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>
                <a:solidFill>
                  <a:schemeClr val="accent2"/>
                </a:solidFill>
                <a:latin typeface="Arial" charset="0"/>
              </a:rPr>
              <a:t>To find the probability of one event </a:t>
            </a:r>
            <a:r>
              <a:rPr lang="en-US" b="0">
                <a:solidFill>
                  <a:srgbClr val="FF0000"/>
                </a:solidFill>
                <a:latin typeface="Arial" charset="0"/>
              </a:rPr>
              <a:t>AND</a:t>
            </a:r>
            <a:r>
              <a:rPr lang="en-US" b="0">
                <a:solidFill>
                  <a:schemeClr val="accent2"/>
                </a:solidFill>
                <a:latin typeface="Arial" charset="0"/>
              </a:rPr>
              <a:t> another event we must </a:t>
            </a:r>
            <a:r>
              <a:rPr lang="en-US" b="0">
                <a:solidFill>
                  <a:srgbClr val="FF0000"/>
                </a:solidFill>
                <a:latin typeface="Arial" charset="0"/>
              </a:rPr>
              <a:t>MULTIPLY</a:t>
            </a:r>
            <a:r>
              <a:rPr lang="en-US" b="0">
                <a:solidFill>
                  <a:schemeClr val="accent2"/>
                </a:solidFill>
                <a:latin typeface="Arial" charset="0"/>
              </a:rPr>
              <a:t> the probabilities together</a:t>
            </a:r>
            <a:endParaRPr lang="en-US" b="0">
              <a:solidFill>
                <a:schemeClr val="accent2"/>
              </a:solidFill>
            </a:endParaRPr>
          </a:p>
        </p:txBody>
      </p:sp>
      <p:sp>
        <p:nvSpPr>
          <p:cNvPr id="66578" name="WordArt 18"/>
          <p:cNvSpPr>
            <a:spLocks noChangeArrowheads="1" noChangeShapeType="1" noTextEdit="1"/>
          </p:cNvSpPr>
          <p:nvPr/>
        </p:nvSpPr>
        <p:spPr bwMode="auto">
          <a:xfrm>
            <a:off x="809625" y="5011738"/>
            <a:ext cx="30480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 Black"/>
              </a:rPr>
              <a:t>3</a:t>
            </a:r>
          </a:p>
        </p:txBody>
      </p:sp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1411288" y="5759450"/>
            <a:ext cx="723582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Blip>
                <a:blip r:embed="rId4"/>
              </a:buBlip>
            </a:pPr>
            <a:r>
              <a:rPr lang="en-GB" sz="2000" b="0">
                <a:latin typeface="Arial" charset="0"/>
              </a:rPr>
              <a:t>E.g. the probability of rolling a “1” AND a “2” when rolling a dice is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en-GB" b="0">
              <a:latin typeface="Arial" charset="0"/>
            </a:endParaRPr>
          </a:p>
        </p:txBody>
      </p:sp>
      <p:graphicFrame>
        <p:nvGraphicFramePr>
          <p:cNvPr id="66580" name="Object 20"/>
          <p:cNvGraphicFramePr>
            <a:graphicFrameLocks noChangeAspect="1"/>
          </p:cNvGraphicFramePr>
          <p:nvPr/>
        </p:nvGraphicFramePr>
        <p:xfrm>
          <a:off x="4059238" y="6024563"/>
          <a:ext cx="11906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3" name="Equation" r:id="rId7" imgW="622080" imgH="228600" progId="Equation.3">
                  <p:embed/>
                </p:oleObj>
              </mc:Choice>
              <mc:Fallback>
                <p:oleObj name="Equation" r:id="rId7" imgW="62208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9238" y="6024563"/>
                        <a:ext cx="119062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81" name="Rectangle 2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/>
              <a:t>The Laws Of Probability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bldLvl="4" autoUpdateAnimBg="0"/>
      <p:bldP spid="66564" grpId="0" animBg="1"/>
      <p:bldP spid="66565" grpId="0"/>
      <p:bldP spid="66568" grpId="0" animBg="1"/>
      <p:bldP spid="66569" grpId="0" build="p" bldLvl="4" autoUpdateAnimBg="0"/>
      <p:bldP spid="66571" grpId="0" animBg="1"/>
      <p:bldP spid="66572" grpId="0"/>
      <p:bldP spid="66573" grpId="0" animBg="1"/>
      <p:bldP spid="66574" grpId="0" build="p" bldLvl="4" autoUpdateAnimBg="0"/>
      <p:bldP spid="66576" grpId="0" animBg="1"/>
      <p:bldP spid="66577" grpId="0"/>
      <p:bldP spid="66578" grpId="0" animBg="1"/>
      <p:bldP spid="66579" grpId="0" build="p" bldLvl="4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81" name="Picture 9" descr="pinned_sticky_notes_11_30_08_pc_pro_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5402">
            <a:off x="2706688" y="1565275"/>
            <a:ext cx="4114800" cy="37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875" name="Picture 3" descr="pinned_sticky_notes_11_30_08_pc_pro_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7825" y="2309813"/>
            <a:ext cx="4333875" cy="436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87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/>
              <a:t>Problems With Sales Forecasting</a:t>
            </a:r>
            <a:endParaRPr 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323850" y="1268413"/>
            <a:ext cx="8448675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GB" b="0">
                <a:latin typeface="Arial" charset="0"/>
              </a:rPr>
              <a:t>Forecasting is never easy…</a:t>
            </a:r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 rot="21146470">
            <a:off x="220663" y="3370263"/>
            <a:ext cx="2881312" cy="215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b="0">
                <a:solidFill>
                  <a:srgbClr val="FF0000"/>
                </a:solidFill>
                <a:latin typeface="Comic Sans MS" pitchFamily="66" charset="0"/>
              </a:rPr>
              <a:t>Most methods rely on past data</a:t>
            </a:r>
          </a:p>
          <a:p>
            <a:pPr marL="822325" lvl="1" indent="-285750"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Blip>
                <a:blip r:embed="rId4"/>
              </a:buBlip>
            </a:pPr>
            <a:r>
              <a:rPr lang="en-GB" sz="2000">
                <a:solidFill>
                  <a:schemeClr val="accent2"/>
                </a:solidFill>
                <a:latin typeface="Comic Sans MS" pitchFamily="66" charset="0"/>
              </a:rPr>
              <a:t>This may not be reliable</a:t>
            </a:r>
          </a:p>
          <a:p>
            <a:pPr marL="822325" lvl="1" indent="-285750"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Blip>
                <a:blip r:embed="rId4"/>
              </a:buBlip>
            </a:pPr>
            <a:r>
              <a:rPr lang="en-GB" sz="2000">
                <a:solidFill>
                  <a:schemeClr val="accent2"/>
                </a:solidFill>
                <a:latin typeface="Comic Sans MS" pitchFamily="66" charset="0"/>
              </a:rPr>
              <a:t>May no longer be relevant</a:t>
            </a:r>
          </a:p>
          <a:p>
            <a:pPr marL="1230313" lvl="2" indent="-2286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5"/>
              </a:buBlip>
            </a:pPr>
            <a:r>
              <a:rPr lang="en-GB" sz="1800">
                <a:latin typeface="Comic Sans MS" pitchFamily="66" charset="0"/>
              </a:rPr>
              <a:t>Since market conditions change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GB">
              <a:latin typeface="Comic Sans MS" pitchFamily="66" charset="0"/>
            </a:endParaRPr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 rot="227500">
            <a:off x="3201988" y="2490788"/>
            <a:ext cx="3048000" cy="215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b="0">
                <a:solidFill>
                  <a:srgbClr val="FF0000"/>
                </a:solidFill>
                <a:latin typeface="Comic Sans MS" pitchFamily="66" charset="0"/>
              </a:rPr>
              <a:t>New Businesses will have no past data</a:t>
            </a:r>
          </a:p>
          <a:p>
            <a:pPr marL="822325" lvl="1" indent="-285750"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Blip>
                <a:blip r:embed="rId4"/>
              </a:buBlip>
            </a:pPr>
            <a:r>
              <a:rPr lang="en-GB" sz="2000">
                <a:solidFill>
                  <a:schemeClr val="accent2"/>
                </a:solidFill>
                <a:latin typeface="Comic Sans MS" pitchFamily="66" charset="0"/>
              </a:rPr>
              <a:t>So forecasts are more</a:t>
            </a:r>
            <a:br>
              <a:rPr lang="en-GB" sz="200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GB" sz="2000">
                <a:solidFill>
                  <a:schemeClr val="accent2"/>
                </a:solidFill>
                <a:latin typeface="Comic Sans MS" pitchFamily="66" charset="0"/>
              </a:rPr>
              <a:t> difficult to </a:t>
            </a:r>
            <a:br>
              <a:rPr lang="en-GB" sz="200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GB" sz="2000">
                <a:solidFill>
                  <a:schemeClr val="accent2"/>
                </a:solidFill>
                <a:latin typeface="Comic Sans MS" pitchFamily="66" charset="0"/>
              </a:rPr>
              <a:t>make </a:t>
            </a:r>
            <a:br>
              <a:rPr lang="en-GB" sz="200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GB" sz="2000">
                <a:solidFill>
                  <a:schemeClr val="accent2"/>
                </a:solidFill>
                <a:latin typeface="Comic Sans MS" pitchFamily="66" charset="0"/>
              </a:rPr>
              <a:t>accurately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GB">
              <a:latin typeface="Comic Sans MS" pitchFamily="66" charset="0"/>
            </a:endParaRPr>
          </a:p>
        </p:txBody>
      </p:sp>
      <p:pic>
        <p:nvPicPr>
          <p:cNvPr id="79885" name="Picture 13" descr="pinned_sticky_notes_11_30_08_pc_pro_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188" y="2630488"/>
            <a:ext cx="4081462" cy="424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886" name="Rectangle 14"/>
          <p:cNvSpPr>
            <a:spLocks noChangeArrowheads="1"/>
          </p:cNvSpPr>
          <p:nvPr/>
        </p:nvSpPr>
        <p:spPr bwMode="auto">
          <a:xfrm rot="-461587">
            <a:off x="6300788" y="3930650"/>
            <a:ext cx="2790825" cy="215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b="0">
                <a:solidFill>
                  <a:srgbClr val="FF0000"/>
                </a:solidFill>
                <a:latin typeface="Comic Sans MS" pitchFamily="66" charset="0"/>
              </a:rPr>
              <a:t>Forecasting for service providers can be difficult</a:t>
            </a:r>
          </a:p>
          <a:p>
            <a:pPr marL="822325" lvl="1" indent="-285750"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Blip>
                <a:blip r:embed="rId4"/>
              </a:buBlip>
            </a:pPr>
            <a:r>
              <a:rPr lang="en-GB" sz="2000">
                <a:solidFill>
                  <a:schemeClr val="accent2"/>
                </a:solidFill>
                <a:latin typeface="Comic Sans MS" pitchFamily="66" charset="0"/>
              </a:rPr>
              <a:t>Since the revenue from each customer varies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GB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9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9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9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98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98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98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98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98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98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98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98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98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9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9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9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9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9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9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98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98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98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9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9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9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8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514350" y="1179513"/>
            <a:ext cx="862965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GB" b="0">
                <a:latin typeface="Arial" charset="0"/>
              </a:rPr>
              <a:t>Having made a sales forecast a business should: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Blip>
                <a:blip r:embed="rId3"/>
              </a:buBlip>
            </a:pPr>
            <a:r>
              <a:rPr lang="en-GB" sz="2000" b="0">
                <a:solidFill>
                  <a:schemeClr val="accent2"/>
                </a:solidFill>
                <a:latin typeface="Arial" charset="0"/>
              </a:rPr>
              <a:t>Compare actual sales with forecast sales 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Blip>
                <a:blip r:embed="rId3"/>
              </a:buBlip>
            </a:pPr>
            <a:r>
              <a:rPr lang="en-GB" sz="2000" b="0">
                <a:solidFill>
                  <a:schemeClr val="accent2"/>
                </a:solidFill>
                <a:latin typeface="Arial" charset="0"/>
              </a:rPr>
              <a:t>Take action to try and improve sales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lang="en-GB" b="0">
              <a:solidFill>
                <a:schemeClr val="accent2"/>
              </a:solidFill>
              <a:latin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GB" b="0">
                <a:latin typeface="Arial" charset="0"/>
              </a:rPr>
              <a:t>There are a number of ways in which a business can try to increase sales: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lang="en-GB" b="0">
              <a:latin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lang="en-GB" b="0">
              <a:latin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lang="en-GB" b="0">
              <a:latin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lang="en-GB" b="0">
              <a:latin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lang="en-GB" b="0">
              <a:latin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lang="en-GB" b="0">
              <a:latin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lang="en-GB" b="0">
              <a:latin typeface="Arial" charset="0"/>
            </a:endParaRPr>
          </a:p>
          <a:p>
            <a:pPr marL="342900" indent="-342900" eaLnBrk="1" hangingPunct="1">
              <a:buFontTx/>
              <a:buBlip>
                <a:blip r:embed="rId2"/>
              </a:buBlip>
            </a:pPr>
            <a:r>
              <a:rPr lang="en-GB" b="0">
                <a:latin typeface="Arial" charset="0"/>
              </a:rPr>
              <a:t>Failure to do this may cause </a:t>
            </a:r>
            <a:r>
              <a:rPr lang="en-GB" b="0">
                <a:solidFill>
                  <a:schemeClr val="accent2"/>
                </a:solidFill>
                <a:latin typeface="Arial" charset="0"/>
              </a:rPr>
              <a:t>cash flow</a:t>
            </a:r>
            <a:r>
              <a:rPr lang="en-GB" b="0">
                <a:latin typeface="Arial" charset="0"/>
              </a:rPr>
              <a:t> problems</a:t>
            </a:r>
            <a:endParaRPr lang="en-GB" b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lang="en-GB" b="0">
              <a:latin typeface="Arial" charset="0"/>
            </a:endParaRPr>
          </a:p>
        </p:txBody>
      </p:sp>
      <p:pic>
        <p:nvPicPr>
          <p:cNvPr id="80898" name="Picture 2" descr="outline torn lined pap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210" b="32137"/>
          <a:stretch>
            <a:fillRect/>
          </a:stretch>
        </p:blipFill>
        <p:spPr bwMode="auto">
          <a:xfrm rot="194541">
            <a:off x="4762500" y="3271838"/>
            <a:ext cx="4408488" cy="288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899" name="Picture 3" descr="outline torn lined pap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89" b="38931"/>
          <a:stretch>
            <a:fillRect/>
          </a:stretch>
        </p:blipFill>
        <p:spPr bwMode="auto">
          <a:xfrm rot="194541">
            <a:off x="-61913" y="3516313"/>
            <a:ext cx="4460876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90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/>
              <a:t>How Can Sales Be Increased?</a:t>
            </a:r>
            <a:endParaRPr lang="en-US"/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 rot="180000">
            <a:off x="222250" y="4892675"/>
            <a:ext cx="4381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9875" indent="-2698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9378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3037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66963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035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607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179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751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323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GB" sz="1800" b="0">
                <a:solidFill>
                  <a:schemeClr val="accent2"/>
                </a:solidFill>
                <a:latin typeface="Comic Sans MS" pitchFamily="66" charset="0"/>
              </a:rPr>
              <a:t>More promotion – but costs money</a:t>
            </a:r>
            <a:endParaRPr lang="en-US" sz="1800" b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 rot="180000">
            <a:off x="168275" y="3775075"/>
            <a:ext cx="41306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u="sng">
                <a:solidFill>
                  <a:srgbClr val="FF0000"/>
                </a:solidFill>
                <a:latin typeface="Comic Sans MS" pitchFamily="66" charset="0"/>
              </a:rPr>
              <a:t>Sell More To Existing Customers</a:t>
            </a:r>
            <a:endParaRPr lang="en-US" sz="2000" u="sng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 rot="180000">
            <a:off x="268288" y="4391025"/>
            <a:ext cx="41354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9378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3037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66963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035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607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179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751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323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GB" sz="1800" b="0">
                <a:solidFill>
                  <a:schemeClr val="accent2"/>
                </a:solidFill>
                <a:latin typeface="Comic Sans MS" pitchFamily="66" charset="0"/>
              </a:rPr>
              <a:t>Reducing prices – but can be risky</a:t>
            </a:r>
            <a:endParaRPr lang="en-US" sz="1800" b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 rot="180000">
            <a:off x="5008563" y="3582988"/>
            <a:ext cx="421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u="sng">
                <a:solidFill>
                  <a:srgbClr val="FF0000"/>
                </a:solidFill>
                <a:latin typeface="Comic Sans MS" pitchFamily="66" charset="0"/>
              </a:rPr>
              <a:t>Gain New Customers</a:t>
            </a:r>
            <a:endParaRPr lang="en-US" sz="2000" u="sng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 rot="180000">
            <a:off x="4946650" y="3944938"/>
            <a:ext cx="4014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9378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3037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66963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035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607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179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751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323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GB" sz="1800" b="0">
                <a:solidFill>
                  <a:schemeClr val="accent2"/>
                </a:solidFill>
                <a:latin typeface="Comic Sans MS" pitchFamily="66" charset="0"/>
              </a:rPr>
              <a:t>Reduce prices – though existing customers also benefit</a:t>
            </a:r>
            <a:endParaRPr lang="en-US" sz="1800" b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 rot="180000">
            <a:off x="4878388" y="4735513"/>
            <a:ext cx="3829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9378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3037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66963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035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607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179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751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323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GB" sz="1800" b="0">
                <a:solidFill>
                  <a:schemeClr val="accent2"/>
                </a:solidFill>
                <a:latin typeface="Comic Sans MS" pitchFamily="66" charset="0"/>
              </a:rPr>
              <a:t>Use promotion to take customers off competitors</a:t>
            </a:r>
            <a:endParaRPr lang="en-US" sz="1800" b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 rot="180000">
            <a:off x="4810125" y="5554663"/>
            <a:ext cx="4141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9378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3037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66963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035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607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179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751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323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GB" sz="1800" b="0">
                <a:solidFill>
                  <a:schemeClr val="accent2"/>
                </a:solidFill>
                <a:latin typeface="Comic Sans MS" pitchFamily="66" charset="0"/>
              </a:rPr>
              <a:t>Enter new markets – this must be a long-term strategy</a:t>
            </a:r>
            <a:endParaRPr lang="en-US" sz="1800" b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 rot="180000">
            <a:off x="196850" y="5387975"/>
            <a:ext cx="4381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9875" indent="-2698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9378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3037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66963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035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607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179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751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323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GB" sz="1800" b="0">
                <a:solidFill>
                  <a:schemeClr val="accent2"/>
                </a:solidFill>
                <a:latin typeface="Comic Sans MS" pitchFamily="66" charset="0"/>
              </a:rPr>
              <a:t>Launch new products – expensive!</a:t>
            </a:r>
            <a:endParaRPr lang="en-US" sz="1800" b="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3" grpId="0"/>
      <p:bldP spid="80904" grpId="0"/>
      <p:bldP spid="80905" grpId="0"/>
      <p:bldP spid="80908" grpId="0"/>
      <p:bldP spid="80909" grpId="0"/>
      <p:bldP spid="80910" grpId="0"/>
      <p:bldP spid="80911" grpId="0"/>
      <p:bldP spid="809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Q&amp;A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534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Understand the difficulties of estimating sales</a:t>
            </a:r>
          </a:p>
          <a:p>
            <a:r>
              <a:rPr lang="en-GB" dirty="0" smtClean="0"/>
              <a:t>How to identify potential ways of increasing sales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227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75"/>
            <a:ext cx="7772400" cy="473075"/>
          </a:xfrm>
        </p:spPr>
        <p:txBody>
          <a:bodyPr/>
          <a:lstStyle/>
          <a:p>
            <a:r>
              <a:rPr lang="en-GB"/>
              <a:t>Forecasting Sales Revenue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8207375" cy="4465637"/>
          </a:xfrm>
          <a:noFill/>
        </p:spPr>
        <p:txBody>
          <a:bodyPr/>
          <a:lstStyle/>
          <a:p>
            <a:r>
              <a:rPr lang="en-GB" dirty="0"/>
              <a:t>A business will need to have an idea of how many units it is likely to sell</a:t>
            </a:r>
          </a:p>
          <a:p>
            <a:pPr lvl="1"/>
            <a:r>
              <a:rPr lang="en-GB" dirty="0"/>
              <a:t>Since this will help them plan production and staffing requirements</a:t>
            </a:r>
          </a:p>
          <a:p>
            <a:pPr lvl="1"/>
            <a:endParaRPr lang="en-GB" dirty="0"/>
          </a:p>
          <a:p>
            <a:r>
              <a:rPr lang="en-GB" dirty="0"/>
              <a:t>To do this a business must try to </a:t>
            </a:r>
            <a:r>
              <a:rPr lang="en-GB" b="1" dirty="0">
                <a:solidFill>
                  <a:srgbClr val="FF0000"/>
                </a:solidFill>
              </a:rPr>
              <a:t>FORECAST</a:t>
            </a:r>
            <a:r>
              <a:rPr lang="en-GB" dirty="0"/>
              <a:t> sales revenue by</a:t>
            </a:r>
          </a:p>
          <a:p>
            <a:pPr lvl="1"/>
            <a:r>
              <a:rPr lang="en-GB" dirty="0">
                <a:solidFill>
                  <a:schemeClr val="accent2"/>
                </a:solidFill>
              </a:rPr>
              <a:t>Deciding what price will be charged for</a:t>
            </a:r>
            <a:br>
              <a:rPr lang="en-GB" dirty="0">
                <a:solidFill>
                  <a:schemeClr val="accent2"/>
                </a:solidFill>
              </a:rPr>
            </a:br>
            <a:r>
              <a:rPr lang="en-GB" dirty="0">
                <a:solidFill>
                  <a:schemeClr val="accent2"/>
                </a:solidFill>
              </a:rPr>
              <a:t>each unit sold</a:t>
            </a:r>
          </a:p>
          <a:p>
            <a:pPr lvl="2"/>
            <a:r>
              <a:rPr lang="en-GB" dirty="0"/>
              <a:t>This is the easy part!</a:t>
            </a:r>
          </a:p>
          <a:p>
            <a:pPr lvl="1"/>
            <a:r>
              <a:rPr lang="en-GB" dirty="0">
                <a:solidFill>
                  <a:schemeClr val="accent2"/>
                </a:solidFill>
              </a:rPr>
              <a:t>Estimating how many units it will sell</a:t>
            </a:r>
          </a:p>
          <a:p>
            <a:pPr lvl="2"/>
            <a:r>
              <a:rPr lang="en-GB" dirty="0"/>
              <a:t>This can be very difficult</a:t>
            </a:r>
          </a:p>
          <a:p>
            <a:pPr>
              <a:buFontTx/>
              <a:buNone/>
            </a:pPr>
            <a:endParaRPr lang="en-GB" dirty="0"/>
          </a:p>
        </p:txBody>
      </p:sp>
      <p:pic>
        <p:nvPicPr>
          <p:cNvPr id="7373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713" y="3613150"/>
            <a:ext cx="2198687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39725" y="1268413"/>
            <a:ext cx="7977188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GB" b="0">
                <a:latin typeface="Arial" charset="0"/>
              </a:rPr>
              <a:t>There are 3 methods a businesses can use to forecast the revenue they might receive: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lang="en-GB" b="0">
              <a:latin typeface="Arial" charset="0"/>
            </a:endParaRPr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/>
              <a:t>Forecasting</a:t>
            </a:r>
            <a:endParaRPr lang="en-US"/>
          </a:p>
        </p:txBody>
      </p:sp>
      <p:sp>
        <p:nvSpPr>
          <p:cNvPr id="46090" name="Rectangl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314450" y="2162175"/>
            <a:ext cx="6623050" cy="2087563"/>
          </a:xfrm>
          <a:prstGeom prst="rect">
            <a:avLst/>
          </a:prstGeom>
          <a:solidFill>
            <a:srgbClr val="FFFFCC">
              <a:alpha val="85001"/>
            </a:srgbClr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65113" indent="-265113" algn="ctr" eaLnBrk="1" hangingPunct="1">
              <a:spcBef>
                <a:spcPct val="20000"/>
              </a:spcBef>
            </a:pPr>
            <a:r>
              <a:rPr lang="en-GB" sz="2000">
                <a:solidFill>
                  <a:schemeClr val="accent2"/>
                </a:solidFill>
                <a:latin typeface="Arial" charset="0"/>
              </a:rPr>
              <a:t>Past Sales Data</a:t>
            </a:r>
            <a:endParaRPr lang="en-GB" sz="1800" b="0">
              <a:solidFill>
                <a:schemeClr val="accent2"/>
              </a:solidFill>
              <a:latin typeface="Arial" charset="0"/>
            </a:endParaRPr>
          </a:p>
          <a:p>
            <a:pPr marL="265113" indent="-265113" eaLnBrk="1" hangingPunct="1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GB" sz="1800" b="0">
                <a:latin typeface="Arial" charset="0"/>
              </a:rPr>
              <a:t>This is not an option for new businesses</a:t>
            </a:r>
          </a:p>
          <a:p>
            <a:pPr marL="265113" indent="-265113" eaLnBrk="1" hangingPunct="1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GB" sz="1800" b="0">
                <a:latin typeface="Arial" charset="0"/>
              </a:rPr>
              <a:t>It involves plotting previous sales figures on a graph and then:</a:t>
            </a:r>
          </a:p>
          <a:p>
            <a:pPr marL="822325" lvl="1" indent="-285750" eaLnBrk="1" hangingPunct="1">
              <a:spcBef>
                <a:spcPct val="20000"/>
              </a:spcBef>
              <a:buFont typeface="Wingdings 3" pitchFamily="18" charset="2"/>
              <a:buBlip>
                <a:blip r:embed="rId5"/>
              </a:buBlip>
            </a:pPr>
            <a:r>
              <a:rPr lang="en-GB" sz="1600" b="0">
                <a:latin typeface="Arial" charset="0"/>
              </a:rPr>
              <a:t>Plotting a line of best fit</a:t>
            </a:r>
          </a:p>
          <a:p>
            <a:pPr marL="822325" lvl="1" indent="-285750" eaLnBrk="1" hangingPunct="1">
              <a:spcBef>
                <a:spcPct val="20000"/>
              </a:spcBef>
              <a:buFont typeface="Wingdings 3" pitchFamily="18" charset="2"/>
              <a:buBlip>
                <a:blip r:embed="rId5"/>
              </a:buBlip>
            </a:pPr>
            <a:r>
              <a:rPr lang="en-GB" sz="1600" b="0">
                <a:latin typeface="Arial" charset="0"/>
              </a:rPr>
              <a:t>Extrapolating the line of best fit in order to make predictions </a:t>
            </a:r>
          </a:p>
        </p:txBody>
      </p:sp>
      <p:sp>
        <p:nvSpPr>
          <p:cNvPr id="46092" name="Rectangle 1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1312863" y="4427538"/>
            <a:ext cx="3238500" cy="2087562"/>
          </a:xfrm>
          <a:prstGeom prst="rect">
            <a:avLst/>
          </a:prstGeom>
          <a:solidFill>
            <a:srgbClr val="FFFFCC">
              <a:alpha val="85001"/>
            </a:srgbClr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65113" indent="-265113" algn="ctr" eaLnBrk="1" hangingPunct="1">
              <a:spcBef>
                <a:spcPct val="20000"/>
              </a:spcBef>
            </a:pPr>
            <a:r>
              <a:rPr lang="en-GB" sz="2000">
                <a:solidFill>
                  <a:schemeClr val="accent2"/>
                </a:solidFill>
                <a:latin typeface="Arial" charset="0"/>
              </a:rPr>
              <a:t>Correlation</a:t>
            </a:r>
            <a:endParaRPr lang="en-GB" sz="1800" b="0">
              <a:solidFill>
                <a:schemeClr val="accent2"/>
              </a:solidFill>
              <a:latin typeface="Arial" charset="0"/>
            </a:endParaRPr>
          </a:p>
          <a:p>
            <a:pPr marL="265113" indent="-265113" eaLnBrk="1" hangingPunct="1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GB" sz="1800" b="0">
                <a:latin typeface="Arial" charset="0"/>
              </a:rPr>
              <a:t>Used to establish causal relationships</a:t>
            </a:r>
          </a:p>
          <a:p>
            <a:pPr marL="822325" lvl="1" indent="-285750" eaLnBrk="1" hangingPunct="1">
              <a:spcBef>
                <a:spcPct val="20000"/>
              </a:spcBef>
              <a:buFont typeface="Wingdings 3" pitchFamily="18" charset="2"/>
              <a:buBlip>
                <a:blip r:embed="rId5"/>
              </a:buBlip>
            </a:pPr>
            <a:r>
              <a:rPr lang="en-GB" sz="1600" b="0">
                <a:latin typeface="Arial" charset="0"/>
              </a:rPr>
              <a:t>E.g. how much impact would extra advertising have on sales</a:t>
            </a:r>
          </a:p>
        </p:txBody>
      </p:sp>
      <p:sp>
        <p:nvSpPr>
          <p:cNvPr id="46093" name="Rectangle 13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702175" y="4418013"/>
            <a:ext cx="3238500" cy="2087562"/>
          </a:xfrm>
          <a:prstGeom prst="rect">
            <a:avLst/>
          </a:prstGeom>
          <a:solidFill>
            <a:srgbClr val="FFFFCC">
              <a:alpha val="85001"/>
            </a:srgbClr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65113" indent="-265113" algn="ctr" eaLnBrk="1" hangingPunct="1">
              <a:spcBef>
                <a:spcPct val="20000"/>
              </a:spcBef>
            </a:pPr>
            <a:r>
              <a:rPr lang="en-GB" sz="2000">
                <a:solidFill>
                  <a:schemeClr val="accent2"/>
                </a:solidFill>
                <a:latin typeface="Arial" charset="0"/>
              </a:rPr>
              <a:t>Probability</a:t>
            </a:r>
            <a:endParaRPr lang="en-GB" sz="1800" b="0">
              <a:solidFill>
                <a:schemeClr val="accent2"/>
              </a:solidFill>
              <a:latin typeface="Arial" charset="0"/>
            </a:endParaRPr>
          </a:p>
          <a:p>
            <a:pPr marL="265113" indent="-265113" eaLnBrk="1" hangingPunct="1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GB" sz="1800" b="0">
                <a:latin typeface="Arial" charset="0"/>
              </a:rPr>
              <a:t>Used to assess the likelihood of an event happening</a:t>
            </a:r>
          </a:p>
          <a:p>
            <a:pPr marL="822325" lvl="1" indent="-285750" eaLnBrk="1" hangingPunct="1">
              <a:spcBef>
                <a:spcPct val="20000"/>
              </a:spcBef>
              <a:buFont typeface="Wingdings 3" pitchFamily="18" charset="2"/>
              <a:buBlip>
                <a:blip r:embed="rId5"/>
              </a:buBlip>
            </a:pPr>
            <a:r>
              <a:rPr lang="en-GB" sz="1600" b="0">
                <a:latin typeface="Arial" charset="0"/>
              </a:rPr>
              <a:t>E.g. what impact a good summer might have on sales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uiExpand="1" build="p" bldLvl="4" autoUpdateAnimBg="0"/>
      <p:bldP spid="46090" grpId="0" animBg="1"/>
      <p:bldP spid="46092" grpId="0" animBg="1"/>
      <p:bldP spid="4609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381000" y="1176338"/>
            <a:ext cx="8355013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GB" b="0">
                <a:latin typeface="Arial" charset="0"/>
              </a:rPr>
              <a:t>By analysing past data managers can identify whether the data shows a general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 3" pitchFamily="18" charset="2"/>
              <a:buBlip>
                <a:blip r:embed="rId3"/>
              </a:buBlip>
            </a:pPr>
            <a:r>
              <a:rPr lang="en-GB" sz="2000">
                <a:solidFill>
                  <a:schemeClr val="accent2"/>
                </a:solidFill>
                <a:latin typeface="Arial" charset="0"/>
              </a:rPr>
              <a:t>Upward trend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 3" pitchFamily="18" charset="2"/>
              <a:buBlip>
                <a:blip r:embed="rId3"/>
              </a:buBlip>
            </a:pPr>
            <a:r>
              <a:rPr lang="en-GB" sz="2000">
                <a:solidFill>
                  <a:schemeClr val="accent2"/>
                </a:solidFill>
                <a:latin typeface="Arial" charset="0"/>
              </a:rPr>
              <a:t>Downward trend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 3" pitchFamily="18" charset="2"/>
              <a:buBlip>
                <a:blip r:embed="rId3"/>
              </a:buBlip>
            </a:pPr>
            <a:r>
              <a:rPr lang="en-GB" sz="2000">
                <a:solidFill>
                  <a:schemeClr val="accent2"/>
                </a:solidFill>
                <a:latin typeface="Arial" charset="0"/>
              </a:rPr>
              <a:t>Constant trend</a:t>
            </a:r>
          </a:p>
          <a:p>
            <a:pPr marL="342900" indent="-342900" eaLnBrk="1" hangingPunct="1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GB" b="0">
                <a:latin typeface="Arial" charset="0"/>
              </a:rPr>
              <a:t>This may not be easy though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 3" pitchFamily="18" charset="2"/>
              <a:buBlip>
                <a:blip r:embed="rId3"/>
              </a:buBlip>
            </a:pPr>
            <a:r>
              <a:rPr lang="en-GB" sz="2000" b="0">
                <a:latin typeface="Arial" charset="0"/>
              </a:rPr>
              <a:t> e.g. can you identify a trend in the sales figures given below?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 3" pitchFamily="18" charset="2"/>
              <a:buBlip>
                <a:blip r:embed="rId3"/>
              </a:buBlip>
            </a:pPr>
            <a:endParaRPr lang="en-GB" sz="2000" b="0">
              <a:latin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Blip>
                <a:blip r:embed="rId2"/>
              </a:buBlip>
            </a:pPr>
            <a:endParaRPr lang="en-GB" b="0">
              <a:latin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Blip>
                <a:blip r:embed="rId2"/>
              </a:buBlip>
            </a:pPr>
            <a:endParaRPr lang="en-GB" b="0">
              <a:latin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GB" b="0">
                <a:latin typeface="Arial" charset="0"/>
              </a:rPr>
              <a:t>So the data is usually plotted graphically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 3" pitchFamily="18" charset="2"/>
              <a:buBlip>
                <a:blip r:embed="rId3"/>
              </a:buBlip>
            </a:pPr>
            <a:r>
              <a:rPr lang="en-GB" sz="2000" b="0">
                <a:latin typeface="Arial" charset="0"/>
              </a:rPr>
              <a:t>Many businesses would use </a:t>
            </a:r>
            <a:r>
              <a:rPr lang="en-GB" sz="2000" b="0">
                <a:solidFill>
                  <a:schemeClr val="accent2"/>
                </a:solidFill>
                <a:latin typeface="Arial" charset="0"/>
              </a:rPr>
              <a:t>MOVING AVERAGES</a:t>
            </a:r>
            <a:r>
              <a:rPr lang="en-GB" sz="2000" b="0">
                <a:latin typeface="Arial" charset="0"/>
              </a:rPr>
              <a:t> to smooth out variations in historical data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 3" pitchFamily="18" charset="2"/>
              <a:buBlip>
                <a:blip r:embed="rId3"/>
              </a:buBlip>
            </a:pPr>
            <a:endParaRPr lang="en-GB" sz="2000" b="0">
              <a:latin typeface="Arial" charset="0"/>
            </a:endParaRPr>
          </a:p>
        </p:txBody>
      </p:sp>
      <p:graphicFrame>
        <p:nvGraphicFramePr>
          <p:cNvPr id="75920" name="Group 144"/>
          <p:cNvGraphicFramePr>
            <a:graphicFrameLocks noGrp="1"/>
          </p:cNvGraphicFramePr>
          <p:nvPr/>
        </p:nvGraphicFramePr>
        <p:xfrm>
          <a:off x="358775" y="4060825"/>
          <a:ext cx="8415338" cy="982663"/>
        </p:xfrm>
        <a:graphic>
          <a:graphicData uri="http://schemas.openxmlformats.org/drawingml/2006/table">
            <a:tbl>
              <a:tblPr/>
              <a:tblGrid>
                <a:gridCol w="650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0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94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6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94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26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Year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1996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1997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1998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1999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Sales (£m)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5918" name="Rectangle 14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/>
              <a:t>Past Sales Data</a:t>
            </a:r>
            <a:endParaRPr lang="en-US"/>
          </a:p>
        </p:txBody>
      </p:sp>
      <p:pic>
        <p:nvPicPr>
          <p:cNvPr id="75921" name="Picture 145" descr="graph_business_stickman_stand_1_08_09_pc_p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1735138"/>
            <a:ext cx="1939925" cy="193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5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uiExpand="1" build="p" bldLvl="4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14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4" t="8443" r="5435" b="9825"/>
          <a:stretch>
            <a:fillRect/>
          </a:stretch>
        </p:blipFill>
        <p:spPr bwMode="auto">
          <a:xfrm>
            <a:off x="860425" y="2351088"/>
            <a:ext cx="6454775" cy="347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6808" name="Line 8"/>
          <p:cNvSpPr>
            <a:spLocks noChangeShapeType="1"/>
          </p:cNvSpPr>
          <p:nvPr/>
        </p:nvSpPr>
        <p:spPr bwMode="auto">
          <a:xfrm flipH="1">
            <a:off x="5316538" y="2505075"/>
            <a:ext cx="534987" cy="12795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358775" y="1231900"/>
            <a:ext cx="8382000" cy="119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tabLst>
                <a:tab pos="1257300" algn="l"/>
              </a:tabLst>
            </a:pPr>
            <a:r>
              <a:rPr lang="en-GB" b="0">
                <a:latin typeface="Arial" charset="0"/>
              </a:rPr>
              <a:t>Once the data is plotted, the </a:t>
            </a:r>
            <a:r>
              <a:rPr lang="en-GB">
                <a:solidFill>
                  <a:schemeClr val="accent2"/>
                </a:solidFill>
                <a:latin typeface="Arial" charset="0"/>
              </a:rPr>
              <a:t>LINE OF BEST FIT</a:t>
            </a:r>
            <a:r>
              <a:rPr lang="en-GB" b="0">
                <a:latin typeface="Arial" charset="0"/>
              </a:rPr>
              <a:t> can be drawn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tabLst>
                <a:tab pos="1257300" algn="l"/>
              </a:tabLst>
            </a:pPr>
            <a:r>
              <a:rPr lang="en-GB" b="0">
                <a:latin typeface="Arial" charset="0"/>
              </a:rPr>
              <a:t>E.g.: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tabLst>
                <a:tab pos="1257300" algn="l"/>
              </a:tabLst>
            </a:pPr>
            <a:endParaRPr lang="en-GB" b="0">
              <a:latin typeface="Arial" charset="0"/>
            </a:endParaRP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5786438" y="1865313"/>
            <a:ext cx="1031875" cy="650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Arial" charset="0"/>
              </a:rPr>
              <a:t>Line of</a:t>
            </a:r>
          </a:p>
          <a:p>
            <a:pPr algn="ctr"/>
            <a:r>
              <a:rPr lang="en-US" sz="1800">
                <a:solidFill>
                  <a:schemeClr val="accent2"/>
                </a:solidFill>
                <a:latin typeface="Arial" charset="0"/>
              </a:rPr>
              <a:t>Best Fit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76816" name="Line 16"/>
          <p:cNvSpPr>
            <a:spLocks noChangeShapeType="1"/>
          </p:cNvSpPr>
          <p:nvPr/>
        </p:nvSpPr>
        <p:spPr bwMode="auto">
          <a:xfrm flipV="1">
            <a:off x="1768475" y="3562350"/>
            <a:ext cx="5145088" cy="8715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6817" name="Rectangle 1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/>
              <a:t>Forecasting From Past Data</a:t>
            </a:r>
            <a:endParaRPr lang="en-US"/>
          </a:p>
        </p:txBody>
      </p:sp>
      <p:sp>
        <p:nvSpPr>
          <p:cNvPr id="76818" name="Rectangle 18"/>
          <p:cNvSpPr>
            <a:spLocks noChangeArrowheads="1"/>
          </p:cNvSpPr>
          <p:nvPr/>
        </p:nvSpPr>
        <p:spPr bwMode="auto">
          <a:xfrm>
            <a:off x="358775" y="5824538"/>
            <a:ext cx="8382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tabLst>
                <a:tab pos="1257300" algn="l"/>
              </a:tabLst>
            </a:pPr>
            <a:r>
              <a:rPr lang="en-GB" b="0">
                <a:latin typeface="Arial" charset="0"/>
              </a:rPr>
              <a:t>The line of best fit can then be extended in order to forecast future figures</a:t>
            </a:r>
          </a:p>
        </p:txBody>
      </p:sp>
      <p:sp>
        <p:nvSpPr>
          <p:cNvPr id="76819" name="Line 19"/>
          <p:cNvSpPr>
            <a:spLocks noChangeShapeType="1"/>
          </p:cNvSpPr>
          <p:nvPr/>
        </p:nvSpPr>
        <p:spPr bwMode="auto">
          <a:xfrm flipV="1">
            <a:off x="6881813" y="3276600"/>
            <a:ext cx="1697037" cy="287338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76820" name="Picture 20" descr="backarrow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6337300"/>
            <a:ext cx="476250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8" grpId="0" animBg="1"/>
      <p:bldP spid="76803" grpId="0" build="p" bldLvl="4" autoUpdateAnimBg="0"/>
      <p:bldP spid="76807" grpId="1" animBg="1"/>
      <p:bldP spid="76816" grpId="0" animBg="1"/>
      <p:bldP spid="76818" grpId="0" build="p" bldLvl="4" autoUpdateAnimBg="0"/>
      <p:bldP spid="768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6" name="AutoShape 6"/>
          <p:cNvSpPr>
            <a:spLocks noChangeArrowheads="1"/>
          </p:cNvSpPr>
          <p:nvPr/>
        </p:nvSpPr>
        <p:spPr bwMode="auto">
          <a:xfrm>
            <a:off x="620713" y="3724275"/>
            <a:ext cx="8083550" cy="2716213"/>
          </a:xfrm>
          <a:prstGeom prst="roundRect">
            <a:avLst>
              <a:gd name="adj" fmla="val 16667"/>
            </a:avLst>
          </a:prstGeom>
          <a:solidFill>
            <a:srgbClr val="FFFF99">
              <a:alpha val="70000"/>
            </a:srgbClr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685800" y="1309688"/>
            <a:ext cx="8001000" cy="321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GB" b="0">
                <a:latin typeface="Arial" charset="0"/>
              </a:rPr>
              <a:t>Correlation refers to the extent to which there is a </a:t>
            </a:r>
            <a:r>
              <a:rPr lang="en-GB" b="0">
                <a:solidFill>
                  <a:schemeClr val="accent2"/>
                </a:solidFill>
                <a:latin typeface="Arial" charset="0"/>
              </a:rPr>
              <a:t>linear relationship</a:t>
            </a:r>
            <a:r>
              <a:rPr lang="en-GB" b="0">
                <a:latin typeface="Arial" charset="0"/>
              </a:rPr>
              <a:t> between 2 variables 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Blip>
                <a:blip r:embed="rId3"/>
              </a:buBlip>
            </a:pPr>
            <a:r>
              <a:rPr lang="en-GB" sz="2000" b="0">
                <a:latin typeface="Arial" charset="0"/>
              </a:rPr>
              <a:t>This means that if one thing changes, it will affect the other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lang="en-GB" b="0">
              <a:latin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GB" b="0">
                <a:latin typeface="Arial" charset="0"/>
              </a:rPr>
              <a:t>Using an example we can see what this actually means:</a:t>
            </a:r>
            <a:br>
              <a:rPr lang="en-GB" b="0">
                <a:latin typeface="Arial" charset="0"/>
              </a:rPr>
            </a:br>
            <a:endParaRPr lang="en-GB" b="0">
              <a:latin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Blip>
                <a:blip r:embed="rId3"/>
              </a:buBlip>
            </a:pPr>
            <a:r>
              <a:rPr lang="en-GB" sz="2000" b="0">
                <a:latin typeface="Arial" charset="0"/>
              </a:rPr>
              <a:t>A business wants to know if it is worth increasing spending </a:t>
            </a:r>
            <a:br>
              <a:rPr lang="en-GB" sz="2000" b="0">
                <a:latin typeface="Arial" charset="0"/>
              </a:rPr>
            </a:br>
            <a:r>
              <a:rPr lang="en-GB" sz="2000" b="0">
                <a:latin typeface="Arial" charset="0"/>
              </a:rPr>
              <a:t>on advertising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Blip>
                <a:blip r:embed="rId3"/>
              </a:buBlip>
            </a:pPr>
            <a:r>
              <a:rPr lang="en-GB" sz="2000" b="0">
                <a:latin typeface="Arial" charset="0"/>
              </a:rPr>
              <a:t>It might look to see whether there is any link between</a:t>
            </a:r>
            <a:br>
              <a:rPr lang="en-GB" sz="2000" b="0">
                <a:latin typeface="Arial" charset="0"/>
              </a:rPr>
            </a:br>
            <a:r>
              <a:rPr lang="en-GB" sz="2000" b="0">
                <a:latin typeface="Arial" charset="0"/>
              </a:rPr>
              <a:t>spending on </a:t>
            </a:r>
            <a:r>
              <a:rPr lang="en-GB" sz="2000" b="0">
                <a:solidFill>
                  <a:srgbClr val="FF0000"/>
                </a:solidFill>
                <a:latin typeface="Arial" charset="0"/>
              </a:rPr>
              <a:t>advertising</a:t>
            </a:r>
            <a:r>
              <a:rPr lang="en-GB" sz="2000" b="0">
                <a:latin typeface="Arial" charset="0"/>
              </a:rPr>
              <a:t> and increases in </a:t>
            </a:r>
            <a:r>
              <a:rPr lang="en-GB" sz="2000" b="0">
                <a:solidFill>
                  <a:srgbClr val="FF0000"/>
                </a:solidFill>
                <a:latin typeface="Arial" charset="0"/>
              </a:rPr>
              <a:t>sales </a:t>
            </a:r>
            <a:r>
              <a:rPr lang="en-GB" sz="2000" b="0">
                <a:latin typeface="Arial" charset="0"/>
              </a:rPr>
              <a:t>in the past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GB" sz="1800">
                <a:solidFill>
                  <a:schemeClr val="accent2"/>
                </a:solidFill>
                <a:latin typeface="Arial" charset="0"/>
              </a:rPr>
              <a:t>So here the two variable are advertising and sales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Blip>
                <a:blip r:embed="rId3"/>
              </a:buBlip>
            </a:pPr>
            <a:r>
              <a:rPr lang="en-GB" sz="2000" b="0">
                <a:latin typeface="Arial" charset="0"/>
              </a:rPr>
              <a:t>If there is then it may be possible to say that: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GB" sz="1800">
                <a:solidFill>
                  <a:schemeClr val="accent2"/>
                </a:solidFill>
                <a:latin typeface="Arial" charset="0"/>
              </a:rPr>
              <a:t>Increasing advertising causes an increase in sales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Blip>
                <a:blip r:embed="rId3"/>
              </a:buBlip>
            </a:pPr>
            <a:r>
              <a:rPr lang="en-GB" sz="2000" b="0">
                <a:latin typeface="Arial" charset="0"/>
              </a:rPr>
              <a:t>Hence the term </a:t>
            </a:r>
            <a:r>
              <a:rPr lang="en-GB" sz="2000" b="0">
                <a:solidFill>
                  <a:schemeClr val="accent2"/>
                </a:solidFill>
                <a:latin typeface="Arial" charset="0"/>
              </a:rPr>
              <a:t>causal relationships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lang="en-GB" b="0">
              <a:latin typeface="Arial" charset="0"/>
            </a:endParaRP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/>
              <a:t>Correlation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6" grpId="0" animBg="1"/>
      <p:bldP spid="56323" grpId="0" uiExpand="1" build="p" bldLvl="4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358775" y="1309688"/>
            <a:ext cx="80010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GB" b="0">
                <a:latin typeface="Arial" charset="0"/>
              </a:rPr>
              <a:t>Suppose a business had collected data about advertising spend and sales over the last 5 years: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lang="en-GB" b="0">
              <a:latin typeface="Arial" charset="0"/>
            </a:endParaRPr>
          </a:p>
        </p:txBody>
      </p:sp>
      <p:graphicFrame>
        <p:nvGraphicFramePr>
          <p:cNvPr id="61522" name="Group 82"/>
          <p:cNvGraphicFramePr>
            <a:graphicFrameLocks noGrp="1"/>
          </p:cNvGraphicFramePr>
          <p:nvPr/>
        </p:nvGraphicFramePr>
        <p:xfrm>
          <a:off x="1616075" y="2444750"/>
          <a:ext cx="6061075" cy="2695200"/>
        </p:xfrm>
        <a:graphic>
          <a:graphicData uri="http://schemas.openxmlformats.org/drawingml/2006/table">
            <a:tbl>
              <a:tblPr/>
              <a:tblGrid>
                <a:gridCol w="1624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6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0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Advertising Spend (£000s)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Sales </a:t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(000s Units)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2004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2005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2006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2007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1482" name="Rectangle 42"/>
          <p:cNvSpPr>
            <a:spLocks noChangeArrowheads="1"/>
          </p:cNvSpPr>
          <p:nvPr/>
        </p:nvSpPr>
        <p:spPr bwMode="auto">
          <a:xfrm>
            <a:off x="358775" y="5354638"/>
            <a:ext cx="83693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GB" b="0">
                <a:latin typeface="Arial" charset="0"/>
              </a:rPr>
              <a:t>A relationship between these variables might be spotted a little easier on a scatter graph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lang="en-GB" b="0">
              <a:latin typeface="Arial" charset="0"/>
            </a:endParaRPr>
          </a:p>
        </p:txBody>
      </p:sp>
      <p:sp>
        <p:nvSpPr>
          <p:cNvPr id="61520" name="Rectangle 8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/>
              <a:t>An Example Of Correlation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bldLvl="4" autoUpdateAnimBg="0"/>
      <p:bldP spid="61482" grpId="0" build="p" bldLvl="4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358775" y="1309688"/>
            <a:ext cx="80010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GB" b="0">
                <a:latin typeface="Arial" charset="0"/>
              </a:rPr>
              <a:t>By plotting a Scatter Graph the relationship is easier to spot: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lang="en-GB" b="0">
              <a:latin typeface="Arial" charset="0"/>
            </a:endParaRPr>
          </a:p>
        </p:txBody>
      </p:sp>
      <p:sp>
        <p:nvSpPr>
          <p:cNvPr id="77858" name="Rectangle 34"/>
          <p:cNvSpPr>
            <a:spLocks noChangeArrowheads="1"/>
          </p:cNvSpPr>
          <p:nvPr/>
        </p:nvSpPr>
        <p:spPr bwMode="auto">
          <a:xfrm>
            <a:off x="358775" y="5846763"/>
            <a:ext cx="88741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GB" b="0">
                <a:latin typeface="Arial" charset="0"/>
              </a:rPr>
              <a:t>This clearly shows a </a:t>
            </a:r>
            <a:r>
              <a:rPr lang="en-GB" b="0">
                <a:solidFill>
                  <a:schemeClr val="accent2"/>
                </a:solidFill>
                <a:latin typeface="Arial" charset="0"/>
              </a:rPr>
              <a:t>positive</a:t>
            </a:r>
            <a:r>
              <a:rPr lang="en-GB" b="0">
                <a:latin typeface="Arial" charset="0"/>
              </a:rPr>
              <a:t> relationship between the 2 variables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lang="en-GB" b="0">
              <a:latin typeface="Arial" charset="0"/>
            </a:endParaRPr>
          </a:p>
        </p:txBody>
      </p:sp>
      <p:sp>
        <p:nvSpPr>
          <p:cNvPr id="77859" name="Rectangle 3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/>
              <a:t>An Example Scatter Graph</a:t>
            </a:r>
            <a:endParaRPr lang="en-US"/>
          </a:p>
        </p:txBody>
      </p:sp>
      <p:pic>
        <p:nvPicPr>
          <p:cNvPr id="77862" name="Picture 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8" y="2189163"/>
            <a:ext cx="5603875" cy="350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7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build="p" bldLvl="4" autoUpdateAnimBg="0"/>
      <p:bldP spid="77858" grpId="0" build="p" bldLvl="4" autoUpdateAnimBg="0"/>
    </p:bldLst>
  </p:timing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853</Words>
  <Application>Microsoft Office PowerPoint</Application>
  <PresentationFormat>On-screen Show (4:3)</PresentationFormat>
  <Paragraphs>174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Arial Black</vt:lpstr>
      <vt:lpstr>Comic Sans MS</vt:lpstr>
      <vt:lpstr>Tempus Sans ITC</vt:lpstr>
      <vt:lpstr>Times New Roman</vt:lpstr>
      <vt:lpstr>Wingdings</vt:lpstr>
      <vt:lpstr>Wingdings 3</vt:lpstr>
      <vt:lpstr>1_Blank Presentation</vt:lpstr>
      <vt:lpstr>Clip</vt:lpstr>
      <vt:lpstr>Equation</vt:lpstr>
      <vt:lpstr>Sales Forecasting </vt:lpstr>
      <vt:lpstr>Learning Objectives</vt:lpstr>
      <vt:lpstr>Forecasting Sales Revenue</vt:lpstr>
      <vt:lpstr>Forecasting</vt:lpstr>
      <vt:lpstr>Past Sales Data</vt:lpstr>
      <vt:lpstr>Forecasting From Past Data</vt:lpstr>
      <vt:lpstr>Correlation</vt:lpstr>
      <vt:lpstr>An Example Of Correlation</vt:lpstr>
      <vt:lpstr>An Example Scatter Graph</vt:lpstr>
      <vt:lpstr>The Line of Best Fit Revisited</vt:lpstr>
      <vt:lpstr>Types of Correlation</vt:lpstr>
      <vt:lpstr>Probability</vt:lpstr>
      <vt:lpstr>The Laws Of Probability</vt:lpstr>
      <vt:lpstr>Problems With Sales Forecasting</vt:lpstr>
      <vt:lpstr>How Can Sales Be Increased?</vt:lpstr>
      <vt:lpstr>Plenary</vt:lpstr>
    </vt:vector>
  </TitlesOfParts>
  <Company>Business Studies Online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Sales Forecast</dc:title>
  <dc:creator>A Murray</dc:creator>
  <cp:lastModifiedBy>Stephen Gouldthorpe</cp:lastModifiedBy>
  <cp:revision>227</cp:revision>
  <cp:lastPrinted>2002-06-14T10:19:24Z</cp:lastPrinted>
  <dcterms:created xsi:type="dcterms:W3CDTF">2001-07-04T09:21:15Z</dcterms:created>
  <dcterms:modified xsi:type="dcterms:W3CDTF">2019-10-11T15:58:03Z</dcterms:modified>
</cp:coreProperties>
</file>