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sldIdLst>
    <p:sldId id="319" r:id="rId2"/>
    <p:sldId id="340" r:id="rId3"/>
    <p:sldId id="33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 snapToGrid="0">
      <p:cViewPr varScale="1">
        <p:scale>
          <a:sx n="94" d="100"/>
          <a:sy n="94" d="100"/>
        </p:scale>
        <p:origin x="4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4A27ED-9E63-425B-858D-BF4465107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4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5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260350"/>
            <a:ext cx="2095500" cy="5530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6134100" cy="55308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74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16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1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0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6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7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965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86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th_theme_business_classic_shades_of_blue_b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91408"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696200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334000" y="6597650"/>
            <a:ext cx="3810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 © Business Studies Online: Slide </a:t>
            </a:r>
            <a:fld id="{373234A1-CFFC-4543-946D-6C04CE7DBD54}" type="slidenum">
              <a:rPr lang="en-US" altLang="en-US" sz="1200">
                <a:latin typeface="Times New Roman" panose="02020603050405020304" pitchFamily="18" charset="0"/>
              </a:rPr>
              <a:pPr algn="r"/>
              <a:t>‹#›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pic>
        <p:nvPicPr>
          <p:cNvPr id="1029" name="Picture 5" descr="penny_guy_walking_md_transparent_30133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3" panose="05040102010807070707" pitchFamily="18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201" name="Picture 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2374900"/>
            <a:ext cx="37115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207" name="AutoShape 71"/>
          <p:cNvSpPr>
            <a:spLocks noChangeArrowheads="1"/>
          </p:cNvSpPr>
          <p:nvPr/>
        </p:nvSpPr>
        <p:spPr bwMode="auto">
          <a:xfrm rot="10800000">
            <a:off x="3633788" y="5811838"/>
            <a:ext cx="2909887" cy="431800"/>
          </a:xfrm>
          <a:prstGeom prst="rightArrow">
            <a:avLst>
              <a:gd name="adj1" fmla="val 50000"/>
              <a:gd name="adj2" fmla="val 168474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sp>
        <p:nvSpPr>
          <p:cNvPr id="91196" name="AutoShape 60"/>
          <p:cNvSpPr>
            <a:spLocks noChangeArrowheads="1"/>
          </p:cNvSpPr>
          <p:nvPr/>
        </p:nvSpPr>
        <p:spPr bwMode="auto">
          <a:xfrm rot="8923827">
            <a:off x="4414838" y="2932113"/>
            <a:ext cx="2400300" cy="431800"/>
          </a:xfrm>
          <a:prstGeom prst="rightArrow">
            <a:avLst>
              <a:gd name="adj1" fmla="val 50000"/>
              <a:gd name="adj2" fmla="val 138971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95288" y="1268413"/>
            <a:ext cx="81375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/>
              <a:t>It is important to realise that a business can be making a profit, but still have little cash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Take the following scenario as an example:</a:t>
            </a:r>
          </a:p>
          <a:p>
            <a:pPr eaLnBrk="1" hangingPunct="1">
              <a:lnSpc>
                <a:spcPct val="90000"/>
              </a:lnSpc>
            </a:pPr>
            <a:endParaRPr lang="en-GB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-25400" y="260350"/>
            <a:ext cx="8448675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Can A Profitable Business Have No Cash?</a:t>
            </a:r>
            <a:endParaRPr lang="en-US" altLang="en-US" smtClean="0"/>
          </a:p>
        </p:txBody>
      </p:sp>
      <p:grpSp>
        <p:nvGrpSpPr>
          <p:cNvPr id="91180" name="Group 44"/>
          <p:cNvGrpSpPr>
            <a:grpSpLocks/>
          </p:cNvGrpSpPr>
          <p:nvPr/>
        </p:nvGrpSpPr>
        <p:grpSpPr bwMode="auto">
          <a:xfrm>
            <a:off x="6532563" y="2054225"/>
            <a:ext cx="2052637" cy="1033463"/>
            <a:chOff x="100" y="2641"/>
            <a:chExt cx="1828" cy="509"/>
          </a:xfrm>
        </p:grpSpPr>
        <p:sp>
          <p:nvSpPr>
            <p:cNvPr id="3110" name="AutoShape 45"/>
            <p:cNvSpPr>
              <a:spLocks noChangeArrowheads="1"/>
            </p:cNvSpPr>
            <p:nvPr/>
          </p:nvSpPr>
          <p:spPr bwMode="auto">
            <a:xfrm>
              <a:off x="100" y="2641"/>
              <a:ext cx="1828" cy="50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111" name="Text Box 4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05" y="2653"/>
              <a:ext cx="1814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ctr" anchorCtr="1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£900 cash is spent on raw materials</a:t>
              </a:r>
              <a:endParaRPr lang="en-GB" altLang="en-US" sz="1600" b="1" noProof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1193" name="AutoShape 57"/>
          <p:cNvSpPr>
            <a:spLocks noChangeArrowheads="1"/>
          </p:cNvSpPr>
          <p:nvPr/>
        </p:nvSpPr>
        <p:spPr bwMode="auto">
          <a:xfrm>
            <a:off x="184150" y="3917950"/>
            <a:ext cx="2051050" cy="10334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sp>
        <p:nvSpPr>
          <p:cNvPr id="91194" name="Text Box 5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1613" y="3930650"/>
            <a:ext cx="2035175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algn="in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 anchor="ctr" anchorCtr="1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n-GB" altLang="en-US" sz="1600" b="1">
                <a:solidFill>
                  <a:srgbClr val="FFFF00"/>
                </a:solidFill>
                <a:latin typeface="Arial" panose="020B0604020202020204" pitchFamily="34" charset="0"/>
              </a:rPr>
              <a:t>Despite selling the products at a profit, the firm has run out of cash!</a:t>
            </a:r>
            <a:endParaRPr lang="en-GB" altLang="en-US" sz="1600" b="1" noProof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91195" name="AutoShape 59"/>
          <p:cNvSpPr>
            <a:spLocks noChangeArrowheads="1"/>
          </p:cNvSpPr>
          <p:nvPr/>
        </p:nvSpPr>
        <p:spPr bwMode="auto">
          <a:xfrm rot="1486985">
            <a:off x="2060575" y="3476625"/>
            <a:ext cx="1020763" cy="431800"/>
          </a:xfrm>
          <a:prstGeom prst="rightArrow">
            <a:avLst>
              <a:gd name="adj1" fmla="val 50000"/>
              <a:gd name="adj2" fmla="val 59099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1197" name="AutoShape 61"/>
          <p:cNvSpPr>
            <a:spLocks noChangeArrowheads="1"/>
          </p:cNvSpPr>
          <p:nvPr/>
        </p:nvSpPr>
        <p:spPr bwMode="auto">
          <a:xfrm rot="-7491310">
            <a:off x="5167313" y="4800600"/>
            <a:ext cx="1797050" cy="431800"/>
          </a:xfrm>
          <a:prstGeom prst="rightArrow">
            <a:avLst>
              <a:gd name="adj1" fmla="val 50000"/>
              <a:gd name="adj2" fmla="val 104044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sp>
        <p:nvSpPr>
          <p:cNvPr id="91199" name="AutoShape 63"/>
          <p:cNvSpPr>
            <a:spLocks noChangeArrowheads="1"/>
          </p:cNvSpPr>
          <p:nvPr/>
        </p:nvSpPr>
        <p:spPr bwMode="auto">
          <a:xfrm rot="5400000">
            <a:off x="7108031" y="4890294"/>
            <a:ext cx="833438" cy="431800"/>
          </a:xfrm>
          <a:prstGeom prst="rightArrow">
            <a:avLst>
              <a:gd name="adj1" fmla="val 50000"/>
              <a:gd name="adj2" fmla="val 48254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pic>
        <p:nvPicPr>
          <p:cNvPr id="91202" name="Picture 66" descr="red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443288"/>
            <a:ext cx="8413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203" name="Picture 67" descr="red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5" y="3462338"/>
            <a:ext cx="774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204" name="AutoShape 68"/>
          <p:cNvSpPr>
            <a:spLocks noChangeArrowheads="1"/>
          </p:cNvSpPr>
          <p:nvPr/>
        </p:nvSpPr>
        <p:spPr bwMode="auto">
          <a:xfrm rot="5400000">
            <a:off x="7250906" y="3164682"/>
            <a:ext cx="528637" cy="431800"/>
          </a:xfrm>
          <a:prstGeom prst="rightArrow">
            <a:avLst>
              <a:gd name="adj1" fmla="val 50000"/>
              <a:gd name="adj2" fmla="val 30607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pic>
        <p:nvPicPr>
          <p:cNvPr id="91205" name="Picture 69" descr="red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54400"/>
            <a:ext cx="774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1186" name="Group 50"/>
          <p:cNvGrpSpPr>
            <a:grpSpLocks/>
          </p:cNvGrpSpPr>
          <p:nvPr/>
        </p:nvGrpSpPr>
        <p:grpSpPr bwMode="auto">
          <a:xfrm>
            <a:off x="6494463" y="5534025"/>
            <a:ext cx="2051050" cy="1033463"/>
            <a:chOff x="100" y="2641"/>
            <a:chExt cx="1828" cy="509"/>
          </a:xfrm>
        </p:grpSpPr>
        <p:sp>
          <p:nvSpPr>
            <p:cNvPr id="3108" name="AutoShape 51"/>
            <p:cNvSpPr>
              <a:spLocks noChangeArrowheads="1"/>
            </p:cNvSpPr>
            <p:nvPr/>
          </p:nvSpPr>
          <p:spPr bwMode="auto">
            <a:xfrm>
              <a:off x="100" y="2641"/>
              <a:ext cx="1828" cy="50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109" name="Text Box 5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05" y="2653"/>
              <a:ext cx="1814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ctr" anchorCtr="1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Products are sold for £1,600 and the customer is given 10 days to pay</a:t>
              </a:r>
              <a:endParaRPr lang="en-GB" altLang="en-US" sz="1600" b="1" noProof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91206" name="Picture 70" descr="red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5473700"/>
            <a:ext cx="774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209" name="AutoShape 73"/>
          <p:cNvSpPr>
            <a:spLocks noChangeArrowheads="1"/>
          </p:cNvSpPr>
          <p:nvPr/>
        </p:nvSpPr>
        <p:spPr bwMode="auto">
          <a:xfrm rot="-2121782">
            <a:off x="1962150" y="5064125"/>
            <a:ext cx="1155700" cy="431800"/>
          </a:xfrm>
          <a:prstGeom prst="rightArrow">
            <a:avLst>
              <a:gd name="adj1" fmla="val 50000"/>
              <a:gd name="adj2" fmla="val 66912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endParaRPr lang="en-GB" altLang="en-US"/>
          </a:p>
        </p:txBody>
      </p:sp>
      <p:pic>
        <p:nvPicPr>
          <p:cNvPr id="91208" name="Picture 72" descr="redR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3" y="4164013"/>
            <a:ext cx="7747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1189" name="Group 53"/>
          <p:cNvGrpSpPr>
            <a:grpSpLocks/>
          </p:cNvGrpSpPr>
          <p:nvPr/>
        </p:nvGrpSpPr>
        <p:grpSpPr bwMode="auto">
          <a:xfrm>
            <a:off x="198438" y="5427663"/>
            <a:ext cx="2051050" cy="1033462"/>
            <a:chOff x="100" y="2641"/>
            <a:chExt cx="1828" cy="509"/>
          </a:xfrm>
        </p:grpSpPr>
        <p:sp>
          <p:nvSpPr>
            <p:cNvPr id="3106" name="AutoShape 54"/>
            <p:cNvSpPr>
              <a:spLocks noChangeArrowheads="1"/>
            </p:cNvSpPr>
            <p:nvPr/>
          </p:nvSpPr>
          <p:spPr bwMode="auto">
            <a:xfrm>
              <a:off x="100" y="2641"/>
              <a:ext cx="1828" cy="50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107" name="Text Box 55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05" y="2653"/>
              <a:ext cx="1814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ctr" anchorCtr="1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Meanwhile a £200 gas bill payable immediately is received</a:t>
              </a:r>
              <a:endParaRPr lang="en-GB" altLang="en-US" sz="1600" b="1" noProof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1210" name="Text Box 74"/>
          <p:cNvSpPr txBox="1">
            <a:spLocks noChangeArrowheads="1"/>
          </p:cNvSpPr>
          <p:nvPr/>
        </p:nvSpPr>
        <p:spPr bwMode="auto">
          <a:xfrm rot="-1620245">
            <a:off x="3052763" y="3827463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000">
                <a:latin typeface="Hand of Sean" pitchFamily="2" charset="0"/>
              </a:rPr>
              <a:t>£1000</a:t>
            </a:r>
            <a:br>
              <a:rPr lang="en-GB" altLang="en-US" sz="1000">
                <a:latin typeface="Hand of Sean" pitchFamily="2" charset="0"/>
              </a:rPr>
            </a:br>
            <a:r>
              <a:rPr lang="en-GB" altLang="en-US" sz="1000">
                <a:latin typeface="Hand of Sean" pitchFamily="2" charset="0"/>
              </a:rPr>
              <a:t>Cash</a:t>
            </a:r>
            <a:endParaRPr lang="en-US" altLang="en-US" sz="1000">
              <a:latin typeface="Hand of Sean" pitchFamily="2" charset="0"/>
            </a:endParaRPr>
          </a:p>
        </p:txBody>
      </p:sp>
      <p:sp>
        <p:nvSpPr>
          <p:cNvPr id="91211" name="Text Box 75"/>
          <p:cNvSpPr txBox="1">
            <a:spLocks noChangeArrowheads="1"/>
          </p:cNvSpPr>
          <p:nvPr/>
        </p:nvSpPr>
        <p:spPr bwMode="auto">
          <a:xfrm rot="-1620245">
            <a:off x="4059238" y="3819525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000">
                <a:latin typeface="Hand of Sean" pitchFamily="2" charset="0"/>
              </a:rPr>
              <a:t>Pay £900</a:t>
            </a:r>
            <a:endParaRPr lang="en-US" altLang="en-US" sz="1000">
              <a:latin typeface="Hand of Sean" pitchFamily="2" charset="0"/>
            </a:endParaRPr>
          </a:p>
        </p:txBody>
      </p:sp>
      <p:sp>
        <p:nvSpPr>
          <p:cNvPr id="91212" name="Text Box 76"/>
          <p:cNvSpPr txBox="1">
            <a:spLocks noChangeArrowheads="1"/>
          </p:cNvSpPr>
          <p:nvPr/>
        </p:nvSpPr>
        <p:spPr bwMode="auto">
          <a:xfrm rot="-1620245">
            <a:off x="5081588" y="3794125"/>
            <a:ext cx="773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1000">
                <a:latin typeface="Hand of Sean" pitchFamily="2" charset="0"/>
              </a:rPr>
              <a:t>Make Sale</a:t>
            </a:r>
            <a:endParaRPr lang="en-US" altLang="en-US" sz="1000">
              <a:latin typeface="Hand of Sean" pitchFamily="2" charset="0"/>
            </a:endParaRPr>
          </a:p>
        </p:txBody>
      </p:sp>
      <p:sp>
        <p:nvSpPr>
          <p:cNvPr id="91213" name="Text Box 77"/>
          <p:cNvSpPr txBox="1">
            <a:spLocks noChangeArrowheads="1"/>
          </p:cNvSpPr>
          <p:nvPr/>
        </p:nvSpPr>
        <p:spPr bwMode="auto">
          <a:xfrm rot="-1620245">
            <a:off x="2962275" y="4513263"/>
            <a:ext cx="77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000">
                <a:latin typeface="Hand of Sean" pitchFamily="2" charset="0"/>
              </a:rPr>
              <a:t>£200 Bill Due</a:t>
            </a:r>
            <a:endParaRPr lang="en-US" altLang="en-US" sz="1000">
              <a:latin typeface="Hand of Sean" pitchFamily="2" charset="0"/>
            </a:endParaRPr>
          </a:p>
        </p:txBody>
      </p:sp>
      <p:sp>
        <p:nvSpPr>
          <p:cNvPr id="91214" name="Text Box 78"/>
          <p:cNvSpPr txBox="1">
            <a:spLocks noChangeArrowheads="1"/>
          </p:cNvSpPr>
          <p:nvPr/>
        </p:nvSpPr>
        <p:spPr bwMode="auto">
          <a:xfrm rot="-1620245">
            <a:off x="2997200" y="5775325"/>
            <a:ext cx="7731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000">
                <a:latin typeface="Hand of Sean" pitchFamily="2" charset="0"/>
              </a:rPr>
              <a:t>Customer Payment Due</a:t>
            </a:r>
            <a:endParaRPr lang="en-US" altLang="en-US" sz="1000">
              <a:latin typeface="Hand of Sean" pitchFamily="2" charset="0"/>
            </a:endParaRPr>
          </a:p>
        </p:txBody>
      </p:sp>
      <p:grpSp>
        <p:nvGrpSpPr>
          <p:cNvPr id="91177" name="Group 41"/>
          <p:cNvGrpSpPr>
            <a:grpSpLocks/>
          </p:cNvGrpSpPr>
          <p:nvPr/>
        </p:nvGrpSpPr>
        <p:grpSpPr bwMode="auto">
          <a:xfrm>
            <a:off x="158750" y="2636838"/>
            <a:ext cx="2051050" cy="1033462"/>
            <a:chOff x="100" y="2641"/>
            <a:chExt cx="1828" cy="509"/>
          </a:xfrm>
        </p:grpSpPr>
        <p:sp>
          <p:nvSpPr>
            <p:cNvPr id="3104" name="AutoShape 42"/>
            <p:cNvSpPr>
              <a:spLocks noChangeArrowheads="1"/>
            </p:cNvSpPr>
            <p:nvPr/>
          </p:nvSpPr>
          <p:spPr bwMode="auto">
            <a:xfrm>
              <a:off x="100" y="2641"/>
              <a:ext cx="1828" cy="50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105" name="Text Box 43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05" y="2653"/>
              <a:ext cx="1814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ctr" anchorCtr="1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A manufacturer has £1000 cash</a:t>
              </a:r>
              <a:endParaRPr lang="en-GB" altLang="en-US" sz="1600" b="1" noProof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91183" name="Group 47"/>
          <p:cNvGrpSpPr>
            <a:grpSpLocks/>
          </p:cNvGrpSpPr>
          <p:nvPr/>
        </p:nvGrpSpPr>
        <p:grpSpPr bwMode="auto">
          <a:xfrm>
            <a:off x="6507163" y="3668713"/>
            <a:ext cx="2051050" cy="1033462"/>
            <a:chOff x="100" y="2641"/>
            <a:chExt cx="1828" cy="509"/>
          </a:xfrm>
        </p:grpSpPr>
        <p:sp>
          <p:nvSpPr>
            <p:cNvPr id="3102" name="AutoShape 48"/>
            <p:cNvSpPr>
              <a:spLocks noChangeArrowheads="1"/>
            </p:cNvSpPr>
            <p:nvPr/>
          </p:nvSpPr>
          <p:spPr bwMode="auto">
            <a:xfrm>
              <a:off x="100" y="2641"/>
              <a:ext cx="1828" cy="50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3103" name="Text Box 49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105" y="2653"/>
              <a:ext cx="1814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>
                      <a:alpha val="7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 algn="in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ctr" anchorCtr="1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/>
              <a:r>
                <a:rPr lang="en-GB" altLang="en-US" sz="1600" b="1">
                  <a:solidFill>
                    <a:schemeClr val="accent2"/>
                  </a:solidFill>
                  <a:latin typeface="Arial" panose="020B0604020202020204" pitchFamily="34" charset="0"/>
                </a:rPr>
                <a:t>It turns the raw materials into finished products</a:t>
              </a:r>
              <a:endParaRPr lang="en-GB" altLang="en-US" sz="1600" b="1" noProof="1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91215" name="Picture 79" descr="unable To P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49713">
            <a:off x="401638" y="5583238"/>
            <a:ext cx="16954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9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9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 bldLvl="4" autoUpdateAnimBg="0"/>
      <p:bldP spid="91194" grpId="0"/>
      <p:bldP spid="91195" grpId="0" animBg="1"/>
      <p:bldP spid="91210" grpId="0"/>
      <p:bldP spid="91211" grpId="0"/>
      <p:bldP spid="91212" grpId="0"/>
      <p:bldP spid="91213" grpId="0"/>
      <p:bldP spid="912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39700" y="3141663"/>
            <a:ext cx="2879725" cy="3419475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 marL="6350" indent="-63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23838" y="3221038"/>
            <a:ext cx="27416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7"/>
              </a:buBlip>
            </a:pPr>
            <a:r>
              <a:rPr lang="en-GB" altLang="en-US" sz="1800"/>
              <a:t>The owner may choose to invest more money into the business</a:t>
            </a:r>
          </a:p>
          <a:p>
            <a:pPr lvl="1" eaLnBrk="1" hangingPunct="1"/>
            <a:r>
              <a:rPr lang="en-GB" altLang="en-US" sz="1600"/>
              <a:t>It’s in the owners interest to ensure that the business survives</a:t>
            </a:r>
          </a:p>
          <a:p>
            <a:pPr lvl="1" eaLnBrk="1" hangingPunct="1"/>
            <a:r>
              <a:rPr lang="en-GB" altLang="en-US" sz="1600"/>
              <a:t>But only if it is profitable in the long-term!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23850" y="1268413"/>
            <a:ext cx="8448675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/>
              <a:t>Before rushing out to borrow external finance there are a number of ways that the cash situation can be improved: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53988" y="2227263"/>
            <a:ext cx="2879725" cy="779462"/>
          </a:xfrm>
          <a:prstGeom prst="rect">
            <a:avLst/>
          </a:prstGeom>
          <a:solidFill>
            <a:srgbClr val="FFFFCC"/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 anchor="ctr" anchorCtr="1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accent2"/>
                </a:solidFill>
                <a:latin typeface="Arial" panose="020B0604020202020204" pitchFamily="34" charset="0"/>
              </a:rPr>
              <a:t>More Cash From The Owner</a:t>
            </a:r>
            <a:endParaRPr lang="en-GB" altLang="en-US" b="1" noProof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146425" y="3141663"/>
            <a:ext cx="2879725" cy="3419475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 marL="7938" indent="-7938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3208338" y="3221038"/>
            <a:ext cx="2752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7"/>
              </a:buBlip>
            </a:pPr>
            <a:r>
              <a:rPr lang="en-GB" altLang="en-US" sz="1800"/>
              <a:t>It may be possible to negotiate longer credit terms with suppliers</a:t>
            </a:r>
          </a:p>
          <a:p>
            <a:pPr lvl="1" eaLnBrk="1" hangingPunct="1"/>
            <a:r>
              <a:rPr lang="en-GB" altLang="en-US" sz="1600"/>
              <a:t>This may allow a firm to sell the finished product and obtain payment from customers before having to pay suppliers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146425" y="2227263"/>
            <a:ext cx="2879725" cy="779462"/>
          </a:xfrm>
          <a:prstGeom prst="rect">
            <a:avLst/>
          </a:prstGeom>
          <a:solidFill>
            <a:srgbClr val="FFFFCC"/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 anchor="ctr" anchorCtr="1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accent2"/>
                </a:solidFill>
                <a:latin typeface="Arial" panose="020B0604020202020204" pitchFamily="34" charset="0"/>
              </a:rPr>
              <a:t>Adjust The Timing of Payments</a:t>
            </a:r>
            <a:endParaRPr lang="en-GB" altLang="en-US" b="1" noProof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127750" y="3141663"/>
            <a:ext cx="2879725" cy="3419475"/>
          </a:xfrm>
          <a:prstGeom prst="rect">
            <a:avLst/>
          </a:prstGeom>
          <a:solidFill>
            <a:schemeClr val="hlink">
              <a:alpha val="50195"/>
            </a:schemeClr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/>
          <a:lstStyle>
            <a:lvl1pPr marL="6350" indent="-63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endParaRPr lang="en-GB" altLang="en-US" sz="1800">
              <a:latin typeface="Comic Sans MS" panose="030F0702030302020204" pitchFamily="66" charset="0"/>
            </a:endParaRP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6173788" y="3224213"/>
            <a:ext cx="29321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5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7"/>
              </a:buBlip>
            </a:pPr>
            <a:r>
              <a:rPr lang="en-GB" altLang="en-US" sz="1800"/>
              <a:t>The acquisition of fixed assets can have a big impact on cash flow</a:t>
            </a:r>
          </a:p>
          <a:p>
            <a:pPr lvl="1" eaLnBrk="1" hangingPunct="1"/>
            <a:r>
              <a:rPr lang="en-GB" altLang="en-US" sz="1600"/>
              <a:t>Since it usually involves spending large sums of money</a:t>
            </a:r>
          </a:p>
          <a:p>
            <a:pPr eaLnBrk="1" hangingPunct="1">
              <a:buFontTx/>
              <a:buBlip>
                <a:blip r:embed="rId7"/>
              </a:buBlip>
            </a:pPr>
            <a:r>
              <a:rPr lang="en-GB" altLang="en-US" sz="1800"/>
              <a:t>The impact may be reduced by using other ways of acquiring them</a:t>
            </a:r>
          </a:p>
          <a:p>
            <a:pPr lvl="1" eaLnBrk="1" hangingPunct="1"/>
            <a:r>
              <a:rPr lang="en-GB" altLang="en-US" sz="1600"/>
              <a:t>E.g. Leasing allows payments to be spread out</a:t>
            </a:r>
          </a:p>
          <a:p>
            <a:pPr lvl="1" eaLnBrk="1" hangingPunct="1">
              <a:buFont typeface="Wingdings 3" panose="05040102010807070707" pitchFamily="18" charset="2"/>
              <a:buBlip>
                <a:blip r:embed="rId7"/>
              </a:buBlip>
            </a:pPr>
            <a:endParaRPr lang="en-GB" altLang="en-US" sz="1600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6142038" y="2227263"/>
            <a:ext cx="2879725" cy="779462"/>
          </a:xfrm>
          <a:prstGeom prst="rect">
            <a:avLst/>
          </a:prstGeom>
          <a:solidFill>
            <a:srgbClr val="FFFFCC"/>
          </a:solidFill>
          <a:ln w="12700" algn="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195" tIns="36195" rIns="36195" bIns="36195" anchor="ctr" anchorCtr="1"/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/>
            <a:r>
              <a:rPr lang="en-GB" altLang="en-US" b="1">
                <a:solidFill>
                  <a:schemeClr val="accent2"/>
                </a:solidFill>
                <a:latin typeface="Arial" panose="020B0604020202020204" pitchFamily="34" charset="0"/>
              </a:rPr>
              <a:t>The Purchase Of Fixed Assets</a:t>
            </a:r>
            <a:endParaRPr lang="en-GB" altLang="en-US" b="1" noProof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18799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What If There Isn’t Enough Cash?</a:t>
            </a:r>
            <a:endParaRPr lang="en-US" altLang="en-US" smtClean="0"/>
          </a:p>
        </p:txBody>
      </p:sp>
      <p:pic>
        <p:nvPicPr>
          <p:cNvPr id="118801" name="Picture 17" descr="magnifying_glass_lease_hg_clr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5405438"/>
            <a:ext cx="12668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802" name="Picture 18" descr="man_pulling_money_wallet_hg_clr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4979988"/>
            <a:ext cx="1385887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7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87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87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allAtOnce" animBg="1"/>
      <p:bldP spid="118787" grpId="0" uiExpand="1" build="p" bldLvl="4" autoUpdateAnimBg="0"/>
      <p:bldP spid="118788" grpId="0" build="p" bldLvl="2"/>
      <p:bldP spid="118789" grpId="0" animBg="1"/>
      <p:bldP spid="118790" grpId="0" build="allAtOnce" animBg="1"/>
      <p:bldP spid="118791" grpId="0" uiExpand="1" build="p" bldLvl="4" autoUpdateAnimBg="0"/>
      <p:bldP spid="118792" grpId="0" animBg="1"/>
      <p:bldP spid="118793" grpId="0" build="allAtOnce" animBg="1"/>
      <p:bldP spid="118794" grpId="0" uiExpand="1" build="p" bldLvl="4" autoUpdateAnimBg="0"/>
      <p:bldP spid="1187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727" name="Picture 39" descr="outline torn lined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30" b="1086"/>
          <a:stretch>
            <a:fillRect/>
          </a:stretch>
        </p:blipFill>
        <p:spPr bwMode="auto">
          <a:xfrm rot="194541">
            <a:off x="4400550" y="1765300"/>
            <a:ext cx="4916488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726" name="Picture 38" descr="outline torn lined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30" b="-920"/>
          <a:stretch>
            <a:fillRect/>
          </a:stretch>
        </p:blipFill>
        <p:spPr bwMode="auto">
          <a:xfrm rot="194541">
            <a:off x="-314325" y="1897063"/>
            <a:ext cx="4613275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18" name="Rectangle 30"/>
          <p:cNvSpPr>
            <a:spLocks noChangeArrowheads="1"/>
          </p:cNvSpPr>
          <p:nvPr/>
        </p:nvSpPr>
        <p:spPr bwMode="auto">
          <a:xfrm rot="180000">
            <a:off x="122238" y="2746375"/>
            <a:ext cx="424656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Blip>
                <a:blip r:embed="rId8"/>
              </a:buBlip>
            </a:pPr>
            <a:r>
              <a:rPr lang="en-GB" altLang="en-US" sz="1800"/>
              <a:t>Profit is calculated as:</a:t>
            </a:r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 rot="180000">
            <a:off x="4857750" y="2528888"/>
            <a:ext cx="424656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8"/>
              </a:buBlip>
            </a:pPr>
            <a:r>
              <a:rPr lang="en-GB" altLang="en-US" sz="1800"/>
              <a:t>This refers to the physical coins and notes that a business owns</a:t>
            </a:r>
          </a:p>
          <a:p>
            <a:pPr lvl="1" eaLnBrk="1" hangingPunct="1"/>
            <a:r>
              <a:rPr lang="en-GB" altLang="en-US" sz="1600"/>
              <a:t>Including what it has in the bank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23850" y="1139825"/>
            <a:ext cx="8351838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altLang="en-US"/>
              <a:t>It is important to understand the difference between profit and cash: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mtClean="0"/>
              <a:t>Profit Vs Cash</a:t>
            </a:r>
            <a:endParaRPr lang="en-US" altLang="en-US" smtClean="0"/>
          </a:p>
        </p:txBody>
      </p:sp>
      <p:grpSp>
        <p:nvGrpSpPr>
          <p:cNvPr id="114735" name="Group 47"/>
          <p:cNvGrpSpPr>
            <a:grpSpLocks/>
          </p:cNvGrpSpPr>
          <p:nvPr/>
        </p:nvGrpSpPr>
        <p:grpSpPr bwMode="auto">
          <a:xfrm>
            <a:off x="741363" y="3108325"/>
            <a:ext cx="3076575" cy="466725"/>
            <a:chOff x="467" y="2014"/>
            <a:chExt cx="1938" cy="294"/>
          </a:xfrm>
        </p:grpSpPr>
        <p:sp>
          <p:nvSpPr>
            <p:cNvPr id="5136" name="Rectangle 36"/>
            <p:cNvSpPr>
              <a:spLocks noChangeArrowheads="1"/>
            </p:cNvSpPr>
            <p:nvPr/>
          </p:nvSpPr>
          <p:spPr bwMode="auto">
            <a:xfrm rot="180000">
              <a:off x="469" y="2014"/>
              <a:ext cx="1936" cy="27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endParaRPr lang="en-GB" altLang="en-US"/>
            </a:p>
          </p:txBody>
        </p:sp>
        <p:sp>
          <p:nvSpPr>
            <p:cNvPr id="5137" name="Rectangle 37"/>
            <p:cNvSpPr>
              <a:spLocks noChangeArrowheads="1"/>
            </p:cNvSpPr>
            <p:nvPr/>
          </p:nvSpPr>
          <p:spPr bwMode="auto">
            <a:xfrm rot="180000">
              <a:off x="467" y="2020"/>
              <a:ext cx="18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empus Sans ITC" panose="04020404030D07020202" pitchFamily="82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Profit = TR - TC</a:t>
              </a:r>
            </a:p>
          </p:txBody>
        </p:sp>
      </p:grpSp>
      <p:sp>
        <p:nvSpPr>
          <p:cNvPr id="114728" name="Text Box 40"/>
          <p:cNvSpPr txBox="1">
            <a:spLocks noChangeArrowheads="1"/>
          </p:cNvSpPr>
          <p:nvPr/>
        </p:nvSpPr>
        <p:spPr bwMode="auto">
          <a:xfrm rot="180000">
            <a:off x="136525" y="2327275"/>
            <a:ext cx="4179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000" b="1" u="sng">
                <a:solidFill>
                  <a:srgbClr val="FF0000"/>
                </a:solidFill>
                <a:latin typeface="Comic Sans MS" panose="030F0702030302020204" pitchFamily="66" charset="0"/>
              </a:rPr>
              <a:t>Profit</a:t>
            </a:r>
            <a:endParaRPr lang="en-US" altLang="en-US" sz="20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 rot="180000">
            <a:off x="4967288" y="2176463"/>
            <a:ext cx="4179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anose="04020404030D07020202" pitchFamily="82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000" b="1" u="sng">
                <a:solidFill>
                  <a:srgbClr val="FF0000"/>
                </a:solidFill>
                <a:latin typeface="Comic Sans MS" panose="030F0702030302020204" pitchFamily="66" charset="0"/>
              </a:rPr>
              <a:t>Cash</a:t>
            </a:r>
            <a:endParaRPr lang="en-US" altLang="en-US" sz="20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4730" name="Rectangle 42"/>
          <p:cNvSpPr>
            <a:spLocks noChangeArrowheads="1"/>
          </p:cNvSpPr>
          <p:nvPr/>
        </p:nvSpPr>
        <p:spPr bwMode="auto">
          <a:xfrm rot="180000">
            <a:off x="26988" y="3619500"/>
            <a:ext cx="4246562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8"/>
              </a:buBlip>
            </a:pPr>
            <a:r>
              <a:rPr lang="en-GB" altLang="en-US" sz="1800"/>
              <a:t>It considers the costs incurred, and the revenue received from selling a product or service</a:t>
            </a:r>
          </a:p>
        </p:txBody>
      </p:sp>
      <p:sp>
        <p:nvSpPr>
          <p:cNvPr id="114731" name="Rectangle 43"/>
          <p:cNvSpPr>
            <a:spLocks noChangeArrowheads="1"/>
          </p:cNvSpPr>
          <p:nvPr/>
        </p:nvSpPr>
        <p:spPr bwMode="auto">
          <a:xfrm rot="180000">
            <a:off x="4752975" y="3440113"/>
            <a:ext cx="424656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8"/>
              </a:buBlip>
            </a:pPr>
            <a:r>
              <a:rPr lang="en-GB" altLang="en-US" sz="1800"/>
              <a:t>Businesses need to have enough to hand to pay their bills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sz="1600"/>
              <a:t>But holding too much cash may mean investment opportunities are being missed</a:t>
            </a:r>
          </a:p>
        </p:txBody>
      </p:sp>
      <p:sp>
        <p:nvSpPr>
          <p:cNvPr id="114732" name="Rectangle 44"/>
          <p:cNvSpPr>
            <a:spLocks noChangeArrowheads="1"/>
          </p:cNvSpPr>
          <p:nvPr/>
        </p:nvSpPr>
        <p:spPr bwMode="auto">
          <a:xfrm rot="180000">
            <a:off x="-234950" y="4519613"/>
            <a:ext cx="4391025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GB" altLang="en-US" sz="1600"/>
              <a:t>However, it does not consider when the money changes hands:</a:t>
            </a:r>
          </a:p>
        </p:txBody>
      </p:sp>
      <p:sp>
        <p:nvSpPr>
          <p:cNvPr id="114733" name="Rectangle 45"/>
          <p:cNvSpPr>
            <a:spLocks noChangeArrowheads="1"/>
          </p:cNvSpPr>
          <p:nvPr/>
        </p:nvSpPr>
        <p:spPr bwMode="auto">
          <a:xfrm rot="180000">
            <a:off x="-15875" y="5080000"/>
            <a:ext cx="42465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8"/>
              </a:buBlip>
            </a:pPr>
            <a:r>
              <a:rPr lang="en-GB" altLang="en-US" sz="1800"/>
              <a:t>It is calculated by the </a:t>
            </a:r>
            <a:r>
              <a:rPr lang="en-GB" altLang="en-US" sz="1800">
                <a:solidFill>
                  <a:schemeClr val="accent2"/>
                </a:solidFill>
              </a:rPr>
              <a:t>Trading, Profit &amp; Loss Account</a:t>
            </a:r>
          </a:p>
          <a:p>
            <a:pPr lvl="1" eaLnBrk="1" hangingPunct="1"/>
            <a:r>
              <a:rPr lang="en-GB" altLang="en-US" sz="1600"/>
              <a:t>It is vital that a profit is made for the </a:t>
            </a:r>
            <a:r>
              <a:rPr lang="en-GB" altLang="en-US" sz="1600">
                <a:solidFill>
                  <a:srgbClr val="FF0000"/>
                </a:solidFill>
              </a:rPr>
              <a:t>long-term</a:t>
            </a:r>
            <a:r>
              <a:rPr lang="en-GB" altLang="en-US" sz="1600"/>
              <a:t> survival of the business</a:t>
            </a:r>
          </a:p>
        </p:txBody>
      </p:sp>
      <p:sp>
        <p:nvSpPr>
          <p:cNvPr id="114734" name="Rectangle 46"/>
          <p:cNvSpPr>
            <a:spLocks noChangeArrowheads="1"/>
          </p:cNvSpPr>
          <p:nvPr/>
        </p:nvSpPr>
        <p:spPr bwMode="auto">
          <a:xfrm rot="180000">
            <a:off x="4733925" y="4922838"/>
            <a:ext cx="42465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2325" indent="-285750">
              <a:spcBef>
                <a:spcPct val="20000"/>
              </a:spcBef>
              <a:buFont typeface="Wingdings 3" panose="05040102010807070707" pitchFamily="18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0313" indent="-228600">
              <a:spcBef>
                <a:spcPct val="20000"/>
              </a:spcBef>
              <a:buBlip>
                <a:blip r:embed="rId5"/>
              </a:buBlip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8300" indent="-228600">
              <a:spcBef>
                <a:spcPct val="20000"/>
              </a:spcBef>
              <a:buBlip>
                <a:blip r:embed="rId6"/>
              </a:buBlip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8"/>
              </a:buBlip>
            </a:pPr>
            <a:r>
              <a:rPr lang="en-GB" altLang="en-US" sz="1800"/>
              <a:t>It is shown in the </a:t>
            </a:r>
            <a:r>
              <a:rPr lang="en-GB" altLang="en-US" sz="1800">
                <a:solidFill>
                  <a:schemeClr val="accent2"/>
                </a:solidFill>
              </a:rPr>
              <a:t>Cash Flow Forecast</a:t>
            </a:r>
          </a:p>
          <a:p>
            <a:pPr lvl="1" eaLnBrk="1" hangingPunct="1"/>
            <a:r>
              <a:rPr lang="en-GB" altLang="en-US" sz="1600"/>
              <a:t>It is vital that in </a:t>
            </a:r>
            <a:r>
              <a:rPr lang="en-GB" altLang="en-US" sz="1600">
                <a:solidFill>
                  <a:srgbClr val="FF0000"/>
                </a:solidFill>
              </a:rPr>
              <a:t>the short-term</a:t>
            </a:r>
            <a:r>
              <a:rPr lang="en-GB" altLang="en-US" sz="1600"/>
              <a:t> a business has enough cash to pay its bills</a:t>
            </a:r>
          </a:p>
          <a:p>
            <a:pPr eaLnBrk="1" hangingPunct="1">
              <a:buFontTx/>
              <a:buBlip>
                <a:blip r:embed="rId8"/>
              </a:buBlip>
            </a:pPr>
            <a:endParaRPr lang="en-GB" altLang="en-US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8" grpId="0" uiExpand="1" build="p"/>
      <p:bldP spid="114719" grpId="0" uiExpand="1" build="p"/>
      <p:bldP spid="114728" grpId="0"/>
      <p:bldP spid="114729" grpId="0"/>
      <p:bldP spid="114730" grpId="0"/>
      <p:bldP spid="114731" grpId="0" build="p"/>
      <p:bldP spid="114732" grpId="0"/>
      <p:bldP spid="114733" grpId="0" build="p"/>
      <p:bldP spid="114734" grpId="0" build="p"/>
    </p:bld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anose="04020404030D07020202" pitchFamily="82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Tempus Sans ITC</vt:lpstr>
      <vt:lpstr>Arial</vt:lpstr>
      <vt:lpstr>Comic Sans MS</vt:lpstr>
      <vt:lpstr>Wingdings 3</vt:lpstr>
      <vt:lpstr>Times New Roman</vt:lpstr>
      <vt:lpstr>Hand of Sean</vt:lpstr>
      <vt:lpstr>1_Blank Presentation</vt:lpstr>
      <vt:lpstr>Can A Profitable Business Have No Cash?</vt:lpstr>
      <vt:lpstr>What If There Isn’t Enough Cash?</vt:lpstr>
      <vt:lpstr>Profit Vs Cash</vt:lpstr>
    </vt:vector>
  </TitlesOfParts>
  <Company>Business Studies Online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Between Cash &amp; Profit</dc:title>
  <dc:creator>A Murray</dc:creator>
  <cp:lastModifiedBy>Stephen Gouldthorpe</cp:lastModifiedBy>
  <cp:revision>270</cp:revision>
  <cp:lastPrinted>2002-06-12T08:09:25Z</cp:lastPrinted>
  <dcterms:created xsi:type="dcterms:W3CDTF">2001-07-04T09:21:15Z</dcterms:created>
  <dcterms:modified xsi:type="dcterms:W3CDTF">2019-11-21T14:27:21Z</dcterms:modified>
</cp:coreProperties>
</file>