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0" r:id="rId3"/>
    <p:sldId id="278" r:id="rId4"/>
    <p:sldId id="258" r:id="rId5"/>
    <p:sldId id="283" r:id="rId6"/>
    <p:sldId id="259" r:id="rId7"/>
    <p:sldId id="263" r:id="rId8"/>
    <p:sldId id="281" r:id="rId9"/>
    <p:sldId id="262" r:id="rId10"/>
    <p:sldId id="264" r:id="rId11"/>
    <p:sldId id="274" r:id="rId12"/>
    <p:sldId id="275" r:id="rId13"/>
    <p:sldId id="280" r:id="rId14"/>
    <p:sldId id="265" r:id="rId15"/>
    <p:sldId id="261" r:id="rId16"/>
    <p:sldId id="268" r:id="rId17"/>
    <p:sldId id="276" r:id="rId18"/>
    <p:sldId id="272" r:id="rId19"/>
    <p:sldId id="267" r:id="rId20"/>
    <p:sldId id="266" r:id="rId21"/>
    <p:sldId id="284" r:id="rId22"/>
    <p:sldId id="279" r:id="rId23"/>
    <p:sldId id="269" r:id="rId24"/>
    <p:sldId id="273" r:id="rId25"/>
    <p:sldId id="282" r:id="rId26"/>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92" autoAdjust="0"/>
    <p:restoredTop sz="93401" autoAdjust="0"/>
  </p:normalViewPr>
  <p:slideViewPr>
    <p:cSldViewPr snapToGrid="0">
      <p:cViewPr varScale="1">
        <p:scale>
          <a:sx n="74" d="100"/>
          <a:sy n="74" d="100"/>
        </p:scale>
        <p:origin x="60"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7727949F-2A39-4F74-A669-51A5CDCE72CF}" type="datetimeFigureOut">
              <a:rPr lang="en-GB" smtClean="0"/>
              <a:t>08/12/2017</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05B88121-1883-4397-A452-22A6E0CA5DE4}" type="slidenum">
              <a:rPr lang="en-GB" smtClean="0"/>
              <a:t>‹#›</a:t>
            </a:fld>
            <a:endParaRPr lang="en-GB"/>
          </a:p>
        </p:txBody>
      </p:sp>
    </p:spTree>
    <p:extLst>
      <p:ext uri="{BB962C8B-B14F-4D97-AF65-F5344CB8AC3E}">
        <p14:creationId xmlns:p14="http://schemas.microsoft.com/office/powerpoint/2010/main" val="53372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a:t>
            </a:r>
            <a:r>
              <a:rPr lang="en-GB" baseline="0" dirty="0" smtClean="0"/>
              <a:t> order do these polluters rank?</a:t>
            </a:r>
            <a:endParaRPr lang="en-GB" dirty="0"/>
          </a:p>
        </p:txBody>
      </p:sp>
      <p:sp>
        <p:nvSpPr>
          <p:cNvPr id="4" name="Slide Number Placeholder 3"/>
          <p:cNvSpPr>
            <a:spLocks noGrp="1"/>
          </p:cNvSpPr>
          <p:nvPr>
            <p:ph type="sldNum" sz="quarter" idx="10"/>
          </p:nvPr>
        </p:nvSpPr>
        <p:spPr/>
        <p:txBody>
          <a:bodyPr/>
          <a:lstStyle/>
          <a:p>
            <a:fld id="{05B88121-1883-4397-A452-22A6E0CA5DE4}" type="slidenum">
              <a:rPr lang="en-GB" smtClean="0"/>
              <a:t>9</a:t>
            </a:fld>
            <a:endParaRPr lang="en-GB"/>
          </a:p>
        </p:txBody>
      </p:sp>
    </p:spTree>
    <p:extLst>
      <p:ext uri="{BB962C8B-B14F-4D97-AF65-F5344CB8AC3E}">
        <p14:creationId xmlns:p14="http://schemas.microsoft.com/office/powerpoint/2010/main" val="201040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them first.</a:t>
            </a:r>
            <a:endParaRPr lang="en-GB" dirty="0"/>
          </a:p>
        </p:txBody>
      </p:sp>
      <p:sp>
        <p:nvSpPr>
          <p:cNvPr id="4" name="Slide Number Placeholder 3"/>
          <p:cNvSpPr>
            <a:spLocks noGrp="1"/>
          </p:cNvSpPr>
          <p:nvPr>
            <p:ph type="sldNum" sz="quarter" idx="10"/>
          </p:nvPr>
        </p:nvSpPr>
        <p:spPr/>
        <p:txBody>
          <a:bodyPr/>
          <a:lstStyle/>
          <a:p>
            <a:fld id="{05B88121-1883-4397-A452-22A6E0CA5DE4}" type="slidenum">
              <a:rPr lang="en-GB" smtClean="0"/>
              <a:t>14</a:t>
            </a:fld>
            <a:endParaRPr lang="en-GB"/>
          </a:p>
        </p:txBody>
      </p:sp>
    </p:spTree>
    <p:extLst>
      <p:ext uri="{BB962C8B-B14F-4D97-AF65-F5344CB8AC3E}">
        <p14:creationId xmlns:p14="http://schemas.microsoft.com/office/powerpoint/2010/main" val="185137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 to draw</a:t>
            </a:r>
            <a:r>
              <a:rPr lang="en-GB" baseline="0" dirty="0" smtClean="0"/>
              <a:t> externalities diagram. - Is it production/consumption? - Merit or demerit?</a:t>
            </a:r>
          </a:p>
          <a:p>
            <a:r>
              <a:rPr lang="en-GB" baseline="0" dirty="0" smtClean="0"/>
              <a:t>MSC = Private costs + External costs</a:t>
            </a:r>
            <a:br>
              <a:rPr lang="en-GB" baseline="0" dirty="0" smtClean="0"/>
            </a:br>
            <a:r>
              <a:rPr lang="en-GB" b="1" baseline="0" dirty="0" smtClean="0"/>
              <a:t>Private costs (MPC) are costs to factory owners, like rent, wages and raw materials.</a:t>
            </a:r>
            <a:br>
              <a:rPr lang="en-GB" b="1" baseline="0" dirty="0" smtClean="0"/>
            </a:br>
            <a:r>
              <a:rPr lang="en-GB" b="1" baseline="0" dirty="0" smtClean="0"/>
              <a:t>Externality is the third party cost to society.</a:t>
            </a:r>
          </a:p>
          <a:p>
            <a:r>
              <a:rPr lang="en-GB" b="1" baseline="0" dirty="0" smtClean="0"/>
              <a:t/>
            </a:r>
            <a:br>
              <a:rPr lang="en-GB" b="1" baseline="0" dirty="0" smtClean="0"/>
            </a:br>
            <a:r>
              <a:rPr lang="en-GB" b="1" baseline="0" dirty="0" smtClean="0"/>
              <a:t>The total cost to society therefore (MSC), must include the private cost because society’s resources are being used in the production process, as well as the externality, because society’s resources are being used to clear up the mess (pollution).</a:t>
            </a:r>
          </a:p>
          <a:p>
            <a:endParaRPr lang="en-GB" b="1" baseline="0" dirty="0" smtClean="0"/>
          </a:p>
          <a:p>
            <a:r>
              <a:rPr lang="en-GB" b="1" baseline="0" dirty="0" smtClean="0"/>
              <a:t>MPC represents the factory’s supply curve (this is also its marginal cost curve).</a:t>
            </a:r>
            <a:br>
              <a:rPr lang="en-GB" b="1" baseline="0" dirty="0" smtClean="0"/>
            </a:br>
            <a:r>
              <a:rPr lang="en-GB" b="1" baseline="0" dirty="0" smtClean="0"/>
              <a:t>MSC represents the true supply curve (therefore, true marginal cost curve) for society as a whole, which takes into account the external costs to society.</a:t>
            </a:r>
          </a:p>
          <a:p>
            <a:endParaRPr lang="en-GB" b="1" baseline="0" dirty="0" smtClean="0"/>
          </a:p>
          <a:p>
            <a:r>
              <a:rPr lang="en-GB" b="1" baseline="0" dirty="0" smtClean="0"/>
              <a:t>**Demand curves do effectively measure the private/social benefit (here they are equal, as we’re assuming no externalities from consumption) of consuming a certain good. Ie. If 100 Mars Bars are sold at 30p, then one assumes that those 100 people felt that a Mars Bar would give them 30p of benefit.</a:t>
            </a:r>
          </a:p>
          <a:p>
            <a:endParaRPr lang="en-GB" b="1" baseline="0" dirty="0" smtClean="0"/>
          </a:p>
          <a:p>
            <a:r>
              <a:rPr lang="en-GB" b="1" baseline="0" dirty="0" smtClean="0"/>
              <a:t>Intervention places an additional cost upon the factory, which moves the MPC to the left. This extra cost doesn’t place any extra burden upon society, therefore MSC remains in the same position and so the welfare loss triangle becomes smaller.</a:t>
            </a:r>
          </a:p>
        </p:txBody>
      </p:sp>
      <p:sp>
        <p:nvSpPr>
          <p:cNvPr id="4" name="Slide Number Placeholder 3"/>
          <p:cNvSpPr>
            <a:spLocks noGrp="1"/>
          </p:cNvSpPr>
          <p:nvPr>
            <p:ph type="sldNum" sz="quarter" idx="10"/>
          </p:nvPr>
        </p:nvSpPr>
        <p:spPr/>
        <p:txBody>
          <a:bodyPr/>
          <a:lstStyle/>
          <a:p>
            <a:fld id="{05B88121-1883-4397-A452-22A6E0CA5DE4}" type="slidenum">
              <a:rPr lang="en-GB" smtClean="0"/>
              <a:t>15</a:t>
            </a:fld>
            <a:endParaRPr lang="en-GB"/>
          </a:p>
        </p:txBody>
      </p:sp>
    </p:spTree>
    <p:extLst>
      <p:ext uri="{BB962C8B-B14F-4D97-AF65-F5344CB8AC3E}">
        <p14:creationId xmlns:p14="http://schemas.microsoft.com/office/powerpoint/2010/main" val="380777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Counterargument… what happens if the permit isn’t enough? Draw</a:t>
            </a:r>
            <a:r>
              <a:rPr lang="en-GB" baseline="0" dirty="0" smtClean="0"/>
              <a:t> the diagram.</a:t>
            </a:r>
          </a:p>
          <a:p>
            <a:r>
              <a:rPr lang="en-GB" baseline="0" dirty="0" smtClean="0"/>
              <a:t>This diagram is very transferable – can replace intervention with tax.</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Intervention places an additional cost upon the factory, which moves the MPC to the left. This extra cost doesn’t place any extra burden upon society, therefore MSC remains in the same position and so the welfare loss triangle becomes smaller.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All the points within the welfare loss triangle are ones in which the cost of society (MSC) are greater than the benefit to society (D/MSB)… until we reach the point of equilibrium at MSB=MSC (optimum level).</a:t>
            </a:r>
          </a:p>
          <a:p>
            <a:endParaRPr lang="en-GB" dirty="0"/>
          </a:p>
        </p:txBody>
      </p:sp>
      <p:sp>
        <p:nvSpPr>
          <p:cNvPr id="4" name="Slide Number Placeholder 3"/>
          <p:cNvSpPr>
            <a:spLocks noGrp="1"/>
          </p:cNvSpPr>
          <p:nvPr>
            <p:ph type="sldNum" sz="quarter" idx="10"/>
          </p:nvPr>
        </p:nvSpPr>
        <p:spPr/>
        <p:txBody>
          <a:bodyPr/>
          <a:lstStyle/>
          <a:p>
            <a:fld id="{05B88121-1883-4397-A452-22A6E0CA5DE4}" type="slidenum">
              <a:rPr lang="en-GB" smtClean="0"/>
              <a:t>16</a:t>
            </a:fld>
            <a:endParaRPr lang="en-GB"/>
          </a:p>
        </p:txBody>
      </p:sp>
    </p:spTree>
    <p:extLst>
      <p:ext uri="{BB962C8B-B14F-4D97-AF65-F5344CB8AC3E}">
        <p14:creationId xmlns:p14="http://schemas.microsoft.com/office/powerpoint/2010/main" val="190813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them first.</a:t>
            </a:r>
            <a:endParaRPr lang="en-GB" dirty="0"/>
          </a:p>
        </p:txBody>
      </p:sp>
      <p:sp>
        <p:nvSpPr>
          <p:cNvPr id="4" name="Slide Number Placeholder 3"/>
          <p:cNvSpPr>
            <a:spLocks noGrp="1"/>
          </p:cNvSpPr>
          <p:nvPr>
            <p:ph type="sldNum" sz="quarter" idx="10"/>
          </p:nvPr>
        </p:nvSpPr>
        <p:spPr/>
        <p:txBody>
          <a:bodyPr/>
          <a:lstStyle/>
          <a:p>
            <a:fld id="{05B88121-1883-4397-A452-22A6E0CA5DE4}" type="slidenum">
              <a:rPr lang="en-GB" smtClean="0"/>
              <a:t>17</a:t>
            </a:fld>
            <a:endParaRPr lang="en-GB"/>
          </a:p>
        </p:txBody>
      </p:sp>
    </p:spTree>
    <p:extLst>
      <p:ext uri="{BB962C8B-B14F-4D97-AF65-F5344CB8AC3E}">
        <p14:creationId xmlns:p14="http://schemas.microsoft.com/office/powerpoint/2010/main" val="185137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together, then bring out the drawbacks.</a:t>
            </a:r>
            <a:endParaRPr lang="en-GB" dirty="0"/>
          </a:p>
        </p:txBody>
      </p:sp>
      <p:sp>
        <p:nvSpPr>
          <p:cNvPr id="4" name="Slide Number Placeholder 3"/>
          <p:cNvSpPr>
            <a:spLocks noGrp="1"/>
          </p:cNvSpPr>
          <p:nvPr>
            <p:ph type="sldNum" sz="quarter" idx="10"/>
          </p:nvPr>
        </p:nvSpPr>
        <p:spPr/>
        <p:txBody>
          <a:bodyPr/>
          <a:lstStyle/>
          <a:p>
            <a:fld id="{05B88121-1883-4397-A452-22A6E0CA5DE4}" type="slidenum">
              <a:rPr lang="en-GB" smtClean="0"/>
              <a:t>19</a:t>
            </a:fld>
            <a:endParaRPr lang="en-GB"/>
          </a:p>
        </p:txBody>
      </p:sp>
    </p:spTree>
    <p:extLst>
      <p:ext uri="{BB962C8B-B14F-4D97-AF65-F5344CB8AC3E}">
        <p14:creationId xmlns:p14="http://schemas.microsoft.com/office/powerpoint/2010/main" val="335410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
            </a:r>
            <a:endParaRPr lang="en-GB" dirty="0"/>
          </a:p>
        </p:txBody>
      </p:sp>
      <p:sp>
        <p:nvSpPr>
          <p:cNvPr id="4" name="Slide Number Placeholder 3"/>
          <p:cNvSpPr>
            <a:spLocks noGrp="1"/>
          </p:cNvSpPr>
          <p:nvPr>
            <p:ph type="sldNum" sz="quarter" idx="10"/>
          </p:nvPr>
        </p:nvSpPr>
        <p:spPr/>
        <p:txBody>
          <a:bodyPr/>
          <a:lstStyle/>
          <a:p>
            <a:fld id="{05B88121-1883-4397-A452-22A6E0CA5DE4}" type="slidenum">
              <a:rPr lang="en-GB" smtClean="0"/>
              <a:t>20</a:t>
            </a:fld>
            <a:endParaRPr lang="en-GB"/>
          </a:p>
        </p:txBody>
      </p:sp>
    </p:spTree>
    <p:extLst>
      <p:ext uri="{BB962C8B-B14F-4D97-AF65-F5344CB8AC3E}">
        <p14:creationId xmlns:p14="http://schemas.microsoft.com/office/powerpoint/2010/main" val="56285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B88121-1883-4397-A452-22A6E0CA5DE4}" type="slidenum">
              <a:rPr lang="en-GB" smtClean="0"/>
              <a:t>23</a:t>
            </a:fld>
            <a:endParaRPr lang="en-GB"/>
          </a:p>
        </p:txBody>
      </p:sp>
    </p:spTree>
    <p:extLst>
      <p:ext uri="{BB962C8B-B14F-4D97-AF65-F5344CB8AC3E}">
        <p14:creationId xmlns:p14="http://schemas.microsoft.com/office/powerpoint/2010/main" val="795918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together, then bring out the drawbacks.</a:t>
            </a:r>
            <a:endParaRPr lang="en-GB" dirty="0"/>
          </a:p>
        </p:txBody>
      </p:sp>
      <p:sp>
        <p:nvSpPr>
          <p:cNvPr id="4" name="Slide Number Placeholder 3"/>
          <p:cNvSpPr>
            <a:spLocks noGrp="1"/>
          </p:cNvSpPr>
          <p:nvPr>
            <p:ph type="sldNum" sz="quarter" idx="10"/>
          </p:nvPr>
        </p:nvSpPr>
        <p:spPr/>
        <p:txBody>
          <a:bodyPr/>
          <a:lstStyle/>
          <a:p>
            <a:fld id="{05B88121-1883-4397-A452-22A6E0CA5DE4}" type="slidenum">
              <a:rPr lang="en-GB" smtClean="0"/>
              <a:t>24</a:t>
            </a:fld>
            <a:endParaRPr lang="en-GB"/>
          </a:p>
        </p:txBody>
      </p:sp>
    </p:spTree>
    <p:extLst>
      <p:ext uri="{BB962C8B-B14F-4D97-AF65-F5344CB8AC3E}">
        <p14:creationId xmlns:p14="http://schemas.microsoft.com/office/powerpoint/2010/main" val="335410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F1BA9E-7AF6-4EE6-83C0-757730ADCAAB}"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17A94-B667-4D00-99A3-F90DEB61FCF9}" type="slidenum">
              <a:rPr lang="en-GB" smtClean="0"/>
              <a:t>‹#›</a:t>
            </a:fld>
            <a:endParaRPr lang="en-GB"/>
          </a:p>
        </p:txBody>
      </p:sp>
    </p:spTree>
    <p:extLst>
      <p:ext uri="{BB962C8B-B14F-4D97-AF65-F5344CB8AC3E}">
        <p14:creationId xmlns:p14="http://schemas.microsoft.com/office/powerpoint/2010/main" val="348011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F1BA9E-7AF6-4EE6-83C0-757730ADCAAB}"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17A94-B667-4D00-99A3-F90DEB61FCF9}" type="slidenum">
              <a:rPr lang="en-GB" smtClean="0"/>
              <a:t>‹#›</a:t>
            </a:fld>
            <a:endParaRPr lang="en-GB"/>
          </a:p>
        </p:txBody>
      </p:sp>
    </p:spTree>
    <p:extLst>
      <p:ext uri="{BB962C8B-B14F-4D97-AF65-F5344CB8AC3E}">
        <p14:creationId xmlns:p14="http://schemas.microsoft.com/office/powerpoint/2010/main" val="241128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F1BA9E-7AF6-4EE6-83C0-757730ADCAAB}"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17A94-B667-4D00-99A3-F90DEB61FCF9}" type="slidenum">
              <a:rPr lang="en-GB" smtClean="0"/>
              <a:t>‹#›</a:t>
            </a:fld>
            <a:endParaRPr lang="en-GB"/>
          </a:p>
        </p:txBody>
      </p:sp>
    </p:spTree>
    <p:extLst>
      <p:ext uri="{BB962C8B-B14F-4D97-AF65-F5344CB8AC3E}">
        <p14:creationId xmlns:p14="http://schemas.microsoft.com/office/powerpoint/2010/main" val="207043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F1BA9E-7AF6-4EE6-83C0-757730ADCAAB}"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17A94-B667-4D00-99A3-F90DEB61FCF9}" type="slidenum">
              <a:rPr lang="en-GB" smtClean="0"/>
              <a:t>‹#›</a:t>
            </a:fld>
            <a:endParaRPr lang="en-GB"/>
          </a:p>
        </p:txBody>
      </p:sp>
    </p:spTree>
    <p:extLst>
      <p:ext uri="{BB962C8B-B14F-4D97-AF65-F5344CB8AC3E}">
        <p14:creationId xmlns:p14="http://schemas.microsoft.com/office/powerpoint/2010/main" val="385685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F1BA9E-7AF6-4EE6-83C0-757730ADCAAB}"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17A94-B667-4D00-99A3-F90DEB61FCF9}" type="slidenum">
              <a:rPr lang="en-GB" smtClean="0"/>
              <a:t>‹#›</a:t>
            </a:fld>
            <a:endParaRPr lang="en-GB"/>
          </a:p>
        </p:txBody>
      </p:sp>
    </p:spTree>
    <p:extLst>
      <p:ext uri="{BB962C8B-B14F-4D97-AF65-F5344CB8AC3E}">
        <p14:creationId xmlns:p14="http://schemas.microsoft.com/office/powerpoint/2010/main" val="300002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F1BA9E-7AF6-4EE6-83C0-757730ADCAAB}" type="datetimeFigureOut">
              <a:rPr lang="en-GB" smtClean="0"/>
              <a:t>08/12/2017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017A94-B667-4D00-99A3-F90DEB61FCF9}" type="slidenum">
              <a:rPr lang="en-GB" smtClean="0"/>
              <a:t>‹#›</a:t>
            </a:fld>
            <a:endParaRPr lang="en-GB"/>
          </a:p>
        </p:txBody>
      </p:sp>
    </p:spTree>
    <p:extLst>
      <p:ext uri="{BB962C8B-B14F-4D97-AF65-F5344CB8AC3E}">
        <p14:creationId xmlns:p14="http://schemas.microsoft.com/office/powerpoint/2010/main" val="244055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F1BA9E-7AF6-4EE6-83C0-757730ADCAAB}" type="datetimeFigureOut">
              <a:rPr lang="en-GB" smtClean="0"/>
              <a:t>08/12/2017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017A94-B667-4D00-99A3-F90DEB61FCF9}" type="slidenum">
              <a:rPr lang="en-GB" smtClean="0"/>
              <a:t>‹#›</a:t>
            </a:fld>
            <a:endParaRPr lang="en-GB"/>
          </a:p>
        </p:txBody>
      </p:sp>
    </p:spTree>
    <p:extLst>
      <p:ext uri="{BB962C8B-B14F-4D97-AF65-F5344CB8AC3E}">
        <p14:creationId xmlns:p14="http://schemas.microsoft.com/office/powerpoint/2010/main" val="148571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F1BA9E-7AF6-4EE6-83C0-757730ADCAAB}" type="datetimeFigureOut">
              <a:rPr lang="en-GB" smtClean="0"/>
              <a:t>08/12/2017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017A94-B667-4D00-99A3-F90DEB61FCF9}" type="slidenum">
              <a:rPr lang="en-GB" smtClean="0"/>
              <a:t>‹#›</a:t>
            </a:fld>
            <a:endParaRPr lang="en-GB"/>
          </a:p>
        </p:txBody>
      </p:sp>
    </p:spTree>
    <p:extLst>
      <p:ext uri="{BB962C8B-B14F-4D97-AF65-F5344CB8AC3E}">
        <p14:creationId xmlns:p14="http://schemas.microsoft.com/office/powerpoint/2010/main" val="377111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1BA9E-7AF6-4EE6-83C0-757730ADCAAB}" type="datetimeFigureOut">
              <a:rPr lang="en-GB" smtClean="0"/>
              <a:t>08/12/2017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017A94-B667-4D00-99A3-F90DEB61FCF9}" type="slidenum">
              <a:rPr lang="en-GB" smtClean="0"/>
              <a:t>‹#›</a:t>
            </a:fld>
            <a:endParaRPr lang="en-GB"/>
          </a:p>
        </p:txBody>
      </p:sp>
    </p:spTree>
    <p:extLst>
      <p:ext uri="{BB962C8B-B14F-4D97-AF65-F5344CB8AC3E}">
        <p14:creationId xmlns:p14="http://schemas.microsoft.com/office/powerpoint/2010/main" val="367286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1BA9E-7AF6-4EE6-83C0-757730ADCAAB}" type="datetimeFigureOut">
              <a:rPr lang="en-GB" smtClean="0"/>
              <a:t>08/12/2017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017A94-B667-4D00-99A3-F90DEB61FCF9}" type="slidenum">
              <a:rPr lang="en-GB" smtClean="0"/>
              <a:t>‹#›</a:t>
            </a:fld>
            <a:endParaRPr lang="en-GB"/>
          </a:p>
        </p:txBody>
      </p:sp>
    </p:spTree>
    <p:extLst>
      <p:ext uri="{BB962C8B-B14F-4D97-AF65-F5344CB8AC3E}">
        <p14:creationId xmlns:p14="http://schemas.microsoft.com/office/powerpoint/2010/main" val="99516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1BA9E-7AF6-4EE6-83C0-757730ADCAAB}" type="datetimeFigureOut">
              <a:rPr lang="en-GB" smtClean="0"/>
              <a:t>08/12/2017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017A94-B667-4D00-99A3-F90DEB61FCF9}" type="slidenum">
              <a:rPr lang="en-GB" smtClean="0"/>
              <a:t>‹#›</a:t>
            </a:fld>
            <a:endParaRPr lang="en-GB"/>
          </a:p>
        </p:txBody>
      </p:sp>
    </p:spTree>
    <p:extLst>
      <p:ext uri="{BB962C8B-B14F-4D97-AF65-F5344CB8AC3E}">
        <p14:creationId xmlns:p14="http://schemas.microsoft.com/office/powerpoint/2010/main" val="1072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1BA9E-7AF6-4EE6-83C0-757730ADCAAB}" type="datetimeFigureOut">
              <a:rPr lang="en-GB" smtClean="0"/>
              <a:t>08/12/2017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17A94-B667-4D00-99A3-F90DEB61FCF9}" type="slidenum">
              <a:rPr lang="en-GB" smtClean="0"/>
              <a:t>‹#›</a:t>
            </a:fld>
            <a:endParaRPr lang="en-GB"/>
          </a:p>
        </p:txBody>
      </p:sp>
    </p:spTree>
    <p:extLst>
      <p:ext uri="{BB962C8B-B14F-4D97-AF65-F5344CB8AC3E}">
        <p14:creationId xmlns:p14="http://schemas.microsoft.com/office/powerpoint/2010/main" val="3089144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8.png"/><Relationship Id="rId10" Type="http://schemas.openxmlformats.org/officeDocument/2006/relationships/image" Target="../media/image15.gif"/><Relationship Id="rId4" Type="http://schemas.openxmlformats.org/officeDocument/2006/relationships/image" Target="../media/image9.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ReOj12UAus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ReOj12UAus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vPsq47iHQS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classtools.net/random-name-picker/91_D2hbh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hX1hq6pJG2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gif"/><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gif"/><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igtreestrategies.com/wp-content/uploads/2011/07/Big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2" y="0"/>
            <a:ext cx="1233412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820806" y="315672"/>
            <a:ext cx="4401912" cy="766594"/>
          </a:xfrm>
        </p:spPr>
        <p:txBody>
          <a:bodyPr>
            <a:noAutofit/>
          </a:bodyPr>
          <a:lstStyle/>
          <a:p>
            <a:r>
              <a:rPr lang="en-GB" sz="6000" b="1" dirty="0" smtClean="0"/>
              <a:t>What are the externalities associated with trees?</a:t>
            </a:r>
            <a:endParaRPr lang="en-GB" sz="6000" b="1" u="sng" dirty="0"/>
          </a:p>
        </p:txBody>
      </p:sp>
    </p:spTree>
    <p:extLst>
      <p:ext uri="{BB962C8B-B14F-4D97-AF65-F5344CB8AC3E}">
        <p14:creationId xmlns:p14="http://schemas.microsoft.com/office/powerpoint/2010/main" val="998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upload.wikimedia.org/wikipedia/en/thumb/b/ba/Flag_of_Germany.svg/1280px-Flag_of_German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858" y="4852914"/>
            <a:ext cx="3299550" cy="16633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tcmag.9wizards.netdna-cdn.com/wp-content/uploads/2013/07/China-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15" y="636788"/>
            <a:ext cx="2964974" cy="16572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resources.woodlands-junior.kent.sch.uk/customs/images/uk.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761722" y="636053"/>
            <a:ext cx="3039896" cy="184816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upload.wikimedia.org/wikipedia/en/thumb/4/41/Flag_of_India.svg/640px-Flag_of_India.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55" y="4760513"/>
            <a:ext cx="2937198" cy="184816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flags.net/images/largeflags/UNST00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16" y="2858039"/>
            <a:ext cx="2906978" cy="154247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4.bp.blogspot.com/-_5G2qpdvHY0/Tbf1mDIMVZI/AAAAAAAAArY/MbEjz_4bVkU/s1600/south-african-flag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8840" y="2748502"/>
            <a:ext cx="3052778" cy="165201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theagencyboardshop.com/tablog/wp-content/uploads/2010/07/japan-fla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5857" y="2774299"/>
            <a:ext cx="3148619" cy="17604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upload.wikimedia.org/wikipedia/en/thumb/0/05/Flag_of_Brazil.svg/720px-Flag_of_Brazil.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8840" y="4760513"/>
            <a:ext cx="3039936" cy="17604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russianstory.com/images/russian_flag.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5729" y="617629"/>
            <a:ext cx="3039936" cy="16520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9916" y="512613"/>
            <a:ext cx="2754280" cy="1862048"/>
          </a:xfrm>
          <a:prstGeom prst="rect">
            <a:avLst/>
          </a:prstGeom>
          <a:noFill/>
        </p:spPr>
        <p:txBody>
          <a:bodyPr wrap="none" rtlCol="0">
            <a:spAutoFit/>
          </a:bodyPr>
          <a:lstStyle/>
          <a:p>
            <a:r>
              <a:rPr lang="en-GB" sz="11500" b="1" dirty="0" smtClean="0">
                <a:solidFill>
                  <a:srgbClr val="00B0F0"/>
                </a:solidFill>
              </a:rPr>
              <a:t>26%</a:t>
            </a:r>
            <a:endParaRPr lang="en-GB" sz="11500" b="1" dirty="0">
              <a:solidFill>
                <a:srgbClr val="00B0F0"/>
              </a:solidFill>
            </a:endParaRPr>
          </a:p>
        </p:txBody>
      </p:sp>
      <p:sp>
        <p:nvSpPr>
          <p:cNvPr id="13" name="TextBox 12"/>
          <p:cNvSpPr txBox="1"/>
          <p:nvPr/>
        </p:nvSpPr>
        <p:spPr>
          <a:xfrm>
            <a:off x="702614" y="2700493"/>
            <a:ext cx="2754280" cy="1862048"/>
          </a:xfrm>
          <a:prstGeom prst="rect">
            <a:avLst/>
          </a:prstGeom>
          <a:noFill/>
        </p:spPr>
        <p:txBody>
          <a:bodyPr wrap="none" rtlCol="0">
            <a:spAutoFit/>
          </a:bodyPr>
          <a:lstStyle/>
          <a:p>
            <a:r>
              <a:rPr lang="en-GB" sz="11500" b="1" dirty="0" smtClean="0">
                <a:solidFill>
                  <a:srgbClr val="00B0F0"/>
                </a:solidFill>
              </a:rPr>
              <a:t>17%</a:t>
            </a:r>
            <a:endParaRPr lang="en-GB" sz="11500" b="1" dirty="0">
              <a:solidFill>
                <a:srgbClr val="00B0F0"/>
              </a:solidFill>
            </a:endParaRPr>
          </a:p>
        </p:txBody>
      </p:sp>
      <p:sp>
        <p:nvSpPr>
          <p:cNvPr id="14" name="TextBox 13"/>
          <p:cNvSpPr txBox="1"/>
          <p:nvPr/>
        </p:nvSpPr>
        <p:spPr>
          <a:xfrm>
            <a:off x="4698062" y="4764676"/>
            <a:ext cx="3148619" cy="1862048"/>
          </a:xfrm>
          <a:prstGeom prst="rect">
            <a:avLst/>
          </a:prstGeom>
          <a:noFill/>
        </p:spPr>
        <p:txBody>
          <a:bodyPr wrap="none" rtlCol="0">
            <a:spAutoFit/>
          </a:bodyPr>
          <a:lstStyle/>
          <a:p>
            <a:r>
              <a:rPr lang="en-GB" sz="11500" b="1" dirty="0" smtClean="0">
                <a:solidFill>
                  <a:srgbClr val="00B0F0"/>
                </a:solidFill>
              </a:rPr>
              <a:t>2.2%</a:t>
            </a:r>
            <a:endParaRPr lang="en-GB" sz="11500" b="1" dirty="0">
              <a:solidFill>
                <a:srgbClr val="00B0F0"/>
              </a:solidFill>
            </a:endParaRPr>
          </a:p>
        </p:txBody>
      </p:sp>
      <p:sp>
        <p:nvSpPr>
          <p:cNvPr id="15" name="TextBox 14"/>
          <p:cNvSpPr txBox="1"/>
          <p:nvPr/>
        </p:nvSpPr>
        <p:spPr>
          <a:xfrm>
            <a:off x="1036647" y="4764676"/>
            <a:ext cx="2007281" cy="1862048"/>
          </a:xfrm>
          <a:prstGeom prst="rect">
            <a:avLst/>
          </a:prstGeom>
          <a:noFill/>
        </p:spPr>
        <p:txBody>
          <a:bodyPr wrap="none" rtlCol="0">
            <a:spAutoFit/>
          </a:bodyPr>
          <a:lstStyle/>
          <a:p>
            <a:r>
              <a:rPr lang="en-GB" sz="11500" b="1" dirty="0" smtClean="0">
                <a:solidFill>
                  <a:srgbClr val="00B0F0"/>
                </a:solidFill>
              </a:rPr>
              <a:t>6%</a:t>
            </a:r>
            <a:endParaRPr lang="en-GB" sz="11500" b="1" dirty="0">
              <a:solidFill>
                <a:srgbClr val="00B0F0"/>
              </a:solidFill>
            </a:endParaRPr>
          </a:p>
        </p:txBody>
      </p:sp>
      <p:sp>
        <p:nvSpPr>
          <p:cNvPr id="16" name="TextBox 15"/>
          <p:cNvSpPr txBox="1"/>
          <p:nvPr/>
        </p:nvSpPr>
        <p:spPr>
          <a:xfrm>
            <a:off x="5092589" y="516593"/>
            <a:ext cx="2007281" cy="1862048"/>
          </a:xfrm>
          <a:prstGeom prst="rect">
            <a:avLst/>
          </a:prstGeom>
          <a:noFill/>
        </p:spPr>
        <p:txBody>
          <a:bodyPr wrap="none" rtlCol="0">
            <a:spAutoFit/>
          </a:bodyPr>
          <a:lstStyle/>
          <a:p>
            <a:r>
              <a:rPr lang="en-GB" sz="11500" b="1" dirty="0">
                <a:solidFill>
                  <a:srgbClr val="00B0F0"/>
                </a:solidFill>
              </a:rPr>
              <a:t>5</a:t>
            </a:r>
            <a:r>
              <a:rPr lang="en-GB" sz="11500" b="1" dirty="0" smtClean="0">
                <a:solidFill>
                  <a:srgbClr val="00B0F0"/>
                </a:solidFill>
              </a:rPr>
              <a:t>%</a:t>
            </a:r>
            <a:endParaRPr lang="en-GB" sz="11500" b="1" dirty="0">
              <a:solidFill>
                <a:srgbClr val="00B0F0"/>
              </a:solidFill>
            </a:endParaRPr>
          </a:p>
        </p:txBody>
      </p:sp>
      <p:sp>
        <p:nvSpPr>
          <p:cNvPr id="17" name="TextBox 16"/>
          <p:cNvSpPr txBox="1"/>
          <p:nvPr/>
        </p:nvSpPr>
        <p:spPr>
          <a:xfrm>
            <a:off x="5160946" y="2710219"/>
            <a:ext cx="2007281" cy="1862048"/>
          </a:xfrm>
          <a:prstGeom prst="rect">
            <a:avLst/>
          </a:prstGeom>
          <a:noFill/>
        </p:spPr>
        <p:txBody>
          <a:bodyPr wrap="none" rtlCol="0">
            <a:spAutoFit/>
          </a:bodyPr>
          <a:lstStyle/>
          <a:p>
            <a:r>
              <a:rPr lang="en-GB" sz="11500" b="1" dirty="0">
                <a:solidFill>
                  <a:srgbClr val="00B0F0"/>
                </a:solidFill>
              </a:rPr>
              <a:t>4</a:t>
            </a:r>
            <a:r>
              <a:rPr lang="en-GB" sz="11500" b="1" dirty="0" smtClean="0">
                <a:solidFill>
                  <a:srgbClr val="00B0F0"/>
                </a:solidFill>
              </a:rPr>
              <a:t>%</a:t>
            </a:r>
            <a:endParaRPr lang="en-GB" sz="11500" b="1" dirty="0">
              <a:solidFill>
                <a:srgbClr val="00B0F0"/>
              </a:solidFill>
            </a:endParaRPr>
          </a:p>
        </p:txBody>
      </p:sp>
      <p:sp>
        <p:nvSpPr>
          <p:cNvPr id="18" name="TextBox 17"/>
          <p:cNvSpPr txBox="1"/>
          <p:nvPr/>
        </p:nvSpPr>
        <p:spPr>
          <a:xfrm>
            <a:off x="8761722" y="705513"/>
            <a:ext cx="3148619" cy="1862048"/>
          </a:xfrm>
          <a:prstGeom prst="rect">
            <a:avLst/>
          </a:prstGeom>
          <a:noFill/>
        </p:spPr>
        <p:txBody>
          <a:bodyPr wrap="none" rtlCol="0">
            <a:spAutoFit/>
          </a:bodyPr>
          <a:lstStyle/>
          <a:p>
            <a:r>
              <a:rPr lang="en-GB" sz="11500" b="1" dirty="0" smtClean="0">
                <a:solidFill>
                  <a:srgbClr val="00B0F0"/>
                </a:solidFill>
              </a:rPr>
              <a:t>1.5%</a:t>
            </a:r>
            <a:endParaRPr lang="en-GB" sz="11500" b="1" dirty="0">
              <a:solidFill>
                <a:srgbClr val="00B0F0"/>
              </a:solidFill>
            </a:endParaRPr>
          </a:p>
        </p:txBody>
      </p:sp>
      <p:sp>
        <p:nvSpPr>
          <p:cNvPr id="19" name="TextBox 18"/>
          <p:cNvSpPr txBox="1"/>
          <p:nvPr/>
        </p:nvSpPr>
        <p:spPr>
          <a:xfrm>
            <a:off x="8694498" y="2610825"/>
            <a:ext cx="3148619" cy="1862048"/>
          </a:xfrm>
          <a:prstGeom prst="rect">
            <a:avLst/>
          </a:prstGeom>
          <a:noFill/>
        </p:spPr>
        <p:txBody>
          <a:bodyPr wrap="none" rtlCol="0">
            <a:spAutoFit/>
          </a:bodyPr>
          <a:lstStyle/>
          <a:p>
            <a:r>
              <a:rPr lang="en-GB" sz="11500" b="1" dirty="0" smtClean="0">
                <a:solidFill>
                  <a:srgbClr val="00B0F0"/>
                </a:solidFill>
              </a:rPr>
              <a:t>1.4%</a:t>
            </a:r>
            <a:endParaRPr lang="en-GB" sz="11500" b="1" dirty="0">
              <a:solidFill>
                <a:srgbClr val="00B0F0"/>
              </a:solidFill>
            </a:endParaRPr>
          </a:p>
        </p:txBody>
      </p:sp>
      <p:sp>
        <p:nvSpPr>
          <p:cNvPr id="20" name="TextBox 19"/>
          <p:cNvSpPr txBox="1"/>
          <p:nvPr/>
        </p:nvSpPr>
        <p:spPr>
          <a:xfrm>
            <a:off x="8761722" y="4706851"/>
            <a:ext cx="3148619" cy="1862048"/>
          </a:xfrm>
          <a:prstGeom prst="rect">
            <a:avLst/>
          </a:prstGeom>
          <a:noFill/>
        </p:spPr>
        <p:txBody>
          <a:bodyPr wrap="none" rtlCol="0">
            <a:spAutoFit/>
          </a:bodyPr>
          <a:lstStyle/>
          <a:p>
            <a:r>
              <a:rPr lang="en-GB" sz="11500" b="1" dirty="0" smtClean="0">
                <a:solidFill>
                  <a:srgbClr val="00B0F0"/>
                </a:solidFill>
              </a:rPr>
              <a:t>1.3%</a:t>
            </a:r>
            <a:endParaRPr lang="en-GB" sz="11500" b="1" dirty="0">
              <a:solidFill>
                <a:srgbClr val="00B0F0"/>
              </a:solidFill>
            </a:endParaRPr>
          </a:p>
        </p:txBody>
      </p:sp>
      <p:sp>
        <p:nvSpPr>
          <p:cNvPr id="21" name="Explosion 1 20"/>
          <p:cNvSpPr/>
          <p:nvPr/>
        </p:nvSpPr>
        <p:spPr>
          <a:xfrm>
            <a:off x="257558" y="84408"/>
            <a:ext cx="11806989" cy="6673516"/>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n w="0"/>
                <a:solidFill>
                  <a:schemeClr val="tx1"/>
                </a:solidFill>
                <a:effectLst>
                  <a:outerShdw blurRad="38100" dist="19050" dir="2700000" algn="tl" rotWithShape="0">
                    <a:schemeClr val="dk1">
                      <a:alpha val="40000"/>
                    </a:schemeClr>
                  </a:outerShdw>
                </a:effectLst>
              </a:rPr>
              <a:t>Top 4 biggest polluters </a:t>
            </a:r>
            <a:br>
              <a:rPr lang="en-GB" sz="3200" dirty="0" smtClean="0">
                <a:ln w="0"/>
                <a:solidFill>
                  <a:schemeClr val="tx1"/>
                </a:solidFill>
                <a:effectLst>
                  <a:outerShdw blurRad="38100" dist="19050" dir="2700000" algn="tl" rotWithShape="0">
                    <a:schemeClr val="dk1">
                      <a:alpha val="40000"/>
                    </a:schemeClr>
                  </a:outerShdw>
                </a:effectLst>
              </a:rPr>
            </a:br>
            <a:r>
              <a:rPr lang="en-GB" sz="3200" dirty="0" smtClean="0">
                <a:ln w="0"/>
                <a:solidFill>
                  <a:schemeClr val="tx1"/>
                </a:solidFill>
                <a:effectLst>
                  <a:outerShdw blurRad="38100" dist="19050" dir="2700000" algn="tl" rotWithShape="0">
                    <a:schemeClr val="dk1">
                      <a:alpha val="40000"/>
                    </a:schemeClr>
                  </a:outerShdw>
                </a:effectLst>
              </a:rPr>
              <a:t>(China, USA, India and Russia) </a:t>
            </a:r>
            <a:br>
              <a:rPr lang="en-GB" sz="3200" dirty="0" smtClean="0">
                <a:ln w="0"/>
                <a:solidFill>
                  <a:schemeClr val="tx1"/>
                </a:solidFill>
                <a:effectLst>
                  <a:outerShdw blurRad="38100" dist="19050" dir="2700000" algn="tl" rotWithShape="0">
                    <a:schemeClr val="dk1">
                      <a:alpha val="40000"/>
                    </a:schemeClr>
                  </a:outerShdw>
                </a:effectLst>
              </a:rPr>
            </a:br>
            <a:r>
              <a:rPr lang="en-GB" sz="3200" dirty="0" smtClean="0">
                <a:ln w="0"/>
                <a:solidFill>
                  <a:schemeClr val="tx1"/>
                </a:solidFill>
                <a:effectLst>
                  <a:outerShdw blurRad="38100" dist="19050" dir="2700000" algn="tl" rotWithShape="0">
                    <a:schemeClr val="dk1">
                      <a:alpha val="40000"/>
                    </a:schemeClr>
                  </a:outerShdw>
                </a:effectLst>
              </a:rPr>
              <a:t>account for 54% of the world’s pollution.</a:t>
            </a:r>
            <a:endParaRPr lang="en-GB"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954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06"/>
                                        </p:tgtEl>
                                        <p:attrNameLst>
                                          <p:attrName>style.visibility</p:attrName>
                                        </p:attrNameLst>
                                      </p:cBhvr>
                                      <p:to>
                                        <p:strVal val="visible"/>
                                      </p:to>
                                    </p:set>
                                    <p:animEffect transition="in" filter="wipe(down)">
                                      <p:cBhvr>
                                        <p:cTn id="17" dur="500"/>
                                        <p:tgtEl>
                                          <p:spTgt spid="41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wipe(down)">
                                      <p:cBhvr>
                                        <p:cTn id="27" dur="500"/>
                                        <p:tgtEl>
                                          <p:spTgt spid="410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124"/>
                                        </p:tgtEl>
                                        <p:attrNameLst>
                                          <p:attrName>style.visibility</p:attrName>
                                        </p:attrNameLst>
                                      </p:cBhvr>
                                      <p:to>
                                        <p:strVal val="visible"/>
                                      </p:to>
                                    </p:set>
                                    <p:animEffect transition="in" filter="wipe(down)">
                                      <p:cBhvr>
                                        <p:cTn id="37" dur="500"/>
                                        <p:tgtEl>
                                          <p:spTgt spid="51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down)">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110"/>
                                        </p:tgtEl>
                                        <p:attrNameLst>
                                          <p:attrName>style.visibility</p:attrName>
                                        </p:attrNameLst>
                                      </p:cBhvr>
                                      <p:to>
                                        <p:strVal val="visible"/>
                                      </p:to>
                                    </p:set>
                                    <p:animEffect transition="in" filter="wipe(down)">
                                      <p:cBhvr>
                                        <p:cTn id="47" dur="500"/>
                                        <p:tgtEl>
                                          <p:spTgt spid="41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102"/>
                                        </p:tgtEl>
                                        <p:attrNameLst>
                                          <p:attrName>style.visibility</p:attrName>
                                        </p:attrNameLst>
                                      </p:cBhvr>
                                      <p:to>
                                        <p:strVal val="visible"/>
                                      </p:to>
                                    </p:set>
                                    <p:animEffect transition="in" filter="wipe(down)">
                                      <p:cBhvr>
                                        <p:cTn id="65" dur="500"/>
                                        <p:tgtEl>
                                          <p:spTgt spid="410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108"/>
                                        </p:tgtEl>
                                        <p:attrNameLst>
                                          <p:attrName>style.visibility</p:attrName>
                                        </p:attrNameLst>
                                      </p:cBhvr>
                                      <p:to>
                                        <p:strVal val="visible"/>
                                      </p:to>
                                    </p:set>
                                    <p:animEffect transition="in" filter="wipe(down)">
                                      <p:cBhvr>
                                        <p:cTn id="75" dur="500"/>
                                        <p:tgtEl>
                                          <p:spTgt spid="410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5122"/>
                                        </p:tgtEl>
                                        <p:attrNameLst>
                                          <p:attrName>style.visibility</p:attrName>
                                        </p:attrNameLst>
                                      </p:cBhvr>
                                      <p:to>
                                        <p:strVal val="visible"/>
                                      </p:to>
                                    </p:set>
                                    <p:animEffect transition="in" filter="wipe(down)">
                                      <p:cBhvr>
                                        <p:cTn id="85" dur="500"/>
                                        <p:tgtEl>
                                          <p:spTgt spid="5122"/>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barn(inVertical)">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1000" fill="hold"/>
                                        <p:tgtEl>
                                          <p:spTgt spid="21"/>
                                        </p:tgtEl>
                                        <p:attrNameLst>
                                          <p:attrName>ppt_w</p:attrName>
                                        </p:attrNameLst>
                                      </p:cBhvr>
                                      <p:tavLst>
                                        <p:tav tm="0">
                                          <p:val>
                                            <p:fltVal val="0"/>
                                          </p:val>
                                        </p:tav>
                                        <p:tav tm="100000">
                                          <p:val>
                                            <p:strVal val="#ppt_w"/>
                                          </p:val>
                                        </p:tav>
                                      </p:tavLst>
                                    </p:anim>
                                    <p:anim calcmode="lin" valueType="num">
                                      <p:cBhvr>
                                        <p:cTn id="96" dur="1000" fill="hold"/>
                                        <p:tgtEl>
                                          <p:spTgt spid="21"/>
                                        </p:tgtEl>
                                        <p:attrNameLst>
                                          <p:attrName>ppt_h</p:attrName>
                                        </p:attrNameLst>
                                      </p:cBhvr>
                                      <p:tavLst>
                                        <p:tav tm="0">
                                          <p:val>
                                            <p:fltVal val="0"/>
                                          </p:val>
                                        </p:tav>
                                        <p:tav tm="100000">
                                          <p:val>
                                            <p:strVal val="#ppt_h"/>
                                          </p:val>
                                        </p:tav>
                                      </p:tavLst>
                                    </p:anim>
                                    <p:anim calcmode="lin" valueType="num">
                                      <p:cBhvr>
                                        <p:cTn id="97" dur="1000" fill="hold"/>
                                        <p:tgtEl>
                                          <p:spTgt spid="21"/>
                                        </p:tgtEl>
                                        <p:attrNameLst>
                                          <p:attrName>style.rotation</p:attrName>
                                        </p:attrNameLst>
                                      </p:cBhvr>
                                      <p:tavLst>
                                        <p:tav tm="0">
                                          <p:val>
                                            <p:fltVal val="90"/>
                                          </p:val>
                                        </p:tav>
                                        <p:tav tm="100000">
                                          <p:val>
                                            <p:fltVal val="0"/>
                                          </p:val>
                                        </p:tav>
                                      </p:tavLst>
                                    </p:anim>
                                    <p:animEffect transition="in" filter="fade">
                                      <p:cBhvr>
                                        <p:cTn id="9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7" grpId="0"/>
      <p:bldP spid="18" grpId="0"/>
      <p:bldP spid="19" grpId="0"/>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upload.wikimedia.org/wikipedia/commons/d/d1/Countries_by_carbon_dioxide_emissions_world_map_deobfuscat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58399" y="3585755"/>
            <a:ext cx="1982017" cy="461665"/>
          </a:xfrm>
          <a:prstGeom prst="rect">
            <a:avLst/>
          </a:prstGeom>
          <a:noFill/>
        </p:spPr>
        <p:txBody>
          <a:bodyPr wrap="none" rtlCol="0">
            <a:spAutoFit/>
          </a:bodyPr>
          <a:lstStyle/>
          <a:p>
            <a:r>
              <a:rPr lang="en-GB" sz="2400" dirty="0" smtClean="0"/>
              <a:t>Tonnes of CO2</a:t>
            </a:r>
            <a:endParaRPr lang="en-GB" sz="2400" dirty="0"/>
          </a:p>
        </p:txBody>
      </p:sp>
    </p:spTree>
    <p:extLst>
      <p:ext uri="{BB962C8B-B14F-4D97-AF65-F5344CB8AC3E}">
        <p14:creationId xmlns:p14="http://schemas.microsoft.com/office/powerpoint/2010/main" val="3363128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3472" y="245572"/>
            <a:ext cx="7632848" cy="1015663"/>
          </a:xfrm>
          <a:prstGeom prst="rect">
            <a:avLst/>
          </a:prstGeom>
          <a:noFill/>
          <a:effectLst>
            <a:softEdge rad="0"/>
          </a:effectLst>
        </p:spPr>
        <p:txBody>
          <a:bodyPr wrap="square" lIns="91440" tIns="45720" rIns="91440" bIns="45720">
            <a:spAutoFit/>
          </a:bodyPr>
          <a:lstStyle/>
          <a:p>
            <a:pPr algn="ct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 WHAT ARE…</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935915" y="1372087"/>
            <a:ext cx="10219849" cy="1446550"/>
          </a:xfrm>
          <a:prstGeom prst="rect">
            <a:avLst/>
          </a:prstGeom>
          <a:noFill/>
        </p:spPr>
        <p:txBody>
          <a:bodyPr wrap="none" rtlCol="0">
            <a:spAutoFit/>
          </a:bodyPr>
          <a:lstStyle/>
          <a:p>
            <a:r>
              <a:rPr lang="en-GB" sz="8800" b="1" i="1" dirty="0" smtClean="0"/>
              <a:t>Tradable    Permits…?</a:t>
            </a:r>
            <a:endParaRPr lang="en-GB" sz="8800" b="1" i="1" dirty="0"/>
          </a:p>
        </p:txBody>
      </p:sp>
      <p:sp>
        <p:nvSpPr>
          <p:cNvPr id="7" name="Down Arrow 6"/>
          <p:cNvSpPr/>
          <p:nvPr/>
        </p:nvSpPr>
        <p:spPr>
          <a:xfrm rot="10800000">
            <a:off x="2493815" y="2673886"/>
            <a:ext cx="1039090" cy="17872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rot="10800000">
            <a:off x="7453747" y="2673886"/>
            <a:ext cx="1039090" cy="17872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62782" y="4627394"/>
            <a:ext cx="5783058" cy="830997"/>
          </a:xfrm>
          <a:prstGeom prst="rect">
            <a:avLst/>
          </a:prstGeom>
          <a:noFill/>
        </p:spPr>
        <p:txBody>
          <a:bodyPr wrap="none" rtlCol="0">
            <a:spAutoFit/>
          </a:bodyPr>
          <a:lstStyle/>
          <a:p>
            <a:r>
              <a:rPr lang="en-GB" sz="2400" dirty="0" smtClean="0"/>
              <a:t>A</a:t>
            </a:r>
            <a:r>
              <a:rPr lang="en-GB" sz="2400" dirty="0"/>
              <a:t> good </a:t>
            </a:r>
            <a:r>
              <a:rPr lang="en-GB" sz="2400" dirty="0" smtClean="0"/>
              <a:t>or</a:t>
            </a:r>
            <a:r>
              <a:rPr lang="en-GB" sz="2400" dirty="0"/>
              <a:t> service </a:t>
            </a:r>
            <a:r>
              <a:rPr lang="en-GB" sz="2400" dirty="0" smtClean="0"/>
              <a:t>that </a:t>
            </a:r>
            <a:r>
              <a:rPr lang="en-GB" sz="2400" dirty="0"/>
              <a:t>can be sold in </a:t>
            </a:r>
            <a:r>
              <a:rPr lang="en-GB" sz="2400" dirty="0" smtClean="0"/>
              <a:t>another</a:t>
            </a:r>
            <a:br>
              <a:rPr lang="en-GB" sz="2400" dirty="0" smtClean="0"/>
            </a:br>
            <a:r>
              <a:rPr lang="en-GB" sz="2400" dirty="0" smtClean="0"/>
              <a:t>location </a:t>
            </a:r>
            <a:r>
              <a:rPr lang="en-GB" sz="2400" dirty="0"/>
              <a:t>distant from where it was produced</a:t>
            </a:r>
            <a:r>
              <a:rPr lang="en-GB" sz="2400" dirty="0" smtClean="0"/>
              <a:t>.</a:t>
            </a:r>
          </a:p>
        </p:txBody>
      </p:sp>
      <p:sp>
        <p:nvSpPr>
          <p:cNvPr id="10" name="TextBox 9"/>
          <p:cNvSpPr txBox="1"/>
          <p:nvPr/>
        </p:nvSpPr>
        <p:spPr>
          <a:xfrm>
            <a:off x="6761003" y="4571974"/>
            <a:ext cx="3719416" cy="1200329"/>
          </a:xfrm>
          <a:prstGeom prst="rect">
            <a:avLst/>
          </a:prstGeom>
          <a:noFill/>
        </p:spPr>
        <p:txBody>
          <a:bodyPr wrap="none" rtlCol="0">
            <a:spAutoFit/>
          </a:bodyPr>
          <a:lstStyle/>
          <a:p>
            <a:r>
              <a:rPr lang="en-GB" sz="2400" dirty="0"/>
              <a:t>O</a:t>
            </a:r>
            <a:r>
              <a:rPr lang="en-GB" sz="2400" dirty="0" smtClean="0"/>
              <a:t>fficially allow or authorise </a:t>
            </a:r>
            <a:br>
              <a:rPr lang="en-GB" sz="2400" dirty="0" smtClean="0"/>
            </a:br>
            <a:r>
              <a:rPr lang="en-GB" sz="2400" dirty="0" smtClean="0"/>
              <a:t>(</a:t>
            </a:r>
            <a:r>
              <a:rPr lang="en-GB" sz="2400" dirty="0"/>
              <a:t>someone) to do something</a:t>
            </a:r>
            <a:r>
              <a:rPr lang="en-GB" sz="2400" dirty="0" smtClean="0"/>
              <a:t>.</a:t>
            </a:r>
          </a:p>
          <a:p>
            <a:r>
              <a:rPr lang="en-GB" sz="2400" dirty="0"/>
              <a:t> </a:t>
            </a:r>
          </a:p>
        </p:txBody>
      </p:sp>
      <p:sp>
        <p:nvSpPr>
          <p:cNvPr id="2" name="TextBox 1"/>
          <p:cNvSpPr txBox="1"/>
          <p:nvPr/>
        </p:nvSpPr>
        <p:spPr>
          <a:xfrm rot="977245">
            <a:off x="8229600" y="601124"/>
            <a:ext cx="3745153" cy="707886"/>
          </a:xfrm>
          <a:prstGeom prst="rect">
            <a:avLst/>
          </a:prstGeom>
          <a:solidFill>
            <a:srgbClr val="FFFF00"/>
          </a:solidFill>
        </p:spPr>
        <p:txBody>
          <a:bodyPr wrap="square" rtlCol="0">
            <a:spAutoFit/>
          </a:bodyPr>
          <a:lstStyle/>
          <a:p>
            <a:pPr algn="ctr"/>
            <a:r>
              <a:rPr lang="en-GB" sz="2000" b="1" dirty="0" smtClean="0"/>
              <a:t>Also known as carbon units… which are then traded.</a:t>
            </a:r>
            <a:endParaRPr lang="en-GB" sz="2000" b="1" dirty="0"/>
          </a:p>
        </p:txBody>
      </p:sp>
      <p:sp>
        <p:nvSpPr>
          <p:cNvPr id="11" name="Content Placeholder 2"/>
          <p:cNvSpPr>
            <a:spLocks noGrp="1"/>
          </p:cNvSpPr>
          <p:nvPr>
            <p:ph idx="1"/>
          </p:nvPr>
        </p:nvSpPr>
        <p:spPr>
          <a:xfrm>
            <a:off x="657896" y="5602965"/>
            <a:ext cx="10515600" cy="1034063"/>
          </a:xfrm>
          <a:solidFill>
            <a:srgbClr val="FFC000"/>
          </a:solidFill>
        </p:spPr>
        <p:txBody>
          <a:bodyPr/>
          <a:lstStyle/>
          <a:p>
            <a:r>
              <a:rPr lang="en-GB" b="1" dirty="0"/>
              <a:t>A tradable permit</a:t>
            </a:r>
            <a:r>
              <a:rPr lang="en-GB" dirty="0"/>
              <a:t> gives a business the right to emit a given quantity of waste or pollution into the environment</a:t>
            </a:r>
            <a:r>
              <a:rPr lang="en-GB" dirty="0" smtClean="0"/>
              <a:t>. These can then be traded.</a:t>
            </a:r>
            <a:endParaRPr lang="en-GB" dirty="0"/>
          </a:p>
        </p:txBody>
      </p:sp>
    </p:spTree>
    <p:extLst>
      <p:ext uri="{BB962C8B-B14F-4D97-AF65-F5344CB8AC3E}">
        <p14:creationId xmlns:p14="http://schemas.microsoft.com/office/powerpoint/2010/main" val="411746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3289425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338" y="601816"/>
            <a:ext cx="10952135" cy="5766900"/>
          </a:xfrm>
        </p:spPr>
        <p:txBody>
          <a:bodyPr>
            <a:normAutofit lnSpcReduction="10000"/>
          </a:bodyPr>
          <a:lstStyle/>
          <a:p>
            <a:pPr marL="0" indent="0">
              <a:buNone/>
            </a:pPr>
            <a:endParaRPr lang="en-GB" sz="4000" dirty="0">
              <a:hlinkClick r:id="rId3"/>
            </a:endParaRPr>
          </a:p>
          <a:p>
            <a:r>
              <a:rPr lang="en-GB" sz="4000" dirty="0" smtClean="0"/>
              <a:t>Limits/allocations of pollution are placed on firms</a:t>
            </a:r>
          </a:p>
          <a:p>
            <a:r>
              <a:rPr lang="en-GB" sz="4000" dirty="0" smtClean="0"/>
              <a:t>Firms must purchase ‘permits’ to pollute.</a:t>
            </a:r>
          </a:p>
          <a:p>
            <a:r>
              <a:rPr lang="en-GB" sz="4000" dirty="0" smtClean="0"/>
              <a:t>Also known as Carbon Credits/Carbon Trading.</a:t>
            </a:r>
          </a:p>
          <a:p>
            <a:r>
              <a:rPr lang="en-GB" sz="4000" dirty="0" smtClean="0"/>
              <a:t>Financial incentive to lower pollution</a:t>
            </a:r>
          </a:p>
          <a:p>
            <a:pPr marL="0" indent="0">
              <a:buNone/>
            </a:pPr>
            <a:r>
              <a:rPr lang="en-GB" sz="4000" dirty="0" smtClean="0"/>
              <a:t/>
            </a:r>
            <a:br>
              <a:rPr lang="en-GB" sz="4000" dirty="0" smtClean="0"/>
            </a:br>
            <a:r>
              <a:rPr lang="en-GB" sz="4000" dirty="0" smtClean="0"/>
              <a:t>Watch the clip and answer the</a:t>
            </a:r>
            <a:br>
              <a:rPr lang="en-GB" sz="4000" dirty="0" smtClean="0"/>
            </a:br>
            <a:r>
              <a:rPr lang="en-GB" sz="4000" dirty="0" smtClean="0"/>
              <a:t>question sheet.</a:t>
            </a:r>
            <a:br>
              <a:rPr lang="en-GB" sz="4000" dirty="0" smtClean="0"/>
            </a:br>
            <a:r>
              <a:rPr lang="en-GB" sz="4000" dirty="0" smtClean="0"/>
              <a:t/>
            </a:r>
            <a:br>
              <a:rPr lang="en-GB" sz="4000" dirty="0" smtClean="0"/>
            </a:br>
            <a:r>
              <a:rPr lang="en-GB" sz="2400" dirty="0">
                <a:hlinkClick r:id="rId3"/>
              </a:rPr>
              <a:t>http://www.youtube.com/watch?v=ReOj12UAus4</a:t>
            </a:r>
            <a:endParaRPr lang="en-GB" sz="4000" dirty="0"/>
          </a:p>
          <a:p>
            <a:endParaRPr lang="en-GB" sz="4000" dirty="0" smtClean="0"/>
          </a:p>
          <a:p>
            <a:endParaRPr lang="en-GB" sz="4000" dirty="0"/>
          </a:p>
        </p:txBody>
      </p:sp>
      <p:pic>
        <p:nvPicPr>
          <p:cNvPr id="2050" name="Picture 2" descr="File:Coal power plant Datteln 2 Cr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937" y="3962401"/>
            <a:ext cx="5358063" cy="28956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343472" y="245572"/>
            <a:ext cx="7632848"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POLLUTION PERMITS</a:t>
            </a:r>
          </a:p>
        </p:txBody>
      </p:sp>
    </p:spTree>
    <p:extLst>
      <p:ext uri="{BB962C8B-B14F-4D97-AF65-F5344CB8AC3E}">
        <p14:creationId xmlns:p14="http://schemas.microsoft.com/office/powerpoint/2010/main" val="326037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sosceles Triangle 32"/>
          <p:cNvSpPr/>
          <p:nvPr/>
        </p:nvSpPr>
        <p:spPr>
          <a:xfrm rot="16200000">
            <a:off x="3145044" y="2238434"/>
            <a:ext cx="1604028" cy="946486"/>
          </a:xfrm>
          <a:prstGeom prst="triangl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7" name="Straight Connector 6"/>
          <p:cNvCxnSpPr/>
          <p:nvPr/>
        </p:nvCxnSpPr>
        <p:spPr>
          <a:xfrm>
            <a:off x="1051456" y="834479"/>
            <a:ext cx="0" cy="49890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1456" y="5823573"/>
            <a:ext cx="595162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4943" y="449468"/>
            <a:ext cx="1359859" cy="369332"/>
          </a:xfrm>
          <a:prstGeom prst="rect">
            <a:avLst/>
          </a:prstGeom>
          <a:noFill/>
        </p:spPr>
        <p:txBody>
          <a:bodyPr wrap="none" rtlCol="0">
            <a:spAutoFit/>
          </a:bodyPr>
          <a:lstStyle/>
          <a:p>
            <a:r>
              <a:rPr lang="en-GB" dirty="0" smtClean="0"/>
              <a:t>Cost/Benefit</a:t>
            </a:r>
            <a:endParaRPr lang="en-GB" dirty="0"/>
          </a:p>
        </p:txBody>
      </p:sp>
      <p:sp>
        <p:nvSpPr>
          <p:cNvPr id="11" name="TextBox 10"/>
          <p:cNvSpPr txBox="1"/>
          <p:nvPr/>
        </p:nvSpPr>
        <p:spPr>
          <a:xfrm>
            <a:off x="6233056" y="5935869"/>
            <a:ext cx="1003288" cy="369332"/>
          </a:xfrm>
          <a:prstGeom prst="rect">
            <a:avLst/>
          </a:prstGeom>
          <a:noFill/>
        </p:spPr>
        <p:txBody>
          <a:bodyPr wrap="none" rtlCol="0">
            <a:spAutoFit/>
          </a:bodyPr>
          <a:lstStyle/>
          <a:p>
            <a:r>
              <a:rPr lang="en-GB" dirty="0" smtClean="0"/>
              <a:t>Quantity</a:t>
            </a:r>
            <a:endParaRPr lang="en-GB" dirty="0"/>
          </a:p>
        </p:txBody>
      </p:sp>
      <p:sp>
        <p:nvSpPr>
          <p:cNvPr id="14" name="TextBox 13"/>
          <p:cNvSpPr txBox="1"/>
          <p:nvPr/>
        </p:nvSpPr>
        <p:spPr>
          <a:xfrm>
            <a:off x="5993812" y="5268973"/>
            <a:ext cx="1301959" cy="369332"/>
          </a:xfrm>
          <a:prstGeom prst="rect">
            <a:avLst/>
          </a:prstGeom>
          <a:noFill/>
        </p:spPr>
        <p:txBody>
          <a:bodyPr wrap="none" rtlCol="0">
            <a:spAutoFit/>
          </a:bodyPr>
          <a:lstStyle/>
          <a:p>
            <a:pPr algn="ctr"/>
            <a:r>
              <a:rPr lang="en-GB" b="1" dirty="0" smtClean="0"/>
              <a:t>MSB = MPB</a:t>
            </a:r>
            <a:endParaRPr lang="en-GB" b="1" dirty="0"/>
          </a:p>
        </p:txBody>
      </p:sp>
      <p:sp>
        <p:nvSpPr>
          <p:cNvPr id="17" name="TextBox 16"/>
          <p:cNvSpPr txBox="1"/>
          <p:nvPr/>
        </p:nvSpPr>
        <p:spPr>
          <a:xfrm>
            <a:off x="6714319" y="1540331"/>
            <a:ext cx="631904" cy="369332"/>
          </a:xfrm>
          <a:prstGeom prst="rect">
            <a:avLst/>
          </a:prstGeom>
          <a:noFill/>
        </p:spPr>
        <p:txBody>
          <a:bodyPr wrap="none" rtlCol="0">
            <a:spAutoFit/>
          </a:bodyPr>
          <a:lstStyle/>
          <a:p>
            <a:r>
              <a:rPr lang="en-GB" b="1" dirty="0" smtClean="0"/>
              <a:t>MPC</a:t>
            </a:r>
            <a:endParaRPr lang="en-GB" b="1" dirty="0"/>
          </a:p>
        </p:txBody>
      </p:sp>
      <p:cxnSp>
        <p:nvCxnSpPr>
          <p:cNvPr id="19" name="Straight Connector 18"/>
          <p:cNvCxnSpPr/>
          <p:nvPr/>
        </p:nvCxnSpPr>
        <p:spPr>
          <a:xfrm>
            <a:off x="4404256" y="3561636"/>
            <a:ext cx="16042" cy="22619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75919" y="5935869"/>
            <a:ext cx="457176" cy="369332"/>
          </a:xfrm>
          <a:prstGeom prst="rect">
            <a:avLst/>
          </a:prstGeom>
          <a:noFill/>
        </p:spPr>
        <p:txBody>
          <a:bodyPr wrap="none" rtlCol="0">
            <a:spAutoFit/>
          </a:bodyPr>
          <a:lstStyle/>
          <a:p>
            <a:r>
              <a:rPr lang="en-GB" dirty="0" smtClean="0"/>
              <a:t>Q1</a:t>
            </a:r>
            <a:endParaRPr lang="en-GB" dirty="0"/>
          </a:p>
        </p:txBody>
      </p:sp>
      <p:sp>
        <p:nvSpPr>
          <p:cNvPr id="21" name="TextBox 20"/>
          <p:cNvSpPr txBox="1"/>
          <p:nvPr/>
        </p:nvSpPr>
        <p:spPr>
          <a:xfrm>
            <a:off x="8521990" y="172800"/>
            <a:ext cx="3108095" cy="707886"/>
          </a:xfrm>
          <a:prstGeom prst="rect">
            <a:avLst/>
          </a:prstGeom>
          <a:solidFill>
            <a:schemeClr val="accent1">
              <a:lumMod val="60000"/>
              <a:lumOff val="40000"/>
            </a:schemeClr>
          </a:solidFill>
        </p:spPr>
        <p:txBody>
          <a:bodyPr wrap="none" rtlCol="0">
            <a:spAutoFit/>
          </a:bodyPr>
          <a:lstStyle/>
          <a:p>
            <a:r>
              <a:rPr lang="en-GB" sz="2000" b="1" dirty="0" smtClean="0"/>
              <a:t>Q1 = Market generated</a:t>
            </a:r>
            <a:br>
              <a:rPr lang="en-GB" sz="2000" b="1" dirty="0" smtClean="0"/>
            </a:br>
            <a:r>
              <a:rPr lang="en-GB" sz="2000" b="1" dirty="0" smtClean="0"/>
              <a:t>level of output. MPC = MSB</a:t>
            </a:r>
            <a:endParaRPr lang="en-GB" sz="2000" b="1" dirty="0"/>
          </a:p>
        </p:txBody>
      </p:sp>
      <p:sp>
        <p:nvSpPr>
          <p:cNvPr id="26" name="TextBox 25"/>
          <p:cNvSpPr txBox="1"/>
          <p:nvPr/>
        </p:nvSpPr>
        <p:spPr>
          <a:xfrm>
            <a:off x="5877931" y="609525"/>
            <a:ext cx="617477" cy="369332"/>
          </a:xfrm>
          <a:prstGeom prst="rect">
            <a:avLst/>
          </a:prstGeom>
          <a:noFill/>
        </p:spPr>
        <p:txBody>
          <a:bodyPr wrap="none" rtlCol="0">
            <a:spAutoFit/>
          </a:bodyPr>
          <a:lstStyle/>
          <a:p>
            <a:r>
              <a:rPr lang="en-GB" b="1" dirty="0" smtClean="0"/>
              <a:t>MSC</a:t>
            </a:r>
            <a:endParaRPr lang="en-GB" b="1" dirty="0"/>
          </a:p>
        </p:txBody>
      </p:sp>
      <p:cxnSp>
        <p:nvCxnSpPr>
          <p:cNvPr id="29" name="Straight Connector 28"/>
          <p:cNvCxnSpPr/>
          <p:nvPr/>
        </p:nvCxnSpPr>
        <p:spPr>
          <a:xfrm>
            <a:off x="3473814" y="2679321"/>
            <a:ext cx="0" cy="31442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544528" y="1004413"/>
            <a:ext cx="2899576" cy="1015663"/>
          </a:xfrm>
          <a:prstGeom prst="rect">
            <a:avLst/>
          </a:prstGeom>
          <a:solidFill>
            <a:schemeClr val="accent1">
              <a:lumMod val="60000"/>
              <a:lumOff val="40000"/>
            </a:schemeClr>
          </a:solidFill>
        </p:spPr>
        <p:txBody>
          <a:bodyPr wrap="none" rtlCol="0">
            <a:spAutoFit/>
          </a:bodyPr>
          <a:lstStyle/>
          <a:p>
            <a:r>
              <a:rPr lang="en-GB" sz="2000" b="1" dirty="0" smtClean="0"/>
              <a:t>Q* = Socially optimal</a:t>
            </a:r>
            <a:br>
              <a:rPr lang="en-GB" sz="2000" b="1" dirty="0" smtClean="0"/>
            </a:br>
            <a:r>
              <a:rPr lang="en-GB" sz="2000" b="1" dirty="0" smtClean="0"/>
              <a:t>level of output. Best level</a:t>
            </a:r>
            <a:br>
              <a:rPr lang="en-GB" sz="2000" b="1" dirty="0" smtClean="0"/>
            </a:br>
            <a:r>
              <a:rPr lang="en-GB" sz="2000" b="1" dirty="0" smtClean="0"/>
              <a:t>for society. MSC = MSB</a:t>
            </a:r>
            <a:endParaRPr lang="en-GB" sz="2000" b="1" dirty="0"/>
          </a:p>
        </p:txBody>
      </p:sp>
      <p:sp>
        <p:nvSpPr>
          <p:cNvPr id="31" name="TextBox 30"/>
          <p:cNvSpPr txBox="1"/>
          <p:nvPr/>
        </p:nvSpPr>
        <p:spPr>
          <a:xfrm>
            <a:off x="8544527" y="2174596"/>
            <a:ext cx="3044873" cy="1015663"/>
          </a:xfrm>
          <a:prstGeom prst="rect">
            <a:avLst/>
          </a:prstGeom>
          <a:solidFill>
            <a:schemeClr val="accent1">
              <a:lumMod val="60000"/>
              <a:lumOff val="40000"/>
            </a:schemeClr>
          </a:solidFill>
        </p:spPr>
        <p:txBody>
          <a:bodyPr wrap="none" rtlCol="0">
            <a:spAutoFit/>
          </a:bodyPr>
          <a:lstStyle/>
          <a:p>
            <a:r>
              <a:rPr lang="en-GB" sz="2000" b="1" dirty="0" smtClean="0"/>
              <a:t>Market failure because the</a:t>
            </a:r>
            <a:br>
              <a:rPr lang="en-GB" sz="2000" b="1" dirty="0" smtClean="0"/>
            </a:br>
            <a:r>
              <a:rPr lang="en-GB" sz="2000" b="1" dirty="0" smtClean="0"/>
              <a:t>market gives us Q1 which</a:t>
            </a:r>
            <a:br>
              <a:rPr lang="en-GB" sz="2000" b="1" dirty="0" smtClean="0"/>
            </a:br>
            <a:r>
              <a:rPr lang="en-GB" sz="2000" b="1" dirty="0" smtClean="0"/>
              <a:t>is higher than the optimal.</a:t>
            </a:r>
            <a:endParaRPr lang="en-GB" sz="2000" b="1" dirty="0"/>
          </a:p>
        </p:txBody>
      </p:sp>
      <p:sp>
        <p:nvSpPr>
          <p:cNvPr id="32" name="TextBox 31"/>
          <p:cNvSpPr txBox="1"/>
          <p:nvPr/>
        </p:nvSpPr>
        <p:spPr>
          <a:xfrm>
            <a:off x="3245226" y="5935869"/>
            <a:ext cx="455574" cy="369332"/>
          </a:xfrm>
          <a:prstGeom prst="rect">
            <a:avLst/>
          </a:prstGeom>
          <a:noFill/>
        </p:spPr>
        <p:txBody>
          <a:bodyPr wrap="none" rtlCol="0">
            <a:spAutoFit/>
          </a:bodyPr>
          <a:lstStyle/>
          <a:p>
            <a:r>
              <a:rPr lang="en-GB" dirty="0" smtClean="0"/>
              <a:t>Q*</a:t>
            </a:r>
            <a:endParaRPr lang="en-GB" dirty="0"/>
          </a:p>
        </p:txBody>
      </p:sp>
      <p:sp>
        <p:nvSpPr>
          <p:cNvPr id="34" name="TextBox 33"/>
          <p:cNvSpPr txBox="1"/>
          <p:nvPr/>
        </p:nvSpPr>
        <p:spPr>
          <a:xfrm>
            <a:off x="8544527" y="3329026"/>
            <a:ext cx="2659382" cy="1015663"/>
          </a:xfrm>
          <a:prstGeom prst="rect">
            <a:avLst/>
          </a:prstGeom>
          <a:solidFill>
            <a:schemeClr val="accent1">
              <a:lumMod val="60000"/>
              <a:lumOff val="40000"/>
            </a:schemeClr>
          </a:solidFill>
        </p:spPr>
        <p:txBody>
          <a:bodyPr wrap="none" rtlCol="0">
            <a:spAutoFit/>
          </a:bodyPr>
          <a:lstStyle/>
          <a:p>
            <a:r>
              <a:rPr lang="en-GB" sz="2000" b="1" dirty="0" smtClean="0"/>
              <a:t>MSC exceeds MSB so a </a:t>
            </a:r>
            <a:br>
              <a:rPr lang="en-GB" sz="2000" b="1" dirty="0" smtClean="0"/>
            </a:br>
            <a:r>
              <a:rPr lang="en-GB" sz="2000" b="1" dirty="0" smtClean="0"/>
              <a:t>welfare loss </a:t>
            </a:r>
            <a:r>
              <a:rPr lang="en-GB" sz="2000" b="1" dirty="0"/>
              <a:t/>
            </a:r>
            <a:br>
              <a:rPr lang="en-GB" sz="2000" b="1" dirty="0"/>
            </a:br>
            <a:r>
              <a:rPr lang="en-GB" sz="2000" b="1" dirty="0" smtClean="0"/>
              <a:t>to society occurs.</a:t>
            </a:r>
            <a:endParaRPr lang="en-GB" sz="2000" b="1" dirty="0"/>
          </a:p>
        </p:txBody>
      </p:sp>
      <p:sp>
        <p:nvSpPr>
          <p:cNvPr id="42" name="TextBox 41"/>
          <p:cNvSpPr txBox="1"/>
          <p:nvPr/>
        </p:nvSpPr>
        <p:spPr>
          <a:xfrm>
            <a:off x="7388089" y="4483456"/>
            <a:ext cx="4507830" cy="2246769"/>
          </a:xfrm>
          <a:prstGeom prst="rect">
            <a:avLst/>
          </a:prstGeom>
          <a:solidFill>
            <a:schemeClr val="accent4">
              <a:lumMod val="20000"/>
              <a:lumOff val="80000"/>
            </a:schemeClr>
          </a:solidFill>
        </p:spPr>
        <p:txBody>
          <a:bodyPr wrap="square" rtlCol="0">
            <a:spAutoFit/>
          </a:bodyPr>
          <a:lstStyle/>
          <a:p>
            <a:r>
              <a:rPr lang="en-GB" sz="2000" b="1" dirty="0" smtClean="0"/>
              <a:t>TASK: Draw the externalities diagram for pollution. Identify the socially optimum level of output and welfare loss.</a:t>
            </a:r>
          </a:p>
          <a:p>
            <a:endParaRPr lang="en-GB" sz="2000" b="1" dirty="0" smtClean="0"/>
          </a:p>
          <a:p>
            <a:r>
              <a:rPr lang="en-GB" sz="2000" b="1" dirty="0" smtClean="0"/>
              <a:t>TASK 2: Now what would the diagram look like after a pollution permit scheme has been implemented? </a:t>
            </a:r>
            <a:endParaRPr lang="en-GB" sz="2000" b="1" dirty="0"/>
          </a:p>
        </p:txBody>
      </p:sp>
      <p:cxnSp>
        <p:nvCxnSpPr>
          <p:cNvPr id="13" name="Straight Connector 12"/>
          <p:cNvCxnSpPr/>
          <p:nvPr/>
        </p:nvCxnSpPr>
        <p:spPr>
          <a:xfrm>
            <a:off x="1564803" y="978857"/>
            <a:ext cx="4812632" cy="429928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463161" y="1716794"/>
            <a:ext cx="4235116" cy="335280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51739" y="834478"/>
            <a:ext cx="4235116" cy="335280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7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 grpId="0"/>
      <p:bldP spid="17" grpId="0"/>
      <p:bldP spid="20" grpId="0"/>
      <p:bldP spid="21" grpId="0" animBg="1"/>
      <p:bldP spid="26" grpId="0"/>
      <p:bldP spid="30" grpId="0" animBg="1"/>
      <p:bldP spid="31" grpId="0" animBg="1"/>
      <p:bldP spid="32" grpId="0"/>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051456" y="834479"/>
            <a:ext cx="0" cy="49890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1456" y="5823573"/>
            <a:ext cx="595162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4943" y="449468"/>
            <a:ext cx="1359859" cy="369332"/>
          </a:xfrm>
          <a:prstGeom prst="rect">
            <a:avLst/>
          </a:prstGeom>
          <a:noFill/>
        </p:spPr>
        <p:txBody>
          <a:bodyPr wrap="none" rtlCol="0">
            <a:spAutoFit/>
          </a:bodyPr>
          <a:lstStyle/>
          <a:p>
            <a:r>
              <a:rPr lang="en-GB" dirty="0" smtClean="0"/>
              <a:t>Cost/Benefit</a:t>
            </a:r>
            <a:endParaRPr lang="en-GB" dirty="0"/>
          </a:p>
        </p:txBody>
      </p:sp>
      <p:sp>
        <p:nvSpPr>
          <p:cNvPr id="11" name="TextBox 10"/>
          <p:cNvSpPr txBox="1"/>
          <p:nvPr/>
        </p:nvSpPr>
        <p:spPr>
          <a:xfrm>
            <a:off x="6233056" y="5935869"/>
            <a:ext cx="1003288" cy="369332"/>
          </a:xfrm>
          <a:prstGeom prst="rect">
            <a:avLst/>
          </a:prstGeom>
          <a:noFill/>
        </p:spPr>
        <p:txBody>
          <a:bodyPr wrap="none" rtlCol="0">
            <a:spAutoFit/>
          </a:bodyPr>
          <a:lstStyle/>
          <a:p>
            <a:r>
              <a:rPr lang="en-GB" dirty="0" smtClean="0"/>
              <a:t>Quantity</a:t>
            </a:r>
            <a:endParaRPr lang="en-GB" dirty="0"/>
          </a:p>
        </p:txBody>
      </p:sp>
      <p:sp>
        <p:nvSpPr>
          <p:cNvPr id="14" name="TextBox 13"/>
          <p:cNvSpPr txBox="1"/>
          <p:nvPr/>
        </p:nvSpPr>
        <p:spPr>
          <a:xfrm>
            <a:off x="6050559" y="5253974"/>
            <a:ext cx="1301959" cy="369332"/>
          </a:xfrm>
          <a:prstGeom prst="rect">
            <a:avLst/>
          </a:prstGeom>
          <a:noFill/>
        </p:spPr>
        <p:txBody>
          <a:bodyPr wrap="none" rtlCol="0">
            <a:spAutoFit/>
          </a:bodyPr>
          <a:lstStyle/>
          <a:p>
            <a:pPr algn="ctr"/>
            <a:r>
              <a:rPr lang="en-GB" b="1" dirty="0" smtClean="0"/>
              <a:t>MSB = MPB</a:t>
            </a:r>
            <a:endParaRPr lang="en-GB" b="1" dirty="0"/>
          </a:p>
        </p:txBody>
      </p:sp>
      <p:sp>
        <p:nvSpPr>
          <p:cNvPr id="17" name="TextBox 16"/>
          <p:cNvSpPr txBox="1"/>
          <p:nvPr/>
        </p:nvSpPr>
        <p:spPr>
          <a:xfrm>
            <a:off x="6714319" y="1540331"/>
            <a:ext cx="623889" cy="369332"/>
          </a:xfrm>
          <a:prstGeom prst="rect">
            <a:avLst/>
          </a:prstGeom>
          <a:noFill/>
        </p:spPr>
        <p:txBody>
          <a:bodyPr wrap="none" rtlCol="0">
            <a:spAutoFit/>
          </a:bodyPr>
          <a:lstStyle/>
          <a:p>
            <a:r>
              <a:rPr lang="en-GB" dirty="0" smtClean="0"/>
              <a:t>MPC</a:t>
            </a:r>
            <a:endParaRPr lang="en-GB" dirty="0"/>
          </a:p>
        </p:txBody>
      </p:sp>
      <p:cxnSp>
        <p:nvCxnSpPr>
          <p:cNvPr id="19" name="Straight Connector 18"/>
          <p:cNvCxnSpPr/>
          <p:nvPr/>
        </p:nvCxnSpPr>
        <p:spPr>
          <a:xfrm>
            <a:off x="4404256" y="3561636"/>
            <a:ext cx="16042" cy="22619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75919" y="5935869"/>
            <a:ext cx="457176" cy="369332"/>
          </a:xfrm>
          <a:prstGeom prst="rect">
            <a:avLst/>
          </a:prstGeom>
          <a:noFill/>
        </p:spPr>
        <p:txBody>
          <a:bodyPr wrap="none" rtlCol="0">
            <a:spAutoFit/>
          </a:bodyPr>
          <a:lstStyle/>
          <a:p>
            <a:r>
              <a:rPr lang="en-GB" dirty="0" smtClean="0"/>
              <a:t>Q1</a:t>
            </a:r>
            <a:endParaRPr lang="en-GB" dirty="0"/>
          </a:p>
        </p:txBody>
      </p:sp>
      <p:sp>
        <p:nvSpPr>
          <p:cNvPr id="21" name="TextBox 20"/>
          <p:cNvSpPr txBox="1"/>
          <p:nvPr/>
        </p:nvSpPr>
        <p:spPr>
          <a:xfrm>
            <a:off x="8517552" y="464857"/>
            <a:ext cx="3108095" cy="707886"/>
          </a:xfrm>
          <a:prstGeom prst="rect">
            <a:avLst/>
          </a:prstGeom>
          <a:solidFill>
            <a:schemeClr val="accent1">
              <a:lumMod val="60000"/>
              <a:lumOff val="40000"/>
            </a:schemeClr>
          </a:solidFill>
        </p:spPr>
        <p:txBody>
          <a:bodyPr wrap="none" rtlCol="0">
            <a:spAutoFit/>
          </a:bodyPr>
          <a:lstStyle/>
          <a:p>
            <a:r>
              <a:rPr lang="en-GB" sz="2000" b="1" dirty="0" smtClean="0"/>
              <a:t>Q1 = Market generated</a:t>
            </a:r>
            <a:br>
              <a:rPr lang="en-GB" sz="2000" b="1" dirty="0" smtClean="0"/>
            </a:br>
            <a:r>
              <a:rPr lang="en-GB" sz="2000" b="1" dirty="0" smtClean="0"/>
              <a:t>level of output. MPC = MSB</a:t>
            </a:r>
            <a:endParaRPr lang="en-GB" sz="2000" b="1" dirty="0"/>
          </a:p>
        </p:txBody>
      </p:sp>
      <p:sp>
        <p:nvSpPr>
          <p:cNvPr id="26" name="TextBox 25"/>
          <p:cNvSpPr txBox="1"/>
          <p:nvPr/>
        </p:nvSpPr>
        <p:spPr>
          <a:xfrm>
            <a:off x="5877931" y="609525"/>
            <a:ext cx="611065" cy="369332"/>
          </a:xfrm>
          <a:prstGeom prst="rect">
            <a:avLst/>
          </a:prstGeom>
          <a:noFill/>
        </p:spPr>
        <p:txBody>
          <a:bodyPr wrap="none" rtlCol="0">
            <a:spAutoFit/>
          </a:bodyPr>
          <a:lstStyle/>
          <a:p>
            <a:r>
              <a:rPr lang="en-GB" dirty="0" smtClean="0"/>
              <a:t>MSC</a:t>
            </a:r>
            <a:endParaRPr lang="en-GB" dirty="0"/>
          </a:p>
        </p:txBody>
      </p:sp>
      <p:cxnSp>
        <p:nvCxnSpPr>
          <p:cNvPr id="29" name="Straight Connector 28"/>
          <p:cNvCxnSpPr/>
          <p:nvPr/>
        </p:nvCxnSpPr>
        <p:spPr>
          <a:xfrm>
            <a:off x="3473814" y="2679321"/>
            <a:ext cx="0" cy="31442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525576" y="1296470"/>
            <a:ext cx="2899576" cy="1015663"/>
          </a:xfrm>
          <a:prstGeom prst="rect">
            <a:avLst/>
          </a:prstGeom>
          <a:solidFill>
            <a:schemeClr val="accent1">
              <a:lumMod val="60000"/>
              <a:lumOff val="40000"/>
            </a:schemeClr>
          </a:solidFill>
        </p:spPr>
        <p:txBody>
          <a:bodyPr wrap="none" rtlCol="0">
            <a:spAutoFit/>
          </a:bodyPr>
          <a:lstStyle/>
          <a:p>
            <a:r>
              <a:rPr lang="en-GB" sz="2000" b="1" dirty="0" smtClean="0"/>
              <a:t>Q* = Socially optimal</a:t>
            </a:r>
            <a:br>
              <a:rPr lang="en-GB" sz="2000" b="1" dirty="0" smtClean="0"/>
            </a:br>
            <a:r>
              <a:rPr lang="en-GB" sz="2000" b="1" dirty="0" smtClean="0"/>
              <a:t>level of output. Best level</a:t>
            </a:r>
            <a:br>
              <a:rPr lang="en-GB" sz="2000" b="1" dirty="0" smtClean="0"/>
            </a:br>
            <a:r>
              <a:rPr lang="en-GB" sz="2000" b="1" dirty="0" smtClean="0"/>
              <a:t>for society. MSC = MSB</a:t>
            </a:r>
            <a:endParaRPr lang="en-GB" sz="2000" b="1" dirty="0"/>
          </a:p>
        </p:txBody>
      </p:sp>
      <p:sp>
        <p:nvSpPr>
          <p:cNvPr id="31" name="TextBox 30"/>
          <p:cNvSpPr txBox="1"/>
          <p:nvPr/>
        </p:nvSpPr>
        <p:spPr>
          <a:xfrm>
            <a:off x="8525575" y="2466653"/>
            <a:ext cx="3044873" cy="1015663"/>
          </a:xfrm>
          <a:prstGeom prst="rect">
            <a:avLst/>
          </a:prstGeom>
          <a:solidFill>
            <a:schemeClr val="accent1">
              <a:lumMod val="60000"/>
              <a:lumOff val="40000"/>
            </a:schemeClr>
          </a:solidFill>
        </p:spPr>
        <p:txBody>
          <a:bodyPr wrap="none" rtlCol="0">
            <a:spAutoFit/>
          </a:bodyPr>
          <a:lstStyle/>
          <a:p>
            <a:r>
              <a:rPr lang="en-GB" sz="2000" b="1" dirty="0" smtClean="0"/>
              <a:t>Market failure because the</a:t>
            </a:r>
            <a:br>
              <a:rPr lang="en-GB" sz="2000" b="1" dirty="0" smtClean="0"/>
            </a:br>
            <a:r>
              <a:rPr lang="en-GB" sz="2000" b="1" dirty="0" smtClean="0"/>
              <a:t>market gives us Q1 which</a:t>
            </a:r>
            <a:br>
              <a:rPr lang="en-GB" sz="2000" b="1" dirty="0" smtClean="0"/>
            </a:br>
            <a:r>
              <a:rPr lang="en-GB" sz="2000" b="1" dirty="0" smtClean="0"/>
              <a:t>is higher than the optimal.</a:t>
            </a:r>
            <a:endParaRPr lang="en-GB" sz="2000" b="1" dirty="0"/>
          </a:p>
        </p:txBody>
      </p:sp>
      <p:sp>
        <p:nvSpPr>
          <p:cNvPr id="32" name="TextBox 31"/>
          <p:cNvSpPr txBox="1"/>
          <p:nvPr/>
        </p:nvSpPr>
        <p:spPr>
          <a:xfrm>
            <a:off x="3245226" y="5935869"/>
            <a:ext cx="455574" cy="369332"/>
          </a:xfrm>
          <a:prstGeom prst="rect">
            <a:avLst/>
          </a:prstGeom>
          <a:noFill/>
        </p:spPr>
        <p:txBody>
          <a:bodyPr wrap="none" rtlCol="0">
            <a:spAutoFit/>
          </a:bodyPr>
          <a:lstStyle/>
          <a:p>
            <a:r>
              <a:rPr lang="en-GB" dirty="0" smtClean="0"/>
              <a:t>Q*</a:t>
            </a:r>
            <a:endParaRPr lang="en-GB" dirty="0"/>
          </a:p>
        </p:txBody>
      </p:sp>
      <p:sp>
        <p:nvSpPr>
          <p:cNvPr id="33" name="Isosceles Triangle 32"/>
          <p:cNvSpPr/>
          <p:nvPr/>
        </p:nvSpPr>
        <p:spPr>
          <a:xfrm rot="16200000">
            <a:off x="3145044" y="2238435"/>
            <a:ext cx="1604028" cy="946483"/>
          </a:xfrm>
          <a:prstGeom prst="triangl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4" name="TextBox 33"/>
          <p:cNvSpPr txBox="1"/>
          <p:nvPr/>
        </p:nvSpPr>
        <p:spPr>
          <a:xfrm>
            <a:off x="8525575" y="3621083"/>
            <a:ext cx="2659382" cy="1015663"/>
          </a:xfrm>
          <a:prstGeom prst="rect">
            <a:avLst/>
          </a:prstGeom>
          <a:solidFill>
            <a:schemeClr val="accent1">
              <a:lumMod val="60000"/>
              <a:lumOff val="40000"/>
            </a:schemeClr>
          </a:solidFill>
        </p:spPr>
        <p:txBody>
          <a:bodyPr wrap="none" rtlCol="0">
            <a:spAutoFit/>
          </a:bodyPr>
          <a:lstStyle/>
          <a:p>
            <a:r>
              <a:rPr lang="en-GB" sz="2000" b="1" dirty="0" smtClean="0"/>
              <a:t>MSC exceeds MSB so a </a:t>
            </a:r>
            <a:br>
              <a:rPr lang="en-GB" sz="2000" b="1" dirty="0" smtClean="0"/>
            </a:br>
            <a:r>
              <a:rPr lang="en-GB" sz="2000" b="1" dirty="0" smtClean="0"/>
              <a:t>welfare loss triangle</a:t>
            </a:r>
            <a:br>
              <a:rPr lang="en-GB" sz="2000" b="1" dirty="0" smtClean="0"/>
            </a:br>
            <a:r>
              <a:rPr lang="en-GB" sz="2000" b="1" dirty="0" smtClean="0"/>
              <a:t>to society occurs.</a:t>
            </a:r>
            <a:endParaRPr lang="en-GB" sz="2000" b="1" dirty="0"/>
          </a:p>
        </p:txBody>
      </p:sp>
      <p:sp>
        <p:nvSpPr>
          <p:cNvPr id="36" name="TextBox 35"/>
          <p:cNvSpPr txBox="1"/>
          <p:nvPr/>
        </p:nvSpPr>
        <p:spPr>
          <a:xfrm>
            <a:off x="6183463" y="956028"/>
            <a:ext cx="2120645" cy="369332"/>
          </a:xfrm>
          <a:prstGeom prst="rect">
            <a:avLst/>
          </a:prstGeom>
          <a:noFill/>
        </p:spPr>
        <p:txBody>
          <a:bodyPr wrap="none" rtlCol="0">
            <a:spAutoFit/>
          </a:bodyPr>
          <a:lstStyle/>
          <a:p>
            <a:r>
              <a:rPr lang="en-GB" dirty="0" smtClean="0"/>
              <a:t>MPC + Intervention*</a:t>
            </a:r>
            <a:endParaRPr lang="en-GB" dirty="0"/>
          </a:p>
        </p:txBody>
      </p:sp>
      <p:sp>
        <p:nvSpPr>
          <p:cNvPr id="37" name="TextBox 36"/>
          <p:cNvSpPr txBox="1"/>
          <p:nvPr/>
        </p:nvSpPr>
        <p:spPr>
          <a:xfrm>
            <a:off x="8517552" y="4775513"/>
            <a:ext cx="3347315" cy="1631216"/>
          </a:xfrm>
          <a:prstGeom prst="rect">
            <a:avLst/>
          </a:prstGeom>
          <a:solidFill>
            <a:schemeClr val="accent1">
              <a:lumMod val="60000"/>
              <a:lumOff val="40000"/>
            </a:schemeClr>
          </a:solidFill>
        </p:spPr>
        <p:txBody>
          <a:bodyPr wrap="square" rtlCol="0">
            <a:spAutoFit/>
          </a:bodyPr>
          <a:lstStyle/>
          <a:p>
            <a:r>
              <a:rPr lang="en-GB" sz="2000" b="1" dirty="0" smtClean="0"/>
              <a:t>Q3 = Intervention adds to the</a:t>
            </a:r>
            <a:br>
              <a:rPr lang="en-GB" sz="2000" b="1" dirty="0" smtClean="0"/>
            </a:br>
            <a:r>
              <a:rPr lang="en-GB" sz="2000" b="1" dirty="0" smtClean="0"/>
              <a:t>private costs of the polluter.</a:t>
            </a:r>
            <a:br>
              <a:rPr lang="en-GB" sz="2000" b="1" dirty="0" smtClean="0"/>
            </a:br>
            <a:r>
              <a:rPr lang="en-GB" sz="2000" b="1" dirty="0" smtClean="0"/>
              <a:t>Helping to correct the market</a:t>
            </a:r>
            <a:br>
              <a:rPr lang="en-GB" sz="2000" b="1" dirty="0" smtClean="0"/>
            </a:br>
            <a:r>
              <a:rPr lang="en-GB" sz="2000" b="1" dirty="0" smtClean="0"/>
              <a:t>failure by reducing the size</a:t>
            </a:r>
            <a:br>
              <a:rPr lang="en-GB" sz="2000" b="1" dirty="0" smtClean="0"/>
            </a:br>
            <a:r>
              <a:rPr lang="en-GB" sz="2000" b="1" dirty="0" smtClean="0"/>
              <a:t>of the welfare loss.</a:t>
            </a:r>
            <a:endParaRPr lang="en-GB" sz="2000" b="1" dirty="0"/>
          </a:p>
        </p:txBody>
      </p:sp>
      <p:sp>
        <p:nvSpPr>
          <p:cNvPr id="38" name="Isosceles Triangle 37"/>
          <p:cNvSpPr/>
          <p:nvPr/>
        </p:nvSpPr>
        <p:spPr>
          <a:xfrm rot="16200000">
            <a:off x="3313396" y="2470770"/>
            <a:ext cx="753980" cy="46522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p:cNvCxnSpPr/>
          <p:nvPr/>
        </p:nvCxnSpPr>
        <p:spPr>
          <a:xfrm flipH="1">
            <a:off x="3890908" y="3136702"/>
            <a:ext cx="24064" cy="268687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686384" y="5935869"/>
            <a:ext cx="457176" cy="369332"/>
          </a:xfrm>
          <a:prstGeom prst="rect">
            <a:avLst/>
          </a:prstGeom>
          <a:noFill/>
        </p:spPr>
        <p:txBody>
          <a:bodyPr wrap="none" rtlCol="0">
            <a:spAutoFit/>
          </a:bodyPr>
          <a:lstStyle/>
          <a:p>
            <a:r>
              <a:rPr lang="en-GB" dirty="0" smtClean="0"/>
              <a:t>Q3</a:t>
            </a:r>
            <a:endParaRPr lang="en-GB" dirty="0"/>
          </a:p>
        </p:txBody>
      </p:sp>
      <p:cxnSp>
        <p:nvCxnSpPr>
          <p:cNvPr id="13" name="Straight Connector 12"/>
          <p:cNvCxnSpPr/>
          <p:nvPr/>
        </p:nvCxnSpPr>
        <p:spPr>
          <a:xfrm>
            <a:off x="1564803" y="978857"/>
            <a:ext cx="4812632" cy="429928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463161" y="1716794"/>
            <a:ext cx="4235116" cy="33528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64802" y="834478"/>
            <a:ext cx="4235116" cy="33528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981897" y="1275636"/>
            <a:ext cx="4235116" cy="33528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6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00"/>
                                        <p:tgtEl>
                                          <p:spTgt spid="3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down)">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down)">
                                      <p:cBhvr>
                                        <p:cTn id="76" dur="500"/>
                                        <p:tgtEl>
                                          <p:spTgt spid="41"/>
                                        </p:tgtEl>
                                      </p:cBhvr>
                                    </p:animEffect>
                                  </p:childTnLst>
                                </p:cTn>
                              </p:par>
                              <p:par>
                                <p:cTn id="77" presetID="22" presetClass="entr" presetSubtype="4"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down)">
                                      <p:cBhvr>
                                        <p:cTn id="84" dur="5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down)">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21" grpId="0" animBg="1"/>
      <p:bldP spid="26" grpId="0"/>
      <p:bldP spid="30" grpId="0" animBg="1"/>
      <p:bldP spid="31" grpId="0" animBg="1"/>
      <p:bldP spid="32" grpId="0"/>
      <p:bldP spid="33" grpId="0" animBg="1"/>
      <p:bldP spid="34" grpId="0" animBg="1"/>
      <p:bldP spid="36" grpId="0"/>
      <p:bldP spid="37" grpId="0" animBg="1"/>
      <p:bldP spid="38"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338" y="601816"/>
            <a:ext cx="10952135" cy="5766900"/>
          </a:xfrm>
        </p:spPr>
        <p:txBody>
          <a:bodyPr>
            <a:normAutofit/>
          </a:bodyPr>
          <a:lstStyle/>
          <a:p>
            <a:pPr marL="0" indent="0">
              <a:buNone/>
            </a:pPr>
            <a:endParaRPr lang="en-GB" sz="4000" dirty="0">
              <a:hlinkClick r:id="rId3"/>
            </a:endParaRPr>
          </a:p>
          <a:p>
            <a:r>
              <a:rPr lang="en-GB" sz="4000" dirty="0" smtClean="0"/>
              <a:t>Authorises a firm to produce </a:t>
            </a:r>
            <a:r>
              <a:rPr lang="en-GB" sz="4000" b="1" dirty="0" smtClean="0">
                <a:solidFill>
                  <a:srgbClr val="FF0000"/>
                </a:solidFill>
              </a:rPr>
              <a:t>1 tonne of CO2</a:t>
            </a:r>
            <a:r>
              <a:rPr lang="en-GB" sz="4000" dirty="0" smtClean="0"/>
              <a:t>.</a:t>
            </a:r>
          </a:p>
          <a:p>
            <a:r>
              <a:rPr lang="en-GB" sz="4000" dirty="0" smtClean="0"/>
              <a:t>One way plane journey from Oslo to Bangkok.</a:t>
            </a:r>
          </a:p>
          <a:p>
            <a:r>
              <a:rPr lang="en-GB" sz="4000" dirty="0" smtClean="0"/>
              <a:t>Cut CO2 emissions by 5% between 2008-2012 compared to their emissions in 1990.</a:t>
            </a:r>
          </a:p>
          <a:p>
            <a:r>
              <a:rPr lang="en-GB" sz="4000" dirty="0" smtClean="0"/>
              <a:t>Purchase units from factories in other countries or invest in helping other </a:t>
            </a:r>
            <a:br>
              <a:rPr lang="en-GB" sz="4000" dirty="0" smtClean="0"/>
            </a:br>
            <a:r>
              <a:rPr lang="en-GB" sz="4000" dirty="0" smtClean="0"/>
              <a:t>countries to reduce emissions.</a:t>
            </a:r>
            <a:endParaRPr lang="en-GB" sz="4000" dirty="0"/>
          </a:p>
          <a:p>
            <a:r>
              <a:rPr lang="en-GB" sz="4000" dirty="0" smtClean="0"/>
              <a:t>Determined by D&amp;S. </a:t>
            </a:r>
          </a:p>
          <a:p>
            <a:endParaRPr lang="en-GB" sz="4000" dirty="0" smtClean="0"/>
          </a:p>
          <a:p>
            <a:endParaRPr lang="en-GB" sz="4000" dirty="0"/>
          </a:p>
        </p:txBody>
      </p:sp>
      <p:pic>
        <p:nvPicPr>
          <p:cNvPr id="2050" name="Picture 2" descr="File:Coal power plant Datteln 2 Cr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0082" y="4156371"/>
            <a:ext cx="5358063" cy="270163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343472" y="245572"/>
            <a:ext cx="7632848"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POLLUTION PERMITS</a:t>
            </a:r>
          </a:p>
        </p:txBody>
      </p:sp>
    </p:spTree>
    <p:extLst>
      <p:ext uri="{BB962C8B-B14F-4D97-AF65-F5344CB8AC3E}">
        <p14:creationId xmlns:p14="http://schemas.microsoft.com/office/powerpoint/2010/main" val="23149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38" y="1337801"/>
            <a:ext cx="11197047" cy="4351338"/>
          </a:xfrm>
        </p:spPr>
        <p:txBody>
          <a:bodyPr/>
          <a:lstStyle/>
          <a:p>
            <a:r>
              <a:rPr lang="en-GB" dirty="0" smtClean="0"/>
              <a:t>In order to increase the quantity </a:t>
            </a:r>
            <a:r>
              <a:rPr lang="en-GB" b="1" dirty="0" smtClean="0"/>
              <a:t>(positive externality)</a:t>
            </a:r>
            <a:r>
              <a:rPr lang="en-GB" dirty="0" smtClean="0"/>
              <a:t> or reduce the quantity </a:t>
            </a:r>
            <a:r>
              <a:rPr lang="en-GB" b="1" dirty="0" smtClean="0"/>
              <a:t>(negative externality).</a:t>
            </a:r>
          </a:p>
          <a:p>
            <a:r>
              <a:rPr lang="en-GB" dirty="0" smtClean="0"/>
              <a:t>Treat </a:t>
            </a:r>
            <a:r>
              <a:rPr lang="en-GB" b="1" dirty="0" smtClean="0">
                <a:solidFill>
                  <a:srgbClr val="0070C0"/>
                </a:solidFill>
              </a:rPr>
              <a:t>MPB as a demand curve </a:t>
            </a:r>
            <a:r>
              <a:rPr lang="en-GB" dirty="0" smtClean="0"/>
              <a:t>and </a:t>
            </a:r>
            <a:r>
              <a:rPr lang="en-GB" b="1" dirty="0" smtClean="0">
                <a:solidFill>
                  <a:srgbClr val="FF0000"/>
                </a:solidFill>
              </a:rPr>
              <a:t>MPC as a supply curve</a:t>
            </a:r>
            <a:r>
              <a:rPr lang="en-GB" dirty="0" smtClean="0"/>
              <a:t>.</a:t>
            </a:r>
          </a:p>
          <a:p>
            <a:r>
              <a:rPr lang="en-GB" dirty="0" smtClean="0"/>
              <a:t>Example: Subsidy and tax would shift MPC (supply) left/right.</a:t>
            </a:r>
          </a:p>
          <a:p>
            <a:r>
              <a:rPr lang="en-GB" dirty="0" smtClean="0"/>
              <a:t>Example: Government information would shift MPB (demand) left/right.</a:t>
            </a:r>
            <a:endParaRPr lang="en-GB" dirty="0"/>
          </a:p>
        </p:txBody>
      </p:sp>
      <p:sp>
        <p:nvSpPr>
          <p:cNvPr id="4" name="Rectangle 3"/>
          <p:cNvSpPr/>
          <p:nvPr/>
        </p:nvSpPr>
        <p:spPr>
          <a:xfrm>
            <a:off x="1427720" y="414471"/>
            <a:ext cx="9336559" cy="923330"/>
          </a:xfrm>
          <a:prstGeom prst="rect">
            <a:avLst/>
          </a:prstGeom>
          <a:noFill/>
          <a:effectLst>
            <a:softEdge rad="0"/>
          </a:effectLst>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REDUCING THE WELFARE LOSS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6" name="Straight Connector 5"/>
          <p:cNvCxnSpPr/>
          <p:nvPr/>
        </p:nvCxnSpPr>
        <p:spPr>
          <a:xfrm>
            <a:off x="2981770" y="4249161"/>
            <a:ext cx="1937004" cy="184061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44295" y="4496731"/>
            <a:ext cx="1661715" cy="16885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18774" y="5471794"/>
            <a:ext cx="1247457" cy="707886"/>
          </a:xfrm>
          <a:prstGeom prst="rect">
            <a:avLst/>
          </a:prstGeom>
          <a:noFill/>
        </p:spPr>
        <p:txBody>
          <a:bodyPr wrap="none" rtlCol="0">
            <a:spAutoFit/>
          </a:bodyPr>
          <a:lstStyle/>
          <a:p>
            <a:pPr algn="ctr"/>
            <a:r>
              <a:rPr lang="en-GB" sz="2000" b="1" dirty="0" smtClean="0"/>
              <a:t>MPB</a:t>
            </a:r>
            <a:br>
              <a:rPr lang="en-GB" sz="2000" b="1" dirty="0" smtClean="0"/>
            </a:br>
            <a:r>
              <a:rPr lang="en-GB" sz="2000" b="1" dirty="0" smtClean="0"/>
              <a:t>(Demand)</a:t>
            </a:r>
            <a:endParaRPr lang="en-GB" sz="2000" b="1" dirty="0"/>
          </a:p>
        </p:txBody>
      </p:sp>
      <p:sp>
        <p:nvSpPr>
          <p:cNvPr id="10" name="TextBox 9"/>
          <p:cNvSpPr txBox="1"/>
          <p:nvPr/>
        </p:nvSpPr>
        <p:spPr>
          <a:xfrm>
            <a:off x="8265684" y="4142788"/>
            <a:ext cx="1064715" cy="707886"/>
          </a:xfrm>
          <a:prstGeom prst="rect">
            <a:avLst/>
          </a:prstGeom>
          <a:noFill/>
        </p:spPr>
        <p:txBody>
          <a:bodyPr wrap="none" rtlCol="0">
            <a:spAutoFit/>
          </a:bodyPr>
          <a:lstStyle/>
          <a:p>
            <a:pPr algn="ctr"/>
            <a:r>
              <a:rPr lang="en-GB" sz="2000" b="1" dirty="0" smtClean="0"/>
              <a:t>MPC</a:t>
            </a:r>
            <a:br>
              <a:rPr lang="en-GB" sz="2000" b="1" dirty="0" smtClean="0"/>
            </a:br>
            <a:r>
              <a:rPr lang="en-GB" sz="2000" b="1" dirty="0" smtClean="0"/>
              <a:t>(Supply)</a:t>
            </a:r>
            <a:endParaRPr lang="en-GB" sz="2000" b="1" dirty="0"/>
          </a:p>
        </p:txBody>
      </p:sp>
      <p:cxnSp>
        <p:nvCxnSpPr>
          <p:cNvPr id="11" name="Straight Connector 10"/>
          <p:cNvCxnSpPr/>
          <p:nvPr/>
        </p:nvCxnSpPr>
        <p:spPr>
          <a:xfrm flipH="1">
            <a:off x="2701388" y="4122222"/>
            <a:ext cx="3760" cy="215111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01388" y="6273338"/>
            <a:ext cx="2376865" cy="838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21177" y="4224219"/>
            <a:ext cx="3760" cy="215111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421177" y="6375335"/>
            <a:ext cx="2376865" cy="838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4210665"/>
            <a:ext cx="2702257" cy="2031325"/>
          </a:xfrm>
          <a:prstGeom prst="rect">
            <a:avLst/>
          </a:prstGeom>
          <a:noFill/>
        </p:spPr>
        <p:txBody>
          <a:bodyPr wrap="square" rtlCol="0">
            <a:spAutoFit/>
          </a:bodyPr>
          <a:lstStyle/>
          <a:p>
            <a:r>
              <a:rPr lang="en-GB" b="1" dirty="0" smtClean="0">
                <a:solidFill>
                  <a:srgbClr val="0070C0"/>
                </a:solidFill>
              </a:rPr>
              <a:t>The demand curve represents marginal benefit, it shows the amount consumers are willing to pay. Willingness to pay reflects the benefit derived from each unit. </a:t>
            </a:r>
            <a:endParaRPr lang="en-GB" b="1" dirty="0">
              <a:solidFill>
                <a:srgbClr val="0070C0"/>
              </a:solidFill>
            </a:endParaRPr>
          </a:p>
        </p:txBody>
      </p:sp>
      <p:sp>
        <p:nvSpPr>
          <p:cNvPr id="8" name="TextBox 7"/>
          <p:cNvSpPr txBox="1"/>
          <p:nvPr/>
        </p:nvSpPr>
        <p:spPr>
          <a:xfrm>
            <a:off x="9389659" y="4114029"/>
            <a:ext cx="2761397" cy="2308324"/>
          </a:xfrm>
          <a:prstGeom prst="rect">
            <a:avLst/>
          </a:prstGeom>
          <a:noFill/>
        </p:spPr>
        <p:txBody>
          <a:bodyPr wrap="square" rtlCol="0">
            <a:spAutoFit/>
          </a:bodyPr>
          <a:lstStyle/>
          <a:p>
            <a:r>
              <a:rPr lang="en-GB" b="1" dirty="0" smtClean="0">
                <a:solidFill>
                  <a:srgbClr val="FF0000"/>
                </a:solidFill>
              </a:rPr>
              <a:t>MPC is </a:t>
            </a:r>
            <a:r>
              <a:rPr lang="en-GB" b="1" dirty="0">
                <a:solidFill>
                  <a:srgbClr val="FF0000"/>
                </a:solidFill>
              </a:rPr>
              <a:t>the cost of producing an additional unit of a </a:t>
            </a:r>
            <a:r>
              <a:rPr lang="en-GB" b="1" dirty="0" smtClean="0">
                <a:solidFill>
                  <a:srgbClr val="FF0000"/>
                </a:solidFill>
              </a:rPr>
              <a:t>good/service, it </a:t>
            </a:r>
            <a:r>
              <a:rPr lang="en-GB" b="1" dirty="0">
                <a:solidFill>
                  <a:srgbClr val="FF0000"/>
                </a:solidFill>
              </a:rPr>
              <a:t>is paid by those producing the commodity. The marginal private cost curve </a:t>
            </a:r>
            <a:r>
              <a:rPr lang="en-GB" b="1" dirty="0" smtClean="0">
                <a:solidFill>
                  <a:srgbClr val="FF0000"/>
                </a:solidFill>
              </a:rPr>
              <a:t>is equivalent to </a:t>
            </a:r>
            <a:r>
              <a:rPr lang="en-GB" b="1" dirty="0">
                <a:solidFill>
                  <a:srgbClr val="FF0000"/>
                </a:solidFill>
              </a:rPr>
              <a:t>the firm's supply curve. </a:t>
            </a:r>
          </a:p>
        </p:txBody>
      </p:sp>
    </p:spTree>
    <p:extLst>
      <p:ext uri="{BB962C8B-B14F-4D97-AF65-F5344CB8AC3E}">
        <p14:creationId xmlns:p14="http://schemas.microsoft.com/office/powerpoint/2010/main" val="20163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2" y="1318032"/>
            <a:ext cx="10515600" cy="5308146"/>
          </a:xfrm>
        </p:spPr>
        <p:txBody>
          <a:bodyPr>
            <a:normAutofit/>
          </a:bodyPr>
          <a:lstStyle/>
          <a:p>
            <a:r>
              <a:rPr lang="en-GB" sz="4400" dirty="0" smtClean="0"/>
              <a:t>Read the BBC Article on tradable permits.</a:t>
            </a:r>
          </a:p>
          <a:p>
            <a:endParaRPr lang="en-GB" sz="4400" dirty="0"/>
          </a:p>
          <a:p>
            <a:r>
              <a:rPr lang="en-GB" sz="4400" dirty="0" smtClean="0"/>
              <a:t>Highlight the drawbacks of pollution permits.</a:t>
            </a:r>
          </a:p>
          <a:p>
            <a:endParaRPr lang="en-GB" sz="4400" dirty="0"/>
          </a:p>
          <a:p>
            <a:r>
              <a:rPr lang="en-GB" sz="4400" dirty="0" smtClean="0">
                <a:solidFill>
                  <a:srgbClr val="FF0000"/>
                </a:solidFill>
              </a:rPr>
              <a:t>These are good evaluative points</a:t>
            </a:r>
            <a:br>
              <a:rPr lang="en-GB" sz="4400" dirty="0" smtClean="0">
                <a:solidFill>
                  <a:srgbClr val="FF0000"/>
                </a:solidFill>
              </a:rPr>
            </a:br>
            <a:r>
              <a:rPr lang="en-GB" sz="4400" dirty="0" smtClean="0">
                <a:solidFill>
                  <a:srgbClr val="FF0000"/>
                </a:solidFill>
              </a:rPr>
              <a:t>necessary for A/A* answers.</a:t>
            </a:r>
            <a:endParaRPr lang="en-GB" sz="4400" dirty="0">
              <a:solidFill>
                <a:srgbClr val="FF0000"/>
              </a:solidFill>
            </a:endParaRPr>
          </a:p>
        </p:txBody>
      </p:sp>
      <p:sp>
        <p:nvSpPr>
          <p:cNvPr id="4" name="Rectangle 3"/>
          <p:cNvSpPr/>
          <p:nvPr/>
        </p:nvSpPr>
        <p:spPr>
          <a:xfrm>
            <a:off x="705854" y="412867"/>
            <a:ext cx="10844462" cy="923330"/>
          </a:xfrm>
          <a:prstGeom prst="rect">
            <a:avLst/>
          </a:prstGeom>
          <a:noFill/>
          <a:effectLst>
            <a:softEdge rad="0"/>
          </a:effectLst>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BBC ARTICLE – DRAWBACKS?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http://www.greeninvestmentresearch.com/img/carbon-credits.jpg"/>
          <p:cNvPicPr/>
          <p:nvPr/>
        </p:nvPicPr>
        <p:blipFill rotWithShape="1">
          <a:blip r:embed="rId3">
            <a:extLst>
              <a:ext uri="{28A0092B-C50C-407E-A947-70E740481C1C}">
                <a14:useLocalDpi xmlns:a14="http://schemas.microsoft.com/office/drawing/2010/main" val="0"/>
              </a:ext>
            </a:extLst>
          </a:blip>
          <a:srcRect l="13333" t="6667" r="7000" b="4000"/>
          <a:stretch/>
        </p:blipFill>
        <p:spPr bwMode="auto">
          <a:xfrm>
            <a:off x="9718442" y="4305300"/>
            <a:ext cx="2276475" cy="2552700"/>
          </a:xfrm>
          <a:prstGeom prst="rect">
            <a:avLst/>
          </a:prstGeom>
          <a:noFill/>
          <a:ln>
            <a:noFill/>
          </a:ln>
          <a:extLst>
            <a:ext uri="{53640926-AAD7-44D8-BBD7-CCE9431645EC}">
              <a14:shadowObscured xmlns:a14="http://schemas.microsoft.com/office/drawing/2010/main"/>
            </a:ext>
          </a:extLst>
        </p:spPr>
      </p:pic>
      <p:pic>
        <p:nvPicPr>
          <p:cNvPr id="3074" name="Picture 2" descr="http://static1.jetpens.com/images/a/000/035/357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1990" y="2142306"/>
            <a:ext cx="2949554" cy="196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064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igtreestrategies.com/wp-content/uploads/2011/07/Big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2" y="0"/>
            <a:ext cx="1233412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ichael\Desktop\Resources I've Gathered\Positive Externa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94514" cy="687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898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894" y="1403185"/>
            <a:ext cx="11482137" cy="4351338"/>
          </a:xfrm>
        </p:spPr>
        <p:txBody>
          <a:bodyPr>
            <a:noAutofit/>
          </a:bodyPr>
          <a:lstStyle/>
          <a:p>
            <a:r>
              <a:rPr lang="en-GB" sz="3200" dirty="0" smtClean="0"/>
              <a:t>Does </a:t>
            </a:r>
            <a:r>
              <a:rPr lang="en-GB" sz="3200" b="1" dirty="0" smtClean="0">
                <a:solidFill>
                  <a:srgbClr val="FF0000"/>
                </a:solidFill>
              </a:rPr>
              <a:t>not directly compensate</a:t>
            </a:r>
            <a:r>
              <a:rPr lang="en-GB" sz="3200" dirty="0" smtClean="0"/>
              <a:t> the third party ‘victims’.</a:t>
            </a:r>
          </a:p>
          <a:p>
            <a:r>
              <a:rPr lang="en-GB" sz="3200" dirty="0" smtClean="0"/>
              <a:t>Problem may simply be shifted to another source.</a:t>
            </a:r>
          </a:p>
          <a:p>
            <a:r>
              <a:rPr lang="en-GB" sz="3200" dirty="0" smtClean="0"/>
              <a:t>Judging the </a:t>
            </a:r>
            <a:r>
              <a:rPr lang="en-GB" sz="3200" b="1" dirty="0" smtClean="0">
                <a:solidFill>
                  <a:srgbClr val="FF0000"/>
                </a:solidFill>
              </a:rPr>
              <a:t>socially optimum level Q* </a:t>
            </a:r>
            <a:r>
              <a:rPr lang="en-GB" sz="3200" dirty="0" smtClean="0"/>
              <a:t>(where MSC = MSB) and measuring externalities is difficult.</a:t>
            </a:r>
          </a:p>
          <a:p>
            <a:r>
              <a:rPr lang="en-GB" sz="3200" dirty="0" smtClean="0"/>
              <a:t>Agencies run the risk of </a:t>
            </a:r>
            <a:r>
              <a:rPr lang="en-GB" sz="3200" b="1" dirty="0" smtClean="0">
                <a:solidFill>
                  <a:srgbClr val="FF0000"/>
                </a:solidFill>
              </a:rPr>
              <a:t>issuing too many permits</a:t>
            </a:r>
            <a:r>
              <a:rPr lang="en-GB" sz="3200" dirty="0" smtClean="0"/>
              <a:t>, meaning that the cost of polluting is low.</a:t>
            </a:r>
          </a:p>
          <a:p>
            <a:r>
              <a:rPr lang="en-GB" sz="3200" dirty="0" smtClean="0"/>
              <a:t>Judging the correct cap for different firms/countries is difficult.</a:t>
            </a:r>
          </a:p>
          <a:p>
            <a:r>
              <a:rPr lang="en-GB" sz="3200" dirty="0" smtClean="0"/>
              <a:t>Needs to be strictly regulated, otherwise risk of corruption. Brings about an opportunity cost.</a:t>
            </a:r>
          </a:p>
          <a:p>
            <a:r>
              <a:rPr lang="en-GB" sz="3200" dirty="0" smtClean="0"/>
              <a:t>Two largest polluters (US and China) are not part of the scheme.</a:t>
            </a:r>
            <a:endParaRPr lang="en-GB" sz="3200" dirty="0"/>
          </a:p>
        </p:txBody>
      </p:sp>
      <p:sp>
        <p:nvSpPr>
          <p:cNvPr id="4" name="Rectangle 3"/>
          <p:cNvSpPr/>
          <p:nvPr/>
        </p:nvSpPr>
        <p:spPr>
          <a:xfrm>
            <a:off x="705854" y="412867"/>
            <a:ext cx="10844462" cy="923330"/>
          </a:xfrm>
          <a:prstGeom prst="rect">
            <a:avLst/>
          </a:prstGeom>
          <a:noFill/>
          <a:effectLst>
            <a:softEdge rad="0"/>
          </a:effectLst>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POLLUTION PERMITS - DRAWBACKS </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2704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754792" cy="4351338"/>
          </a:xfrm>
        </p:spPr>
        <p:txBody>
          <a:bodyPr>
            <a:normAutofit lnSpcReduction="10000"/>
          </a:bodyPr>
          <a:lstStyle/>
          <a:p>
            <a:r>
              <a:rPr lang="en-GB" dirty="0" smtClean="0"/>
              <a:t>The EU operates their own carbon tradable permits scheme.</a:t>
            </a:r>
          </a:p>
          <a:p>
            <a:r>
              <a:rPr lang="en-GB" dirty="0" smtClean="0"/>
              <a:t>Known as the ETS (Emissions Trading Scheme).</a:t>
            </a:r>
          </a:p>
          <a:p>
            <a:r>
              <a:rPr lang="en-GB" dirty="0" smtClean="0"/>
              <a:t>Read the article and watch the video.</a:t>
            </a:r>
          </a:p>
          <a:p>
            <a:endParaRPr lang="en-GB" dirty="0"/>
          </a:p>
          <a:p>
            <a:r>
              <a:rPr lang="en-GB" b="1" dirty="0"/>
              <a:t>KAA – Pick two points to identify how the scheme in the EU works</a:t>
            </a:r>
            <a:endParaRPr lang="en-GB" dirty="0"/>
          </a:p>
          <a:p>
            <a:r>
              <a:rPr lang="en-GB" b="1" dirty="0" smtClean="0"/>
              <a:t>EV </a:t>
            </a:r>
            <a:r>
              <a:rPr lang="en-GB" b="1" dirty="0"/>
              <a:t>– Pick two points that refer to drawbacks or critique the scheme.</a:t>
            </a:r>
            <a:endParaRPr lang="en-GB" dirty="0"/>
          </a:p>
          <a:p>
            <a:endParaRPr lang="en-GB"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4986" t="14092" r="10425" b="4805"/>
          <a:stretch/>
        </p:blipFill>
        <p:spPr bwMode="auto">
          <a:xfrm>
            <a:off x="7592992" y="1825625"/>
            <a:ext cx="4328932" cy="265516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705854" y="412867"/>
            <a:ext cx="10844462" cy="923330"/>
          </a:xfrm>
          <a:prstGeom prst="rect">
            <a:avLst/>
          </a:prstGeom>
          <a:noFill/>
          <a:effectLst>
            <a:softEdge rad="0"/>
          </a:effectLst>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EU CARBON EMISSIONS SCHEME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8935" y="6385291"/>
            <a:ext cx="6096000" cy="461665"/>
          </a:xfrm>
          <a:prstGeom prst="rect">
            <a:avLst/>
          </a:prstGeom>
        </p:spPr>
        <p:txBody>
          <a:bodyPr>
            <a:spAutoFit/>
          </a:bodyPr>
          <a:lstStyle/>
          <a:p>
            <a:r>
              <a:rPr lang="en-GB" sz="1200" dirty="0">
                <a:hlinkClick r:id="rId3"/>
              </a:rPr>
              <a:t>https://www.youtube.com/watch?v=vPsq47iHQSA</a:t>
            </a:r>
            <a:endParaRPr lang="en-GB" sz="1200" dirty="0"/>
          </a:p>
          <a:p>
            <a:r>
              <a:rPr lang="en-GB" sz="1200" dirty="0"/>
              <a:t>Carbon emissions trading in Europe | Made in Germany</a:t>
            </a:r>
          </a:p>
        </p:txBody>
      </p:sp>
    </p:spTree>
    <p:extLst>
      <p:ext uri="{BB962C8B-B14F-4D97-AF65-F5344CB8AC3E}">
        <p14:creationId xmlns:p14="http://schemas.microsoft.com/office/powerpoint/2010/main" val="4170634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82" y="1825625"/>
            <a:ext cx="12082818" cy="4351338"/>
          </a:xfrm>
        </p:spPr>
        <p:txBody>
          <a:bodyPr>
            <a:normAutofit/>
          </a:bodyPr>
          <a:lstStyle/>
          <a:p>
            <a:pPr algn="ctr"/>
            <a:r>
              <a:rPr lang="en-GB" sz="4400" b="1" dirty="0" smtClean="0">
                <a:solidFill>
                  <a:srgbClr val="FF0000"/>
                </a:solidFill>
              </a:rPr>
              <a:t>Lo1: Explain what is meant by a ‘tradable permit’.</a:t>
            </a:r>
          </a:p>
          <a:p>
            <a:pPr marL="0" indent="0" algn="ctr">
              <a:buNone/>
            </a:pPr>
            <a:endParaRPr lang="en-GB" sz="4400" b="1" dirty="0" smtClean="0">
              <a:solidFill>
                <a:srgbClr val="FF0000"/>
              </a:solidFill>
            </a:endParaRPr>
          </a:p>
          <a:p>
            <a:pPr algn="ctr"/>
            <a:r>
              <a:rPr lang="en-GB" sz="4400" b="1" dirty="0" smtClean="0">
                <a:solidFill>
                  <a:srgbClr val="00B050"/>
                </a:solidFill>
              </a:rPr>
              <a:t>Lo2: Analyse their impact upon externalities.</a:t>
            </a:r>
          </a:p>
          <a:p>
            <a:pPr algn="ctr"/>
            <a:endParaRPr lang="en-GB" sz="4400" b="1" dirty="0" smtClean="0">
              <a:solidFill>
                <a:srgbClr val="0070C0"/>
              </a:solidFill>
            </a:endParaRPr>
          </a:p>
          <a:p>
            <a:pPr algn="ctr"/>
            <a:r>
              <a:rPr lang="en-GB" sz="4400" b="1" dirty="0" smtClean="0">
                <a:solidFill>
                  <a:srgbClr val="0070C0"/>
                </a:solidFill>
              </a:rPr>
              <a:t>Lo3: Evaluate their overall effectiveness.</a:t>
            </a:r>
          </a:p>
        </p:txBody>
      </p:sp>
      <p:sp>
        <p:nvSpPr>
          <p:cNvPr id="4" name="Rectangle 3"/>
          <p:cNvSpPr/>
          <p:nvPr/>
        </p:nvSpPr>
        <p:spPr>
          <a:xfrm>
            <a:off x="2017241" y="444951"/>
            <a:ext cx="7632848" cy="923330"/>
          </a:xfrm>
          <a:prstGeom prst="rect">
            <a:avLst/>
          </a:prstGeom>
          <a:noFill/>
          <a:effectLst>
            <a:softEdge rad="0"/>
          </a:effectLst>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OBJECTIVES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88410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400" dirty="0" smtClean="0"/>
              <a:t>You will each receive a question relating to this lesson’s learning objectives.</a:t>
            </a:r>
          </a:p>
          <a:p>
            <a:endParaRPr lang="en-GB" sz="4400" dirty="0"/>
          </a:p>
          <a:p>
            <a:r>
              <a:rPr lang="en-GB" sz="4400" dirty="0" smtClean="0"/>
              <a:t>Jot down an answer to your question and be prepared to share your question and answer with the class!</a:t>
            </a:r>
            <a:endParaRPr lang="en-GB" sz="4400" dirty="0"/>
          </a:p>
        </p:txBody>
      </p:sp>
      <p:sp>
        <p:nvSpPr>
          <p:cNvPr id="4" name="Rectangle 3"/>
          <p:cNvSpPr/>
          <p:nvPr/>
        </p:nvSpPr>
        <p:spPr>
          <a:xfrm>
            <a:off x="705854" y="412867"/>
            <a:ext cx="10844462" cy="923330"/>
          </a:xfrm>
          <a:prstGeom prst="rect">
            <a:avLst/>
          </a:prstGeom>
          <a:noFill/>
          <a:effectLst>
            <a:softEdge rad="0"/>
          </a:effectLst>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PLENARY ACTIVITY</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2" descr="http://www.pegasusnational.com/graphics/KDM/products/M_174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0685" y="5094514"/>
            <a:ext cx="2351315" cy="1763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rId4"/>
          </p:cNvPr>
          <p:cNvSpPr/>
          <p:nvPr/>
        </p:nvSpPr>
        <p:spPr>
          <a:xfrm>
            <a:off x="0" y="6512973"/>
            <a:ext cx="5877250" cy="369332"/>
          </a:xfrm>
          <a:prstGeom prst="rect">
            <a:avLst/>
          </a:prstGeom>
        </p:spPr>
        <p:txBody>
          <a:bodyPr wrap="none">
            <a:spAutoFit/>
          </a:bodyPr>
          <a:lstStyle/>
          <a:p>
            <a:r>
              <a:rPr lang="en-GB" dirty="0"/>
              <a:t>http://www.classtools.net/random-name-picker/91_D2hbhK</a:t>
            </a:r>
          </a:p>
        </p:txBody>
      </p:sp>
    </p:spTree>
    <p:extLst>
      <p:ext uri="{BB962C8B-B14F-4D97-AF65-F5344CB8AC3E}">
        <p14:creationId xmlns:p14="http://schemas.microsoft.com/office/powerpoint/2010/main" val="496594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743" y="1336197"/>
            <a:ext cx="10515600" cy="4351338"/>
          </a:xfrm>
        </p:spPr>
        <p:txBody>
          <a:bodyPr>
            <a:normAutofit/>
          </a:bodyPr>
          <a:lstStyle/>
          <a:p>
            <a:r>
              <a:rPr lang="en-GB" sz="4400" dirty="0" smtClean="0"/>
              <a:t>15 mark question</a:t>
            </a:r>
          </a:p>
          <a:p>
            <a:endParaRPr lang="en-GB" sz="4400" dirty="0"/>
          </a:p>
          <a:p>
            <a:r>
              <a:rPr lang="en-GB" sz="4400" dirty="0" smtClean="0"/>
              <a:t>Due in </a:t>
            </a:r>
            <a:br>
              <a:rPr lang="en-GB" sz="4400" dirty="0" smtClean="0"/>
            </a:br>
            <a:r>
              <a:rPr lang="en-GB" sz="4400" dirty="0" smtClean="0"/>
              <a:t>Monday 14</a:t>
            </a:r>
            <a:r>
              <a:rPr lang="en-GB" sz="4400" baseline="30000" dirty="0" smtClean="0"/>
              <a:t>th</a:t>
            </a:r>
            <a:r>
              <a:rPr lang="en-GB" sz="4400" dirty="0" smtClean="0"/>
              <a:t> December.</a:t>
            </a:r>
            <a:endParaRPr lang="en-GB" sz="4400" dirty="0"/>
          </a:p>
        </p:txBody>
      </p:sp>
      <p:sp>
        <p:nvSpPr>
          <p:cNvPr id="4" name="Rectangle 3"/>
          <p:cNvSpPr/>
          <p:nvPr/>
        </p:nvSpPr>
        <p:spPr>
          <a:xfrm>
            <a:off x="705854" y="412867"/>
            <a:ext cx="10844462" cy="923330"/>
          </a:xfrm>
          <a:prstGeom prst="rect">
            <a:avLst/>
          </a:prstGeom>
          <a:noFill/>
          <a:effectLst>
            <a:softEdge rad="0"/>
          </a:effectLst>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HOMEWORK</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070" y="2968497"/>
            <a:ext cx="3094387" cy="361011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01420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r>
              <a:rPr lang="en-GB" dirty="0">
                <a:hlinkClick r:id="rId2"/>
              </a:rPr>
              <a:t>https://</a:t>
            </a:r>
            <a:r>
              <a:rPr lang="en-GB" dirty="0" smtClean="0">
                <a:hlinkClick r:id="rId2"/>
              </a:rPr>
              <a:t>www.youtube.com/watch?v=hX1hq6pJG2M</a:t>
            </a:r>
            <a:endParaRPr lang="en-GB" dirty="0" smtClean="0"/>
          </a:p>
          <a:p>
            <a:r>
              <a:rPr lang="en-GB" dirty="0" smtClean="0"/>
              <a:t>Portsmouth Professor – 6:27</a:t>
            </a:r>
            <a:endParaRPr lang="en-GB" dirty="0"/>
          </a:p>
        </p:txBody>
      </p:sp>
    </p:spTree>
    <p:extLst>
      <p:ext uri="{BB962C8B-B14F-4D97-AF65-F5344CB8AC3E}">
        <p14:creationId xmlns:p14="http://schemas.microsoft.com/office/powerpoint/2010/main" val="197813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275" y="1934188"/>
            <a:ext cx="10515600" cy="4351338"/>
          </a:xfrm>
        </p:spPr>
        <p:txBody>
          <a:bodyPr>
            <a:normAutofit/>
          </a:bodyPr>
          <a:lstStyle/>
          <a:p>
            <a:r>
              <a:rPr lang="en-GB" sz="3200" b="1" dirty="0"/>
              <a:t>I</a:t>
            </a:r>
            <a:r>
              <a:rPr lang="en-GB" sz="3200" b="1" dirty="0" smtClean="0"/>
              <a:t>ndirect Taxation</a:t>
            </a:r>
          </a:p>
          <a:p>
            <a:r>
              <a:rPr lang="en-GB" sz="3200" b="1" dirty="0" smtClean="0"/>
              <a:t>Subsidies</a:t>
            </a:r>
          </a:p>
          <a:p>
            <a:r>
              <a:rPr lang="en-GB" sz="3200" b="1" dirty="0"/>
              <a:t>P</a:t>
            </a:r>
            <a:r>
              <a:rPr lang="en-GB" sz="3200" b="1" dirty="0" smtClean="0"/>
              <a:t>rice Controls (SJS)</a:t>
            </a:r>
          </a:p>
          <a:p>
            <a:r>
              <a:rPr lang="en-GB" sz="3200" b="1" dirty="0" smtClean="0"/>
              <a:t>Regulation</a:t>
            </a:r>
          </a:p>
          <a:p>
            <a:r>
              <a:rPr lang="en-GB" sz="3200" b="1" dirty="0"/>
              <a:t>Provision of Information</a:t>
            </a:r>
          </a:p>
          <a:p>
            <a:r>
              <a:rPr lang="en-GB" sz="3200" b="1" dirty="0"/>
              <a:t>State Provision of Goods</a:t>
            </a:r>
          </a:p>
          <a:p>
            <a:r>
              <a:rPr lang="en-GB" sz="3200" b="1" dirty="0" smtClean="0">
                <a:solidFill>
                  <a:srgbClr val="FF0000"/>
                </a:solidFill>
              </a:rPr>
              <a:t>Tradable Permits</a:t>
            </a:r>
            <a:endParaRPr lang="en-GB" sz="3200" b="1" dirty="0">
              <a:solidFill>
                <a:srgbClr val="FF0000"/>
              </a:solidFill>
            </a:endParaRPr>
          </a:p>
          <a:p>
            <a:endParaRPr lang="en-GB" sz="3200" b="1"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5384"/>
          <a:stretch/>
        </p:blipFill>
        <p:spPr bwMode="auto">
          <a:xfrm>
            <a:off x="5633700" y="2026845"/>
            <a:ext cx="6295076" cy="430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1317" y="54592"/>
            <a:ext cx="7958845" cy="1569660"/>
          </a:xfrm>
          <a:prstGeom prst="rect">
            <a:avLst/>
          </a:prstGeom>
          <a:noFill/>
        </p:spPr>
        <p:txBody>
          <a:bodyPr wrap="none" lIns="91440" tIns="45720" rIns="91440" bIns="4572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FORMS OF </a:t>
            </a:r>
            <a:b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GOVERNMENT INTERVENTION</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rot="1222505">
            <a:off x="7939546" y="750952"/>
            <a:ext cx="4116320" cy="646331"/>
          </a:xfrm>
          <a:prstGeom prst="rect">
            <a:avLst/>
          </a:prstGeom>
          <a:solidFill>
            <a:srgbClr val="FFFF00"/>
          </a:solidFill>
        </p:spPr>
        <p:txBody>
          <a:bodyPr wrap="none" rtlCol="0">
            <a:spAutoFit/>
          </a:bodyPr>
          <a:lstStyle/>
          <a:p>
            <a:r>
              <a:rPr lang="en-GB" b="1" dirty="0" smtClean="0"/>
              <a:t>All intervention sets out to move</a:t>
            </a:r>
            <a:br>
              <a:rPr lang="en-GB" b="1" dirty="0" smtClean="0"/>
            </a:br>
            <a:r>
              <a:rPr lang="en-GB" b="1" dirty="0" smtClean="0"/>
              <a:t>the market equilibrium (</a:t>
            </a:r>
            <a:r>
              <a:rPr lang="en-GB" b="1" dirty="0" err="1" smtClean="0"/>
              <a:t>Qe</a:t>
            </a:r>
            <a:r>
              <a:rPr lang="en-GB" b="1" dirty="0" smtClean="0"/>
              <a:t>) closer to Q*</a:t>
            </a:r>
            <a:endParaRPr lang="en-GB" b="1" dirty="0"/>
          </a:p>
        </p:txBody>
      </p:sp>
    </p:spTree>
    <p:extLst>
      <p:ext uri="{BB962C8B-B14F-4D97-AF65-F5344CB8AC3E}">
        <p14:creationId xmlns:p14="http://schemas.microsoft.com/office/powerpoint/2010/main" val="39732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82" y="1825625"/>
            <a:ext cx="12082818" cy="4351338"/>
          </a:xfrm>
        </p:spPr>
        <p:txBody>
          <a:bodyPr>
            <a:normAutofit/>
          </a:bodyPr>
          <a:lstStyle/>
          <a:p>
            <a:pPr algn="ctr"/>
            <a:r>
              <a:rPr lang="en-GB" sz="4400" b="1" dirty="0" smtClean="0">
                <a:solidFill>
                  <a:srgbClr val="FF0000"/>
                </a:solidFill>
              </a:rPr>
              <a:t>Lo1: Explain what is meant by a ‘tradable permit’.</a:t>
            </a:r>
          </a:p>
          <a:p>
            <a:pPr marL="0" indent="0" algn="ctr">
              <a:buNone/>
            </a:pPr>
            <a:endParaRPr lang="en-GB" sz="4400" b="1" dirty="0" smtClean="0">
              <a:solidFill>
                <a:srgbClr val="FF0000"/>
              </a:solidFill>
            </a:endParaRPr>
          </a:p>
          <a:p>
            <a:pPr algn="ctr"/>
            <a:r>
              <a:rPr lang="en-GB" sz="4400" b="1" dirty="0" smtClean="0">
                <a:solidFill>
                  <a:srgbClr val="00B050"/>
                </a:solidFill>
              </a:rPr>
              <a:t>Lo2: Analyse their impact upon externalities.</a:t>
            </a:r>
          </a:p>
          <a:p>
            <a:pPr algn="ctr"/>
            <a:endParaRPr lang="en-GB" sz="4400" b="1" dirty="0" smtClean="0">
              <a:solidFill>
                <a:srgbClr val="0070C0"/>
              </a:solidFill>
            </a:endParaRPr>
          </a:p>
          <a:p>
            <a:pPr algn="ctr"/>
            <a:r>
              <a:rPr lang="en-GB" sz="4400" b="1" dirty="0" smtClean="0">
                <a:solidFill>
                  <a:srgbClr val="0070C0"/>
                </a:solidFill>
              </a:rPr>
              <a:t>Lo3: Evaluate their overall effectiveness.</a:t>
            </a:r>
          </a:p>
        </p:txBody>
      </p:sp>
      <p:sp>
        <p:nvSpPr>
          <p:cNvPr id="4" name="Rectangle 3"/>
          <p:cNvSpPr/>
          <p:nvPr/>
        </p:nvSpPr>
        <p:spPr>
          <a:xfrm>
            <a:off x="2017241" y="444951"/>
            <a:ext cx="7632848" cy="923330"/>
          </a:xfrm>
          <a:prstGeom prst="rect">
            <a:avLst/>
          </a:prstGeom>
          <a:noFill/>
          <a:effectLst>
            <a:softEdge rad="0"/>
          </a:effectLst>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OBJECTIVES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21189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4986" t="14092" r="10425" b="480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4122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82" y="1825625"/>
            <a:ext cx="5530516" cy="4382670"/>
          </a:xfrm>
        </p:spPr>
        <p:txBody>
          <a:bodyPr>
            <a:normAutofit/>
          </a:bodyPr>
          <a:lstStyle/>
          <a:p>
            <a:r>
              <a:rPr lang="en-GB" sz="3200" dirty="0" smtClean="0"/>
              <a:t>CO2 emissions accelerate climate change (global warming).</a:t>
            </a:r>
          </a:p>
          <a:p>
            <a:r>
              <a:rPr lang="en-GB" sz="3200" dirty="0" smtClean="0"/>
              <a:t>Rising sea levels – flooding and loss of land.</a:t>
            </a:r>
          </a:p>
          <a:p>
            <a:r>
              <a:rPr lang="en-GB" sz="3200" dirty="0" smtClean="0"/>
              <a:t>Health problems – respiratory disease, cancers.</a:t>
            </a:r>
          </a:p>
        </p:txBody>
      </p:sp>
      <p:sp>
        <p:nvSpPr>
          <p:cNvPr id="4" name="Rectangle 3"/>
          <p:cNvSpPr/>
          <p:nvPr/>
        </p:nvSpPr>
        <p:spPr>
          <a:xfrm>
            <a:off x="1343471" y="332656"/>
            <a:ext cx="9452865" cy="923330"/>
          </a:xfrm>
          <a:prstGeom prst="rect">
            <a:avLst/>
          </a:prstGeom>
          <a:noFill/>
          <a:effectLst>
            <a:softEdge rad="0"/>
          </a:effectLst>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CONTEXT – SOCIAL COSTS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2" descr="File:Uars ozone 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934" y="1665204"/>
            <a:ext cx="5877912" cy="415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324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photos.mongabay.com/09/0323co2emissions_glob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73" y="200045"/>
            <a:ext cx="11245516" cy="653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980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3/33/Arctic_sea_ice_loss_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39047" y="307452"/>
            <a:ext cx="8843460" cy="617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46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btcmag.9wizards.netdna-cdn.com/wp-content/uploads/2013/07/China-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145" y="1504698"/>
            <a:ext cx="2374982" cy="14015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resources.woodlands-junior.kent.sch.uk/customs/images/uk.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6825" y="5084268"/>
            <a:ext cx="2706072" cy="135574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upload.wikimedia.org/wikipedia/en/thumb/4/41/Flag_of_India.svg/640px-Flag_of_Indi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6395" y="360725"/>
            <a:ext cx="2493088" cy="166335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flags.net/images/largeflags/UNST00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8343" y="1901006"/>
            <a:ext cx="2569581" cy="136345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4.bp.blogspot.com/-_5G2qpdvHY0/Tbf1mDIMVZI/AAAAAAAAArY/MbEjz_4bVkU/s1600/south-african-flag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3276" y="3126851"/>
            <a:ext cx="2706434" cy="152638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theagencyboardshop.com/tablog/wp-content/uploads/2010/07/japan-fla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9626" y="4985577"/>
            <a:ext cx="2487573" cy="16583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81527" y="360725"/>
            <a:ext cx="7632848" cy="923330"/>
          </a:xfrm>
          <a:prstGeom prst="rect">
            <a:avLst/>
          </a:prstGeom>
          <a:noFill/>
          <a:effectLst>
            <a:softEdge rad="0"/>
          </a:effectLst>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BIGGEST POLLUTERS?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Picture 2" descr="http://upload.wikimedia.org/wikipedia/en/thumb/0/05/Flag_of_Brazil.svg/720px-Flag_of_Brazil.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98698" y="4985577"/>
            <a:ext cx="2511485" cy="14544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russianstory.com/images/russian_flag.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4910" y="3881410"/>
            <a:ext cx="2511485" cy="14548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en/thumb/b/ba/Flag_of_Germany.svg/1280px-Flag_of_Germany.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40365" y="2702706"/>
            <a:ext cx="2493087" cy="166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5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3724</TotalTime>
  <Words>939</Words>
  <Application>Microsoft Office PowerPoint</Application>
  <PresentationFormat>Widescreen</PresentationFormat>
  <Paragraphs>161</Paragraphs>
  <Slides>25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Wilson</dc:creator>
  <cp:lastModifiedBy>Michael Wilson</cp:lastModifiedBy>
  <cp:revision>113</cp:revision>
  <cp:lastPrinted>2014-12-04T18:52:48Z</cp:lastPrinted>
  <dcterms:created xsi:type="dcterms:W3CDTF">2014-03-08T13:39:26Z</dcterms:created>
  <dcterms:modified xsi:type="dcterms:W3CDTF">2017-12-08T08:49:26Z</dcterms:modified>
</cp:coreProperties>
</file>