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 id="2147483684" r:id="rId6"/>
    <p:sldMasterId id="2147483696" r:id="rId7"/>
  </p:sldMasterIdLst>
  <p:notesMasterIdLst>
    <p:notesMasterId r:id="rId47"/>
  </p:notesMasterIdLst>
  <p:sldIdLst>
    <p:sldId id="258" r:id="rId8"/>
    <p:sldId id="259" r:id="rId9"/>
    <p:sldId id="260" r:id="rId10"/>
    <p:sldId id="265" r:id="rId11"/>
    <p:sldId id="388" r:id="rId12"/>
    <p:sldId id="311" r:id="rId13"/>
    <p:sldId id="308" r:id="rId14"/>
    <p:sldId id="272" r:id="rId15"/>
    <p:sldId id="302" r:id="rId16"/>
    <p:sldId id="389" r:id="rId17"/>
    <p:sldId id="273" r:id="rId18"/>
    <p:sldId id="276" r:id="rId19"/>
    <p:sldId id="390" r:id="rId20"/>
    <p:sldId id="391" r:id="rId21"/>
    <p:sldId id="274" r:id="rId22"/>
    <p:sldId id="277" r:id="rId23"/>
    <p:sldId id="309" r:id="rId24"/>
    <p:sldId id="268" r:id="rId25"/>
    <p:sldId id="301" r:id="rId26"/>
    <p:sldId id="299" r:id="rId27"/>
    <p:sldId id="300" r:id="rId28"/>
    <p:sldId id="283" r:id="rId29"/>
    <p:sldId id="285" r:id="rId30"/>
    <p:sldId id="392" r:id="rId31"/>
    <p:sldId id="286" r:id="rId32"/>
    <p:sldId id="287" r:id="rId33"/>
    <p:sldId id="288" r:id="rId34"/>
    <p:sldId id="284" r:id="rId35"/>
    <p:sldId id="393" r:id="rId36"/>
    <p:sldId id="394" r:id="rId37"/>
    <p:sldId id="291" r:id="rId38"/>
    <p:sldId id="293" r:id="rId39"/>
    <p:sldId id="294" r:id="rId40"/>
    <p:sldId id="298" r:id="rId41"/>
    <p:sldId id="295" r:id="rId42"/>
    <p:sldId id="303" r:id="rId43"/>
    <p:sldId id="307" r:id="rId44"/>
    <p:sldId id="304" r:id="rId45"/>
    <p:sldId id="263"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3" autoAdjust="0"/>
    <p:restoredTop sz="83599" autoAdjust="0"/>
  </p:normalViewPr>
  <p:slideViewPr>
    <p:cSldViewPr snapToGrid="0">
      <p:cViewPr>
        <p:scale>
          <a:sx n="60" d="100"/>
          <a:sy n="60" d="100"/>
        </p:scale>
        <p:origin x="114"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 Gouldthorpe" userId="91b8191e-b8c9-4f73-9143-03a3579b0633" providerId="ADAL" clId="{F23E9695-141C-412E-BECE-3A03D43A5CE9}"/>
    <pc:docChg chg="delSld">
      <pc:chgData name="S Gouldthorpe" userId="91b8191e-b8c9-4f73-9143-03a3579b0633" providerId="ADAL" clId="{F23E9695-141C-412E-BECE-3A03D43A5CE9}" dt="2021-03-09T09:42:53.649" v="4" actId="2696"/>
      <pc:docMkLst>
        <pc:docMk/>
      </pc:docMkLst>
      <pc:sldChg chg="del">
        <pc:chgData name="S Gouldthorpe" userId="91b8191e-b8c9-4f73-9143-03a3579b0633" providerId="ADAL" clId="{F23E9695-141C-412E-BECE-3A03D43A5CE9}" dt="2021-03-09T09:42:53.649" v="4" actId="2696"/>
        <pc:sldMkLst>
          <pc:docMk/>
          <pc:sldMk cId="388733373" sldId="292"/>
        </pc:sldMkLst>
      </pc:sldChg>
      <pc:sldChg chg="del">
        <pc:chgData name="S Gouldthorpe" userId="91b8191e-b8c9-4f73-9143-03a3579b0633" providerId="ADAL" clId="{F23E9695-141C-412E-BECE-3A03D43A5CE9}" dt="2021-03-09T09:42:42.982" v="0" actId="2696"/>
        <pc:sldMkLst>
          <pc:docMk/>
          <pc:sldMk cId="3849213276" sldId="296"/>
        </pc:sldMkLst>
      </pc:sldChg>
      <pc:sldChg chg="del">
        <pc:chgData name="S Gouldthorpe" userId="91b8191e-b8c9-4f73-9143-03a3579b0633" providerId="ADAL" clId="{F23E9695-141C-412E-BECE-3A03D43A5CE9}" dt="2021-03-09T09:42:45.858" v="2" actId="2696"/>
        <pc:sldMkLst>
          <pc:docMk/>
          <pc:sldMk cId="1682999333" sldId="297"/>
        </pc:sldMkLst>
      </pc:sldChg>
      <pc:sldChg chg="del">
        <pc:chgData name="S Gouldthorpe" userId="91b8191e-b8c9-4f73-9143-03a3579b0633" providerId="ADAL" clId="{F23E9695-141C-412E-BECE-3A03D43A5CE9}" dt="2021-03-09T09:42:48.977" v="3" actId="2696"/>
        <pc:sldMkLst>
          <pc:docMk/>
          <pc:sldMk cId="2796615187" sldId="305"/>
        </pc:sldMkLst>
      </pc:sldChg>
      <pc:sldChg chg="del">
        <pc:chgData name="S Gouldthorpe" userId="91b8191e-b8c9-4f73-9143-03a3579b0633" providerId="ADAL" clId="{F23E9695-141C-412E-BECE-3A03D43A5CE9}" dt="2021-03-09T09:42:44.750" v="1" actId="2696"/>
        <pc:sldMkLst>
          <pc:docMk/>
          <pc:sldMk cId="1661669357" sldId="30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CDDF2D-05C4-4A88-9551-1014C7760738}" type="datetimeFigureOut">
              <a:rPr lang="en-GB" smtClean="0"/>
              <a:t>09/03/2021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13E492-2BE1-47F6-A827-2A173C8BE478}" type="slidenum">
              <a:rPr lang="en-GB" smtClean="0"/>
              <a:t>‹#›</a:t>
            </a:fld>
            <a:endParaRPr lang="en-GB"/>
          </a:p>
        </p:txBody>
      </p:sp>
    </p:spTree>
    <p:extLst>
      <p:ext uri="{BB962C8B-B14F-4D97-AF65-F5344CB8AC3E}">
        <p14:creationId xmlns:p14="http://schemas.microsoft.com/office/powerpoint/2010/main" val="2227024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should</a:t>
            </a:r>
            <a:r>
              <a:rPr lang="en-GB" baseline="0" dirty="0"/>
              <a:t> lead nicely to a discussion of the design mix</a:t>
            </a:r>
          </a:p>
          <a:p>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2</a:t>
            </a:fld>
            <a:endParaRPr lang="en-GB"/>
          </a:p>
        </p:txBody>
      </p:sp>
    </p:spTree>
    <p:extLst>
      <p:ext uri="{BB962C8B-B14F-4D97-AF65-F5344CB8AC3E}">
        <p14:creationId xmlns:p14="http://schemas.microsoft.com/office/powerpoint/2010/main" val="4290890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Because a customer does not have a Dyson product made to their exact</a:t>
            </a:r>
            <a:r>
              <a:rPr lang="en-GB" baseline="0" dirty="0"/>
              <a:t> specifications</a:t>
            </a:r>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21</a:t>
            </a:fld>
            <a:endParaRPr lang="en-GB"/>
          </a:p>
        </p:txBody>
      </p:sp>
    </p:spTree>
    <p:extLst>
      <p:ext uri="{BB962C8B-B14F-4D97-AF65-F5344CB8AC3E}">
        <p14:creationId xmlns:p14="http://schemas.microsoft.com/office/powerpoint/2010/main" val="3140978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Quote taken from: https://www.icix.com/cloud-apps/sustainability/ethical-sourcing/</a:t>
            </a:r>
          </a:p>
          <a:p>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28</a:t>
            </a:fld>
            <a:endParaRPr lang="en-GB"/>
          </a:p>
        </p:txBody>
      </p:sp>
    </p:spTree>
    <p:extLst>
      <p:ext uri="{BB962C8B-B14F-4D97-AF65-F5344CB8AC3E}">
        <p14:creationId xmlns:p14="http://schemas.microsoft.com/office/powerpoint/2010/main" val="2049453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4</a:t>
            </a:fld>
            <a:endParaRPr lang="en-GB"/>
          </a:p>
        </p:txBody>
      </p:sp>
    </p:spTree>
    <p:extLst>
      <p:ext uri="{BB962C8B-B14F-4D97-AF65-F5344CB8AC3E}">
        <p14:creationId xmlns:p14="http://schemas.microsoft.com/office/powerpoint/2010/main" val="412964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9858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Links should be made</a:t>
            </a:r>
            <a:r>
              <a:rPr lang="en-GB" baseline="0" dirty="0"/>
              <a:t> that a lower cost of production will give competitive advantage…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87CEBC-3939-4DB2-9E8E-669FDFFBF2C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2704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E0FA13-C5D8-4596-AB62-99BDC362977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5604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15</a:t>
            </a:fld>
            <a:endParaRPr lang="en-GB"/>
          </a:p>
        </p:txBody>
      </p:sp>
    </p:spTree>
    <p:extLst>
      <p:ext uri="{BB962C8B-B14F-4D97-AF65-F5344CB8AC3E}">
        <p14:creationId xmlns:p14="http://schemas.microsoft.com/office/powerpoint/2010/main" val="1088122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8861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1405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09/03/2021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58773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09/03/2021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66690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09/03/2021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930740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3/9/2021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71837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3/9/2021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58849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3/9/2021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09731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F25684E-0598-4AE1-8E02-D3985A25A99C}" type="datetimeFigureOut">
              <a:rPr lang="en-US" smtClean="0">
                <a:solidFill>
                  <a:prstClr val="black">
                    <a:tint val="75000"/>
                  </a:prstClr>
                </a:solidFill>
              </a:rPr>
              <a:pPr/>
              <a:t>3/9/2021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65349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F25684E-0598-4AE1-8E02-D3985A25A99C}" type="datetimeFigureOut">
              <a:rPr lang="en-US" smtClean="0">
                <a:solidFill>
                  <a:prstClr val="black">
                    <a:tint val="75000"/>
                  </a:prstClr>
                </a:solidFill>
              </a:rPr>
              <a:pPr/>
              <a:t>3/9/2021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87214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F25684E-0598-4AE1-8E02-D3985A25A99C}" type="datetimeFigureOut">
              <a:rPr lang="en-US" smtClean="0">
                <a:solidFill>
                  <a:prstClr val="black">
                    <a:tint val="75000"/>
                  </a:prstClr>
                </a:solidFill>
              </a:rPr>
              <a:pPr/>
              <a:t>3/9/2021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994067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25684E-0598-4AE1-8E02-D3985A25A99C}" type="datetimeFigureOut">
              <a:rPr lang="en-US" smtClean="0">
                <a:solidFill>
                  <a:prstClr val="black">
                    <a:tint val="75000"/>
                  </a:prstClr>
                </a:solidFill>
              </a:rPr>
              <a:pPr/>
              <a:t>3/9/2021</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72741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25684E-0598-4AE1-8E02-D3985A25A99C}" type="datetimeFigureOut">
              <a:rPr lang="en-US" smtClean="0">
                <a:solidFill>
                  <a:prstClr val="black">
                    <a:tint val="75000"/>
                  </a:prstClr>
                </a:solidFill>
              </a:rPr>
              <a:pPr/>
              <a:t>3/9/2021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68956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09/03/2021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5845185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25684E-0598-4AE1-8E02-D3985A25A99C}" type="datetimeFigureOut">
              <a:rPr lang="en-US" smtClean="0">
                <a:solidFill>
                  <a:prstClr val="black">
                    <a:tint val="75000"/>
                  </a:prstClr>
                </a:solidFill>
              </a:rPr>
              <a:pPr/>
              <a:t>3/9/2021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516970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3/9/2021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345992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3/9/2021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901421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26884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898922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820038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586775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61391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4379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46460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C1EECA-D644-4F04-882C-CE601AE152BD}" type="datetimeFigureOut">
              <a:rPr lang="en-GB" smtClean="0"/>
              <a:t>09/03/2021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9778630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010303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318447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986239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802955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356ADED-FFCD-430A-9048-4CBE5311A039}" type="datetimeFigureOut">
              <a:rPr lang="en-GB" smtClean="0"/>
              <a:t>09/03/2021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20D293-0E48-4E69-AA6D-449B8D3174C4}" type="slidenum">
              <a:rPr lang="en-GB" smtClean="0"/>
              <a:t>‹#›</a:t>
            </a:fld>
            <a:endParaRPr lang="en-GB"/>
          </a:p>
        </p:txBody>
      </p:sp>
    </p:spTree>
    <p:extLst>
      <p:ext uri="{BB962C8B-B14F-4D97-AF65-F5344CB8AC3E}">
        <p14:creationId xmlns:p14="http://schemas.microsoft.com/office/powerpoint/2010/main" val="12439572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56ADED-FFCD-430A-9048-4CBE5311A039}" type="datetimeFigureOut">
              <a:rPr lang="en-GB" smtClean="0"/>
              <a:t>09/03/2021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20D293-0E48-4E69-AA6D-449B8D3174C4}" type="slidenum">
              <a:rPr lang="en-GB" smtClean="0"/>
              <a:t>‹#›</a:t>
            </a:fld>
            <a:endParaRPr lang="en-GB"/>
          </a:p>
        </p:txBody>
      </p:sp>
    </p:spTree>
    <p:extLst>
      <p:ext uri="{BB962C8B-B14F-4D97-AF65-F5344CB8AC3E}">
        <p14:creationId xmlns:p14="http://schemas.microsoft.com/office/powerpoint/2010/main" val="7777652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56ADED-FFCD-430A-9048-4CBE5311A039}" type="datetimeFigureOut">
              <a:rPr lang="en-GB" smtClean="0"/>
              <a:t>09/03/2021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20D293-0E48-4E69-AA6D-449B8D3174C4}" type="slidenum">
              <a:rPr lang="en-GB" smtClean="0"/>
              <a:t>‹#›</a:t>
            </a:fld>
            <a:endParaRPr lang="en-GB"/>
          </a:p>
        </p:txBody>
      </p:sp>
    </p:spTree>
    <p:extLst>
      <p:ext uri="{BB962C8B-B14F-4D97-AF65-F5344CB8AC3E}">
        <p14:creationId xmlns:p14="http://schemas.microsoft.com/office/powerpoint/2010/main" val="2891694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356ADED-FFCD-430A-9048-4CBE5311A039}" type="datetimeFigureOut">
              <a:rPr lang="en-GB" smtClean="0"/>
              <a:t>09/03/2021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20D293-0E48-4E69-AA6D-449B8D3174C4}" type="slidenum">
              <a:rPr lang="en-GB" smtClean="0"/>
              <a:t>‹#›</a:t>
            </a:fld>
            <a:endParaRPr lang="en-GB"/>
          </a:p>
        </p:txBody>
      </p:sp>
    </p:spTree>
    <p:extLst>
      <p:ext uri="{BB962C8B-B14F-4D97-AF65-F5344CB8AC3E}">
        <p14:creationId xmlns:p14="http://schemas.microsoft.com/office/powerpoint/2010/main" val="29823826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356ADED-FFCD-430A-9048-4CBE5311A039}" type="datetimeFigureOut">
              <a:rPr lang="en-GB" smtClean="0"/>
              <a:t>09/03/2021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B20D293-0E48-4E69-AA6D-449B8D3174C4}" type="slidenum">
              <a:rPr lang="en-GB" smtClean="0"/>
              <a:t>‹#›</a:t>
            </a:fld>
            <a:endParaRPr lang="en-GB"/>
          </a:p>
        </p:txBody>
      </p:sp>
    </p:spTree>
    <p:extLst>
      <p:ext uri="{BB962C8B-B14F-4D97-AF65-F5344CB8AC3E}">
        <p14:creationId xmlns:p14="http://schemas.microsoft.com/office/powerpoint/2010/main" val="38114702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356ADED-FFCD-430A-9048-4CBE5311A039}" type="datetimeFigureOut">
              <a:rPr lang="en-GB" smtClean="0"/>
              <a:t>09/03/2021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B20D293-0E48-4E69-AA6D-449B8D3174C4}" type="slidenum">
              <a:rPr lang="en-GB" smtClean="0"/>
              <a:t>‹#›</a:t>
            </a:fld>
            <a:endParaRPr lang="en-GB"/>
          </a:p>
        </p:txBody>
      </p:sp>
    </p:spTree>
    <p:extLst>
      <p:ext uri="{BB962C8B-B14F-4D97-AF65-F5344CB8AC3E}">
        <p14:creationId xmlns:p14="http://schemas.microsoft.com/office/powerpoint/2010/main" val="2712816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0C1EECA-D644-4F04-882C-CE601AE152BD}" type="datetimeFigureOut">
              <a:rPr lang="en-GB" smtClean="0"/>
              <a:t>09/03/2021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2880451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56ADED-FFCD-430A-9048-4CBE5311A039}" type="datetimeFigureOut">
              <a:rPr lang="en-GB" smtClean="0"/>
              <a:t>09/03/2021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B20D293-0E48-4E69-AA6D-449B8D3174C4}" type="slidenum">
              <a:rPr lang="en-GB" smtClean="0"/>
              <a:t>‹#›</a:t>
            </a:fld>
            <a:endParaRPr lang="en-GB"/>
          </a:p>
        </p:txBody>
      </p:sp>
    </p:spTree>
    <p:extLst>
      <p:ext uri="{BB962C8B-B14F-4D97-AF65-F5344CB8AC3E}">
        <p14:creationId xmlns:p14="http://schemas.microsoft.com/office/powerpoint/2010/main" val="20053508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56ADED-FFCD-430A-9048-4CBE5311A039}" type="datetimeFigureOut">
              <a:rPr lang="en-GB" smtClean="0"/>
              <a:t>09/03/2021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20D293-0E48-4E69-AA6D-449B8D3174C4}" type="slidenum">
              <a:rPr lang="en-GB" smtClean="0"/>
              <a:t>‹#›</a:t>
            </a:fld>
            <a:endParaRPr lang="en-GB"/>
          </a:p>
        </p:txBody>
      </p:sp>
    </p:spTree>
    <p:extLst>
      <p:ext uri="{BB962C8B-B14F-4D97-AF65-F5344CB8AC3E}">
        <p14:creationId xmlns:p14="http://schemas.microsoft.com/office/powerpoint/2010/main" val="3666509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56ADED-FFCD-430A-9048-4CBE5311A039}" type="datetimeFigureOut">
              <a:rPr lang="en-GB" smtClean="0"/>
              <a:t>09/03/2021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20D293-0E48-4E69-AA6D-449B8D3174C4}" type="slidenum">
              <a:rPr lang="en-GB" smtClean="0"/>
              <a:t>‹#›</a:t>
            </a:fld>
            <a:endParaRPr lang="en-GB"/>
          </a:p>
        </p:txBody>
      </p:sp>
    </p:spTree>
    <p:extLst>
      <p:ext uri="{BB962C8B-B14F-4D97-AF65-F5344CB8AC3E}">
        <p14:creationId xmlns:p14="http://schemas.microsoft.com/office/powerpoint/2010/main" val="3193323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56ADED-FFCD-430A-9048-4CBE5311A039}" type="datetimeFigureOut">
              <a:rPr lang="en-GB" smtClean="0"/>
              <a:t>09/03/2021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20D293-0E48-4E69-AA6D-449B8D3174C4}" type="slidenum">
              <a:rPr lang="en-GB" smtClean="0"/>
              <a:t>‹#›</a:t>
            </a:fld>
            <a:endParaRPr lang="en-GB"/>
          </a:p>
        </p:txBody>
      </p:sp>
    </p:spTree>
    <p:extLst>
      <p:ext uri="{BB962C8B-B14F-4D97-AF65-F5344CB8AC3E}">
        <p14:creationId xmlns:p14="http://schemas.microsoft.com/office/powerpoint/2010/main" val="37146546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56ADED-FFCD-430A-9048-4CBE5311A039}" type="datetimeFigureOut">
              <a:rPr lang="en-GB" smtClean="0"/>
              <a:t>09/03/2021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20D293-0E48-4E69-AA6D-449B8D3174C4}" type="slidenum">
              <a:rPr lang="en-GB" smtClean="0"/>
              <a:t>‹#›</a:t>
            </a:fld>
            <a:endParaRPr lang="en-GB"/>
          </a:p>
        </p:txBody>
      </p:sp>
    </p:spTree>
    <p:extLst>
      <p:ext uri="{BB962C8B-B14F-4D97-AF65-F5344CB8AC3E}">
        <p14:creationId xmlns:p14="http://schemas.microsoft.com/office/powerpoint/2010/main" val="2724758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0C1EECA-D644-4F04-882C-CE601AE152BD}" type="datetimeFigureOut">
              <a:rPr lang="en-GB" smtClean="0"/>
              <a:t>09/03/2021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110658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0C1EECA-D644-4F04-882C-CE601AE152BD}" type="datetimeFigureOut">
              <a:rPr lang="en-GB" smtClean="0"/>
              <a:t>09/03/2021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665282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1EECA-D644-4F04-882C-CE601AE152BD}" type="datetimeFigureOut">
              <a:rPr lang="en-GB" smtClean="0"/>
              <a:t>09/03/2021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19297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C1EECA-D644-4F04-882C-CE601AE152BD}" type="datetimeFigureOut">
              <a:rPr lang="en-GB" smtClean="0"/>
              <a:t>09/03/2021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488991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C1EECA-D644-4F04-882C-CE601AE152BD}" type="datetimeFigureOut">
              <a:rPr lang="en-GB" smtClean="0"/>
              <a:t>09/03/2021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572753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1EECA-D644-4F04-882C-CE601AE152BD}" type="datetimeFigureOut">
              <a:rPr lang="en-GB" smtClean="0"/>
              <a:t>09/03/2021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E1AFFD-E431-4945-8358-AC8F848F815E}" type="slidenum">
              <a:rPr lang="en-GB" smtClean="0"/>
              <a:t>‹#›</a:t>
            </a:fld>
            <a:endParaRPr lang="en-GB"/>
          </a:p>
        </p:txBody>
      </p:sp>
    </p:spTree>
    <p:extLst>
      <p:ext uri="{BB962C8B-B14F-4D97-AF65-F5344CB8AC3E}">
        <p14:creationId xmlns:p14="http://schemas.microsoft.com/office/powerpoint/2010/main" val="3656642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25684E-0598-4AE1-8E02-D3985A25A99C}" type="datetimeFigureOut">
              <a:rPr lang="en-US" smtClean="0">
                <a:solidFill>
                  <a:prstClr val="black">
                    <a:tint val="75000"/>
                  </a:prstClr>
                </a:solidFill>
              </a:rPr>
              <a:pPr/>
              <a:t>3/9/2021</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64679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8320200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56ADED-FFCD-430A-9048-4CBE5311A039}" type="datetimeFigureOut">
              <a:rPr lang="en-GB" smtClean="0"/>
              <a:t>09/03/2021</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20D293-0E48-4E69-AA6D-449B8D3174C4}" type="slidenum">
              <a:rPr lang="en-GB" smtClean="0"/>
              <a:t>‹#›</a:t>
            </a:fld>
            <a:endParaRPr lang="en-GB"/>
          </a:p>
        </p:txBody>
      </p:sp>
    </p:spTree>
    <p:extLst>
      <p:ext uri="{BB962C8B-B14F-4D97-AF65-F5344CB8AC3E}">
        <p14:creationId xmlns:p14="http://schemas.microsoft.com/office/powerpoint/2010/main" val="261431884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jpeg"/><Relationship Id="rId10" Type="http://schemas.microsoft.com/office/2007/relationships/hdphoto" Target="../media/hdphoto2.wdp"/><Relationship Id="rId4" Type="http://schemas.openxmlformats.org/officeDocument/2006/relationships/image" Target="../media/image23.png"/><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Layout" Target="../slideLayouts/slideLayout4.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35.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microsoft.com/office/2007/relationships/hdphoto" Target="../media/hdphoto3.wdp"/><Relationship Id="rId5" Type="http://schemas.openxmlformats.org/officeDocument/2006/relationships/image" Target="../media/image5.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9.png"/><Relationship Id="rId1" Type="http://schemas.openxmlformats.org/officeDocument/2006/relationships/slideLayout" Target="../slideLayouts/slideLayout4.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hyperlink" Target="https://youtu.be/lhDoB9rGbGQ" TargetMode="External"/><Relationship Id="rId2" Type="http://schemas.openxmlformats.org/officeDocument/2006/relationships/hyperlink" Target="https://www.youtube.com/watch?v=kTMhI2Sevk4" TargetMode="External"/><Relationship Id="rId1" Type="http://schemas.openxmlformats.org/officeDocument/2006/relationships/slideLayout" Target="../slideLayouts/slideLayout2.xml"/><Relationship Id="rId5" Type="http://schemas.openxmlformats.org/officeDocument/2006/relationships/hyperlink" Target="https://youtu.be/RD8bai4hNBw" TargetMode="External"/><Relationship Id="rId4" Type="http://schemas.openxmlformats.org/officeDocument/2006/relationships/hyperlink" Target="https://youtu.be/XrZFM2nvLXA"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youtube.com/watch?v=zyF9MxlcItw"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KF7h6sMMuL0"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www.peakprosperity.com/video/85824/crash-course-chapter-23-environment-depleting-resource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dailymail.co.uk/news/article-472917/Birds-Eye-change-pollock-fish-fingers-save-cod-stocks.html" TargetMode="External"/><Relationship Id="rId7" Type="http://schemas.openxmlformats.org/officeDocument/2006/relationships/image" Target="../media/image52.png"/><Relationship Id="rId2" Type="http://schemas.openxmlformats.org/officeDocument/2006/relationships/hyperlink" Target="https://youtu.be/iq9O41fjMmM" TargetMode="Externa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hyperlink" Target="https://www.theguardian.com/lifeandstyle/2018/may/06/fish-and-chip-shops-economy-brexit-digital-disruption-national-dish" TargetMode="External"/><Relationship Id="rId4" Type="http://schemas.openxmlformats.org/officeDocument/2006/relationships/image" Target="../media/image50.jpe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hyperlink" Target="https://www.dezeen.com/2020/02/07/nike-space-hippie-recycled-trainer/" TargetMode="External"/><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hyperlink" Target="https://youtu.be/Sm9r_Zs2z6s" TargetMode="External"/><Relationship Id="rId4" Type="http://schemas.openxmlformats.org/officeDocument/2006/relationships/image" Target="../media/image60.png"/></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hyperlink" Target="https://www.theguardian.com/global-development/2021/mar/09/female-workers-at-hm-supplier-in-india-allege-widespread-sexual-violence?CMP=Share_AndroidApp_Other" TargetMode="External"/><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3" Type="http://schemas.openxmlformats.org/officeDocument/2006/relationships/hyperlink" Target="https://youtu.be/V2k2ospXXr8" TargetMode="External"/><Relationship Id="rId2" Type="http://schemas.openxmlformats.org/officeDocument/2006/relationships/hyperlink" Target="https://youtu.be/DaG10sqw9f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s://www.youtube.com/watch?v=s3VH0XZu4gY" TargetMode="Externa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3.xml"/><Relationship Id="rId7" Type="http://schemas.openxmlformats.org/officeDocument/2006/relationships/slide" Target="slide2.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youtu.be/Na_fSCFjxH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gif"/><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11" Type="http://schemas.microsoft.com/office/2007/relationships/hdphoto" Target="../media/hdphoto1.wdp"/><Relationship Id="rId5" Type="http://schemas.openxmlformats.org/officeDocument/2006/relationships/image" Target="../media/image14.png"/><Relationship Id="rId10" Type="http://schemas.openxmlformats.org/officeDocument/2006/relationships/image" Target="../media/image3.png"/><Relationship Id="rId4" Type="http://schemas.openxmlformats.org/officeDocument/2006/relationships/hyperlink" Target="https://www.youtube.com/watch?v=TPKgC8KPBMg" TargetMode="External"/><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Autofit/>
          </a:bodyPr>
          <a:lstStyle/>
          <a:p>
            <a:r>
              <a:rPr lang="en-GB" sz="6000" dirty="0"/>
              <a:t>1.3.1 Product / Service Design</a:t>
            </a:r>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a:bodyPr>
          <a:lstStyle/>
          <a:p>
            <a:r>
              <a:rPr lang="en-GB" dirty="0"/>
              <a:t>a) Design mix:</a:t>
            </a:r>
          </a:p>
          <a:p>
            <a:pPr lvl="1"/>
            <a:r>
              <a:rPr lang="en-GB" dirty="0"/>
              <a:t>function</a:t>
            </a:r>
          </a:p>
          <a:p>
            <a:pPr lvl="1"/>
            <a:r>
              <a:rPr lang="en-GB" dirty="0"/>
              <a:t>aesthetics</a:t>
            </a:r>
          </a:p>
          <a:p>
            <a:pPr lvl="1"/>
            <a:r>
              <a:rPr lang="en-GB" dirty="0"/>
              <a:t>cost</a:t>
            </a:r>
          </a:p>
          <a:p>
            <a:r>
              <a:rPr lang="en-GB" dirty="0"/>
              <a:t>b) Changes in the elements of the design mix to reflect social trends:</a:t>
            </a:r>
          </a:p>
          <a:p>
            <a:pPr lvl="1"/>
            <a:r>
              <a:rPr lang="en-GB" dirty="0"/>
              <a:t>concern over resource depletion: designing for waste minimisation, re-use and recycling</a:t>
            </a:r>
          </a:p>
          <a:p>
            <a:pPr lvl="1"/>
            <a:r>
              <a:rPr lang="en-GB" dirty="0"/>
              <a:t>ethical sourcing</a:t>
            </a:r>
          </a:p>
        </p:txBody>
      </p:sp>
    </p:spTree>
    <p:extLst>
      <p:ext uri="{BB962C8B-B14F-4D97-AF65-F5344CB8AC3E}">
        <p14:creationId xmlns:p14="http://schemas.microsoft.com/office/powerpoint/2010/main" val="1899270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b="1" i="1" dirty="0">
                <a:highlight>
                  <a:srgbClr val="FFFF00"/>
                </a:highlight>
              </a:rPr>
              <a:t>How important is it that these products have function in mind when designed? (rate 1 Not so much and 10 very)</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536" y="1556792"/>
            <a:ext cx="3048000"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1904" y="1340768"/>
            <a:ext cx="3810000"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0" y="4077072"/>
            <a:ext cx="2857500"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9364" y="3717033"/>
            <a:ext cx="2625080" cy="2003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1550" y="4600948"/>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1925794" y="3518942"/>
            <a:ext cx="274145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GB"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Function</a:t>
            </a:r>
          </a:p>
        </p:txBody>
      </p:sp>
      <p:sp>
        <p:nvSpPr>
          <p:cNvPr id="9" name="Rectangle 8">
            <a:extLst>
              <a:ext uri="{FF2B5EF4-FFF2-40B4-BE49-F238E27FC236}">
                <a16:creationId xmlns:a16="http://schemas.microsoft.com/office/drawing/2014/main" id="{D575B604-54FC-486D-8CC2-BB2CFE2F2DFA}"/>
              </a:ext>
            </a:extLst>
          </p:cNvPr>
          <p:cNvSpPr/>
          <p:nvPr/>
        </p:nvSpPr>
        <p:spPr>
          <a:xfrm>
            <a:off x="1524000" y="6236618"/>
            <a:ext cx="9144000" cy="64807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00" dirty="0">
                <a:solidFill>
                  <a:schemeClr val="tx1"/>
                </a:solidFill>
              </a:rPr>
              <a:t>Explain why function is so important for these products.</a:t>
            </a:r>
          </a:p>
        </p:txBody>
      </p:sp>
    </p:spTree>
    <p:extLst>
      <p:ext uri="{BB962C8B-B14F-4D97-AF65-F5344CB8AC3E}">
        <p14:creationId xmlns:p14="http://schemas.microsoft.com/office/powerpoint/2010/main" val="389289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4680857" cy="1325563"/>
          </a:xfrm>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  Function</a:t>
            </a: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0" y="1690687"/>
            <a:ext cx="3048000"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67561" y="361415"/>
            <a:ext cx="2625080" cy="2003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63741" y="2333997"/>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Image result for functional product"/>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92641" y="361415"/>
            <a:ext cx="3898670" cy="289052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25582" y="3886870"/>
            <a:ext cx="3667059" cy="2162784"/>
          </a:xfrm>
          <a:prstGeom prst="rect">
            <a:avLst/>
          </a:prstGeom>
        </p:spPr>
      </p:pic>
      <p:pic>
        <p:nvPicPr>
          <p:cNvPr id="3" name="Picture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02045" y="3652838"/>
            <a:ext cx="3004457" cy="2497592"/>
          </a:xfrm>
          <a:prstGeom prst="rect">
            <a:avLst/>
          </a:prstGeom>
        </p:spPr>
      </p:pic>
      <p:pic>
        <p:nvPicPr>
          <p:cNvPr id="12" name="Picture 11"/>
          <p:cNvPicPr>
            <a:picLocks noChangeAspect="1"/>
          </p:cNvPicPr>
          <p:nvPr/>
        </p:nvPicPr>
        <p:blipFill>
          <a:blip r:embed="rId8"/>
          <a:stretch>
            <a:fillRect/>
          </a:stretch>
        </p:blipFill>
        <p:spPr>
          <a:xfrm>
            <a:off x="8092640" y="3251943"/>
            <a:ext cx="3894283" cy="2797711"/>
          </a:xfrm>
          <a:prstGeom prst="rect">
            <a:avLst/>
          </a:prstGeom>
        </p:spPr>
      </p:pic>
      <p:sp>
        <p:nvSpPr>
          <p:cNvPr id="13" name="TextBox 12"/>
          <p:cNvSpPr txBox="1"/>
          <p:nvPr/>
        </p:nvSpPr>
        <p:spPr>
          <a:xfrm>
            <a:off x="624766" y="6054465"/>
            <a:ext cx="11268690" cy="646331"/>
          </a:xfrm>
          <a:prstGeom prst="rect">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solidFill>
                  <a:schemeClr val="tx1"/>
                </a:solidFill>
                <a:latin typeface="Arial Black" panose="020B0A04020102020204" pitchFamily="34" charset="0"/>
              </a:rPr>
              <a:t>Function, purpose, job, task, duty, ergonomics</a:t>
            </a:r>
            <a:r>
              <a:rPr lang="en-GB" dirty="0">
                <a:solidFill>
                  <a:schemeClr val="tx1"/>
                </a:solidFill>
              </a:rPr>
              <a:t>, </a:t>
            </a:r>
            <a:r>
              <a:rPr lang="en-GB" dirty="0">
                <a:solidFill>
                  <a:schemeClr val="tx1"/>
                </a:solidFill>
                <a:latin typeface="Arial Black" panose="020B0A04020102020204" pitchFamily="34" charset="0"/>
              </a:rPr>
              <a:t>usability</a:t>
            </a:r>
            <a:r>
              <a:rPr lang="en-GB" dirty="0">
                <a:solidFill>
                  <a:schemeClr val="tx1"/>
                </a:solidFill>
              </a:rPr>
              <a:t>, </a:t>
            </a:r>
            <a:r>
              <a:rPr lang="en-GB" dirty="0">
                <a:solidFill>
                  <a:schemeClr val="tx1"/>
                </a:solidFill>
                <a:latin typeface="Arial Black" panose="020B0A04020102020204" pitchFamily="34" charset="0"/>
              </a:rPr>
              <a:t>safety</a:t>
            </a:r>
            <a:r>
              <a:rPr lang="en-GB" dirty="0">
                <a:solidFill>
                  <a:schemeClr val="tx1"/>
                </a:solidFill>
              </a:rPr>
              <a:t>, </a:t>
            </a:r>
            <a:r>
              <a:rPr lang="en-GB" dirty="0">
                <a:solidFill>
                  <a:schemeClr val="tx1"/>
                </a:solidFill>
                <a:latin typeface="Arial Black" panose="020B0A04020102020204" pitchFamily="34" charset="0"/>
              </a:rPr>
              <a:t>reliability</a:t>
            </a:r>
            <a:r>
              <a:rPr lang="en-GB" dirty="0">
                <a:solidFill>
                  <a:schemeClr val="tx1"/>
                </a:solidFill>
              </a:rPr>
              <a:t>, </a:t>
            </a:r>
            <a:r>
              <a:rPr lang="en-GB" dirty="0">
                <a:solidFill>
                  <a:schemeClr val="tx1"/>
                </a:solidFill>
                <a:latin typeface="Arial Black" panose="020B0A04020102020204" pitchFamily="34" charset="0"/>
              </a:rPr>
              <a:t>functionality, find some products which have function as their most important aspect</a:t>
            </a:r>
          </a:p>
        </p:txBody>
      </p:sp>
      <p:pic>
        <p:nvPicPr>
          <p:cNvPr id="14" name="Picture 13"/>
          <p:cNvPicPr/>
          <p:nvPr/>
        </p:nvPicPr>
        <p:blipFill>
          <a:blip r:embed="rId9" cstate="email">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a:ext>
            </a:extLst>
          </a:blip>
          <a:stretch>
            <a:fillRect/>
          </a:stretch>
        </p:blipFill>
        <p:spPr>
          <a:xfrm>
            <a:off x="3663352" y="657650"/>
            <a:ext cx="762230" cy="715573"/>
          </a:xfrm>
          <a:prstGeom prst="rect">
            <a:avLst/>
          </a:prstGeom>
        </p:spPr>
      </p:pic>
    </p:spTree>
    <p:extLst>
      <p:ext uri="{BB962C8B-B14F-4D97-AF65-F5344CB8AC3E}">
        <p14:creationId xmlns:p14="http://schemas.microsoft.com/office/powerpoint/2010/main" val="1054308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  Function</a:t>
            </a:r>
          </a:p>
        </p:txBody>
      </p:sp>
      <p:sp>
        <p:nvSpPr>
          <p:cNvPr id="4" name="Content Placeholder 3"/>
          <p:cNvSpPr>
            <a:spLocks noGrp="1"/>
          </p:cNvSpPr>
          <p:nvPr>
            <p:ph sz="half" idx="1"/>
          </p:nvPr>
        </p:nvSpPr>
        <p:spPr>
          <a:xfrm>
            <a:off x="838200" y="1825625"/>
            <a:ext cx="5483772" cy="4351338"/>
          </a:xfrm>
        </p:spPr>
        <p:style>
          <a:lnRef idx="2">
            <a:schemeClr val="accent5"/>
          </a:lnRef>
          <a:fillRef idx="1">
            <a:schemeClr val="lt1"/>
          </a:fillRef>
          <a:effectRef idx="0">
            <a:schemeClr val="accent5"/>
          </a:effectRef>
          <a:fontRef idx="minor">
            <a:schemeClr val="dk1"/>
          </a:fontRef>
        </p:style>
        <p:txBody>
          <a:bodyPr>
            <a:normAutofit fontScale="70000" lnSpcReduction="20000"/>
          </a:bodyPr>
          <a:lstStyle/>
          <a:p>
            <a:pPr marL="0" indent="0">
              <a:buNone/>
            </a:pPr>
            <a:r>
              <a:rPr lang="en-GB" sz="3600" dirty="0"/>
              <a:t>Questions that a business may need to answer about the function of a new product or service during its design:</a:t>
            </a:r>
          </a:p>
          <a:p>
            <a:pPr marL="0" indent="0">
              <a:buNone/>
            </a:pPr>
            <a:endParaRPr lang="en-GB" sz="3600" dirty="0"/>
          </a:p>
          <a:p>
            <a:pPr>
              <a:buFont typeface="Webdings" panose="05030102010509060703" pitchFamily="18" charset="2"/>
              <a:buChar char=""/>
            </a:pPr>
            <a:r>
              <a:rPr lang="en-GB" sz="3600" dirty="0"/>
              <a:t>Will the product or service be fit for purpose?</a:t>
            </a:r>
          </a:p>
          <a:p>
            <a:pPr>
              <a:buFont typeface="Webdings" panose="05030102010509060703" pitchFamily="18" charset="2"/>
              <a:buChar char=""/>
            </a:pPr>
            <a:r>
              <a:rPr lang="en-GB" sz="3600" dirty="0"/>
              <a:t>What does the product do? In a Dyson vacuum cleaner, it is designed to clean without needing a bag inside which lost suction when it got full</a:t>
            </a:r>
          </a:p>
          <a:p>
            <a:pPr>
              <a:buFont typeface="Webdings" panose="05030102010509060703" pitchFamily="18" charset="2"/>
              <a:buChar char=""/>
            </a:pPr>
            <a:r>
              <a:rPr lang="en-GB" sz="3600" dirty="0"/>
              <a:t>How well does it perform?  In a car this may be its mpg (miles per gallon, the higher the number the less petrol it will need) or its top speed </a:t>
            </a:r>
          </a:p>
          <a:p>
            <a:endParaRPr lang="en-GB" dirty="0"/>
          </a:p>
          <a:p>
            <a:pPr marL="0" indent="0">
              <a:buNone/>
            </a:pPr>
            <a:endParaRPr lang="en-GB" dirty="0"/>
          </a:p>
        </p:txBody>
      </p:sp>
      <p:pic>
        <p:nvPicPr>
          <p:cNvPr id="6" name="Content Placeholder 5"/>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455979" y="1904150"/>
            <a:ext cx="5181600" cy="3049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3685079" y="684797"/>
            <a:ext cx="762230" cy="715573"/>
          </a:xfrm>
          <a:prstGeom prst="rect">
            <a:avLst/>
          </a:prstGeom>
        </p:spPr>
      </p:pic>
    </p:spTree>
    <p:extLst>
      <p:ext uri="{BB962C8B-B14F-4D97-AF65-F5344CB8AC3E}">
        <p14:creationId xmlns:p14="http://schemas.microsoft.com/office/powerpoint/2010/main" val="3546964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en-GB" dirty="0"/>
              <a:t>Questions the design team might ask the production department…</a:t>
            </a:r>
          </a:p>
          <a:p>
            <a:r>
              <a:rPr lang="en-GB" dirty="0"/>
              <a:t>What is the minimum cost that we can make this product for whilst retaining quality?</a:t>
            </a:r>
          </a:p>
          <a:p>
            <a:r>
              <a:rPr lang="en-GB" dirty="0"/>
              <a:t>Can this product be made using productive capacity?  Can it be made efficiently?</a:t>
            </a:r>
          </a:p>
          <a:p>
            <a:r>
              <a:rPr lang="en-GB" dirty="0"/>
              <a:t>Can it be produced for a lower cost than the competitors?</a:t>
            </a:r>
          </a:p>
        </p:txBody>
      </p:sp>
      <p:sp>
        <p:nvSpPr>
          <p:cNvPr id="4" name="Rectangle 3"/>
          <p:cNvSpPr/>
          <p:nvPr/>
        </p:nvSpPr>
        <p:spPr>
          <a:xfrm>
            <a:off x="3616461" y="322412"/>
            <a:ext cx="4256550" cy="923330"/>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GB"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Cost    ££££££</a:t>
            </a:r>
          </a:p>
        </p:txBody>
      </p:sp>
      <p:sp>
        <p:nvSpPr>
          <p:cNvPr id="5" name="Rectangle 4">
            <a:extLst>
              <a:ext uri="{FF2B5EF4-FFF2-40B4-BE49-F238E27FC236}">
                <a16:creationId xmlns:a16="http://schemas.microsoft.com/office/drawing/2014/main" id="{CDF342EE-7540-48F7-BB09-C40DB65EA565}"/>
              </a:ext>
            </a:extLst>
          </p:cNvPr>
          <p:cNvSpPr/>
          <p:nvPr/>
        </p:nvSpPr>
        <p:spPr>
          <a:xfrm>
            <a:off x="1524000" y="6252481"/>
            <a:ext cx="9144000" cy="64807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00" dirty="0">
                <a:solidFill>
                  <a:prstClr val="black"/>
                </a:solidFill>
                <a:latin typeface="Calibri"/>
              </a:rPr>
              <a:t>For which type of products is cost the most important element in the design mix?  Explain your answer.</a:t>
            </a:r>
          </a:p>
        </p:txBody>
      </p:sp>
    </p:spTree>
    <p:extLst>
      <p:ext uri="{BB962C8B-B14F-4D97-AF65-F5344CB8AC3E}">
        <p14:creationId xmlns:p14="http://schemas.microsoft.com/office/powerpoint/2010/main" val="1435632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E1D24-0818-4961-A0DD-6C7F78EB00B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4119265-474B-4654-8C5D-A7347AF8D63D}"/>
              </a:ext>
            </a:extLst>
          </p:cNvPr>
          <p:cNvSpPr>
            <a:spLocks noGrp="1"/>
          </p:cNvSpPr>
          <p:nvPr>
            <p:ph idx="1"/>
          </p:nvPr>
        </p:nvSpPr>
        <p:spPr/>
        <p:txBody>
          <a:bodyPr/>
          <a:lstStyle/>
          <a:p>
            <a:endParaRPr lang="en-GB" dirty="0"/>
          </a:p>
        </p:txBody>
      </p:sp>
      <p:pic>
        <p:nvPicPr>
          <p:cNvPr id="1026" name="Picture 2" descr="Hull petrol station raid after knife-point till threat sparks manhunt -  Hull Live">
            <a:extLst>
              <a:ext uri="{FF2B5EF4-FFF2-40B4-BE49-F238E27FC236}">
                <a16:creationId xmlns:a16="http://schemas.microsoft.com/office/drawing/2014/main" id="{6B192E6E-F0E3-4047-A33D-32237A5424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6352" y="52065"/>
            <a:ext cx="3140968" cy="31409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ew electricity rules enters into force | European Commission">
            <a:extLst>
              <a:ext uri="{FF2B5EF4-FFF2-40B4-BE49-F238E27FC236}">
                <a16:creationId xmlns:a16="http://schemas.microsoft.com/office/drawing/2014/main" id="{5098649B-E98E-46FD-8D17-4D5948C3DD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3742" y="274639"/>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ashed Potatoes – Main Crop Cornish – 25kg – FreshPoint Local">
            <a:extLst>
              <a:ext uri="{FF2B5EF4-FFF2-40B4-BE49-F238E27FC236}">
                <a16:creationId xmlns:a16="http://schemas.microsoft.com/office/drawing/2014/main" id="{7E241913-B3E9-442A-94CA-2D4E5543DD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5561" y="3588036"/>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gold">
            <a:extLst>
              <a:ext uri="{FF2B5EF4-FFF2-40B4-BE49-F238E27FC236}">
                <a16:creationId xmlns:a16="http://schemas.microsoft.com/office/drawing/2014/main" id="{5EEAFFFB-B58A-4FD4-B096-3B2328FF3B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17629" y="2222868"/>
            <a:ext cx="1838325" cy="10572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roduct Image">
            <a:extLst>
              <a:ext uri="{FF2B5EF4-FFF2-40B4-BE49-F238E27FC236}">
                <a16:creationId xmlns:a16="http://schemas.microsoft.com/office/drawing/2014/main" id="{4AA24E99-B076-46D5-91FE-C71ABEAD08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2416" y="4287803"/>
            <a:ext cx="1666875" cy="16668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roduct Image">
            <a:extLst>
              <a:ext uri="{FF2B5EF4-FFF2-40B4-BE49-F238E27FC236}">
                <a16:creationId xmlns:a16="http://schemas.microsoft.com/office/drawing/2014/main" id="{FFB54D79-BA1A-45EE-BC23-3AF986D7C01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99290" y="3829050"/>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AD179DFC-307D-4E82-9C27-4143D0E004B2}"/>
              </a:ext>
            </a:extLst>
          </p:cNvPr>
          <p:cNvSpPr/>
          <p:nvPr/>
        </p:nvSpPr>
        <p:spPr>
          <a:xfrm>
            <a:off x="1524000" y="6199920"/>
            <a:ext cx="9144000" cy="64807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00" dirty="0">
                <a:solidFill>
                  <a:prstClr val="black"/>
                </a:solidFill>
                <a:latin typeface="Calibri"/>
              </a:rPr>
              <a:t>For which type of products is cost the most important element in the design mix?  Explain your answer.</a:t>
            </a:r>
          </a:p>
        </p:txBody>
      </p:sp>
      <p:pic>
        <p:nvPicPr>
          <p:cNvPr id="1038" name="Picture 14" descr="UK banks are 'stifling' start-up firms by rejecting applications for  business bank accounts | Daily Mail Online">
            <a:extLst>
              <a:ext uri="{FF2B5EF4-FFF2-40B4-BE49-F238E27FC236}">
                <a16:creationId xmlns:a16="http://schemas.microsoft.com/office/drawing/2014/main" id="{37708D76-81AC-418C-98C8-D1A579911AE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43523" y="2600325"/>
            <a:ext cx="2762250"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4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06171" y="565337"/>
            <a:ext cx="742372" cy="925137"/>
          </a:xfrm>
          <a:prstGeom prst="rect">
            <a:avLst/>
          </a:prstGeom>
        </p:spPr>
      </p:pic>
      <p:sp>
        <p:nvSpPr>
          <p:cNvPr id="4" name="Title 3"/>
          <p:cNvSpPr>
            <a:spLocks noGrp="1"/>
          </p:cNvSpPr>
          <p:nvPr>
            <p:ph type="title"/>
          </p:nvPr>
        </p:nvSpPr>
        <p:spPr>
          <a:xfrm>
            <a:off x="838200" y="365125"/>
            <a:ext cx="10159672" cy="1325563"/>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GB" dirty="0"/>
              <a:t>  Cost (economic manufacture)</a:t>
            </a:r>
          </a:p>
        </p:txBody>
      </p:sp>
      <p:pic>
        <p:nvPicPr>
          <p:cNvPr id="12" name="Picture 11"/>
          <p:cNvPicPr>
            <a:picLocks noChangeAspect="1"/>
          </p:cNvPicPr>
          <p:nvPr/>
        </p:nvPicPr>
        <p:blipFill>
          <a:blip r:embed="rId4"/>
          <a:stretch>
            <a:fillRect/>
          </a:stretch>
        </p:blipFill>
        <p:spPr>
          <a:xfrm>
            <a:off x="838200" y="1987322"/>
            <a:ext cx="9791700" cy="4276725"/>
          </a:xfrm>
          <a:prstGeom prst="rect">
            <a:avLst/>
          </a:prstGeom>
        </p:spPr>
      </p:pic>
      <p:pic>
        <p:nvPicPr>
          <p:cNvPr id="7" name="Picture 6"/>
          <p:cNvPicPr/>
          <p:nvPr/>
        </p:nvPicPr>
        <p:blipFill>
          <a:blip r:embed="rId5" cstate="email">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tretch>
            <a:fillRect/>
          </a:stretch>
        </p:blipFill>
        <p:spPr>
          <a:xfrm>
            <a:off x="8447158" y="665868"/>
            <a:ext cx="634497" cy="724073"/>
          </a:xfrm>
          <a:prstGeom prst="rect">
            <a:avLst/>
          </a:prstGeom>
        </p:spPr>
      </p:pic>
    </p:spTree>
    <p:extLst>
      <p:ext uri="{BB962C8B-B14F-4D97-AF65-F5344CB8AC3E}">
        <p14:creationId xmlns:p14="http://schemas.microsoft.com/office/powerpoint/2010/main" val="3700725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 Cost (economic manufacture) – questions </a:t>
            </a:r>
          </a:p>
        </p:txBody>
      </p:sp>
      <p:sp>
        <p:nvSpPr>
          <p:cNvPr id="4" name="Content Placeholder 3"/>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en-GB" dirty="0"/>
              <a:t>Questions the design team might ask the production department during the design phase</a:t>
            </a:r>
          </a:p>
          <a:p>
            <a:pPr lvl="1"/>
            <a:r>
              <a:rPr lang="en-GB" dirty="0"/>
              <a:t>What is the minimum cost that we can make this product for whilst retaining quality?</a:t>
            </a:r>
          </a:p>
          <a:p>
            <a:pPr lvl="1"/>
            <a:r>
              <a:rPr lang="en-GB" dirty="0"/>
              <a:t>Can it be made efficiently?</a:t>
            </a:r>
          </a:p>
          <a:p>
            <a:pPr lvl="1"/>
            <a:r>
              <a:rPr lang="en-GB" dirty="0"/>
              <a:t>Can it be produced for a lower cost than the competitors?</a:t>
            </a:r>
          </a:p>
          <a:p>
            <a:r>
              <a:rPr lang="en-GB" dirty="0"/>
              <a:t>A lower cost of production will mean competitive advantage for the business – they can pass on lower prices to customers, making the product more appealing</a:t>
            </a:r>
          </a:p>
          <a:p>
            <a:endParaRPr lang="en-GB" dirty="0"/>
          </a:p>
        </p:txBody>
      </p:sp>
      <p:pic>
        <p:nvPicPr>
          <p:cNvPr id="6" name="Content Placeholder 5"/>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096000" y="1825625"/>
            <a:ext cx="5181600" cy="2845718"/>
          </a:xfrm>
          <a:prstGeom prst="rect">
            <a:avLst/>
          </a:prstGeom>
        </p:spPr>
      </p:pic>
      <p:sp>
        <p:nvSpPr>
          <p:cNvPr id="7" name="TextBox 6"/>
          <p:cNvSpPr txBox="1"/>
          <p:nvPr/>
        </p:nvSpPr>
        <p:spPr>
          <a:xfrm>
            <a:off x="6096000" y="5029200"/>
            <a:ext cx="5226628" cy="923330"/>
          </a:xfrm>
          <a:prstGeom prst="rect">
            <a:avLst/>
          </a:prstGeom>
          <a:solidFill>
            <a:srgbClr val="FFFF00"/>
          </a:solidFill>
        </p:spPr>
        <p:txBody>
          <a:bodyPr wrap="square" rtlCol="0">
            <a:spAutoFit/>
          </a:bodyPr>
          <a:lstStyle/>
          <a:p>
            <a:r>
              <a:rPr lang="en-GB" dirty="0">
                <a:latin typeface="Arial Rounded MT Bold" panose="020F0704030504030204" pitchFamily="34" charset="0"/>
              </a:rPr>
              <a:t>Ford production line, when designing a new car what kinds of costs do you think they will need to take into consideration?</a:t>
            </a:r>
          </a:p>
        </p:txBody>
      </p:sp>
      <p:pic>
        <p:nvPicPr>
          <p:cNvPr id="8" name="Picture 7"/>
          <p:cNvPicPr/>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10719303" y="615526"/>
            <a:ext cx="634497" cy="724073"/>
          </a:xfrm>
          <a:prstGeom prst="rect">
            <a:avLst/>
          </a:prstGeom>
        </p:spPr>
      </p:pic>
    </p:spTree>
    <p:extLst>
      <p:ext uri="{BB962C8B-B14F-4D97-AF65-F5344CB8AC3E}">
        <p14:creationId xmlns:p14="http://schemas.microsoft.com/office/powerpoint/2010/main" val="3387500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763A9-1327-424B-ABB5-941DEF1AA6A5}"/>
              </a:ext>
            </a:extLst>
          </p:cNvPr>
          <p:cNvSpPr>
            <a:spLocks noGrp="1"/>
          </p:cNvSpPr>
          <p:nvPr>
            <p:ph type="title"/>
          </p:nvPr>
        </p:nvSpPr>
        <p:spPr>
          <a:xfrm>
            <a:off x="838200" y="18255"/>
            <a:ext cx="10515600" cy="1325563"/>
          </a:xfrm>
        </p:spPr>
        <p:txBody>
          <a:bodyPr>
            <a:normAutofit fontScale="90000"/>
          </a:bodyPr>
          <a:lstStyle/>
          <a:p>
            <a:r>
              <a:rPr lang="en-GB" sz="4000" dirty="0"/>
              <a:t>Watch the following videos and answer the question above each video (use this as part of your notes) </a:t>
            </a:r>
            <a:endParaRPr lang="en-GB" dirty="0"/>
          </a:p>
        </p:txBody>
      </p:sp>
      <p:sp>
        <p:nvSpPr>
          <p:cNvPr id="3" name="Content Placeholder 2">
            <a:extLst>
              <a:ext uri="{FF2B5EF4-FFF2-40B4-BE49-F238E27FC236}">
                <a16:creationId xmlns:a16="http://schemas.microsoft.com/office/drawing/2014/main" id="{DCFA1277-700A-421F-BD03-4DCC9330D9C0}"/>
              </a:ext>
            </a:extLst>
          </p:cNvPr>
          <p:cNvSpPr>
            <a:spLocks noGrp="1"/>
          </p:cNvSpPr>
          <p:nvPr>
            <p:ph idx="1"/>
          </p:nvPr>
        </p:nvSpPr>
        <p:spPr>
          <a:xfrm>
            <a:off x="299545" y="1343818"/>
            <a:ext cx="11619186" cy="5088513"/>
          </a:xfrm>
        </p:spPr>
        <p:txBody>
          <a:bodyPr>
            <a:normAutofit/>
          </a:bodyPr>
          <a:lstStyle/>
          <a:p>
            <a:pPr marL="0" indent="0">
              <a:buNone/>
            </a:pPr>
            <a:r>
              <a:rPr lang="en-GB" dirty="0"/>
              <a:t>Remember: Think about linking to Porter and how the business would look to achieve a competitive advantage. </a:t>
            </a:r>
          </a:p>
          <a:p>
            <a:pPr marL="0" indent="0">
              <a:buNone/>
            </a:pPr>
            <a:r>
              <a:rPr lang="en-GB" sz="2400" dirty="0">
                <a:highlight>
                  <a:srgbClr val="FFFF00"/>
                </a:highlight>
              </a:rPr>
              <a:t>Assess the benefits to Corona of focusing on </a:t>
            </a:r>
            <a:r>
              <a:rPr lang="en-GB" sz="2400" b="1" dirty="0">
                <a:highlight>
                  <a:srgbClr val="FFFF00"/>
                </a:highlight>
              </a:rPr>
              <a:t>function </a:t>
            </a:r>
          </a:p>
          <a:p>
            <a:pPr marL="0" indent="0">
              <a:buNone/>
            </a:pPr>
            <a:r>
              <a:rPr lang="en-GB" sz="2400" dirty="0">
                <a:highlight>
                  <a:srgbClr val="FFFF00"/>
                </a:highlight>
                <a:hlinkClick r:id="rId2"/>
              </a:rPr>
              <a:t>https://www.youtube.com/watch?v=kTMhI2Sevk4</a:t>
            </a:r>
            <a:endParaRPr lang="en-GB" sz="2400" dirty="0">
              <a:highlight>
                <a:srgbClr val="FFFF00"/>
              </a:highlight>
            </a:endParaRPr>
          </a:p>
          <a:p>
            <a:pPr marL="0" indent="0">
              <a:buNone/>
            </a:pPr>
            <a:r>
              <a:rPr lang="en-GB" sz="2400" dirty="0">
                <a:highlight>
                  <a:srgbClr val="FFFF00"/>
                </a:highlight>
              </a:rPr>
              <a:t>Assess the benefits of Brompton of focusing on </a:t>
            </a:r>
            <a:r>
              <a:rPr lang="en-GB" sz="2400" b="1" dirty="0">
                <a:highlight>
                  <a:srgbClr val="FFFF00"/>
                </a:highlight>
              </a:rPr>
              <a:t>function </a:t>
            </a:r>
          </a:p>
          <a:p>
            <a:pPr marL="0" indent="0">
              <a:buNone/>
            </a:pPr>
            <a:r>
              <a:rPr lang="en-GB" sz="2400" dirty="0">
                <a:highlight>
                  <a:srgbClr val="FFFF00"/>
                </a:highlight>
                <a:hlinkClick r:id="rId3"/>
              </a:rPr>
              <a:t>https://youtu.be/lhDoB9rGbGQ</a:t>
            </a:r>
            <a:endParaRPr lang="en-GB" sz="2400" dirty="0">
              <a:highlight>
                <a:srgbClr val="FFFF00"/>
              </a:highlight>
            </a:endParaRPr>
          </a:p>
          <a:p>
            <a:pPr marL="0" indent="0">
              <a:buNone/>
            </a:pPr>
            <a:r>
              <a:rPr lang="en-GB" sz="2400" dirty="0">
                <a:highlight>
                  <a:srgbClr val="FFFF00"/>
                </a:highlight>
              </a:rPr>
              <a:t>Assess the importance to a company such as McDonalds/Burger king of focusing on </a:t>
            </a:r>
            <a:r>
              <a:rPr lang="en-GB" sz="2400" b="1" dirty="0">
                <a:highlight>
                  <a:srgbClr val="FFFF00"/>
                </a:highlight>
              </a:rPr>
              <a:t>aesthetics</a:t>
            </a:r>
            <a:r>
              <a:rPr lang="en-GB" sz="2400" dirty="0">
                <a:highlight>
                  <a:srgbClr val="FFFF00"/>
                </a:highlight>
              </a:rPr>
              <a:t>?</a:t>
            </a:r>
          </a:p>
          <a:p>
            <a:pPr marL="0" indent="0">
              <a:buNone/>
            </a:pPr>
            <a:r>
              <a:rPr lang="en-GB" sz="2400" dirty="0">
                <a:highlight>
                  <a:srgbClr val="FFFF00"/>
                </a:highlight>
                <a:hlinkClick r:id="rId4"/>
              </a:rPr>
              <a:t>https://youtu.be/XrZFM2nvLXA</a:t>
            </a:r>
            <a:endParaRPr lang="en-GB" sz="2400" dirty="0">
              <a:highlight>
                <a:srgbClr val="FFFF00"/>
              </a:highlight>
            </a:endParaRPr>
          </a:p>
          <a:p>
            <a:pPr marL="0" indent="0">
              <a:buNone/>
            </a:pPr>
            <a:r>
              <a:rPr lang="en-GB" sz="2400" dirty="0">
                <a:highlight>
                  <a:srgbClr val="FFFF00"/>
                </a:highlight>
              </a:rPr>
              <a:t>Assess the importance to a business such as Aldi focusing on </a:t>
            </a:r>
            <a:r>
              <a:rPr lang="en-GB" sz="2400" b="1" dirty="0">
                <a:highlight>
                  <a:srgbClr val="FFFF00"/>
                </a:highlight>
              </a:rPr>
              <a:t>cost</a:t>
            </a:r>
            <a:r>
              <a:rPr lang="en-GB" sz="2400" dirty="0">
                <a:highlight>
                  <a:srgbClr val="FFFF00"/>
                </a:highlight>
              </a:rPr>
              <a:t>?</a:t>
            </a:r>
          </a:p>
          <a:p>
            <a:pPr marL="0" indent="0">
              <a:buNone/>
            </a:pPr>
            <a:r>
              <a:rPr lang="en-GB" sz="2400" dirty="0">
                <a:highlight>
                  <a:srgbClr val="FFFF00"/>
                </a:highlight>
                <a:hlinkClick r:id="rId5"/>
              </a:rPr>
              <a:t>https://youtu.be/RD8bai4hNBw</a:t>
            </a:r>
            <a:endParaRPr lang="en-GB" sz="2400" dirty="0">
              <a:highlight>
                <a:srgbClr val="FFFF00"/>
              </a:highlight>
            </a:endParaRPr>
          </a:p>
          <a:p>
            <a:pPr marL="0" indent="0">
              <a:buNone/>
            </a:pPr>
            <a:endParaRPr lang="en-GB" sz="2400" dirty="0">
              <a:highlight>
                <a:srgbClr val="FFFF00"/>
              </a:highlight>
            </a:endParaRPr>
          </a:p>
        </p:txBody>
      </p:sp>
    </p:spTree>
    <p:extLst>
      <p:ext uri="{BB962C8B-B14F-4D97-AF65-F5344CB8AC3E}">
        <p14:creationId xmlns:p14="http://schemas.microsoft.com/office/powerpoint/2010/main" val="107515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68165" y="3654346"/>
            <a:ext cx="11855669" cy="2825282"/>
          </a:xfrm>
        </p:spPr>
        <p:style>
          <a:lnRef idx="2">
            <a:schemeClr val="accent5"/>
          </a:lnRef>
          <a:fillRef idx="1">
            <a:schemeClr val="lt1"/>
          </a:fillRef>
          <a:effectRef idx="0">
            <a:schemeClr val="accent5"/>
          </a:effectRef>
          <a:fontRef idx="minor">
            <a:schemeClr val="dk1"/>
          </a:fontRef>
        </p:style>
        <p:txBody>
          <a:bodyPr>
            <a:noAutofit/>
          </a:bodyPr>
          <a:lstStyle/>
          <a:p>
            <a:r>
              <a:rPr lang="en-GB" sz="4000" b="1" dirty="0">
                <a:solidFill>
                  <a:srgbClr val="0070C0"/>
                </a:solidFill>
              </a:rPr>
              <a:t>b) Changes in the elements of the design mix to reflect social trend</a:t>
            </a:r>
          </a:p>
          <a:p>
            <a:pPr marL="1028700" lvl="1" indent="-571500">
              <a:buFont typeface="Arial" panose="020B0604020202020204" pitchFamily="34" charset="0"/>
              <a:buChar char="•"/>
            </a:pPr>
            <a:r>
              <a:rPr lang="en-GB" sz="2800" b="1" dirty="0">
                <a:solidFill>
                  <a:srgbClr val="0070C0"/>
                </a:solidFill>
              </a:rPr>
              <a:t>concern over resource depletion: designing for waste minimisation, re-use and recycling</a:t>
            </a:r>
          </a:p>
          <a:p>
            <a:pPr marL="1028700" lvl="1" indent="-571500">
              <a:buFont typeface="Arial" panose="020B0604020202020204" pitchFamily="34" charset="0"/>
              <a:buChar char="•"/>
            </a:pPr>
            <a:r>
              <a:rPr lang="en-GB" sz="2800" b="1" dirty="0">
                <a:solidFill>
                  <a:srgbClr val="0070C0"/>
                </a:solidFill>
              </a:rPr>
              <a:t>ethical sourcing</a:t>
            </a:r>
          </a:p>
          <a:p>
            <a:endParaRPr lang="en-GB" sz="5400" b="1" dirty="0">
              <a:solidFill>
                <a:srgbClr val="0070C0"/>
              </a:solidFill>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3512457"/>
          </a:xfrm>
          <a:prstGeom prst="rect">
            <a:avLst/>
          </a:prstGeom>
        </p:spPr>
      </p:pic>
    </p:spTree>
    <p:extLst>
      <p:ext uri="{BB962C8B-B14F-4D97-AF65-F5344CB8AC3E}">
        <p14:creationId xmlns:p14="http://schemas.microsoft.com/office/powerpoint/2010/main" val="2100960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GB" dirty="0"/>
              <a:t>Changes in the elements of the design mix to reflect social trends</a:t>
            </a:r>
          </a:p>
        </p:txBody>
      </p:sp>
      <p:sp>
        <p:nvSpPr>
          <p:cNvPr id="4" name="Content Placeholder 3"/>
          <p:cNvSpPr>
            <a:spLocks noGrp="1"/>
          </p:cNvSpPr>
          <p:nvPr>
            <p:ph idx="1"/>
          </p:nvPr>
        </p:nvSpPr>
        <p:spPr>
          <a:xfrm>
            <a:off x="838200" y="1825625"/>
            <a:ext cx="4348655" cy="4351338"/>
          </a:xfrm>
        </p:spPr>
        <p:style>
          <a:lnRef idx="2">
            <a:schemeClr val="dk1"/>
          </a:lnRef>
          <a:fillRef idx="1">
            <a:schemeClr val="lt1"/>
          </a:fillRef>
          <a:effectRef idx="0">
            <a:schemeClr val="dk1"/>
          </a:effectRef>
          <a:fontRef idx="minor">
            <a:schemeClr val="dk1"/>
          </a:fontRef>
        </p:style>
        <p:txBody>
          <a:bodyPr>
            <a:normAutofit/>
          </a:bodyPr>
          <a:lstStyle/>
          <a:p>
            <a:r>
              <a:rPr lang="en-GB" dirty="0"/>
              <a:t>Concern over resource depletion: designing for waste minimisation, re-use and recycling</a:t>
            </a:r>
          </a:p>
          <a:p>
            <a:endParaRPr lang="en-GB" dirty="0"/>
          </a:p>
          <a:p>
            <a:endParaRPr lang="en-GB" dirty="0"/>
          </a:p>
          <a:p>
            <a:r>
              <a:rPr lang="en-GB" dirty="0">
                <a:solidFill>
                  <a:schemeClr val="tx1"/>
                </a:solidFill>
                <a:highlight>
                  <a:srgbClr val="FFFF00"/>
                </a:highlight>
              </a:rPr>
              <a:t>Watch the video and explain your point of view - do aesthetics have to be sacrificed when re-using?</a:t>
            </a:r>
          </a:p>
          <a:p>
            <a:endParaRPr lang="en-GB" dirty="0">
              <a:solidFill>
                <a:schemeClr val="tx1"/>
              </a:solidFill>
            </a:endParaRPr>
          </a:p>
        </p:txBody>
      </p:sp>
      <p:pic>
        <p:nvPicPr>
          <p:cNvPr id="3" name="Picture 2">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2014" y="1976621"/>
            <a:ext cx="5241404" cy="41975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43112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Starter</a:t>
            </a:r>
          </a:p>
        </p:txBody>
      </p:sp>
      <p:sp>
        <p:nvSpPr>
          <p:cNvPr id="3" name="Content Placeholder 2"/>
          <p:cNvSpPr>
            <a:spLocks noGrp="1"/>
          </p:cNvSpPr>
          <p:nvPr>
            <p:ph idx="1"/>
          </p:nvPr>
        </p:nvSpPr>
        <p:spPr>
          <a:xfrm>
            <a:off x="838200" y="1825625"/>
            <a:ext cx="6999514" cy="4351338"/>
          </a:xfrm>
        </p:spPr>
        <p:style>
          <a:lnRef idx="1">
            <a:schemeClr val="accent2"/>
          </a:lnRef>
          <a:fillRef idx="2">
            <a:schemeClr val="accent2"/>
          </a:fillRef>
          <a:effectRef idx="1">
            <a:schemeClr val="accent2"/>
          </a:effectRef>
          <a:fontRef idx="minor">
            <a:schemeClr val="dk1"/>
          </a:fontRef>
        </p:style>
        <p:txBody>
          <a:bodyPr/>
          <a:lstStyle/>
          <a:p>
            <a:r>
              <a:rPr lang="en-GB" dirty="0"/>
              <a:t>When choosing a new pair of jeans, would you buy them based on: </a:t>
            </a:r>
          </a:p>
          <a:p>
            <a:endParaRPr lang="en-GB" dirty="0"/>
          </a:p>
          <a:p>
            <a:pPr>
              <a:buFont typeface="Wingdings" panose="05000000000000000000" pitchFamily="2" charset="2"/>
              <a:buChar char="q"/>
            </a:pPr>
            <a:r>
              <a:rPr lang="en-GB" dirty="0"/>
              <a:t>Design or style</a:t>
            </a:r>
          </a:p>
          <a:p>
            <a:pPr>
              <a:buFont typeface="Wingdings" panose="05000000000000000000" pitchFamily="2" charset="2"/>
              <a:buChar char="q"/>
            </a:pPr>
            <a:r>
              <a:rPr lang="en-GB" dirty="0"/>
              <a:t>How hardwearing they are</a:t>
            </a:r>
          </a:p>
          <a:p>
            <a:pPr>
              <a:buFont typeface="Wingdings" panose="05000000000000000000" pitchFamily="2" charset="2"/>
              <a:buChar char="q"/>
            </a:pPr>
            <a:r>
              <a:rPr lang="en-GB" dirty="0"/>
              <a:t>How cheaply they can be made, so how much they cost you?</a:t>
            </a:r>
          </a:p>
          <a:p>
            <a:endParaRPr lang="en-GB" dirty="0"/>
          </a:p>
          <a:p>
            <a:r>
              <a:rPr lang="en-GB" dirty="0"/>
              <a:t>Choose one</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59907" y="1825626"/>
            <a:ext cx="2777087" cy="4351338"/>
          </a:xfrm>
          <a:prstGeom prst="rect">
            <a:avLst/>
          </a:prstGeom>
        </p:spPr>
      </p:pic>
    </p:spTree>
    <p:extLst>
      <p:ext uri="{BB962C8B-B14F-4D97-AF65-F5344CB8AC3E}">
        <p14:creationId xmlns:p14="http://schemas.microsoft.com/office/powerpoint/2010/main" val="4098309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Bespoke design</a:t>
            </a:r>
          </a:p>
        </p:txBody>
      </p:sp>
      <p:sp>
        <p:nvSpPr>
          <p:cNvPr id="6" name="Content Placeholder 5"/>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en-GB" dirty="0"/>
              <a:t>Bespoke design means; custom made, custom built, tailor made to the consumer</a:t>
            </a:r>
          </a:p>
          <a:p>
            <a:r>
              <a:rPr lang="en-GB" dirty="0"/>
              <a:t>This could be a </a:t>
            </a:r>
            <a:r>
              <a:rPr lang="en-GB" dirty="0">
                <a:latin typeface="Arial Black" panose="020B0A04020102020204" pitchFamily="34" charset="0"/>
              </a:rPr>
              <a:t>product</a:t>
            </a:r>
            <a:r>
              <a:rPr lang="en-GB" dirty="0"/>
              <a:t> such as a customised car or a wedding cake</a:t>
            </a:r>
          </a:p>
          <a:p>
            <a:r>
              <a:rPr lang="en-GB" dirty="0"/>
              <a:t>This could be a </a:t>
            </a:r>
            <a:r>
              <a:rPr lang="en-GB" dirty="0">
                <a:latin typeface="Arial Black" panose="020B0A04020102020204" pitchFamily="34" charset="0"/>
              </a:rPr>
              <a:t>service</a:t>
            </a:r>
            <a:r>
              <a:rPr lang="en-GB" dirty="0"/>
              <a:t> such as a customised wedding</a:t>
            </a:r>
          </a:p>
        </p:txBody>
      </p:sp>
      <p:sp>
        <p:nvSpPr>
          <p:cNvPr id="2" name="Content Placeholder 1"/>
          <p:cNvSpPr>
            <a:spLocks noGrp="1"/>
          </p:cNvSpPr>
          <p:nvPr>
            <p:ph sz="half" idx="2"/>
          </p:nvPr>
        </p:nvSpPr>
        <p:spPr>
          <a:solidFill>
            <a:schemeClr val="bg1"/>
          </a:solidFill>
        </p:spPr>
        <p:txBody>
          <a:bodyPr>
            <a:normAutofit fontScale="92500" lnSpcReduction="10000"/>
          </a:bodyPr>
          <a:lstStyle/>
          <a:p>
            <a:endParaRPr lang="en-GB" dirty="0"/>
          </a:p>
          <a:p>
            <a:endParaRPr lang="en-GB" dirty="0"/>
          </a:p>
          <a:p>
            <a:endParaRPr lang="en-GB" dirty="0"/>
          </a:p>
          <a:p>
            <a:endParaRPr lang="en-GB" dirty="0"/>
          </a:p>
          <a:p>
            <a:endParaRPr lang="en-GB" dirty="0"/>
          </a:p>
          <a:p>
            <a:endParaRPr lang="en-GB" dirty="0"/>
          </a:p>
          <a:p>
            <a:r>
              <a:rPr lang="en-GB" dirty="0">
                <a:highlight>
                  <a:srgbClr val="FFFF00"/>
                </a:highlight>
              </a:rPr>
              <a:t>Watch the video and explain why this car was bespoke and which part of the design mix was most important to the customer?</a:t>
            </a:r>
          </a:p>
        </p:txBody>
      </p:sp>
      <p:pic>
        <p:nvPicPr>
          <p:cNvPr id="7" name="Picture 6">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13201" y="1857592"/>
            <a:ext cx="3899597" cy="23573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58660" y="4509654"/>
            <a:ext cx="2979595" cy="2264932"/>
          </a:xfrm>
          <a:prstGeom prst="rect">
            <a:avLst/>
          </a:prstGeom>
        </p:spPr>
      </p:pic>
    </p:spTree>
    <p:extLst>
      <p:ext uri="{BB962C8B-B14F-4D97-AF65-F5344CB8AC3E}">
        <p14:creationId xmlns:p14="http://schemas.microsoft.com/office/powerpoint/2010/main" val="1380083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Standard design</a:t>
            </a:r>
          </a:p>
        </p:txBody>
      </p:sp>
      <p:sp>
        <p:nvSpPr>
          <p:cNvPr id="3" name="Content Placeholder 2"/>
          <p:cNvSpPr>
            <a:spLocks noGrp="1"/>
          </p:cNvSpPr>
          <p:nvPr>
            <p:ph idx="1"/>
          </p:nvPr>
        </p:nvSpPr>
        <p:spPr>
          <a:xfrm>
            <a:off x="838200" y="1825625"/>
            <a:ext cx="10515600" cy="1178832"/>
          </a:xfrm>
        </p:spPr>
        <p:style>
          <a:lnRef idx="2">
            <a:schemeClr val="dk1"/>
          </a:lnRef>
          <a:fillRef idx="1">
            <a:schemeClr val="lt1"/>
          </a:fillRef>
          <a:effectRef idx="0">
            <a:schemeClr val="dk1"/>
          </a:effectRef>
          <a:fontRef idx="minor">
            <a:schemeClr val="dk1"/>
          </a:fontRef>
        </p:style>
        <p:txBody>
          <a:bodyPr/>
          <a:lstStyle/>
          <a:p>
            <a:r>
              <a:rPr lang="en-GB" dirty="0"/>
              <a:t>Standard design are products or services that are sold as standard, the customer cannot add any extra features or benefits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7529" y="3467471"/>
            <a:ext cx="257175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310821" y="3467471"/>
            <a:ext cx="257175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70675" y="3335270"/>
            <a:ext cx="1944216"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472649" y="3467471"/>
            <a:ext cx="595201" cy="1759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570675" y="5349269"/>
            <a:ext cx="5209644" cy="954107"/>
          </a:xfrm>
          <a:prstGeom prst="rect">
            <a:avLst/>
          </a:prstGeom>
          <a:solidFill>
            <a:srgbClr val="FFFF00"/>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tx1"/>
                </a:solidFill>
                <a:effectLst/>
                <a:uLnTx/>
                <a:uFillTx/>
                <a:ea typeface="+mn-ea"/>
                <a:cs typeface="+mn-cs"/>
              </a:rPr>
              <a:t>Why</a:t>
            </a:r>
            <a:r>
              <a:rPr kumimoji="0" lang="en-GB" sz="2800" b="0" i="0" u="none" strike="noStrike" kern="1200" cap="none" spc="0" normalizeH="0" noProof="0" dirty="0">
                <a:ln>
                  <a:noFill/>
                </a:ln>
                <a:solidFill>
                  <a:schemeClr val="tx1"/>
                </a:solidFill>
                <a:effectLst/>
                <a:uLnTx/>
                <a:uFillTx/>
                <a:ea typeface="+mn-ea"/>
                <a:cs typeface="+mn-cs"/>
              </a:rPr>
              <a:t> are Dyson products standard and not bespoke?</a:t>
            </a:r>
            <a:endParaRPr kumimoji="0" lang="en-GB" sz="2800" b="0" i="0" u="none" strike="noStrike" kern="1200" cap="none" spc="0" normalizeH="0" baseline="0" noProof="0" dirty="0">
              <a:ln>
                <a:noFill/>
              </a:ln>
              <a:solidFill>
                <a:schemeClr val="tx1"/>
              </a:solidFill>
              <a:effectLst/>
              <a:uLnTx/>
              <a:uFillTx/>
              <a:ea typeface="+mn-ea"/>
              <a:cs typeface="+mn-cs"/>
            </a:endParaRPr>
          </a:p>
        </p:txBody>
      </p:sp>
    </p:spTree>
    <p:extLst>
      <p:ext uri="{BB962C8B-B14F-4D97-AF65-F5344CB8AC3E}">
        <p14:creationId xmlns:p14="http://schemas.microsoft.com/office/powerpoint/2010/main" val="1850444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Efficiencies</a:t>
            </a:r>
          </a:p>
        </p:txBody>
      </p:sp>
      <p:sp>
        <p:nvSpPr>
          <p:cNvPr id="3" name="Content Placeholder 2"/>
          <p:cNvSpPr>
            <a:spLocks noGrp="1"/>
          </p:cNvSpPr>
          <p:nvPr>
            <p:ph idx="1"/>
          </p:nvPr>
        </p:nvSpPr>
        <p:spPr/>
        <p:txBody>
          <a:bodyPr/>
          <a:lstStyle/>
          <a:p>
            <a:r>
              <a:rPr lang="en-GB" dirty="0"/>
              <a:t>Efficiencies in production can be achieved by changing the types of materials used or by updating the technology used in production</a:t>
            </a:r>
          </a:p>
          <a:p>
            <a:endParaRPr lang="en-GB" dirty="0"/>
          </a:p>
        </p:txBody>
      </p:sp>
      <p:pic>
        <p:nvPicPr>
          <p:cNvPr id="4" name="Picture 3"/>
          <p:cNvPicPr>
            <a:picLocks noChangeAspect="1"/>
          </p:cNvPicPr>
          <p:nvPr/>
        </p:nvPicPr>
        <p:blipFill>
          <a:blip r:embed="rId2"/>
          <a:stretch>
            <a:fillRect/>
          </a:stretch>
        </p:blipFill>
        <p:spPr>
          <a:xfrm>
            <a:off x="1077005" y="2786063"/>
            <a:ext cx="5400675" cy="3390900"/>
          </a:xfrm>
          <a:prstGeom prst="rect">
            <a:avLst/>
          </a:prstGeom>
        </p:spPr>
      </p:pic>
      <p:pic>
        <p:nvPicPr>
          <p:cNvPr id="5" name="Picture 4"/>
          <p:cNvPicPr>
            <a:picLocks noChangeAspect="1"/>
          </p:cNvPicPr>
          <p:nvPr/>
        </p:nvPicPr>
        <p:blipFill>
          <a:blip r:embed="rId3"/>
          <a:stretch>
            <a:fillRect/>
          </a:stretch>
        </p:blipFill>
        <p:spPr>
          <a:xfrm>
            <a:off x="6477680" y="2786063"/>
            <a:ext cx="4521200" cy="3390900"/>
          </a:xfrm>
          <a:prstGeom prst="rect">
            <a:avLst/>
          </a:prstGeom>
        </p:spPr>
      </p:pic>
    </p:spTree>
    <p:extLst>
      <p:ext uri="{BB962C8B-B14F-4D97-AF65-F5344CB8AC3E}">
        <p14:creationId xmlns:p14="http://schemas.microsoft.com/office/powerpoint/2010/main" val="1125425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Concern over resource depletion: watch the video</a:t>
            </a:r>
          </a:p>
        </p:txBody>
      </p:sp>
      <p:pic>
        <p:nvPicPr>
          <p:cNvPr id="4" name="Content Placeholder 3">
            <a:hlinkClick r:id="rId2"/>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219022" y="1825625"/>
            <a:ext cx="7753956"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58492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4136F-B4C9-46BA-8814-75D006591EA0}"/>
              </a:ext>
            </a:extLst>
          </p:cNvPr>
          <p:cNvSpPr>
            <a:spLocks noGrp="1"/>
          </p:cNvSpPr>
          <p:nvPr>
            <p:ph type="title"/>
          </p:nvPr>
        </p:nvSpPr>
        <p:spPr>
          <a:xfrm>
            <a:off x="838200" y="365125"/>
            <a:ext cx="10515600" cy="1325563"/>
          </a:xfrm>
        </p:spPr>
        <p:txBody>
          <a:bodyPr/>
          <a:lstStyle/>
          <a:p>
            <a:r>
              <a:rPr lang="en-GB" dirty="0"/>
              <a:t>Resource Depletion</a:t>
            </a:r>
          </a:p>
        </p:txBody>
      </p:sp>
      <p:sp>
        <p:nvSpPr>
          <p:cNvPr id="3" name="Content Placeholder 2">
            <a:extLst>
              <a:ext uri="{FF2B5EF4-FFF2-40B4-BE49-F238E27FC236}">
                <a16:creationId xmlns:a16="http://schemas.microsoft.com/office/drawing/2014/main" id="{A307B522-1D9F-425F-A4DE-93A4F10D1A53}"/>
              </a:ext>
            </a:extLst>
          </p:cNvPr>
          <p:cNvSpPr>
            <a:spLocks noGrp="1"/>
          </p:cNvSpPr>
          <p:nvPr>
            <p:ph idx="1"/>
          </p:nvPr>
        </p:nvSpPr>
        <p:spPr>
          <a:xfrm>
            <a:off x="838200" y="1825625"/>
            <a:ext cx="10515600" cy="4351338"/>
          </a:xfrm>
        </p:spPr>
        <p:txBody>
          <a:bodyPr/>
          <a:lstStyle/>
          <a:p>
            <a:pPr marL="514350" indent="-514350">
              <a:buFont typeface="+mj-lt"/>
              <a:buAutoNum type="arabicPeriod"/>
            </a:pPr>
            <a:r>
              <a:rPr lang="en-GB" dirty="0"/>
              <a:t>How would the depletion of cod stocks affect Birdseye? </a:t>
            </a:r>
          </a:p>
          <a:p>
            <a:pPr marL="514350" indent="-514350">
              <a:buFont typeface="+mj-lt"/>
              <a:buAutoNum type="arabicPeriod"/>
            </a:pPr>
            <a:r>
              <a:rPr lang="en-GB" dirty="0"/>
              <a:t>​What would they do to overcome this? </a:t>
            </a:r>
          </a:p>
          <a:p>
            <a:pPr marL="514350" indent="-514350">
              <a:buFont typeface="+mj-lt"/>
              <a:buAutoNum type="arabicPeriod"/>
            </a:pPr>
            <a:r>
              <a:rPr lang="en-GB" dirty="0"/>
              <a:t>What other social trends may effect the design mix for businesses?</a:t>
            </a:r>
          </a:p>
          <a:p>
            <a:pPr marL="0" indent="0">
              <a:buNone/>
            </a:pPr>
            <a:r>
              <a:rPr lang="en-GB" dirty="0">
                <a:hlinkClick r:id="rId2"/>
              </a:rPr>
              <a:t>https://youtu.be/iq9O41fjMmM</a:t>
            </a:r>
            <a:endParaRPr lang="en-GB" dirty="0"/>
          </a:p>
          <a:p>
            <a:pPr marL="514350" indent="-514350">
              <a:buFont typeface="+mj-lt"/>
              <a:buAutoNum type="arabicPeriod" startAt="4"/>
            </a:pPr>
            <a:r>
              <a:rPr lang="en-GB" dirty="0"/>
              <a:t>What is unusual about this video?</a:t>
            </a:r>
          </a:p>
        </p:txBody>
      </p:sp>
      <p:pic>
        <p:nvPicPr>
          <p:cNvPr id="1028" name="Picture 4" descr="Picture">
            <a:hlinkClick r:id="rId3"/>
            <a:extLst>
              <a:ext uri="{FF2B5EF4-FFF2-40B4-BE49-F238E27FC236}">
                <a16:creationId xmlns:a16="http://schemas.microsoft.com/office/drawing/2014/main" id="{FF7259C0-E344-4071-81DD-6D0433ACCB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6641" y="4844222"/>
            <a:ext cx="3258666" cy="16486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a:hlinkClick r:id="rId5"/>
            <a:extLst>
              <a:ext uri="{FF2B5EF4-FFF2-40B4-BE49-F238E27FC236}">
                <a16:creationId xmlns:a16="http://schemas.microsoft.com/office/drawing/2014/main" id="{69F14935-757B-4A73-AFDE-24FCE11A5B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0252" y="4377271"/>
            <a:ext cx="2738603" cy="176487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nomadfoodscdn.com/-/media/project/bluesteel/birdseye-uk/0-products-packshots/fish-packshots/fish-fingers-2020/030121-20-omega3_fish-fingers_470x300.png?h=300&amp;la=en-GB&amp;w=470&amp;hash=977F4DFC4B2F5C5F59103AF20BB2B301">
            <a:hlinkClick r:id="rId3"/>
            <a:extLst>
              <a:ext uri="{FF2B5EF4-FFF2-40B4-BE49-F238E27FC236}">
                <a16:creationId xmlns:a16="http://schemas.microsoft.com/office/drawing/2014/main" id="{244610F1-B705-48FE-8A02-300811BA7C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66418" y="266409"/>
            <a:ext cx="2337071" cy="1491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06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Design for waste minimisation</a:t>
            </a:r>
          </a:p>
        </p:txBody>
      </p:sp>
      <p:sp>
        <p:nvSpPr>
          <p:cNvPr id="3" name="Content Placeholder 2"/>
          <p:cNvSpPr>
            <a:spLocks noGrp="1"/>
          </p:cNvSpPr>
          <p:nvPr>
            <p:ph idx="1"/>
          </p:nvPr>
        </p:nvSpPr>
        <p:spPr/>
        <p:txBody>
          <a:bodyPr/>
          <a:lstStyle/>
          <a:p>
            <a:r>
              <a:rPr lang="en-GB" dirty="0"/>
              <a:t>While waste is actually created by contractors on site, the decisions made by designers have a major influence on the type and amount of waste</a:t>
            </a:r>
          </a:p>
          <a:p>
            <a:r>
              <a:rPr lang="en-GB" dirty="0"/>
              <a:t>Deciding what and how to build, whether to demolish or renovate, what materials to use and the design specifications for construction all impact on the waste created during a project</a:t>
            </a:r>
          </a:p>
        </p:txBody>
      </p:sp>
      <p:pic>
        <p:nvPicPr>
          <p:cNvPr id="2050" name="Picture 2" descr="Image result for design for waste minimisatio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798832" y="4127726"/>
            <a:ext cx="2333625" cy="23336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9457" y="4493533"/>
            <a:ext cx="3374571" cy="2179410"/>
          </a:xfrm>
          <a:prstGeom prst="rect">
            <a:avLst/>
          </a:prstGeom>
        </p:spPr>
      </p:pic>
    </p:spTree>
    <p:extLst>
      <p:ext uri="{BB962C8B-B14F-4D97-AF65-F5344CB8AC3E}">
        <p14:creationId xmlns:p14="http://schemas.microsoft.com/office/powerpoint/2010/main" val="3971620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Re-use</a:t>
            </a:r>
          </a:p>
        </p:txBody>
      </p:sp>
      <p:sp>
        <p:nvSpPr>
          <p:cNvPr id="3" name="Content Placeholder 2"/>
          <p:cNvSpPr>
            <a:spLocks noGrp="1"/>
          </p:cNvSpPr>
          <p:nvPr>
            <p:ph idx="1"/>
          </p:nvPr>
        </p:nvSpPr>
        <p:spPr/>
        <p:txBody>
          <a:bodyPr/>
          <a:lstStyle/>
          <a:p>
            <a:r>
              <a:rPr lang="en-GB" dirty="0"/>
              <a:t>Some products are made to be re-used, </a:t>
            </a:r>
            <a:r>
              <a:rPr lang="en-GB"/>
              <a:t>this gives </a:t>
            </a:r>
            <a:r>
              <a:rPr lang="en-GB" dirty="0"/>
              <a:t>consumers good value for money as they can use the product more than once</a:t>
            </a:r>
          </a:p>
          <a:p>
            <a:endParaRPr lang="en-GB" dirty="0"/>
          </a:p>
          <a:p>
            <a:endParaRPr lang="en-GB"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2720350"/>
            <a:ext cx="2871854" cy="3511437"/>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88184" y="2720350"/>
            <a:ext cx="2733302" cy="1452067"/>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08714" y="4253407"/>
            <a:ext cx="6683829" cy="20658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862394" y="6176963"/>
            <a:ext cx="2823465"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GB" dirty="0">
                <a:latin typeface="Arial Black" panose="020B0A04020102020204" pitchFamily="34" charset="0"/>
              </a:rPr>
              <a:t>Reusable carrier bag</a:t>
            </a:r>
          </a:p>
        </p:txBody>
      </p:sp>
      <p:sp>
        <p:nvSpPr>
          <p:cNvPr id="10" name="TextBox 9"/>
          <p:cNvSpPr txBox="1"/>
          <p:nvPr/>
        </p:nvSpPr>
        <p:spPr>
          <a:xfrm>
            <a:off x="8879665" y="3077051"/>
            <a:ext cx="3141309"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GB" dirty="0">
                <a:latin typeface="Arial Black" panose="020B0A04020102020204" pitchFamily="34" charset="0"/>
              </a:rPr>
              <a:t>Rechargeable batteries</a:t>
            </a:r>
          </a:p>
        </p:txBody>
      </p:sp>
      <p:sp>
        <p:nvSpPr>
          <p:cNvPr id="11" name="TextBox 10"/>
          <p:cNvSpPr txBox="1"/>
          <p:nvPr/>
        </p:nvSpPr>
        <p:spPr>
          <a:xfrm>
            <a:off x="8324106" y="6127234"/>
            <a:ext cx="3391121"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GB" dirty="0">
                <a:latin typeface="Arial Black" panose="020B0A04020102020204" pitchFamily="34" charset="0"/>
              </a:rPr>
              <a:t>Reusable drinking straws</a:t>
            </a:r>
          </a:p>
        </p:txBody>
      </p:sp>
    </p:spTree>
    <p:extLst>
      <p:ext uri="{BB962C8B-B14F-4D97-AF65-F5344CB8AC3E}">
        <p14:creationId xmlns:p14="http://schemas.microsoft.com/office/powerpoint/2010/main" val="1008220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Recycling</a:t>
            </a:r>
          </a:p>
        </p:txBody>
      </p:sp>
      <p:sp>
        <p:nvSpPr>
          <p:cNvPr id="3" name="Content Placeholder 2"/>
          <p:cNvSpPr>
            <a:spLocks noGrp="1"/>
          </p:cNvSpPr>
          <p:nvPr>
            <p:ph idx="1"/>
          </p:nvPr>
        </p:nvSpPr>
        <p:spPr/>
        <p:txBody>
          <a:bodyPr/>
          <a:lstStyle/>
          <a:p>
            <a:r>
              <a:rPr lang="en-GB" dirty="0"/>
              <a:t>Some products are made using recycled materials, this appeals to the green consumer and is good for the environment</a:t>
            </a:r>
          </a:p>
        </p:txBody>
      </p:sp>
      <p:pic>
        <p:nvPicPr>
          <p:cNvPr id="4" name="Picture 3"/>
          <p:cNvPicPr>
            <a:picLocks noChangeAspect="1"/>
          </p:cNvPicPr>
          <p:nvPr/>
        </p:nvPicPr>
        <p:blipFill rotWithShape="1">
          <a:blip r:embed="rId2"/>
          <a:srcRect l="-1566" t="12465" r="1566" b="11623"/>
          <a:stretch/>
        </p:blipFill>
        <p:spPr>
          <a:xfrm>
            <a:off x="782412" y="2786743"/>
            <a:ext cx="2213036" cy="1595955"/>
          </a:xfrm>
          <a:prstGeom prst="rect">
            <a:avLst/>
          </a:prstGeom>
        </p:spPr>
      </p:pic>
      <p:pic>
        <p:nvPicPr>
          <p:cNvPr id="5" name="Picture 4"/>
          <p:cNvPicPr>
            <a:picLocks noChangeAspect="1"/>
          </p:cNvPicPr>
          <p:nvPr/>
        </p:nvPicPr>
        <p:blipFill>
          <a:blip r:embed="rId3"/>
          <a:stretch>
            <a:fillRect/>
          </a:stretch>
        </p:blipFill>
        <p:spPr>
          <a:xfrm>
            <a:off x="2995448" y="2542734"/>
            <a:ext cx="2839811" cy="2451859"/>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54718" y="2728626"/>
            <a:ext cx="2839811" cy="2326359"/>
          </a:xfrm>
          <a:prstGeom prst="rect">
            <a:avLst/>
          </a:prstGeom>
        </p:spPr>
      </p:pic>
      <p:sp>
        <p:nvSpPr>
          <p:cNvPr id="7" name="TextBox 6"/>
          <p:cNvSpPr txBox="1"/>
          <p:nvPr/>
        </p:nvSpPr>
        <p:spPr>
          <a:xfrm>
            <a:off x="524390" y="4516259"/>
            <a:ext cx="2471058"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dirty="0">
                <a:latin typeface="Arial Black" panose="020B0A04020102020204" pitchFamily="34" charset="0"/>
              </a:rPr>
              <a:t>Recycled pencils</a:t>
            </a:r>
          </a:p>
        </p:txBody>
      </p:sp>
      <p:sp>
        <p:nvSpPr>
          <p:cNvPr id="8" name="TextBox 7"/>
          <p:cNvSpPr txBox="1"/>
          <p:nvPr/>
        </p:nvSpPr>
        <p:spPr>
          <a:xfrm>
            <a:off x="3255426" y="4731820"/>
            <a:ext cx="2471058"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dirty="0">
                <a:latin typeface="Arial Black" panose="020B0A04020102020204" pitchFamily="34" charset="0"/>
              </a:rPr>
              <a:t>Recycled jeans, made into a rug</a:t>
            </a:r>
          </a:p>
        </p:txBody>
      </p:sp>
      <p:sp>
        <p:nvSpPr>
          <p:cNvPr id="9" name="TextBox 8"/>
          <p:cNvSpPr txBox="1"/>
          <p:nvPr/>
        </p:nvSpPr>
        <p:spPr>
          <a:xfrm>
            <a:off x="6040294" y="4892333"/>
            <a:ext cx="2471058"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dirty="0">
                <a:latin typeface="Arial Black" panose="020B0A04020102020204" pitchFamily="34" charset="0"/>
              </a:rPr>
              <a:t>Recycled Ink</a:t>
            </a:r>
          </a:p>
        </p:txBody>
      </p:sp>
      <p:sp>
        <p:nvSpPr>
          <p:cNvPr id="10" name="Rectangle 9">
            <a:extLst>
              <a:ext uri="{FF2B5EF4-FFF2-40B4-BE49-F238E27FC236}">
                <a16:creationId xmlns:a16="http://schemas.microsoft.com/office/drawing/2014/main" id="{6E5FDD82-AD50-4D13-8EDE-E5D725F2E3E6}"/>
              </a:ext>
            </a:extLst>
          </p:cNvPr>
          <p:cNvSpPr/>
          <p:nvPr/>
        </p:nvSpPr>
        <p:spPr>
          <a:xfrm>
            <a:off x="1191610" y="5782807"/>
            <a:ext cx="9808779" cy="97755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Explain the likely costs and benefits to a business of producing using recycled materials?   </a:t>
            </a:r>
          </a:p>
        </p:txBody>
      </p:sp>
      <p:sp>
        <p:nvSpPr>
          <p:cNvPr id="11" name="Rectangle 10">
            <a:extLst>
              <a:ext uri="{FF2B5EF4-FFF2-40B4-BE49-F238E27FC236}">
                <a16:creationId xmlns:a16="http://schemas.microsoft.com/office/drawing/2014/main" id="{7F192EDC-D960-416A-AD86-805650DDE740}"/>
              </a:ext>
            </a:extLst>
          </p:cNvPr>
          <p:cNvSpPr/>
          <p:nvPr/>
        </p:nvSpPr>
        <p:spPr>
          <a:xfrm>
            <a:off x="1191610" y="5765200"/>
            <a:ext cx="9808779" cy="97755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Explain the likely costs and benefits to businesses, </a:t>
            </a:r>
            <a:r>
              <a:rPr lang="en-GB" sz="2800" dirty="0" err="1">
                <a:solidFill>
                  <a:schemeClr val="tx1"/>
                </a:solidFill>
              </a:rPr>
              <a:t>cuch</a:t>
            </a:r>
            <a:r>
              <a:rPr lang="en-GB" sz="2800" dirty="0">
                <a:solidFill>
                  <a:schemeClr val="tx1"/>
                </a:solidFill>
              </a:rPr>
              <a:t> as Nike,  that provide recycling of products facilities to instore customers?</a:t>
            </a:r>
          </a:p>
        </p:txBody>
      </p:sp>
      <p:pic>
        <p:nvPicPr>
          <p:cNvPr id="2050" name="Picture 2" descr="Nike releases Space Hippie footwear made from recycled factory waste">
            <a:hlinkClick r:id="rId5"/>
            <a:extLst>
              <a:ext uri="{FF2B5EF4-FFF2-40B4-BE49-F238E27FC236}">
                <a16:creationId xmlns:a16="http://schemas.microsoft.com/office/drawing/2014/main" id="{7BF25692-5C6E-4991-ABA0-D1B5EB3189E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9157782" y="2416791"/>
            <a:ext cx="2778983" cy="176458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hlinkClick r:id="rId7"/>
            <a:extLst>
              <a:ext uri="{FF2B5EF4-FFF2-40B4-BE49-F238E27FC236}">
                <a16:creationId xmlns:a16="http://schemas.microsoft.com/office/drawing/2014/main" id="{C3EF8233-81D2-4899-A8C1-16F6DAE47242}"/>
              </a:ext>
            </a:extLst>
          </p:cNvPr>
          <p:cNvSpPr txBox="1"/>
          <p:nvPr/>
        </p:nvSpPr>
        <p:spPr>
          <a:xfrm>
            <a:off x="9311744" y="4298432"/>
            <a:ext cx="2471058"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dirty="0">
                <a:latin typeface="Arial Black" panose="020B0A04020102020204" pitchFamily="34" charset="0"/>
              </a:rPr>
              <a:t>Recycled trainers</a:t>
            </a:r>
          </a:p>
        </p:txBody>
      </p:sp>
    </p:spTree>
    <p:extLst>
      <p:ext uri="{BB962C8B-B14F-4D97-AF65-F5344CB8AC3E}">
        <p14:creationId xmlns:p14="http://schemas.microsoft.com/office/powerpoint/2010/main" val="149646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Ethical sourcing</a:t>
            </a:r>
          </a:p>
        </p:txBody>
      </p:sp>
      <p:sp>
        <p:nvSpPr>
          <p:cNvPr id="3" name="Content Placeholder 2"/>
          <p:cNvSpPr>
            <a:spLocks noGrp="1"/>
          </p:cNvSpPr>
          <p:nvPr>
            <p:ph idx="1"/>
          </p:nvPr>
        </p:nvSpPr>
        <p:spPr/>
        <p:txBody>
          <a:bodyPr/>
          <a:lstStyle/>
          <a:p>
            <a:r>
              <a:rPr lang="en-GB" b="1" dirty="0"/>
              <a:t>Ethical sourcing</a:t>
            </a:r>
            <a:r>
              <a:rPr lang="en-GB" dirty="0"/>
              <a:t> also </a:t>
            </a:r>
            <a:r>
              <a:rPr lang="en-GB" b="1" dirty="0"/>
              <a:t>means</a:t>
            </a:r>
            <a:r>
              <a:rPr lang="en-GB" dirty="0"/>
              <a:t> 'ensuring that the products being </a:t>
            </a:r>
            <a:r>
              <a:rPr lang="en-GB" b="1" dirty="0"/>
              <a:t>sourced</a:t>
            </a:r>
            <a:r>
              <a:rPr lang="en-GB" dirty="0"/>
              <a:t> are created in safe facilities by workers who are treated well and paid fair wages to work legal hours', and it also implies 'that the supplier is respecting the environment during the production and manufacture of the products.'</a:t>
            </a:r>
          </a:p>
          <a:p>
            <a:endParaRPr lang="en-GB"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1767" y="4147230"/>
            <a:ext cx="2597604" cy="2164670"/>
          </a:xfrm>
          <a:prstGeom prst="rect">
            <a:avLst/>
          </a:prstGeom>
        </p:spPr>
      </p:pic>
      <p:pic>
        <p:nvPicPr>
          <p:cNvPr id="5" name="Picture 4"/>
          <p:cNvPicPr>
            <a:picLocks noChangeAspect="1"/>
          </p:cNvPicPr>
          <p:nvPr/>
        </p:nvPicPr>
        <p:blipFill>
          <a:blip r:embed="rId4"/>
          <a:stretch>
            <a:fillRect/>
          </a:stretch>
        </p:blipFill>
        <p:spPr>
          <a:xfrm>
            <a:off x="3808640" y="4520406"/>
            <a:ext cx="8058150" cy="1724025"/>
          </a:xfrm>
          <a:prstGeom prst="rect">
            <a:avLst/>
          </a:prstGeom>
        </p:spPr>
      </p:pic>
      <p:pic>
        <p:nvPicPr>
          <p:cNvPr id="3074" name="Picture 2" descr="File:H&amp;M-Logo.svg - Wikimedia Commons">
            <a:hlinkClick r:id="rId5"/>
            <a:extLst>
              <a:ext uri="{FF2B5EF4-FFF2-40B4-BE49-F238E27FC236}">
                <a16:creationId xmlns:a16="http://schemas.microsoft.com/office/drawing/2014/main" id="{0FE5FD4C-86AB-422D-A0EE-DD73934F8F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75032" y="3518694"/>
            <a:ext cx="1319213" cy="86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545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C47F2-E141-4897-8EB2-345DEED7AB40}"/>
              </a:ext>
            </a:extLst>
          </p:cNvPr>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p>
            <a:r>
              <a:rPr lang="en-GB" dirty="0">
                <a:solidFill>
                  <a:schemeClr val="lt1"/>
                </a:solidFill>
                <a:latin typeface="+mn-lt"/>
                <a:ea typeface="+mn-ea"/>
                <a:cs typeface="+mn-cs"/>
              </a:rPr>
              <a:t>Social Trends</a:t>
            </a:r>
          </a:p>
        </p:txBody>
      </p:sp>
      <p:sp>
        <p:nvSpPr>
          <p:cNvPr id="3" name="Content Placeholder 2">
            <a:extLst>
              <a:ext uri="{FF2B5EF4-FFF2-40B4-BE49-F238E27FC236}">
                <a16:creationId xmlns:a16="http://schemas.microsoft.com/office/drawing/2014/main" id="{221C9C7B-A1E7-4C48-8A46-DC04F6368290}"/>
              </a:ext>
            </a:extLst>
          </p:cNvPr>
          <p:cNvSpPr>
            <a:spLocks noGrp="1"/>
          </p:cNvSpPr>
          <p:nvPr>
            <p:ph idx="1"/>
          </p:nvPr>
        </p:nvSpPr>
        <p:spPr/>
        <p:txBody>
          <a:bodyPr/>
          <a:lstStyle/>
          <a:p>
            <a:pPr marL="0" indent="0">
              <a:buNone/>
            </a:pPr>
            <a:r>
              <a:rPr lang="en-GB" dirty="0"/>
              <a:t>What social trends have affected the businesses in the following videos? </a:t>
            </a:r>
          </a:p>
          <a:p>
            <a:pPr marL="0" indent="0">
              <a:buNone/>
            </a:pPr>
            <a:br>
              <a:rPr lang="en-GB" dirty="0"/>
            </a:br>
            <a:r>
              <a:rPr lang="en-GB" dirty="0"/>
              <a:t>​What have they had to do to respond to such trends? How might it affect them?</a:t>
            </a:r>
          </a:p>
          <a:p>
            <a:pPr marL="0" indent="0">
              <a:buNone/>
            </a:pPr>
            <a:r>
              <a:rPr lang="en-GB" dirty="0"/>
              <a:t>Starbucks</a:t>
            </a:r>
          </a:p>
          <a:p>
            <a:pPr marL="0" indent="0">
              <a:buNone/>
            </a:pPr>
            <a:r>
              <a:rPr lang="en-GB" dirty="0">
                <a:hlinkClick r:id="rId2"/>
              </a:rPr>
              <a:t>https://youtu.be/DaG10sqw9fk</a:t>
            </a:r>
            <a:endParaRPr lang="en-GB" dirty="0"/>
          </a:p>
          <a:p>
            <a:pPr marL="0" indent="0">
              <a:buNone/>
            </a:pPr>
            <a:r>
              <a:rPr lang="en-GB" dirty="0"/>
              <a:t>Mercedes-Benz</a:t>
            </a:r>
          </a:p>
          <a:p>
            <a:pPr marL="0" indent="0">
              <a:buNone/>
            </a:pPr>
            <a:r>
              <a:rPr lang="en-GB" dirty="0">
                <a:hlinkClick r:id="rId3"/>
              </a:rPr>
              <a:t>https://youtu.be/V2k2ospXXr8</a:t>
            </a:r>
            <a:endParaRPr lang="en-GB" dirty="0"/>
          </a:p>
          <a:p>
            <a:pPr marL="0" indent="0">
              <a:buNone/>
            </a:pPr>
            <a:endParaRPr lang="en-GB" dirty="0"/>
          </a:p>
        </p:txBody>
      </p:sp>
    </p:spTree>
    <p:extLst>
      <p:ext uri="{BB962C8B-B14F-4D97-AF65-F5344CB8AC3E}">
        <p14:creationId xmlns:p14="http://schemas.microsoft.com/office/powerpoint/2010/main" val="3368662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a:solidFill>
                  <a:schemeClr val="tx1"/>
                </a:solidFill>
              </a:rPr>
              <a:t>Definition: Product  or service design</a:t>
            </a:r>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r>
              <a:rPr lang="en-GB" dirty="0"/>
              <a:t>The combination of factors needed in designing a product </a:t>
            </a:r>
          </a:p>
          <a:p>
            <a:endParaRPr lang="en-GB" dirty="0"/>
          </a:p>
          <a:p>
            <a:r>
              <a:rPr lang="en-GB" dirty="0"/>
              <a:t>OR Aesthetics, Function, Economic Manufacture (cost)</a:t>
            </a:r>
          </a:p>
          <a:p>
            <a:endParaRPr lang="en-GB" dirty="0"/>
          </a:p>
          <a:p>
            <a:endParaRPr lang="en-GB" dirty="0"/>
          </a:p>
        </p:txBody>
      </p:sp>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b="11662"/>
          <a:stretch/>
        </p:blipFill>
        <p:spPr>
          <a:xfrm>
            <a:off x="2477697" y="3332121"/>
            <a:ext cx="7236606" cy="2632261"/>
          </a:xfrm>
          <a:prstGeom prst="rect">
            <a:avLst/>
          </a:prstGeom>
        </p:spPr>
      </p:pic>
      <p:pic>
        <p:nvPicPr>
          <p:cNvPr id="8" name="Picture 7"/>
          <p:cNvPicPr/>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3422477" y="4145972"/>
            <a:ext cx="567633" cy="724073"/>
          </a:xfrm>
          <a:prstGeom prst="rect">
            <a:avLst/>
          </a:prstGeom>
        </p:spPr>
      </p:pic>
      <p:pic>
        <p:nvPicPr>
          <p:cNvPr id="9" name="Picture 8"/>
          <p:cNvPicPr/>
          <p:nvPr/>
        </p:nvPicPr>
        <p:blipFill>
          <a:blip r:embed="rId5" cstate="email">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tretch>
            <a:fillRect/>
          </a:stretch>
        </p:blipFill>
        <p:spPr>
          <a:xfrm>
            <a:off x="5368406" y="4154472"/>
            <a:ext cx="762230" cy="715573"/>
          </a:xfrm>
          <a:prstGeom prst="rect">
            <a:avLst/>
          </a:prstGeom>
        </p:spPr>
      </p:pic>
      <p:pic>
        <p:nvPicPr>
          <p:cNvPr id="13" name="Picture 12"/>
          <p:cNvPicPr/>
          <p:nvPr/>
        </p:nvPicPr>
        <p:blipFill>
          <a:blip r:embed="rId7" cstate="email">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tretch>
            <a:fillRect/>
          </a:stretch>
        </p:blipFill>
        <p:spPr>
          <a:xfrm>
            <a:off x="7511976" y="4145972"/>
            <a:ext cx="634497" cy="724073"/>
          </a:xfrm>
          <a:prstGeom prst="rect">
            <a:avLst/>
          </a:prstGeom>
        </p:spPr>
      </p:pic>
    </p:spTree>
    <p:extLst>
      <p:ext uri="{BB962C8B-B14F-4D97-AF65-F5344CB8AC3E}">
        <p14:creationId xmlns:p14="http://schemas.microsoft.com/office/powerpoint/2010/main" val="2129334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CE89D-CBF2-427F-916F-34B89A841FA5}"/>
              </a:ext>
            </a:extLst>
          </p:cNvPr>
          <p:cNvSpPr>
            <a:spLocks noGrp="1"/>
          </p:cNvSpPr>
          <p:nvPr>
            <p:ph type="title"/>
          </p:nvPr>
        </p:nvSpPr>
        <p:spPr>
          <a:xfrm>
            <a:off x="385011" y="82300"/>
            <a:ext cx="10515600" cy="607512"/>
          </a:xfrm>
        </p:spPr>
        <p:txBody>
          <a:bodyPr>
            <a:normAutofit fontScale="90000"/>
          </a:bodyPr>
          <a:lstStyle/>
          <a:p>
            <a:r>
              <a:rPr lang="en-GB" dirty="0"/>
              <a:t>Review Questions</a:t>
            </a:r>
          </a:p>
        </p:txBody>
      </p:sp>
      <p:sp>
        <p:nvSpPr>
          <p:cNvPr id="3" name="Content Placeholder 2">
            <a:extLst>
              <a:ext uri="{FF2B5EF4-FFF2-40B4-BE49-F238E27FC236}">
                <a16:creationId xmlns:a16="http://schemas.microsoft.com/office/drawing/2014/main" id="{20A39B96-1724-4280-929D-CD993C2B2A1A}"/>
              </a:ext>
            </a:extLst>
          </p:cNvPr>
          <p:cNvSpPr>
            <a:spLocks noGrp="1"/>
          </p:cNvSpPr>
          <p:nvPr>
            <p:ph idx="1"/>
          </p:nvPr>
        </p:nvSpPr>
        <p:spPr>
          <a:xfrm>
            <a:off x="385011" y="689812"/>
            <a:ext cx="11421978" cy="6085888"/>
          </a:xfrm>
        </p:spPr>
        <p:txBody>
          <a:bodyPr>
            <a:noAutofit/>
          </a:bodyPr>
          <a:lstStyle/>
          <a:p>
            <a:pPr marL="0" indent="0">
              <a:lnSpc>
                <a:spcPct val="120000"/>
              </a:lnSpc>
              <a:spcBef>
                <a:spcPts val="0"/>
              </a:spcBef>
              <a:buNone/>
            </a:pPr>
            <a:r>
              <a:rPr lang="en-GB" sz="2000" dirty="0"/>
              <a:t>1 Explain how resource depletion might affect the future design of motor cars. (4)</a:t>
            </a:r>
          </a:p>
          <a:p>
            <a:pPr marL="0" indent="0">
              <a:lnSpc>
                <a:spcPct val="120000"/>
              </a:lnSpc>
              <a:spcBef>
                <a:spcPts val="0"/>
              </a:spcBef>
              <a:buNone/>
            </a:pPr>
            <a:r>
              <a:rPr lang="en-GB" sz="2000" dirty="0"/>
              <a:t> </a:t>
            </a:r>
          </a:p>
          <a:p>
            <a:pPr marL="0" indent="0">
              <a:lnSpc>
                <a:spcPct val="120000"/>
              </a:lnSpc>
              <a:spcBef>
                <a:spcPts val="0"/>
              </a:spcBef>
              <a:buNone/>
            </a:pPr>
            <a:r>
              <a:rPr lang="en-GB" sz="2000" dirty="0"/>
              <a:t>2 Explain where you would plot the following on Figure 10.2. Give your reasoning: (9)</a:t>
            </a:r>
          </a:p>
          <a:p>
            <a:pPr marL="0" indent="0">
              <a:lnSpc>
                <a:spcPct val="120000"/>
              </a:lnSpc>
              <a:spcBef>
                <a:spcPts val="0"/>
              </a:spcBef>
              <a:buNone/>
            </a:pPr>
            <a:r>
              <a:rPr lang="en-GB" sz="2000" dirty="0"/>
              <a:t>a) the latest Phone</a:t>
            </a:r>
          </a:p>
          <a:p>
            <a:pPr marL="0" indent="0">
              <a:lnSpc>
                <a:spcPct val="120000"/>
              </a:lnSpc>
              <a:spcBef>
                <a:spcPts val="0"/>
              </a:spcBef>
              <a:buNone/>
            </a:pPr>
            <a:r>
              <a:rPr lang="en-GB" sz="2000" dirty="0"/>
              <a:t>b) the packaging of a Cadbury £5 Easter egg</a:t>
            </a:r>
          </a:p>
          <a:p>
            <a:pPr marL="0" indent="0">
              <a:lnSpc>
                <a:spcPct val="120000"/>
              </a:lnSpc>
              <a:spcBef>
                <a:spcPts val="0"/>
              </a:spcBef>
              <a:buNone/>
            </a:pPr>
            <a:r>
              <a:rPr lang="en-GB" sz="2000" dirty="0"/>
              <a:t>c) a new double-decker bus for London.</a:t>
            </a:r>
          </a:p>
          <a:p>
            <a:pPr marL="0" indent="0">
              <a:lnSpc>
                <a:spcPct val="120000"/>
              </a:lnSpc>
              <a:spcBef>
                <a:spcPts val="0"/>
              </a:spcBef>
              <a:buNone/>
            </a:pPr>
            <a:r>
              <a:rPr lang="en-GB" sz="2000" dirty="0"/>
              <a:t> </a:t>
            </a:r>
          </a:p>
          <a:p>
            <a:pPr marL="0" indent="0">
              <a:lnSpc>
                <a:spcPct val="120000"/>
              </a:lnSpc>
              <a:spcBef>
                <a:spcPts val="0"/>
              </a:spcBef>
              <a:buNone/>
            </a:pPr>
            <a:r>
              <a:rPr lang="en-GB" sz="2000" dirty="0"/>
              <a:t>3 Explain two marketing advantages that good design could bring to a business of your choice. (8)</a:t>
            </a:r>
          </a:p>
          <a:p>
            <a:pPr marL="0" indent="0">
              <a:lnSpc>
                <a:spcPct val="120000"/>
              </a:lnSpc>
              <a:spcBef>
                <a:spcPts val="0"/>
              </a:spcBef>
              <a:buNone/>
            </a:pPr>
            <a:r>
              <a:rPr lang="en-GB" sz="2000" dirty="0"/>
              <a:t> </a:t>
            </a:r>
          </a:p>
          <a:p>
            <a:pPr marL="0" indent="0">
              <a:lnSpc>
                <a:spcPct val="120000"/>
              </a:lnSpc>
              <a:spcBef>
                <a:spcPts val="0"/>
              </a:spcBef>
              <a:buNone/>
            </a:pPr>
            <a:r>
              <a:rPr lang="en-GB" sz="2000" dirty="0"/>
              <a:t>4 How are the concepts of short-termism and design linked? (3)</a:t>
            </a:r>
          </a:p>
          <a:p>
            <a:pPr marL="0" indent="0">
              <a:lnSpc>
                <a:spcPct val="120000"/>
              </a:lnSpc>
              <a:spcBef>
                <a:spcPts val="0"/>
              </a:spcBef>
              <a:buNone/>
            </a:pPr>
            <a:r>
              <a:rPr lang="en-GB" sz="2000" dirty="0"/>
              <a:t> </a:t>
            </a:r>
          </a:p>
          <a:p>
            <a:pPr marL="0" indent="0">
              <a:lnSpc>
                <a:spcPct val="120000"/>
              </a:lnSpc>
              <a:spcBef>
                <a:spcPts val="0"/>
              </a:spcBef>
              <a:buNone/>
            </a:pPr>
            <a:r>
              <a:rPr lang="en-GB" sz="2000" dirty="0"/>
              <a:t>5 Briefly state and explain whether ethical sourcing would be important to customers in the following circumstances:</a:t>
            </a:r>
          </a:p>
          <a:p>
            <a:pPr marL="0" indent="0">
              <a:lnSpc>
                <a:spcPct val="120000"/>
              </a:lnSpc>
              <a:spcBef>
                <a:spcPts val="0"/>
              </a:spcBef>
              <a:buNone/>
            </a:pPr>
            <a:r>
              <a:rPr lang="en-GB" sz="2000" dirty="0"/>
              <a:t>a) the sourcing of a meat pie at Charlton FC's snack bar</a:t>
            </a:r>
          </a:p>
          <a:p>
            <a:pPr marL="0" indent="0">
              <a:lnSpc>
                <a:spcPct val="120000"/>
              </a:lnSpc>
              <a:spcBef>
                <a:spcPts val="0"/>
              </a:spcBef>
              <a:buNone/>
            </a:pPr>
            <a:r>
              <a:rPr lang="en-GB" sz="2000" dirty="0"/>
              <a:t>b) the sourcing of a meat pie at Dundonald Primary School</a:t>
            </a:r>
          </a:p>
          <a:p>
            <a:pPr marL="0" indent="0">
              <a:lnSpc>
                <a:spcPct val="120000"/>
              </a:lnSpc>
              <a:spcBef>
                <a:spcPts val="0"/>
              </a:spcBef>
              <a:buNone/>
            </a:pPr>
            <a:r>
              <a:rPr lang="en-GB" sz="2000" dirty="0"/>
              <a:t>c) the sourcing of a silk scarf sold at a department store. (6)</a:t>
            </a:r>
          </a:p>
        </p:txBody>
      </p:sp>
      <p:pic>
        <p:nvPicPr>
          <p:cNvPr id="4" name="Picture 3">
            <a:extLst>
              <a:ext uri="{FF2B5EF4-FFF2-40B4-BE49-F238E27FC236}">
                <a16:creationId xmlns:a16="http://schemas.microsoft.com/office/drawing/2014/main" id="{607E3FBD-A93D-4B3C-9142-30E6BD2D0966}"/>
              </a:ext>
            </a:extLst>
          </p:cNvPr>
          <p:cNvPicPr/>
          <p:nvPr/>
        </p:nvPicPr>
        <p:blipFill>
          <a:blip r:embed="rId2">
            <a:extLst>
              <a:ext uri="{28A0092B-C50C-407E-A947-70E740481C1C}">
                <a14:useLocalDpi xmlns:a14="http://schemas.microsoft.com/office/drawing/2010/main" val="0"/>
              </a:ext>
            </a:extLst>
          </a:blip>
          <a:stretch>
            <a:fillRect/>
          </a:stretch>
        </p:blipFill>
        <p:spPr>
          <a:xfrm>
            <a:off x="5129464" y="0"/>
            <a:ext cx="6938828" cy="5358062"/>
          </a:xfrm>
          <a:prstGeom prst="rect">
            <a:avLst/>
          </a:prstGeom>
        </p:spPr>
      </p:pic>
    </p:spTree>
    <p:extLst>
      <p:ext uri="{BB962C8B-B14F-4D97-AF65-F5344CB8AC3E}">
        <p14:creationId xmlns:p14="http://schemas.microsoft.com/office/powerpoint/2010/main" val="346017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chemeClr val="bg1"/>
                </a:solidFill>
              </a:rPr>
              <a:t>Revision Video 10 futuristic products available now </a:t>
            </a:r>
          </a:p>
        </p:txBody>
      </p:sp>
      <p:pic>
        <p:nvPicPr>
          <p:cNvPr id="1026" name="Picture 2">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43672" y="1556792"/>
            <a:ext cx="5976664" cy="4661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89562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latin typeface="Arial Black" panose="020B0A04020102020204" pitchFamily="34" charset="0"/>
              </a:rPr>
              <a:t>Sample Edexcel A2 questions</a:t>
            </a:r>
          </a:p>
        </p:txBody>
      </p:sp>
      <p:pic>
        <p:nvPicPr>
          <p:cNvPr id="1032" name="Picture 8" descr="https://static.pexels.com/photos/8769/pen-writing-notes-studying.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701528" y="1600200"/>
            <a:ext cx="678894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5023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72" y="0"/>
            <a:ext cx="10972800" cy="1143000"/>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Case study for question 1 slide 1/2</a:t>
            </a:r>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464743" y="1520825"/>
            <a:ext cx="8835755" cy="50106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697630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38200" y="2671404"/>
            <a:ext cx="10515600" cy="26597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itle 1"/>
          <p:cNvSpPr>
            <a:spLocks noGrp="1"/>
          </p:cNvSpPr>
          <p:nvPr>
            <p:ph type="title"/>
          </p:nvPr>
        </p:nvSpPr>
        <p:spPr>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Case study for question 1 slide 2/2</a:t>
            </a:r>
          </a:p>
        </p:txBody>
      </p:sp>
    </p:spTree>
    <p:extLst>
      <p:ext uri="{BB962C8B-B14F-4D97-AF65-F5344CB8AC3E}">
        <p14:creationId xmlns:p14="http://schemas.microsoft.com/office/powerpoint/2010/main" val="254885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Sample question 1</a:t>
            </a:r>
          </a:p>
        </p:txBody>
      </p:sp>
      <p:pic>
        <p:nvPicPr>
          <p:cNvPr id="4" name="Content Placeholder 3"/>
          <p:cNvPicPr>
            <a:picLocks noGrp="1" noChangeAspect="1"/>
          </p:cNvPicPr>
          <p:nvPr>
            <p:ph idx="1"/>
          </p:nvPr>
        </p:nvPicPr>
        <p:blipFill>
          <a:blip r:embed="rId2"/>
          <a:stretch>
            <a:fillRect/>
          </a:stretch>
        </p:blipFill>
        <p:spPr>
          <a:xfrm>
            <a:off x="838200" y="2259127"/>
            <a:ext cx="10276086" cy="17359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Hexagon 7"/>
          <p:cNvSpPr/>
          <p:nvPr/>
        </p:nvSpPr>
        <p:spPr>
          <a:xfrm>
            <a:off x="95154" y="4760259"/>
            <a:ext cx="3026229" cy="1905000"/>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Knowledge 2</a:t>
            </a:r>
          </a:p>
        </p:txBody>
      </p:sp>
      <p:sp>
        <p:nvSpPr>
          <p:cNvPr id="9" name="Hexagon 8"/>
          <p:cNvSpPr/>
          <p:nvPr/>
        </p:nvSpPr>
        <p:spPr>
          <a:xfrm>
            <a:off x="3121383" y="4760259"/>
            <a:ext cx="2928257" cy="1894114"/>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Application 2</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Hexagon 9"/>
          <p:cNvSpPr/>
          <p:nvPr/>
        </p:nvSpPr>
        <p:spPr>
          <a:xfrm>
            <a:off x="6049640" y="4785087"/>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Analysis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 3</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Hexagon 10"/>
          <p:cNvSpPr/>
          <p:nvPr/>
        </p:nvSpPr>
        <p:spPr>
          <a:xfrm>
            <a:off x="8977897" y="4785086"/>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Evaluation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 3</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87393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72" y="0"/>
            <a:ext cx="10972800" cy="1143000"/>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Case study for question 2 slide 1/2</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907081" y="1347642"/>
            <a:ext cx="6377839" cy="52896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951543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72" y="0"/>
            <a:ext cx="10972800" cy="1143000"/>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Case study for question 2 slide 2/2</a:t>
            </a:r>
          </a:p>
        </p:txBody>
      </p:sp>
      <p:pic>
        <p:nvPicPr>
          <p:cNvPr id="4" name="Content Placeholder 3"/>
          <p:cNvPicPr>
            <a:picLocks noGrp="1" noChangeAspect="1"/>
          </p:cNvPicPr>
          <p:nvPr>
            <p:ph idx="1"/>
          </p:nvPr>
        </p:nvPicPr>
        <p:blipFill>
          <a:blip r:embed="rId2"/>
          <a:stretch>
            <a:fillRect/>
          </a:stretch>
        </p:blipFill>
        <p:spPr>
          <a:xfrm>
            <a:off x="1448666" y="1354209"/>
            <a:ext cx="9294668" cy="53742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645713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Sample question 2</a:t>
            </a:r>
          </a:p>
        </p:txBody>
      </p:sp>
      <p:sp>
        <p:nvSpPr>
          <p:cNvPr id="8" name="Hexagon 7"/>
          <p:cNvSpPr/>
          <p:nvPr/>
        </p:nvSpPr>
        <p:spPr>
          <a:xfrm>
            <a:off x="95154" y="4760259"/>
            <a:ext cx="3026229" cy="1905000"/>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Knowledge 1</a:t>
            </a:r>
          </a:p>
        </p:txBody>
      </p:sp>
      <p:sp>
        <p:nvSpPr>
          <p:cNvPr id="9" name="Hexagon 8"/>
          <p:cNvSpPr/>
          <p:nvPr/>
        </p:nvSpPr>
        <p:spPr>
          <a:xfrm>
            <a:off x="3121383" y="4760259"/>
            <a:ext cx="2928257" cy="1894114"/>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Application 2</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Hexagon 9"/>
          <p:cNvSpPr/>
          <p:nvPr/>
        </p:nvSpPr>
        <p:spPr>
          <a:xfrm>
            <a:off x="6049640" y="4785087"/>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Analysis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1</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Content Placeholder 4"/>
          <p:cNvPicPr>
            <a:picLocks noGrp="1" noChangeAspect="1"/>
          </p:cNvPicPr>
          <p:nvPr>
            <p:ph idx="1"/>
          </p:nvPr>
        </p:nvPicPr>
        <p:blipFill>
          <a:blip r:embed="rId2"/>
          <a:stretch>
            <a:fillRect/>
          </a:stretch>
        </p:blipFill>
        <p:spPr>
          <a:xfrm>
            <a:off x="983672" y="2355809"/>
            <a:ext cx="10238509" cy="13712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386505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GB" dirty="0"/>
              <a:t>Glossary</a:t>
            </a:r>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r>
              <a:rPr lang="en-GB" b="1" dirty="0"/>
              <a:t>Function</a:t>
            </a:r>
            <a:r>
              <a:rPr lang="en-GB" dirty="0"/>
              <a:t>; what the item is used for</a:t>
            </a:r>
          </a:p>
          <a:p>
            <a:r>
              <a:rPr lang="en-GB" b="1" dirty="0"/>
              <a:t>Aesthetics</a:t>
            </a:r>
            <a:r>
              <a:rPr lang="en-GB" dirty="0"/>
              <a:t>; what the item looks like</a:t>
            </a:r>
          </a:p>
          <a:p>
            <a:r>
              <a:rPr lang="en-GB" b="1" dirty="0"/>
              <a:t>Resource</a:t>
            </a:r>
            <a:r>
              <a:rPr lang="en-GB" dirty="0"/>
              <a:t> </a:t>
            </a:r>
            <a:r>
              <a:rPr lang="en-GB" b="1" dirty="0"/>
              <a:t>depletion</a:t>
            </a:r>
            <a:r>
              <a:rPr lang="en-GB" dirty="0"/>
              <a:t>; reduction in the earth’s natural resources such as precious metals</a:t>
            </a:r>
          </a:p>
          <a:p>
            <a:r>
              <a:rPr lang="en-GB" b="1" dirty="0"/>
              <a:t>Waste</a:t>
            </a:r>
            <a:r>
              <a:rPr lang="en-GB" dirty="0"/>
              <a:t> </a:t>
            </a:r>
            <a:r>
              <a:rPr lang="en-GB" b="1" dirty="0"/>
              <a:t>minimisation</a:t>
            </a:r>
            <a:r>
              <a:rPr lang="en-GB" dirty="0"/>
              <a:t>; business way of making sure that there is no waste in the production process, for example making other goods from offcuts</a:t>
            </a:r>
          </a:p>
          <a:p>
            <a:r>
              <a:rPr lang="en-GB" b="1" dirty="0"/>
              <a:t>Reuse</a:t>
            </a:r>
            <a:r>
              <a:rPr lang="en-GB" dirty="0"/>
              <a:t>; when a product is reused for example a bag for life</a:t>
            </a:r>
          </a:p>
          <a:p>
            <a:r>
              <a:rPr lang="en-GB" b="1" dirty="0"/>
              <a:t>Recycled</a:t>
            </a:r>
            <a:r>
              <a:rPr lang="en-GB" dirty="0"/>
              <a:t>; when a product is turned into something else, a tin can becomes an airplane part</a:t>
            </a:r>
          </a:p>
          <a:p>
            <a:r>
              <a:rPr lang="en-GB" b="1" dirty="0"/>
              <a:t>Ethical</a:t>
            </a:r>
            <a:r>
              <a:rPr lang="en-GB" dirty="0"/>
              <a:t> </a:t>
            </a:r>
            <a:r>
              <a:rPr lang="en-GB" b="1" dirty="0"/>
              <a:t>sourcing</a:t>
            </a:r>
            <a:r>
              <a:rPr lang="en-GB" dirty="0"/>
              <a:t>; buying from sustainable sources, for example trees from forest suppliers who replant</a:t>
            </a:r>
          </a:p>
          <a:p>
            <a:endParaRPr lang="en-GB" dirty="0"/>
          </a:p>
        </p:txBody>
      </p:sp>
    </p:spTree>
    <p:extLst>
      <p:ext uri="{BB962C8B-B14F-4D97-AF65-F5344CB8AC3E}">
        <p14:creationId xmlns:p14="http://schemas.microsoft.com/office/powerpoint/2010/main" val="141790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a:bodyPr>
          <a:lstStyle/>
          <a:p>
            <a:r>
              <a:rPr lang="en-GB" sz="6600" b="1" dirty="0">
                <a:solidFill>
                  <a:srgbClr val="0070C0"/>
                </a:solidFill>
              </a:rPr>
              <a:t>Design Mix</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3512457"/>
          </a:xfrm>
          <a:prstGeom prst="rect">
            <a:avLst/>
          </a:prstGeom>
        </p:spPr>
      </p:pic>
    </p:spTree>
    <p:extLst>
      <p:ext uri="{BB962C8B-B14F-4D97-AF65-F5344CB8AC3E}">
        <p14:creationId xmlns:p14="http://schemas.microsoft.com/office/powerpoint/2010/main" val="317665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951" y="337152"/>
            <a:ext cx="10515600" cy="1325563"/>
          </a:xfr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r>
              <a:rPr lang="en-GB" dirty="0">
                <a:solidFill>
                  <a:schemeClr val="dk1"/>
                </a:solidFill>
                <a:latin typeface="+mn-lt"/>
                <a:ea typeface="+mn-ea"/>
                <a:cs typeface="+mn-cs"/>
              </a:rPr>
              <a:t>Using the Design Mix</a:t>
            </a:r>
          </a:p>
        </p:txBody>
      </p:sp>
      <p:sp>
        <p:nvSpPr>
          <p:cNvPr id="3" name="Content Placeholder 2"/>
          <p:cNvSpPr>
            <a:spLocks noGrp="1"/>
          </p:cNvSpPr>
          <p:nvPr>
            <p:ph idx="1"/>
          </p:nvPr>
        </p:nvSpPr>
        <p:spPr>
          <a:xfrm>
            <a:off x="1009551" y="1666165"/>
            <a:ext cx="7685141" cy="1107829"/>
          </a:xfrm>
        </p:spPr>
        <p:txBody>
          <a:bodyPr>
            <a:noAutofit/>
          </a:bodyPr>
          <a:lstStyle/>
          <a:p>
            <a:r>
              <a:rPr lang="en-GB" altLang="en-US" sz="2400" dirty="0"/>
              <a:t>To see how the design mix can be used to make decisions, consider the following mobile phones:</a:t>
            </a:r>
          </a:p>
          <a:p>
            <a:pPr marL="0" indent="0">
              <a:buNone/>
            </a:pPr>
            <a:endParaRPr lang="en-GB" altLang="en-US" dirty="0"/>
          </a:p>
        </p:txBody>
      </p:sp>
      <p:grpSp>
        <p:nvGrpSpPr>
          <p:cNvPr id="4" name="Group 3">
            <a:extLst>
              <a:ext uri="{FF2B5EF4-FFF2-40B4-BE49-F238E27FC236}">
                <a16:creationId xmlns:a16="http://schemas.microsoft.com/office/drawing/2014/main" id="{9B1FB959-5C5D-407A-AF70-7684C6831987}"/>
              </a:ext>
            </a:extLst>
          </p:cNvPr>
          <p:cNvGrpSpPr/>
          <p:nvPr/>
        </p:nvGrpSpPr>
        <p:grpSpPr>
          <a:xfrm>
            <a:off x="6096000" y="2282325"/>
            <a:ext cx="5086449" cy="3929289"/>
            <a:chOff x="4231871" y="3206620"/>
            <a:chExt cx="4666256" cy="3652380"/>
          </a:xfrm>
        </p:grpSpPr>
        <p:grpSp>
          <p:nvGrpSpPr>
            <p:cNvPr id="13" name="Group 12">
              <a:extLst>
                <a:ext uri="{FF2B5EF4-FFF2-40B4-BE49-F238E27FC236}">
                  <a16:creationId xmlns:a16="http://schemas.microsoft.com/office/drawing/2014/main" id="{E56D9061-7951-4248-8CAE-BE01F1672E79}"/>
                </a:ext>
              </a:extLst>
            </p:cNvPr>
            <p:cNvGrpSpPr/>
            <p:nvPr/>
          </p:nvGrpSpPr>
          <p:grpSpPr>
            <a:xfrm>
              <a:off x="5738240" y="3206620"/>
              <a:ext cx="1512887" cy="1368000"/>
              <a:chOff x="5738240" y="3206620"/>
              <a:chExt cx="1512887" cy="1368000"/>
            </a:xfrm>
          </p:grpSpPr>
          <p:sp>
            <p:nvSpPr>
              <p:cNvPr id="7" name="Partial Circle 6">
                <a:extLst>
                  <a:ext uri="{FF2B5EF4-FFF2-40B4-BE49-F238E27FC236}">
                    <a16:creationId xmlns:a16="http://schemas.microsoft.com/office/drawing/2014/main" id="{47A18F13-ECD3-45B6-BDF7-285A6FED8068}"/>
                  </a:ext>
                </a:extLst>
              </p:cNvPr>
              <p:cNvSpPr/>
              <p:nvPr/>
            </p:nvSpPr>
            <p:spPr>
              <a:xfrm rot="8119820">
                <a:off x="5810684" y="3206620"/>
                <a:ext cx="1368000" cy="1368000"/>
              </a:xfrm>
              <a:prstGeom prst="pie">
                <a:avLst>
                  <a:gd name="adj1" fmla="val 21103744"/>
                  <a:gd name="adj2" fmla="val 16750004"/>
                </a:avLst>
              </a:prstGeom>
              <a:solidFill>
                <a:srgbClr val="5D5D5D"/>
              </a:solidFill>
              <a:ln>
                <a:solidFill>
                  <a:srgbClr val="5D5D5D"/>
                </a:solidFill>
                <a:headEnd/>
                <a:tailEnd/>
              </a:ln>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wrap="none" anchor="ctr"/>
              <a:lstStyle/>
              <a:p>
                <a:pPr defTabSz="685800"/>
                <a:endParaRPr lang="en-GB" kern="0">
                  <a:solidFill>
                    <a:srgbClr val="000000"/>
                  </a:solidFill>
                  <a:latin typeface="Tempus Sans ITC" panose="04020404030D07020202" pitchFamily="82" charset="0"/>
                </a:endParaRPr>
              </a:p>
            </p:txBody>
          </p:sp>
          <p:sp>
            <p:nvSpPr>
              <p:cNvPr id="17" name="Text Box 20">
                <a:extLst>
                  <a:ext uri="{FF2B5EF4-FFF2-40B4-BE49-F238E27FC236}">
                    <a16:creationId xmlns:a16="http://schemas.microsoft.com/office/drawing/2014/main" id="{274A6ADA-479B-4F4F-BC4D-C9A77EA1F021}"/>
                  </a:ext>
                </a:extLst>
              </p:cNvPr>
              <p:cNvSpPr txBox="1">
                <a:spLocks noChangeArrowheads="1"/>
              </p:cNvSpPr>
              <p:nvPr/>
            </p:nvSpPr>
            <p:spPr bwMode="auto">
              <a:xfrm>
                <a:off x="5738240" y="3554287"/>
                <a:ext cx="1512887" cy="371243"/>
              </a:xfrm>
              <a:prstGeom prst="rect">
                <a:avLst/>
              </a:prstGeom>
              <a:noFill/>
              <a:ln>
                <a:noFill/>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2">
                <a:schemeClr val="accent1"/>
              </a:fillRef>
              <a:effectRef idx="1">
                <a:schemeClr val="accent1"/>
              </a:effectRef>
              <a:fontRef idx="minor">
                <a:schemeClr val="dk1"/>
              </a:fontRef>
            </p:style>
            <p:txBody>
              <a:bodyPr>
                <a:spAutoFit/>
              </a:bodyPr>
              <a:lstStyle>
                <a:defPPr>
                  <a:defRPr lang="en-US"/>
                </a:defPPr>
                <a:lvl1pPr algn="ctr">
                  <a:spcBef>
                    <a:spcPct val="50000"/>
                  </a:spcBef>
                  <a:buFontTx/>
                  <a:buNone/>
                  <a:defRPr sz="2000" b="1">
                    <a:solidFill>
                      <a:srgbClr val="3333CC"/>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685800"/>
                <a:r>
                  <a:rPr lang="en-GB" altLang="en-US" sz="1500" dirty="0">
                    <a:solidFill>
                      <a:prstClr val="white"/>
                    </a:solidFill>
                    <a:latin typeface="Trebuchet MS" panose="020B0603020202020204" pitchFamily="34" charset="0"/>
                  </a:rPr>
                  <a:t>Aesthetics</a:t>
                </a:r>
              </a:p>
            </p:txBody>
          </p:sp>
        </p:grpSp>
        <p:grpSp>
          <p:nvGrpSpPr>
            <p:cNvPr id="33" name="Group 32">
              <a:extLst>
                <a:ext uri="{FF2B5EF4-FFF2-40B4-BE49-F238E27FC236}">
                  <a16:creationId xmlns:a16="http://schemas.microsoft.com/office/drawing/2014/main" id="{9C9CBCCB-E92D-44A3-B745-9A8FF59D7A13}"/>
                </a:ext>
              </a:extLst>
            </p:cNvPr>
            <p:cNvGrpSpPr/>
            <p:nvPr/>
          </p:nvGrpSpPr>
          <p:grpSpPr>
            <a:xfrm>
              <a:off x="7384056" y="5362658"/>
              <a:ext cx="1514071" cy="1368000"/>
              <a:chOff x="7384056" y="5362658"/>
              <a:chExt cx="1514071" cy="1368000"/>
            </a:xfrm>
          </p:grpSpPr>
          <p:sp>
            <p:nvSpPr>
              <p:cNvPr id="26" name="Partial Circle 25">
                <a:extLst>
                  <a:ext uri="{FF2B5EF4-FFF2-40B4-BE49-F238E27FC236}">
                    <a16:creationId xmlns:a16="http://schemas.microsoft.com/office/drawing/2014/main" id="{6F291ADA-470E-49FF-A939-B97ED7A9CEED}"/>
                  </a:ext>
                </a:extLst>
              </p:cNvPr>
              <p:cNvSpPr/>
              <p:nvPr/>
            </p:nvSpPr>
            <p:spPr>
              <a:xfrm rot="20916491" flipH="1">
                <a:off x="7384056" y="5362658"/>
                <a:ext cx="1368000" cy="1368000"/>
              </a:xfrm>
              <a:prstGeom prst="pie">
                <a:avLst>
                  <a:gd name="adj1" fmla="val 20912605"/>
                  <a:gd name="adj2" fmla="val 17654995"/>
                </a:avLst>
              </a:prstGeom>
              <a:solidFill>
                <a:srgbClr val="5D5D5D"/>
              </a:solidFill>
              <a:ln>
                <a:solidFill>
                  <a:srgbClr val="5D5D5D"/>
                </a:solidFill>
                <a:headEnd/>
                <a:tailEnd/>
              </a:ln>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wrap="none" anchor="ctr"/>
              <a:lstStyle/>
              <a:p>
                <a:pPr defTabSz="685800"/>
                <a:endParaRPr lang="en-GB" kern="0">
                  <a:solidFill>
                    <a:srgbClr val="000000"/>
                  </a:solidFill>
                  <a:latin typeface="Tempus Sans ITC" panose="04020404030D07020202" pitchFamily="82" charset="0"/>
                </a:endParaRPr>
              </a:p>
            </p:txBody>
          </p:sp>
          <p:sp>
            <p:nvSpPr>
              <p:cNvPr id="18" name="Text Box 21">
                <a:extLst>
                  <a:ext uri="{FF2B5EF4-FFF2-40B4-BE49-F238E27FC236}">
                    <a16:creationId xmlns:a16="http://schemas.microsoft.com/office/drawing/2014/main" id="{A56CC130-2BD7-461A-A255-A1F9BA35A1A5}"/>
                  </a:ext>
                </a:extLst>
              </p:cNvPr>
              <p:cNvSpPr txBox="1">
                <a:spLocks noChangeArrowheads="1"/>
              </p:cNvSpPr>
              <p:nvPr/>
            </p:nvSpPr>
            <p:spPr bwMode="auto">
              <a:xfrm rot="18900000">
                <a:off x="7385240" y="5916934"/>
                <a:ext cx="1512887" cy="371243"/>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a:spAutoFit/>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defTabSz="685800">
                  <a:spcBef>
                    <a:spcPct val="50000"/>
                  </a:spcBef>
                  <a:defRPr/>
                </a:pPr>
                <a:r>
                  <a:rPr lang="en-GB" altLang="en-US" sz="1500" b="1" dirty="0">
                    <a:solidFill>
                      <a:prstClr val="white"/>
                    </a:solidFill>
                    <a:latin typeface="Trebuchet MS" panose="020B0603020202020204" pitchFamily="34" charset="0"/>
                    <a:ea typeface="ＭＳ Ｐゴシック" panose="020B0600070205080204" pitchFamily="34" charset="-128"/>
                  </a:rPr>
                  <a:t>Cost</a:t>
                </a:r>
              </a:p>
            </p:txBody>
          </p:sp>
        </p:grpSp>
        <p:grpSp>
          <p:nvGrpSpPr>
            <p:cNvPr id="23" name="Group 22">
              <a:extLst>
                <a:ext uri="{FF2B5EF4-FFF2-40B4-BE49-F238E27FC236}">
                  <a16:creationId xmlns:a16="http://schemas.microsoft.com/office/drawing/2014/main" id="{BB98A012-317B-44D8-A70A-F3256AD08E34}"/>
                </a:ext>
              </a:extLst>
            </p:cNvPr>
            <p:cNvGrpSpPr/>
            <p:nvPr/>
          </p:nvGrpSpPr>
          <p:grpSpPr>
            <a:xfrm>
              <a:off x="4231871" y="5346112"/>
              <a:ext cx="1368000" cy="1512888"/>
              <a:chOff x="4231871" y="5346112"/>
              <a:chExt cx="1368000" cy="1512888"/>
            </a:xfrm>
          </p:grpSpPr>
          <p:sp>
            <p:nvSpPr>
              <p:cNvPr id="25" name="Partial Circle 24">
                <a:extLst>
                  <a:ext uri="{FF2B5EF4-FFF2-40B4-BE49-F238E27FC236}">
                    <a16:creationId xmlns:a16="http://schemas.microsoft.com/office/drawing/2014/main" id="{69BE6353-1EBD-4B05-9031-B4F1C2AE6556}"/>
                  </a:ext>
                </a:extLst>
              </p:cNvPr>
              <p:cNvSpPr/>
              <p:nvPr/>
            </p:nvSpPr>
            <p:spPr>
              <a:xfrm rot="683509">
                <a:off x="4231871" y="5368373"/>
                <a:ext cx="1368000" cy="1368000"/>
              </a:xfrm>
              <a:prstGeom prst="pie">
                <a:avLst>
                  <a:gd name="adj1" fmla="val 20912605"/>
                  <a:gd name="adj2" fmla="val 17654995"/>
                </a:avLst>
              </a:prstGeom>
              <a:solidFill>
                <a:srgbClr val="5D5D5D"/>
              </a:solidFill>
              <a:ln>
                <a:solidFill>
                  <a:srgbClr val="5D5D5D"/>
                </a:solidFill>
                <a:headEnd/>
                <a:tailEnd/>
              </a:ln>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wrap="none" anchor="ctr"/>
              <a:lstStyle/>
              <a:p>
                <a:pPr defTabSz="685800"/>
                <a:endParaRPr lang="en-GB" kern="0">
                  <a:solidFill>
                    <a:srgbClr val="000000"/>
                  </a:solidFill>
                  <a:latin typeface="Tempus Sans ITC" panose="04020404030D07020202" pitchFamily="82" charset="0"/>
                </a:endParaRPr>
              </a:p>
            </p:txBody>
          </p:sp>
          <p:sp>
            <p:nvSpPr>
              <p:cNvPr id="19" name="Text Box 22">
                <a:extLst>
                  <a:ext uri="{FF2B5EF4-FFF2-40B4-BE49-F238E27FC236}">
                    <a16:creationId xmlns:a16="http://schemas.microsoft.com/office/drawing/2014/main" id="{8753D7AD-D91C-4799-BE63-E2AC011A072A}"/>
                  </a:ext>
                </a:extLst>
              </p:cNvPr>
              <p:cNvSpPr txBox="1">
                <a:spLocks noChangeArrowheads="1"/>
              </p:cNvSpPr>
              <p:nvPr/>
            </p:nvSpPr>
            <p:spPr bwMode="auto">
              <a:xfrm rot="2700000">
                <a:off x="4077290" y="5910721"/>
                <a:ext cx="1512888" cy="383669"/>
              </a:xfrm>
              <a:prstGeom prst="rect">
                <a:avLst/>
              </a:prstGeom>
              <a:noFill/>
              <a:ln>
                <a:noFill/>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2">
                <a:schemeClr val="accent1"/>
              </a:fillRef>
              <a:effectRef idx="1">
                <a:schemeClr val="accent1"/>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defTabSz="685800">
                  <a:spcBef>
                    <a:spcPct val="50000"/>
                  </a:spcBef>
                  <a:buNone/>
                  <a:defRPr/>
                </a:pPr>
                <a:r>
                  <a:rPr lang="en-GB" altLang="en-US" sz="1500" b="1" dirty="0">
                    <a:solidFill>
                      <a:prstClr val="white"/>
                    </a:solidFill>
                    <a:latin typeface="Trebuchet MS" panose="020B0603020202020204" pitchFamily="34" charset="0"/>
                  </a:rPr>
                  <a:t>Function</a:t>
                </a:r>
              </a:p>
            </p:txBody>
          </p:sp>
        </p:grpSp>
        <p:sp>
          <p:nvSpPr>
            <p:cNvPr id="16" name="AutoShape 19">
              <a:extLst>
                <a:ext uri="{FF2B5EF4-FFF2-40B4-BE49-F238E27FC236}">
                  <a16:creationId xmlns:a16="http://schemas.microsoft.com/office/drawing/2014/main" id="{10439276-6F74-463A-8226-AD423D862C0B}"/>
                </a:ext>
              </a:extLst>
            </p:cNvPr>
            <p:cNvSpPr>
              <a:spLocks noChangeArrowheads="1"/>
            </p:cNvSpPr>
            <p:nvPr/>
          </p:nvSpPr>
          <p:spPr bwMode="auto">
            <a:xfrm rot="10800000">
              <a:off x="4962747" y="3936568"/>
              <a:ext cx="3063875" cy="2087563"/>
            </a:xfrm>
            <a:prstGeom prst="flowChartMerge">
              <a:avLst/>
            </a:prstGeom>
            <a:solidFill>
              <a:srgbClr val="389EF8"/>
            </a:solidFill>
            <a:ln>
              <a:noFill/>
              <a:headEnd/>
              <a:tailEnd/>
            </a:ln>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wrap="none" anchor="ct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defTabSz="685800">
                <a:defRPr/>
              </a:pPr>
              <a:endParaRPr lang="en-GB" altLang="en-US" sz="1800" kern="0">
                <a:solidFill>
                  <a:srgbClr val="000000"/>
                </a:solidFill>
              </a:endParaRPr>
            </a:p>
          </p:txBody>
        </p:sp>
      </p:grpSp>
      <p:grpSp>
        <p:nvGrpSpPr>
          <p:cNvPr id="37" name="Group 36">
            <a:extLst>
              <a:ext uri="{FF2B5EF4-FFF2-40B4-BE49-F238E27FC236}">
                <a16:creationId xmlns:a16="http://schemas.microsoft.com/office/drawing/2014/main" id="{48419E53-CB5B-4FA5-BF49-ADAF80979F78}"/>
              </a:ext>
            </a:extLst>
          </p:cNvPr>
          <p:cNvGrpSpPr/>
          <p:nvPr/>
        </p:nvGrpSpPr>
        <p:grpSpPr>
          <a:xfrm>
            <a:off x="977701" y="2804256"/>
            <a:ext cx="3423803" cy="945000"/>
            <a:chOff x="1418562" y="2204276"/>
            <a:chExt cx="4631372" cy="1274917"/>
          </a:xfrm>
        </p:grpSpPr>
        <p:sp>
          <p:nvSpPr>
            <p:cNvPr id="39" name="Rounded Rectangle 94">
              <a:extLst>
                <a:ext uri="{FF2B5EF4-FFF2-40B4-BE49-F238E27FC236}">
                  <a16:creationId xmlns:a16="http://schemas.microsoft.com/office/drawing/2014/main" id="{52C9C79C-13F8-4998-BD2B-DEC95E9BD91D}"/>
                </a:ext>
              </a:extLst>
            </p:cNvPr>
            <p:cNvSpPr/>
            <p:nvPr/>
          </p:nvSpPr>
          <p:spPr bwMode="auto">
            <a:xfrm>
              <a:off x="1420790" y="2257941"/>
              <a:ext cx="4629144" cy="1221252"/>
            </a:xfrm>
            <a:prstGeom prst="roundRect">
              <a:avLst>
                <a:gd name="adj" fmla="val 10215"/>
              </a:avLst>
            </a:prstGeom>
            <a:solidFill>
              <a:srgbClr val="5D5D5D"/>
            </a:solidFill>
            <a:ln w="38100" cap="flat" cmpd="sng" algn="in">
              <a:solidFill>
                <a:srgbClr val="5D5D5D"/>
              </a:solidFill>
              <a:prstDash val="solid"/>
              <a:round/>
              <a:headEnd type="none" w="med" len="med"/>
              <a:tailEnd type="none" w="med" len="med"/>
            </a:ln>
            <a:effectLst/>
          </p:spPr>
          <p:txBody>
            <a:bodyPr vert="horz" wrap="square" lIns="27146" tIns="27146" rIns="27146" bIns="27146" numCol="1" rtlCol="0" anchor="t" anchorCtr="0" compatLnSpc="1">
              <a:prstTxWarp prst="textNoShape">
                <a:avLst/>
              </a:prstTxWarp>
            </a:bodyPr>
            <a:lstStyle/>
            <a:p>
              <a:pPr marL="4763" indent="-4763" defTabSz="685800"/>
              <a:endParaRPr lang="en-GB" sz="1350" dirty="0">
                <a:solidFill>
                  <a:prstClr val="black"/>
                </a:solidFill>
                <a:latin typeface="Calibri" panose="020F0502020204030204"/>
              </a:endParaRPr>
            </a:p>
          </p:txBody>
        </p:sp>
        <p:sp>
          <p:nvSpPr>
            <p:cNvPr id="38" name="Content Placeholder 6">
              <a:extLst>
                <a:ext uri="{FF2B5EF4-FFF2-40B4-BE49-F238E27FC236}">
                  <a16:creationId xmlns:a16="http://schemas.microsoft.com/office/drawing/2014/main" id="{9DCF2368-EB5D-4AE5-ADBC-6D176B0B3037}"/>
                </a:ext>
              </a:extLst>
            </p:cNvPr>
            <p:cNvSpPr txBox="1">
              <a:spLocks/>
            </p:cNvSpPr>
            <p:nvPr/>
          </p:nvSpPr>
          <p:spPr>
            <a:xfrm>
              <a:off x="1440141" y="2727496"/>
              <a:ext cx="4607565" cy="749445"/>
            </a:xfrm>
            <a:prstGeom prst="rect">
              <a:avLst/>
            </a:prstGeom>
            <a:noFill/>
          </p:spPr>
          <p:txBody>
            <a:bodyPr vert="horz" lIns="68580" tIns="34290" rIns="68580" bIns="34290" rtlCol="0">
              <a:noAutofit/>
            </a:bodyPr>
            <a:lstStyle>
              <a:lvl1pPr marL="450850" indent="-450850" algn="l" defTabSz="914400" rtl="0" eaLnBrk="1" latinLnBrk="0" hangingPunct="1">
                <a:lnSpc>
                  <a:spcPct val="100000"/>
                </a:lnSpc>
                <a:spcBef>
                  <a:spcPts val="1000"/>
                </a:spcBef>
                <a:buFont typeface="Wingdings" panose="05000000000000000000" pitchFamily="2" charset="2"/>
                <a:buChar char=""/>
                <a:defRPr lang="en-US" sz="2400" kern="1200">
                  <a:solidFill>
                    <a:srgbClr val="002060"/>
                  </a:solidFill>
                  <a:latin typeface="Trebuchet MS" panose="020B0603020202020204" pitchFamily="34" charset="0"/>
                  <a:ea typeface="+mn-ea"/>
                  <a:cs typeface="+mn-cs"/>
                </a:defRPr>
              </a:lvl1pPr>
              <a:lvl2pPr marL="814388" indent="-363538" algn="l" defTabSz="914400" rtl="0" eaLnBrk="1" latinLnBrk="0" hangingPunct="1">
                <a:lnSpc>
                  <a:spcPct val="100000"/>
                </a:lnSpc>
                <a:spcBef>
                  <a:spcPts val="500"/>
                </a:spcBef>
                <a:buFont typeface="Wingdings" panose="05000000000000000000" pitchFamily="2" charset="2"/>
                <a:buChar char=""/>
                <a:defRPr lang="en-US" sz="2000" kern="1200">
                  <a:solidFill>
                    <a:srgbClr val="5D5D5D"/>
                  </a:solidFill>
                  <a:latin typeface="Trebuchet MS" panose="020B0603020202020204" pitchFamily="34" charset="0"/>
                  <a:ea typeface="+mn-ea"/>
                  <a:cs typeface="+mn-cs"/>
                </a:defRPr>
              </a:lvl2pPr>
              <a:lvl3pPr marL="1163638" indent="-349250" algn="l" defTabSz="914400" rtl="0" eaLnBrk="1" latinLnBrk="0" hangingPunct="1">
                <a:lnSpc>
                  <a:spcPct val="100000"/>
                </a:lnSpc>
                <a:spcBef>
                  <a:spcPts val="500"/>
                </a:spcBef>
                <a:buFont typeface="Wingdings" panose="05000000000000000000" pitchFamily="2" charset="2"/>
                <a:buChar char=""/>
                <a:defRPr lang="en-US" sz="1800" kern="1200">
                  <a:solidFill>
                    <a:srgbClr val="4D90FE"/>
                  </a:solidFill>
                  <a:latin typeface="Trebuchet MS" panose="020B0603020202020204" pitchFamily="34" charset="0"/>
                  <a:ea typeface="+mn-ea"/>
                  <a:cs typeface="+mn-cs"/>
                </a:defRPr>
              </a:lvl3pPr>
              <a:lvl4pPr marL="1436688" indent="-261938" algn="l" defTabSz="914400" rtl="0" eaLnBrk="1" latinLnBrk="0" hangingPunct="1">
                <a:lnSpc>
                  <a:spcPct val="100000"/>
                </a:lnSpc>
                <a:spcBef>
                  <a:spcPts val="500"/>
                </a:spcBef>
                <a:buFont typeface="Wingdings" panose="05000000000000000000" pitchFamily="2" charset="2"/>
                <a:buChar char=""/>
                <a:defRPr lang="en-US" sz="1600" kern="1200">
                  <a:solidFill>
                    <a:srgbClr val="808080"/>
                  </a:solidFill>
                  <a:latin typeface="Trebuchet MS" panose="020B0603020202020204" pitchFamily="34" charset="0"/>
                  <a:ea typeface="+mn-ea"/>
                  <a:cs typeface="+mn-cs"/>
                </a:defRPr>
              </a:lvl4pPr>
              <a:lvl5pPr marL="1711325" indent="-285750" algn="l" defTabSz="914400" rtl="0" eaLnBrk="1" latinLnBrk="0" hangingPunct="1">
                <a:lnSpc>
                  <a:spcPct val="100000"/>
                </a:lnSpc>
                <a:spcBef>
                  <a:spcPts val="500"/>
                </a:spcBef>
                <a:buClr>
                  <a:schemeClr val="tx1">
                    <a:lumMod val="50000"/>
                    <a:lumOff val="50000"/>
                  </a:schemeClr>
                </a:buClr>
                <a:buFont typeface="Wingdings" panose="05000000000000000000" pitchFamily="2" charset="2"/>
                <a:buChar char="n"/>
                <a:defRPr lang="en-GB" sz="1400" kern="1200">
                  <a:solidFill>
                    <a:schemeClr val="accent1">
                      <a:lumMod val="40000"/>
                      <a:lumOff val="60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9531" lvl="1" indent="0" algn="ctr" defTabSz="685800">
                <a:spcBef>
                  <a:spcPts val="375"/>
                </a:spcBef>
                <a:buNone/>
              </a:pPr>
              <a:r>
                <a:rPr lang="en-GB" sz="1500" dirty="0">
                  <a:solidFill>
                    <a:prstClr val="white"/>
                  </a:solidFill>
                </a:rPr>
                <a:t>A sleek, top-of-the-range phone that focuses on look and feel</a:t>
              </a:r>
            </a:p>
          </p:txBody>
        </p:sp>
        <p:sp>
          <p:nvSpPr>
            <p:cNvPr id="41" name="Rectangle 40">
              <a:extLst>
                <a:ext uri="{FF2B5EF4-FFF2-40B4-BE49-F238E27FC236}">
                  <a16:creationId xmlns:a16="http://schemas.microsoft.com/office/drawing/2014/main" id="{2AF4D22B-1044-4421-820A-B1FFD342C7DC}"/>
                </a:ext>
              </a:extLst>
            </p:cNvPr>
            <p:cNvSpPr/>
            <p:nvPr/>
          </p:nvSpPr>
          <p:spPr>
            <a:xfrm>
              <a:off x="1418562" y="2204276"/>
              <a:ext cx="4565358" cy="529414"/>
            </a:xfrm>
            <a:prstGeom prst="rect">
              <a:avLst/>
            </a:prstGeom>
            <a:noFill/>
          </p:spPr>
          <p:txBody>
            <a:bodyPr wrap="square" lIns="68580" tIns="34290" rIns="68580" bIns="34290">
              <a:spAutoFit/>
            </a:bodyPr>
            <a:lstStyle/>
            <a:p>
              <a:pPr algn="ctr" defTabSz="685800"/>
              <a:r>
                <a:rPr lang="en-US" sz="2100" dirty="0">
                  <a:ln w="19050">
                    <a:solidFill>
                      <a:prstClr val="white"/>
                    </a:solidFill>
                    <a:prstDash val="solid"/>
                  </a:ln>
                  <a:solidFill>
                    <a:prstClr val="white"/>
                  </a:solidFill>
                  <a:latin typeface="Calibri" panose="020F0502020204030204"/>
                </a:rPr>
                <a:t>Apple’s iPhone 12</a:t>
              </a:r>
              <a:endParaRPr lang="en-US" sz="3300" dirty="0">
                <a:ln w="19050">
                  <a:solidFill>
                    <a:prstClr val="white"/>
                  </a:solidFill>
                  <a:prstDash val="solid"/>
                </a:ln>
                <a:solidFill>
                  <a:prstClr val="white"/>
                </a:solidFill>
                <a:latin typeface="Calibri" panose="020F0502020204030204"/>
              </a:endParaRPr>
            </a:p>
          </p:txBody>
        </p:sp>
      </p:grpSp>
      <p:grpSp>
        <p:nvGrpSpPr>
          <p:cNvPr id="52" name="Group 51">
            <a:extLst>
              <a:ext uri="{FF2B5EF4-FFF2-40B4-BE49-F238E27FC236}">
                <a16:creationId xmlns:a16="http://schemas.microsoft.com/office/drawing/2014/main" id="{7467E16C-4FD4-46EE-94AF-3AD7714A7854}"/>
              </a:ext>
            </a:extLst>
          </p:cNvPr>
          <p:cNvGrpSpPr/>
          <p:nvPr/>
        </p:nvGrpSpPr>
        <p:grpSpPr>
          <a:xfrm>
            <a:off x="977904" y="3911348"/>
            <a:ext cx="3423600" cy="945000"/>
            <a:chOff x="1418561" y="2204275"/>
            <a:chExt cx="5677646" cy="1295953"/>
          </a:xfrm>
        </p:grpSpPr>
        <p:sp>
          <p:nvSpPr>
            <p:cNvPr id="54" name="Rounded Rectangle 94">
              <a:extLst>
                <a:ext uri="{FF2B5EF4-FFF2-40B4-BE49-F238E27FC236}">
                  <a16:creationId xmlns:a16="http://schemas.microsoft.com/office/drawing/2014/main" id="{AEFB1D5E-5C3C-48A2-B734-69BB3A22EC5E}"/>
                </a:ext>
              </a:extLst>
            </p:cNvPr>
            <p:cNvSpPr/>
            <p:nvPr/>
          </p:nvSpPr>
          <p:spPr bwMode="auto">
            <a:xfrm>
              <a:off x="1418563" y="2257941"/>
              <a:ext cx="5626045" cy="1221252"/>
            </a:xfrm>
            <a:prstGeom prst="roundRect">
              <a:avLst>
                <a:gd name="adj" fmla="val 10215"/>
              </a:avLst>
            </a:prstGeom>
            <a:solidFill>
              <a:srgbClr val="5D5D5D"/>
            </a:solidFill>
            <a:ln w="38100" cap="flat" cmpd="sng" algn="in">
              <a:solidFill>
                <a:srgbClr val="5D5D5D"/>
              </a:solidFill>
              <a:prstDash val="solid"/>
              <a:round/>
              <a:headEnd type="none" w="med" len="med"/>
              <a:tailEnd type="none" w="med" len="med"/>
            </a:ln>
            <a:effectLst/>
          </p:spPr>
          <p:txBody>
            <a:bodyPr vert="horz" wrap="square" lIns="27146" tIns="27146" rIns="27146" bIns="27146" numCol="1" rtlCol="0" anchor="t" anchorCtr="0" compatLnSpc="1">
              <a:prstTxWarp prst="textNoShape">
                <a:avLst/>
              </a:prstTxWarp>
            </a:bodyPr>
            <a:lstStyle/>
            <a:p>
              <a:pPr marL="4763" indent="-4763" defTabSz="685800"/>
              <a:endParaRPr lang="en-GB" sz="1350" dirty="0">
                <a:solidFill>
                  <a:prstClr val="black"/>
                </a:solidFill>
                <a:latin typeface="Calibri" panose="020F0502020204030204"/>
              </a:endParaRPr>
            </a:p>
          </p:txBody>
        </p:sp>
        <p:sp>
          <p:nvSpPr>
            <p:cNvPr id="53" name="Content Placeholder 6">
              <a:extLst>
                <a:ext uri="{FF2B5EF4-FFF2-40B4-BE49-F238E27FC236}">
                  <a16:creationId xmlns:a16="http://schemas.microsoft.com/office/drawing/2014/main" id="{EDC23ACE-1844-4B72-93E1-4159AACB2FA4}"/>
                </a:ext>
              </a:extLst>
            </p:cNvPr>
            <p:cNvSpPr txBox="1">
              <a:spLocks/>
            </p:cNvSpPr>
            <p:nvPr/>
          </p:nvSpPr>
          <p:spPr>
            <a:xfrm>
              <a:off x="1471044" y="2742401"/>
              <a:ext cx="5625163" cy="757827"/>
            </a:xfrm>
            <a:prstGeom prst="rect">
              <a:avLst/>
            </a:prstGeom>
            <a:noFill/>
          </p:spPr>
          <p:txBody>
            <a:bodyPr vert="horz" lIns="68580" tIns="34290" rIns="68580" bIns="34290" rtlCol="0">
              <a:noAutofit/>
            </a:bodyPr>
            <a:lstStyle>
              <a:lvl1pPr marL="450850" indent="-450850" algn="l" defTabSz="914400" rtl="0" eaLnBrk="1" latinLnBrk="0" hangingPunct="1">
                <a:lnSpc>
                  <a:spcPct val="100000"/>
                </a:lnSpc>
                <a:spcBef>
                  <a:spcPts val="1000"/>
                </a:spcBef>
                <a:buFont typeface="Wingdings" panose="05000000000000000000" pitchFamily="2" charset="2"/>
                <a:buChar char=""/>
                <a:defRPr lang="en-US" sz="2400" kern="1200">
                  <a:solidFill>
                    <a:srgbClr val="002060"/>
                  </a:solidFill>
                  <a:latin typeface="Trebuchet MS" panose="020B0603020202020204" pitchFamily="34" charset="0"/>
                  <a:ea typeface="+mn-ea"/>
                  <a:cs typeface="+mn-cs"/>
                </a:defRPr>
              </a:lvl1pPr>
              <a:lvl2pPr marL="814388" indent="-363538" algn="l" defTabSz="914400" rtl="0" eaLnBrk="1" latinLnBrk="0" hangingPunct="1">
                <a:lnSpc>
                  <a:spcPct val="100000"/>
                </a:lnSpc>
                <a:spcBef>
                  <a:spcPts val="500"/>
                </a:spcBef>
                <a:buFont typeface="Wingdings" panose="05000000000000000000" pitchFamily="2" charset="2"/>
                <a:buChar char=""/>
                <a:defRPr lang="en-US" sz="2000" kern="1200">
                  <a:solidFill>
                    <a:srgbClr val="5D5D5D"/>
                  </a:solidFill>
                  <a:latin typeface="Trebuchet MS" panose="020B0603020202020204" pitchFamily="34" charset="0"/>
                  <a:ea typeface="+mn-ea"/>
                  <a:cs typeface="+mn-cs"/>
                </a:defRPr>
              </a:lvl2pPr>
              <a:lvl3pPr marL="1163638" indent="-349250" algn="l" defTabSz="914400" rtl="0" eaLnBrk="1" latinLnBrk="0" hangingPunct="1">
                <a:lnSpc>
                  <a:spcPct val="100000"/>
                </a:lnSpc>
                <a:spcBef>
                  <a:spcPts val="500"/>
                </a:spcBef>
                <a:buFont typeface="Wingdings" panose="05000000000000000000" pitchFamily="2" charset="2"/>
                <a:buChar char=""/>
                <a:defRPr lang="en-US" sz="1800" kern="1200">
                  <a:solidFill>
                    <a:srgbClr val="4D90FE"/>
                  </a:solidFill>
                  <a:latin typeface="Trebuchet MS" panose="020B0603020202020204" pitchFamily="34" charset="0"/>
                  <a:ea typeface="+mn-ea"/>
                  <a:cs typeface="+mn-cs"/>
                </a:defRPr>
              </a:lvl3pPr>
              <a:lvl4pPr marL="1436688" indent="-261938" algn="l" defTabSz="914400" rtl="0" eaLnBrk="1" latinLnBrk="0" hangingPunct="1">
                <a:lnSpc>
                  <a:spcPct val="100000"/>
                </a:lnSpc>
                <a:spcBef>
                  <a:spcPts val="500"/>
                </a:spcBef>
                <a:buFont typeface="Wingdings" panose="05000000000000000000" pitchFamily="2" charset="2"/>
                <a:buChar char=""/>
                <a:defRPr lang="en-US" sz="1600" kern="1200">
                  <a:solidFill>
                    <a:srgbClr val="808080"/>
                  </a:solidFill>
                  <a:latin typeface="Trebuchet MS" panose="020B0603020202020204" pitchFamily="34" charset="0"/>
                  <a:ea typeface="+mn-ea"/>
                  <a:cs typeface="+mn-cs"/>
                </a:defRPr>
              </a:lvl4pPr>
              <a:lvl5pPr marL="1711325" indent="-285750" algn="l" defTabSz="914400" rtl="0" eaLnBrk="1" latinLnBrk="0" hangingPunct="1">
                <a:lnSpc>
                  <a:spcPct val="100000"/>
                </a:lnSpc>
                <a:spcBef>
                  <a:spcPts val="500"/>
                </a:spcBef>
                <a:buClr>
                  <a:schemeClr val="tx1">
                    <a:lumMod val="50000"/>
                    <a:lumOff val="50000"/>
                  </a:schemeClr>
                </a:buClr>
                <a:buFont typeface="Wingdings" panose="05000000000000000000" pitchFamily="2" charset="2"/>
                <a:buChar char="n"/>
                <a:defRPr lang="en-GB" sz="1400" kern="1200">
                  <a:solidFill>
                    <a:schemeClr val="accent1">
                      <a:lumMod val="40000"/>
                      <a:lumOff val="60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9531" lvl="1" indent="0" algn="ctr" defTabSz="685800">
                <a:spcBef>
                  <a:spcPts val="375"/>
                </a:spcBef>
                <a:buNone/>
              </a:pPr>
              <a:r>
                <a:rPr lang="en-GB" sz="1500" dirty="0">
                  <a:solidFill>
                    <a:prstClr val="white"/>
                  </a:solidFill>
                </a:rPr>
                <a:t>A basic 2G phone with a camera designed to be cheap</a:t>
              </a:r>
            </a:p>
          </p:txBody>
        </p:sp>
        <p:sp>
          <p:nvSpPr>
            <p:cNvPr id="56" name="Rectangle 55">
              <a:extLst>
                <a:ext uri="{FF2B5EF4-FFF2-40B4-BE49-F238E27FC236}">
                  <a16:creationId xmlns:a16="http://schemas.microsoft.com/office/drawing/2014/main" id="{5FB4D7BF-49D7-4E81-A9D0-76A96D492473}"/>
                </a:ext>
              </a:extLst>
            </p:cNvPr>
            <p:cNvSpPr/>
            <p:nvPr/>
          </p:nvSpPr>
          <p:spPr>
            <a:xfrm>
              <a:off x="1418561" y="2204275"/>
              <a:ext cx="5571675" cy="538150"/>
            </a:xfrm>
            <a:prstGeom prst="rect">
              <a:avLst/>
            </a:prstGeom>
            <a:noFill/>
          </p:spPr>
          <p:txBody>
            <a:bodyPr wrap="square" lIns="68580" tIns="34290" rIns="68580" bIns="34290">
              <a:spAutoFit/>
            </a:bodyPr>
            <a:lstStyle/>
            <a:p>
              <a:pPr algn="ctr" defTabSz="685800"/>
              <a:r>
                <a:rPr lang="en-US" sz="2100" dirty="0">
                  <a:ln w="19050">
                    <a:solidFill>
                      <a:prstClr val="white"/>
                    </a:solidFill>
                    <a:prstDash val="solid"/>
                  </a:ln>
                  <a:solidFill>
                    <a:prstClr val="white"/>
                  </a:solidFill>
                  <a:latin typeface="Calibri" panose="020F0502020204030204"/>
                </a:rPr>
                <a:t>Nokia’s 3310 (2017)</a:t>
              </a:r>
              <a:endParaRPr lang="en-US" sz="3300" dirty="0">
                <a:ln w="19050">
                  <a:solidFill>
                    <a:prstClr val="white"/>
                  </a:solidFill>
                  <a:prstDash val="solid"/>
                </a:ln>
                <a:solidFill>
                  <a:prstClr val="white"/>
                </a:solidFill>
                <a:latin typeface="Calibri" panose="020F0502020204030204"/>
              </a:endParaRPr>
            </a:p>
          </p:txBody>
        </p:sp>
      </p:grpSp>
      <p:grpSp>
        <p:nvGrpSpPr>
          <p:cNvPr id="58" name="Group 57">
            <a:extLst>
              <a:ext uri="{FF2B5EF4-FFF2-40B4-BE49-F238E27FC236}">
                <a16:creationId xmlns:a16="http://schemas.microsoft.com/office/drawing/2014/main" id="{2916A3AC-4460-43A4-97DA-88092AC3D733}"/>
              </a:ext>
            </a:extLst>
          </p:cNvPr>
          <p:cNvGrpSpPr/>
          <p:nvPr/>
        </p:nvGrpSpPr>
        <p:grpSpPr>
          <a:xfrm>
            <a:off x="962346" y="5042235"/>
            <a:ext cx="3423601" cy="945000"/>
            <a:chOff x="1353714" y="2204276"/>
            <a:chExt cx="5470863" cy="1274917"/>
          </a:xfrm>
        </p:grpSpPr>
        <p:sp>
          <p:nvSpPr>
            <p:cNvPr id="60" name="Rounded Rectangle 94">
              <a:extLst>
                <a:ext uri="{FF2B5EF4-FFF2-40B4-BE49-F238E27FC236}">
                  <a16:creationId xmlns:a16="http://schemas.microsoft.com/office/drawing/2014/main" id="{65BFF73C-369C-45E0-9C44-E8D08AF5372B}"/>
                </a:ext>
              </a:extLst>
            </p:cNvPr>
            <p:cNvSpPr/>
            <p:nvPr/>
          </p:nvSpPr>
          <p:spPr bwMode="auto">
            <a:xfrm>
              <a:off x="1418563" y="2257941"/>
              <a:ext cx="5406014" cy="1221252"/>
            </a:xfrm>
            <a:prstGeom prst="roundRect">
              <a:avLst>
                <a:gd name="adj" fmla="val 10215"/>
              </a:avLst>
            </a:prstGeom>
            <a:solidFill>
              <a:srgbClr val="5D5D5D"/>
            </a:solidFill>
            <a:ln w="38100" cap="flat" cmpd="sng" algn="in">
              <a:solidFill>
                <a:srgbClr val="5D5D5D"/>
              </a:solidFill>
              <a:prstDash val="solid"/>
              <a:round/>
              <a:headEnd type="none" w="med" len="med"/>
              <a:tailEnd type="none" w="med" len="med"/>
            </a:ln>
            <a:effectLst/>
          </p:spPr>
          <p:txBody>
            <a:bodyPr vert="horz" wrap="square" lIns="27146" tIns="27146" rIns="27146" bIns="27146" numCol="1" rtlCol="0" anchor="t" anchorCtr="0" compatLnSpc="1">
              <a:prstTxWarp prst="textNoShape">
                <a:avLst/>
              </a:prstTxWarp>
            </a:bodyPr>
            <a:lstStyle/>
            <a:p>
              <a:pPr marL="4763" indent="-4763" defTabSz="685800"/>
              <a:endParaRPr lang="en-GB" sz="1350" dirty="0">
                <a:solidFill>
                  <a:prstClr val="white"/>
                </a:solidFill>
                <a:latin typeface="Calibri" panose="020F0502020204030204"/>
              </a:endParaRPr>
            </a:p>
          </p:txBody>
        </p:sp>
        <p:sp>
          <p:nvSpPr>
            <p:cNvPr id="59" name="Content Placeholder 6">
              <a:extLst>
                <a:ext uri="{FF2B5EF4-FFF2-40B4-BE49-F238E27FC236}">
                  <a16:creationId xmlns:a16="http://schemas.microsoft.com/office/drawing/2014/main" id="{2C6390F5-1A73-486C-8319-0D9D3B522E9F}"/>
                </a:ext>
              </a:extLst>
            </p:cNvPr>
            <p:cNvSpPr txBox="1">
              <a:spLocks/>
            </p:cNvSpPr>
            <p:nvPr/>
          </p:nvSpPr>
          <p:spPr>
            <a:xfrm>
              <a:off x="1353714" y="2727496"/>
              <a:ext cx="5444975" cy="749445"/>
            </a:xfrm>
            <a:prstGeom prst="rect">
              <a:avLst/>
            </a:prstGeom>
            <a:noFill/>
          </p:spPr>
          <p:txBody>
            <a:bodyPr vert="horz" lIns="68580" tIns="34290" rIns="68580" bIns="34290" rtlCol="0">
              <a:noAutofit/>
            </a:bodyPr>
            <a:lstStyle>
              <a:lvl1pPr marL="450850" indent="-450850" algn="l" defTabSz="914400" rtl="0" eaLnBrk="1" latinLnBrk="0" hangingPunct="1">
                <a:lnSpc>
                  <a:spcPct val="100000"/>
                </a:lnSpc>
                <a:spcBef>
                  <a:spcPts val="1000"/>
                </a:spcBef>
                <a:buFont typeface="Wingdings" panose="05000000000000000000" pitchFamily="2" charset="2"/>
                <a:buChar char=""/>
                <a:defRPr lang="en-US" sz="2400" kern="1200">
                  <a:solidFill>
                    <a:srgbClr val="002060"/>
                  </a:solidFill>
                  <a:latin typeface="Trebuchet MS" panose="020B0603020202020204" pitchFamily="34" charset="0"/>
                  <a:ea typeface="+mn-ea"/>
                  <a:cs typeface="+mn-cs"/>
                </a:defRPr>
              </a:lvl1pPr>
              <a:lvl2pPr marL="814388" indent="-363538" algn="l" defTabSz="914400" rtl="0" eaLnBrk="1" latinLnBrk="0" hangingPunct="1">
                <a:lnSpc>
                  <a:spcPct val="100000"/>
                </a:lnSpc>
                <a:spcBef>
                  <a:spcPts val="500"/>
                </a:spcBef>
                <a:buFont typeface="Wingdings" panose="05000000000000000000" pitchFamily="2" charset="2"/>
                <a:buChar char=""/>
                <a:defRPr lang="en-US" sz="2000" kern="1200">
                  <a:solidFill>
                    <a:srgbClr val="5D5D5D"/>
                  </a:solidFill>
                  <a:latin typeface="Trebuchet MS" panose="020B0603020202020204" pitchFamily="34" charset="0"/>
                  <a:ea typeface="+mn-ea"/>
                  <a:cs typeface="+mn-cs"/>
                </a:defRPr>
              </a:lvl2pPr>
              <a:lvl3pPr marL="1163638" indent="-349250" algn="l" defTabSz="914400" rtl="0" eaLnBrk="1" latinLnBrk="0" hangingPunct="1">
                <a:lnSpc>
                  <a:spcPct val="100000"/>
                </a:lnSpc>
                <a:spcBef>
                  <a:spcPts val="500"/>
                </a:spcBef>
                <a:buFont typeface="Wingdings" panose="05000000000000000000" pitchFamily="2" charset="2"/>
                <a:buChar char=""/>
                <a:defRPr lang="en-US" sz="1800" kern="1200">
                  <a:solidFill>
                    <a:srgbClr val="4D90FE"/>
                  </a:solidFill>
                  <a:latin typeface="Trebuchet MS" panose="020B0603020202020204" pitchFamily="34" charset="0"/>
                  <a:ea typeface="+mn-ea"/>
                  <a:cs typeface="+mn-cs"/>
                </a:defRPr>
              </a:lvl3pPr>
              <a:lvl4pPr marL="1436688" indent="-261938" algn="l" defTabSz="914400" rtl="0" eaLnBrk="1" latinLnBrk="0" hangingPunct="1">
                <a:lnSpc>
                  <a:spcPct val="100000"/>
                </a:lnSpc>
                <a:spcBef>
                  <a:spcPts val="500"/>
                </a:spcBef>
                <a:buFont typeface="Wingdings" panose="05000000000000000000" pitchFamily="2" charset="2"/>
                <a:buChar char=""/>
                <a:defRPr lang="en-US" sz="1600" kern="1200">
                  <a:solidFill>
                    <a:srgbClr val="808080"/>
                  </a:solidFill>
                  <a:latin typeface="Trebuchet MS" panose="020B0603020202020204" pitchFamily="34" charset="0"/>
                  <a:ea typeface="+mn-ea"/>
                  <a:cs typeface="+mn-cs"/>
                </a:defRPr>
              </a:lvl4pPr>
              <a:lvl5pPr marL="1711325" indent="-285750" algn="l" defTabSz="914400" rtl="0" eaLnBrk="1" latinLnBrk="0" hangingPunct="1">
                <a:lnSpc>
                  <a:spcPct val="100000"/>
                </a:lnSpc>
                <a:spcBef>
                  <a:spcPts val="500"/>
                </a:spcBef>
                <a:buClr>
                  <a:schemeClr val="tx1">
                    <a:lumMod val="50000"/>
                    <a:lumOff val="50000"/>
                  </a:schemeClr>
                </a:buClr>
                <a:buFont typeface="Wingdings" panose="05000000000000000000" pitchFamily="2" charset="2"/>
                <a:buChar char="n"/>
                <a:defRPr lang="en-GB" sz="1400" kern="1200">
                  <a:solidFill>
                    <a:schemeClr val="accent1">
                      <a:lumMod val="40000"/>
                      <a:lumOff val="60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9531" lvl="1" indent="0" algn="ctr" defTabSz="685800">
                <a:spcBef>
                  <a:spcPts val="375"/>
                </a:spcBef>
                <a:buNone/>
              </a:pPr>
              <a:r>
                <a:rPr lang="en-GB" sz="1500" dirty="0">
                  <a:solidFill>
                    <a:prstClr val="white"/>
                  </a:solidFill>
                </a:rPr>
                <a:t>A basic phone with large buttons, which focuses on being easy-to-use</a:t>
              </a:r>
            </a:p>
          </p:txBody>
        </p:sp>
        <p:sp>
          <p:nvSpPr>
            <p:cNvPr id="62" name="Rectangle 61">
              <a:extLst>
                <a:ext uri="{FF2B5EF4-FFF2-40B4-BE49-F238E27FC236}">
                  <a16:creationId xmlns:a16="http://schemas.microsoft.com/office/drawing/2014/main" id="{07479BEB-E655-4B0F-8358-9A827EF23740}"/>
                </a:ext>
              </a:extLst>
            </p:cNvPr>
            <p:cNvSpPr/>
            <p:nvPr/>
          </p:nvSpPr>
          <p:spPr>
            <a:xfrm>
              <a:off x="1418559" y="2204276"/>
              <a:ext cx="5393199" cy="529414"/>
            </a:xfrm>
            <a:prstGeom prst="rect">
              <a:avLst/>
            </a:prstGeom>
            <a:noFill/>
          </p:spPr>
          <p:txBody>
            <a:bodyPr wrap="square" lIns="68580" tIns="34290" rIns="68580" bIns="34290">
              <a:spAutoFit/>
            </a:bodyPr>
            <a:lstStyle/>
            <a:p>
              <a:pPr algn="ctr" defTabSz="685800"/>
              <a:r>
                <a:rPr lang="en-US" sz="2100" dirty="0">
                  <a:ln w="19050">
                    <a:solidFill>
                      <a:prstClr val="white"/>
                    </a:solidFill>
                    <a:prstDash val="solid"/>
                  </a:ln>
                  <a:solidFill>
                    <a:prstClr val="white"/>
                  </a:solidFill>
                  <a:latin typeface="Calibri" panose="020F0502020204030204"/>
                </a:rPr>
                <a:t>Doro 1360</a:t>
              </a:r>
              <a:endParaRPr lang="en-US" sz="3300" dirty="0">
                <a:ln w="19050">
                  <a:solidFill>
                    <a:prstClr val="white"/>
                  </a:solidFill>
                  <a:prstDash val="solid"/>
                </a:ln>
                <a:solidFill>
                  <a:prstClr val="white"/>
                </a:solidFill>
                <a:latin typeface="Calibri" panose="020F0502020204030204"/>
              </a:endParaRPr>
            </a:p>
          </p:txBody>
        </p:sp>
      </p:grpSp>
      <p:pic>
        <p:nvPicPr>
          <p:cNvPr id="1030" name="Picture 6" descr="C:\Users\ADE'SN~1\AppData\Local\Temp\SNAGHTML14af834e.PNG">
            <a:extLst>
              <a:ext uri="{FF2B5EF4-FFF2-40B4-BE49-F238E27FC236}">
                <a16:creationId xmlns:a16="http://schemas.microsoft.com/office/drawing/2014/main" id="{59239221-A74E-49C4-8B12-4EC612F4C8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0086" y="2488796"/>
            <a:ext cx="540000" cy="10367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E'SN~1\AppData\Local\Temp\SNAGHTML145d521b.PNG">
            <a:extLst>
              <a:ext uri="{FF2B5EF4-FFF2-40B4-BE49-F238E27FC236}">
                <a16:creationId xmlns:a16="http://schemas.microsoft.com/office/drawing/2014/main" id="{B1C3FDBA-C5A8-4D3D-8956-D3E82E4148C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5348" y="3630415"/>
            <a:ext cx="474199" cy="1053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ADE'SN~1\AppData\Local\Temp\SNAGHTML14c01bd7.PNG">
            <a:extLst>
              <a:ext uri="{FF2B5EF4-FFF2-40B4-BE49-F238E27FC236}">
                <a16:creationId xmlns:a16="http://schemas.microsoft.com/office/drawing/2014/main" id="{A00C0216-FC5B-47FE-A9B2-FD437142659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36471" y="4778343"/>
            <a:ext cx="551335" cy="105300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 descr="C:\Users\ADE'SN~1\AppData\Local\Temp\SNAGHTML14af834e.PNG">
            <a:extLst>
              <a:ext uri="{FF2B5EF4-FFF2-40B4-BE49-F238E27FC236}">
                <a16:creationId xmlns:a16="http://schemas.microsoft.com/office/drawing/2014/main" id="{3324DA7E-37F6-4852-8B1E-8AFE3879E7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5631" y="2498688"/>
            <a:ext cx="540000" cy="1036799"/>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C:\Users\ADE'SN~1\AppData\Local\Temp\SNAGHTML145d521b.PNG">
            <a:extLst>
              <a:ext uri="{FF2B5EF4-FFF2-40B4-BE49-F238E27FC236}">
                <a16:creationId xmlns:a16="http://schemas.microsoft.com/office/drawing/2014/main" id="{48727059-FDB9-4954-BF3B-1CDE17D1691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9636" y="3618414"/>
            <a:ext cx="474199" cy="105300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8" descr="C:\Users\ADE'SN~1\AppData\Local\Temp\SNAGHTML14c01bd7.PNG">
            <a:extLst>
              <a:ext uri="{FF2B5EF4-FFF2-40B4-BE49-F238E27FC236}">
                <a16:creationId xmlns:a16="http://schemas.microsoft.com/office/drawing/2014/main" id="{3D212E51-4DCC-43F5-BD3B-5BC9B83D1C9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36472" y="4754341"/>
            <a:ext cx="551335" cy="1053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hlinkClick r:id="rId7" action="ppaction://hlinksldjump"/>
            <a:extLst>
              <a:ext uri="{FF2B5EF4-FFF2-40B4-BE49-F238E27FC236}">
                <a16:creationId xmlns:a16="http://schemas.microsoft.com/office/drawing/2014/main" id="{15BADEE7-66D5-4781-9CB2-36D59AEF0D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42800" y="5239350"/>
            <a:ext cx="456300" cy="456300"/>
          </a:xfrm>
          <a:prstGeom prst="rect">
            <a:avLst/>
          </a:prstGeom>
        </p:spPr>
      </p:pic>
    </p:spTree>
    <p:custDataLst>
      <p:tags r:id="rId1"/>
    </p:custDataLst>
    <p:extLst>
      <p:ext uri="{BB962C8B-B14F-4D97-AF65-F5344CB8AC3E}">
        <p14:creationId xmlns:p14="http://schemas.microsoft.com/office/powerpoint/2010/main" val="1403749780"/>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5E-6 3.33333E-6 L 0.3069 0.06505 " pathEditMode="relative" rAng="0" ptsTypes="AA">
                                      <p:cBhvr>
                                        <p:cTn id="6" dur="2000" fill="hold"/>
                                        <p:tgtEl>
                                          <p:spTgt spid="63"/>
                                        </p:tgtEl>
                                        <p:attrNameLst>
                                          <p:attrName>ppt_x</p:attrName>
                                          <p:attrName>ppt_y</p:attrName>
                                        </p:attrNameLst>
                                      </p:cBhvr>
                                      <p:rCtr x="15391" y="3148"/>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2.5E-6 1.85185E-6 L 0.38854 0.10764 " pathEditMode="relative" rAng="0" ptsTypes="AA">
                                      <p:cBhvr>
                                        <p:cTn id="10" dur="2000" fill="hold"/>
                                        <p:tgtEl>
                                          <p:spTgt spid="64"/>
                                        </p:tgtEl>
                                        <p:attrNameLst>
                                          <p:attrName>ppt_x</p:attrName>
                                          <p:attrName>ppt_y</p:attrName>
                                        </p:attrNameLst>
                                      </p:cBhvr>
                                      <p:rCtr x="19427" y="5370"/>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5.1608E-17 -1.85185E-6 L 0.23034 -0.06945 " pathEditMode="relative" rAng="0" ptsTypes="AA">
                                      <p:cBhvr>
                                        <p:cTn id="14" dur="2000" fill="hold"/>
                                        <p:tgtEl>
                                          <p:spTgt spid="65"/>
                                        </p:tgtEl>
                                        <p:attrNameLst>
                                          <p:attrName>ppt_x</p:attrName>
                                          <p:attrName>ppt_y</p:attrName>
                                        </p:attrNameLst>
                                      </p:cBhvr>
                                      <p:rCtr x="11654" y="-35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en-GB" dirty="0"/>
              <a:t>The design Mix – Three questions</a:t>
            </a:r>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r>
              <a:rPr lang="en-GB" sz="4000" b="1" dirty="0">
                <a:solidFill>
                  <a:srgbClr val="FF0000"/>
                </a:solidFill>
              </a:rPr>
              <a:t>A</a:t>
            </a:r>
            <a:r>
              <a:rPr lang="en-GB" sz="3600" dirty="0"/>
              <a:t>esthetics</a:t>
            </a:r>
            <a:r>
              <a:rPr lang="en-GB" dirty="0"/>
              <a:t> – how does the product look, feel, taste?</a:t>
            </a:r>
          </a:p>
          <a:p>
            <a:pPr marL="0" indent="0">
              <a:buNone/>
            </a:pPr>
            <a:endParaRPr lang="en-GB" dirty="0"/>
          </a:p>
          <a:p>
            <a:r>
              <a:rPr lang="en-GB" sz="4000" b="1" dirty="0">
                <a:solidFill>
                  <a:srgbClr val="FF0000"/>
                </a:solidFill>
              </a:rPr>
              <a:t>F</a:t>
            </a:r>
            <a:r>
              <a:rPr lang="en-GB" sz="3600" dirty="0"/>
              <a:t>unction</a:t>
            </a:r>
            <a:r>
              <a:rPr lang="en-GB" dirty="0"/>
              <a:t> – what problem does the product or service solve?</a:t>
            </a:r>
          </a:p>
          <a:p>
            <a:pPr marL="0" indent="0">
              <a:buNone/>
            </a:pPr>
            <a:endParaRPr lang="en-GB" dirty="0"/>
          </a:p>
          <a:p>
            <a:r>
              <a:rPr lang="en-GB" sz="3900" b="1" dirty="0">
                <a:solidFill>
                  <a:srgbClr val="FF0000"/>
                </a:solidFill>
              </a:rPr>
              <a:t>C</a:t>
            </a:r>
            <a:r>
              <a:rPr lang="en-GB" dirty="0"/>
              <a:t>ost – can the product be made (or service  provided)  for the right price, so a profit can be made?</a:t>
            </a:r>
          </a:p>
        </p:txBody>
      </p:sp>
    </p:spTree>
    <p:extLst>
      <p:ext uri="{BB962C8B-B14F-4D97-AF65-F5344CB8AC3E}">
        <p14:creationId xmlns:p14="http://schemas.microsoft.com/office/powerpoint/2010/main" val="1304908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A14628-C122-4603-8986-B5DB0EAFD4ED}"/>
              </a:ext>
            </a:extLst>
          </p:cNvPr>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r>
              <a:rPr lang="en-GB" dirty="0">
                <a:solidFill>
                  <a:schemeClr val="dk1"/>
                </a:solidFill>
                <a:latin typeface="+mn-lt"/>
                <a:ea typeface="+mn-ea"/>
                <a:cs typeface="+mn-cs"/>
              </a:rPr>
              <a:t>a) Design Mix</a:t>
            </a:r>
          </a:p>
        </p:txBody>
      </p:sp>
      <p:sp>
        <p:nvSpPr>
          <p:cNvPr id="5" name="Content Placeholder 4">
            <a:extLst>
              <a:ext uri="{FF2B5EF4-FFF2-40B4-BE49-F238E27FC236}">
                <a16:creationId xmlns:a16="http://schemas.microsoft.com/office/drawing/2014/main" id="{B23EF5DE-53E2-42EE-8F34-E2684E4B4B0B}"/>
              </a:ext>
            </a:extLst>
          </p:cNvPr>
          <p:cNvSpPr>
            <a:spLocks noGrp="1"/>
          </p:cNvSpPr>
          <p:nvPr>
            <p:ph idx="1"/>
          </p:nvPr>
        </p:nvSpPr>
        <p:spPr/>
        <p:txBody>
          <a:bodyPr/>
          <a:lstStyle/>
          <a:p>
            <a:r>
              <a:rPr lang="en-GB" dirty="0">
                <a:hlinkClick r:id="rId2"/>
              </a:rPr>
              <a:t>https://youtu.be/Na_fSCFjxHA</a:t>
            </a:r>
            <a:endParaRPr lang="en-GB" dirty="0"/>
          </a:p>
          <a:p>
            <a:pPr marL="0" indent="0">
              <a:buNone/>
            </a:pPr>
            <a:r>
              <a:rPr lang="en-GB" dirty="0"/>
              <a:t>Watch the above video on the theory of design mix. </a:t>
            </a:r>
          </a:p>
          <a:p>
            <a:pPr marL="514350" indent="-514350">
              <a:buFont typeface="+mj-lt"/>
              <a:buAutoNum type="arabicPeriod"/>
            </a:pPr>
            <a:r>
              <a:rPr lang="en-GB" dirty="0"/>
              <a:t>What is the design mix? </a:t>
            </a:r>
          </a:p>
          <a:p>
            <a:pPr marL="514350" indent="-514350">
              <a:buFont typeface="+mj-lt"/>
              <a:buAutoNum type="arabicPeriod"/>
            </a:pPr>
            <a:r>
              <a:rPr lang="en-GB" dirty="0"/>
              <a:t>What does each part of it mean? </a:t>
            </a:r>
          </a:p>
          <a:p>
            <a:endParaRPr lang="en-GB" dirty="0"/>
          </a:p>
        </p:txBody>
      </p:sp>
    </p:spTree>
    <p:extLst>
      <p:ext uri="{BB962C8B-B14F-4D97-AF65-F5344CB8AC3E}">
        <p14:creationId xmlns:p14="http://schemas.microsoft.com/office/powerpoint/2010/main" val="243986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0808" y="365125"/>
            <a:ext cx="5048250" cy="1325563"/>
          </a:xfrm>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 Aesthetics</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19057" y="365125"/>
            <a:ext cx="6158592" cy="4618944"/>
          </a:xfrm>
          <a:prstGeom prst="rect">
            <a:avLst/>
          </a:prstGeom>
        </p:spPr>
      </p:pic>
      <p:pic>
        <p:nvPicPr>
          <p:cNvPr id="7" name="Picture 6"/>
          <p:cNvPicPr>
            <a:picLocks noChangeAspect="1"/>
          </p:cNvPicPr>
          <p:nvPr/>
        </p:nvPicPr>
        <p:blipFill>
          <a:blip r:embed="rId3"/>
          <a:stretch>
            <a:fillRect/>
          </a:stretch>
        </p:blipFill>
        <p:spPr>
          <a:xfrm>
            <a:off x="470807" y="1704513"/>
            <a:ext cx="5048250" cy="3352800"/>
          </a:xfrm>
          <a:prstGeom prst="rect">
            <a:avLst/>
          </a:prstGeom>
        </p:spPr>
      </p:pic>
      <p:sp>
        <p:nvSpPr>
          <p:cNvPr id="8" name="TextBox 7"/>
          <p:cNvSpPr txBox="1"/>
          <p:nvPr/>
        </p:nvSpPr>
        <p:spPr>
          <a:xfrm>
            <a:off x="379228" y="5236282"/>
            <a:ext cx="11298421" cy="923330"/>
          </a:xfrm>
          <a:prstGeom prst="rect">
            <a:avLst/>
          </a:prstGeom>
          <a:solidFill>
            <a:srgbClr val="FFFF00"/>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solidFill>
                  <a:schemeClr val="tx1"/>
                </a:solidFill>
                <a:latin typeface="Arial Black" panose="020B0A04020102020204" pitchFamily="34" charset="0"/>
              </a:rPr>
              <a:t>Style, design, aesthetics, look, appearance, elegance, class, charm, chic, carry out some research and find some products which demonstrate aesthetics to show the rest of the group</a:t>
            </a:r>
          </a:p>
        </p:txBody>
      </p:sp>
      <p:pic>
        <p:nvPicPr>
          <p:cNvPr id="9" name="Picture 8"/>
          <p:cNvPicPr/>
          <p:nvPr/>
        </p:nvPicPr>
        <p:blipFill>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4667609" y="665869"/>
            <a:ext cx="567633" cy="724073"/>
          </a:xfrm>
          <a:prstGeom prst="rect">
            <a:avLst/>
          </a:prstGeom>
        </p:spPr>
      </p:pic>
    </p:spTree>
    <p:extLst>
      <p:ext uri="{BB962C8B-B14F-4D97-AF65-F5344CB8AC3E}">
        <p14:creationId xmlns:p14="http://schemas.microsoft.com/office/powerpoint/2010/main" val="866428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  Aesthetics</a:t>
            </a:r>
          </a:p>
        </p:txBody>
      </p:sp>
      <p:sp>
        <p:nvSpPr>
          <p:cNvPr id="3" name="Content Placeholder 2"/>
          <p:cNvSpPr>
            <a:spLocks noGrp="1"/>
          </p:cNvSpPr>
          <p:nvPr>
            <p:ph idx="1"/>
          </p:nvPr>
        </p:nvSpPr>
        <p:spPr/>
        <p:txBody>
          <a:bodyPr/>
          <a:lstStyle/>
          <a:p>
            <a:pPr>
              <a:buBlip>
                <a:blip r:embed="rId3"/>
              </a:buBlip>
            </a:pPr>
            <a:r>
              <a:rPr lang="en-GB" dirty="0"/>
              <a:t>Consumers are asked through marketing research about their feelings towards products: how the product looks, tastes, feels</a:t>
            </a:r>
          </a:p>
          <a:p>
            <a:pPr>
              <a:buBlip>
                <a:blip r:embed="rId3"/>
              </a:buBlip>
            </a:pPr>
            <a:r>
              <a:rPr lang="en-GB" dirty="0"/>
              <a:t>Aesthetics can mean how the senses respond to the product e.g. the smell of a scented candle</a:t>
            </a:r>
          </a:p>
          <a:p>
            <a:pPr>
              <a:buBlip>
                <a:blip r:embed="rId3"/>
              </a:buBlip>
            </a:pPr>
            <a:r>
              <a:rPr lang="en-GB" dirty="0"/>
              <a:t>More stylish and beautiful products tend to sell better and can charge a premium price</a:t>
            </a:r>
          </a:p>
          <a:p>
            <a:pPr>
              <a:buBlip>
                <a:blip r:embed="rId3"/>
              </a:buBlip>
            </a:pPr>
            <a:r>
              <a:rPr lang="en-GB" dirty="0"/>
              <a:t>Aesthetics can even be the emotional attachment that the customer has with the product e.g. (watch the Budweiser puppy advert)</a:t>
            </a:r>
          </a:p>
          <a:p>
            <a:endParaRPr lang="en-GB" dirty="0"/>
          </a:p>
        </p:txBody>
      </p:sp>
      <p:pic>
        <p:nvPicPr>
          <p:cNvPr id="4" name="Picture 3">
            <a:hlinkClick r:id="rId4"/>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205594" y="4968755"/>
            <a:ext cx="1269841" cy="888889"/>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22987" y="5377543"/>
            <a:ext cx="1491271" cy="1327231"/>
          </a:xfrm>
          <a:prstGeom prst="rect">
            <a:avLst/>
          </a:prstGeom>
        </p:spPr>
      </p:pic>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24506" y="5519056"/>
            <a:ext cx="1437232" cy="1185717"/>
          </a:xfrm>
          <a:prstGeom prst="rect">
            <a:avLst/>
          </a:prstGeom>
        </p:spPr>
      </p:pic>
      <p:pic>
        <p:nvPicPr>
          <p:cNvPr id="7" name="Picture 6"/>
          <p:cNvPicPr>
            <a:picLocks noChangeAspect="1"/>
          </p:cNvPicPr>
          <p:nvPr/>
        </p:nvPicPr>
        <p:blipFill>
          <a:blip r:embed="rId8"/>
          <a:stretch>
            <a:fillRect/>
          </a:stretch>
        </p:blipFill>
        <p:spPr>
          <a:xfrm>
            <a:off x="5129065" y="5565595"/>
            <a:ext cx="1933870" cy="1092637"/>
          </a:xfrm>
          <a:prstGeom prst="rect">
            <a:avLst/>
          </a:prstGeom>
        </p:spPr>
      </p:pic>
      <p:pic>
        <p:nvPicPr>
          <p:cNvPr id="8" name="Picture 7"/>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804397" y="5511165"/>
            <a:ext cx="1659357" cy="1125992"/>
          </a:xfrm>
          <a:prstGeom prst="rect">
            <a:avLst/>
          </a:prstGeom>
        </p:spPr>
      </p:pic>
      <p:pic>
        <p:nvPicPr>
          <p:cNvPr id="10" name="Picture 9"/>
          <p:cNvPicPr/>
          <p:nvPr/>
        </p:nvPicPr>
        <p:blipFill>
          <a:blip r:embed="rId10" cstate="email">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a:ext>
            </a:extLst>
          </a:blip>
          <a:stretch>
            <a:fillRect/>
          </a:stretch>
        </p:blipFill>
        <p:spPr>
          <a:xfrm>
            <a:off x="3943122" y="665869"/>
            <a:ext cx="567633" cy="724073"/>
          </a:xfrm>
          <a:prstGeom prst="rect">
            <a:avLst/>
          </a:prstGeom>
        </p:spPr>
      </p:pic>
    </p:spTree>
    <p:extLst>
      <p:ext uri="{BB962C8B-B14F-4D97-AF65-F5344CB8AC3E}">
        <p14:creationId xmlns:p14="http://schemas.microsoft.com/office/powerpoint/2010/main" val="37596047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0"/>
  <p:tag name="ISPRING_PLAYER_LAYOUT_TYPE" val="Full"/>
  <p:tag name="ISPRING_PRESENTER_ID" val="{171EE636-1F05-4728-A4DF-2668B6266B2D}"/>
  <p:tag name="ISPRING_SLIDE_INDENT_LEVEL" val="2"/>
  <p:tag name="GENSWF_ADVANCE_TIME" val="15.00"/>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DE1599047985846B395F2FE600050D1" ma:contentTypeVersion="12" ma:contentTypeDescription="Create a new document." ma:contentTypeScope="" ma:versionID="94f12ad8b458fd612b9d9de2908ad0b1">
  <xsd:schema xmlns:xsd="http://www.w3.org/2001/XMLSchema" xmlns:xs="http://www.w3.org/2001/XMLSchema" xmlns:p="http://schemas.microsoft.com/office/2006/metadata/properties" xmlns:ns3="85496fea-69ee-4948-ae39-95e094cc5957" xmlns:ns4="bdeff399-ca4a-4138-a48f-7371526b0739" targetNamespace="http://schemas.microsoft.com/office/2006/metadata/properties" ma:root="true" ma:fieldsID="343cd294993ccd741a5f631ef1a56157" ns3:_="" ns4:_="">
    <xsd:import namespace="85496fea-69ee-4948-ae39-95e094cc5957"/>
    <xsd:import namespace="bdeff399-ca4a-4138-a48f-7371526b073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496fea-69ee-4948-ae39-95e094cc59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eff399-ca4a-4138-a48f-7371526b073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94CEA3-F97B-401D-8D2A-C9B28275EDF9}">
  <ds:schemaRefs>
    <ds:schemaRef ds:uri="http://schemas.microsoft.com/office/2006/documentManagement/types"/>
    <ds:schemaRef ds:uri="http://purl.org/dc/dcmitype/"/>
    <ds:schemaRef ds:uri="85496fea-69ee-4948-ae39-95e094cc5957"/>
    <ds:schemaRef ds:uri="http://purl.org/dc/elements/1.1/"/>
    <ds:schemaRef ds:uri="bdeff399-ca4a-4138-a48f-7371526b0739"/>
    <ds:schemaRef ds:uri="http://www.w3.org/XML/1998/namespace"/>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C6A1FBEF-29C9-4398-93CA-275562C0CA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496fea-69ee-4948-ae39-95e094cc5957"/>
    <ds:schemaRef ds:uri="bdeff399-ca4a-4138-a48f-7371526b07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2CF20BC-A524-47FD-97DF-03F9F3D2F8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505</TotalTime>
  <Words>1802</Words>
  <Application>Microsoft Office PowerPoint</Application>
  <PresentationFormat>Widescreen</PresentationFormat>
  <Paragraphs>198</Paragraphs>
  <Slides>39</Slides>
  <Notes>11</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39</vt:i4>
      </vt:variant>
    </vt:vector>
  </HeadingPairs>
  <TitlesOfParts>
    <vt:vector size="53" baseType="lpstr">
      <vt:lpstr>ＭＳ Ｐゴシック</vt:lpstr>
      <vt:lpstr>Arial</vt:lpstr>
      <vt:lpstr>Arial Black</vt:lpstr>
      <vt:lpstr>Arial Rounded MT Bold</vt:lpstr>
      <vt:lpstr>Calibri</vt:lpstr>
      <vt:lpstr>Calibri Light</vt:lpstr>
      <vt:lpstr>Tempus Sans ITC</vt:lpstr>
      <vt:lpstr>Trebuchet MS</vt:lpstr>
      <vt:lpstr>Webdings</vt:lpstr>
      <vt:lpstr>Wingdings</vt:lpstr>
      <vt:lpstr>Office Theme</vt:lpstr>
      <vt:lpstr>2_Office Theme</vt:lpstr>
      <vt:lpstr>3_Office Theme</vt:lpstr>
      <vt:lpstr>1_Office Theme</vt:lpstr>
      <vt:lpstr>1.3.1 Product / Service Design</vt:lpstr>
      <vt:lpstr>Starter</vt:lpstr>
      <vt:lpstr>Definition: Product  or service design</vt:lpstr>
      <vt:lpstr>PowerPoint Presentation</vt:lpstr>
      <vt:lpstr>Using the Design Mix</vt:lpstr>
      <vt:lpstr>The design Mix – Three questions</vt:lpstr>
      <vt:lpstr>a) Design Mix</vt:lpstr>
      <vt:lpstr> Aesthetics</vt:lpstr>
      <vt:lpstr>  Aesthetics</vt:lpstr>
      <vt:lpstr>How important is it that these products have function in mind when designed? (rate 1 Not so much and 10 very)</vt:lpstr>
      <vt:lpstr>  Function</vt:lpstr>
      <vt:lpstr>  Function</vt:lpstr>
      <vt:lpstr>PowerPoint Presentation</vt:lpstr>
      <vt:lpstr>PowerPoint Presentation</vt:lpstr>
      <vt:lpstr>  Cost (economic manufacture)</vt:lpstr>
      <vt:lpstr> Cost (economic manufacture) – questions </vt:lpstr>
      <vt:lpstr>Watch the following videos and answer the question above each video (use this as part of your notes) </vt:lpstr>
      <vt:lpstr>PowerPoint Presentation</vt:lpstr>
      <vt:lpstr>Changes in the elements of the design mix to reflect social trends</vt:lpstr>
      <vt:lpstr>Bespoke design</vt:lpstr>
      <vt:lpstr>Standard design</vt:lpstr>
      <vt:lpstr>Efficiencies</vt:lpstr>
      <vt:lpstr>Concern over resource depletion: watch the video</vt:lpstr>
      <vt:lpstr>Resource Depletion</vt:lpstr>
      <vt:lpstr>Design for waste minimisation</vt:lpstr>
      <vt:lpstr>Re-use</vt:lpstr>
      <vt:lpstr>Recycling</vt:lpstr>
      <vt:lpstr>Ethical sourcing</vt:lpstr>
      <vt:lpstr>Social Trends</vt:lpstr>
      <vt:lpstr>Review Questions</vt:lpstr>
      <vt:lpstr>Revision Video 10 futuristic products available now </vt:lpstr>
      <vt:lpstr>Sample Edexcel A2 questions</vt:lpstr>
      <vt:lpstr>Case study for question 1 slide 1/2</vt:lpstr>
      <vt:lpstr>Case study for question 1 slide 2/2</vt:lpstr>
      <vt:lpstr>Sample question 1</vt:lpstr>
      <vt:lpstr>Case study for question 2 slide 1/2</vt:lpstr>
      <vt:lpstr>Case study for question 2 slide 2/2</vt:lpstr>
      <vt:lpstr>Sample question 2</vt:lpstr>
      <vt:lpstr>Glossary</vt:lpstr>
    </vt:vector>
  </TitlesOfParts>
  <Company>Derby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Hilton</dc:creator>
  <cp:lastModifiedBy>S Gouldthorpe</cp:lastModifiedBy>
  <cp:revision>105</cp:revision>
  <dcterms:created xsi:type="dcterms:W3CDTF">2017-05-29T18:04:54Z</dcterms:created>
  <dcterms:modified xsi:type="dcterms:W3CDTF">2021-03-09T09:42:55Z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0x0101003DE1599047985846B395F2FE600050D1</vt:lpwstr>
  </property>
</Properties>
</file>