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3" r:id="rId2"/>
    <p:sldId id="336" r:id="rId3"/>
    <p:sldId id="337" r:id="rId4"/>
    <p:sldId id="332" r:id="rId5"/>
    <p:sldId id="342" r:id="rId6"/>
    <p:sldId id="339" r:id="rId7"/>
    <p:sldId id="340" r:id="rId8"/>
    <p:sldId id="343" r:id="rId9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28" autoAdjust="0"/>
    <p:restoredTop sz="87097" autoAdjust="0"/>
  </p:normalViewPr>
  <p:slideViewPr>
    <p:cSldViewPr>
      <p:cViewPr>
        <p:scale>
          <a:sx n="70" d="100"/>
          <a:sy n="70" d="100"/>
        </p:scale>
        <p:origin x="-1332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FE6E971E-93EE-4D61-BECB-2663537906A5}" type="datetimeFigureOut">
              <a:rPr lang="en-GB" smtClean="0"/>
              <a:pPr/>
              <a:t>24/02/2015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19514945-9F32-4AA8-9B47-BE061058BA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25270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-250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Market price equilibrium at </a:t>
            </a:r>
            <a:r>
              <a:rPr lang="en-GB" dirty="0" smtClean="0"/>
              <a:t>P</a:t>
            </a:r>
            <a:r>
              <a:rPr lang="en-GB" baseline="-25000" dirty="0" smtClean="0"/>
              <a:t>1</a:t>
            </a:r>
            <a:r>
              <a:rPr lang="en-GB" baseline="0" dirty="0" smtClean="0"/>
              <a:t>Q</a:t>
            </a:r>
            <a:r>
              <a:rPr lang="en-GB" baseline="-25000" dirty="0" smtClean="0"/>
              <a:t>1.  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Governerment</a:t>
            </a:r>
            <a:r>
              <a:rPr lang="en-GB" baseline="0" dirty="0" smtClean="0"/>
              <a:t> sets price ceiling at </a:t>
            </a:r>
            <a:r>
              <a:rPr lang="en-GB" dirty="0" err="1" smtClean="0"/>
              <a:t>P</a:t>
            </a:r>
            <a:r>
              <a:rPr lang="en-GB" baseline="-25000" dirty="0" err="1" smtClean="0"/>
              <a:t>max</a:t>
            </a:r>
            <a:r>
              <a:rPr lang="en-GB" baseline="-25000" dirty="0" smtClean="0"/>
              <a:t>.</a:t>
            </a:r>
            <a:r>
              <a:rPr lang="en-GB" baseline="0" dirty="0" smtClean="0"/>
              <a:t> This must be below the market equilibrium, otherwise it will have no effect. Unsatisfied excess demand created. Q</a:t>
            </a:r>
            <a:r>
              <a:rPr lang="en-GB" baseline="-25000" dirty="0" smtClean="0"/>
              <a:t>3</a:t>
            </a:r>
            <a:r>
              <a:rPr lang="en-GB" baseline="0" dirty="0" smtClean="0"/>
              <a:t> - Q</a:t>
            </a:r>
            <a:r>
              <a:rPr lang="en-GB" baseline="-25000" dirty="0" smtClean="0"/>
              <a:t>2</a:t>
            </a:r>
            <a:r>
              <a:rPr lang="en-GB" baseline="0" dirty="0" smtClean="0"/>
              <a:t> Price mechanism distorted.</a:t>
            </a:r>
            <a:endParaRPr lang="en-GB" baseline="-25000" dirty="0" smtClean="0"/>
          </a:p>
          <a:p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-250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Market price equilibrium at </a:t>
            </a:r>
            <a:r>
              <a:rPr lang="en-GB" dirty="0" smtClean="0"/>
              <a:t>P</a:t>
            </a:r>
            <a:r>
              <a:rPr lang="en-GB" baseline="-25000" dirty="0" smtClean="0"/>
              <a:t>1</a:t>
            </a:r>
            <a:r>
              <a:rPr lang="en-GB" baseline="0" dirty="0" smtClean="0"/>
              <a:t>Q</a:t>
            </a:r>
            <a:r>
              <a:rPr lang="en-GB" baseline="-25000" dirty="0" smtClean="0"/>
              <a:t>1.  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Governement</a:t>
            </a:r>
            <a:r>
              <a:rPr lang="en-GB" baseline="0" dirty="0" smtClean="0"/>
              <a:t> sets price floor at </a:t>
            </a:r>
            <a:r>
              <a:rPr lang="en-GB" dirty="0" err="1" smtClean="0"/>
              <a:t>P</a:t>
            </a:r>
            <a:r>
              <a:rPr lang="en-GB" baseline="-25000" dirty="0" err="1" smtClean="0"/>
              <a:t>min</a:t>
            </a:r>
            <a:r>
              <a:rPr lang="en-GB" baseline="-25000" dirty="0" smtClean="0"/>
              <a:t>.</a:t>
            </a:r>
            <a:r>
              <a:rPr lang="en-GB" baseline="0" dirty="0" smtClean="0"/>
              <a:t> This must be above the market equilibrium, otherwise it will have no effect. Excess supply created. Q</a:t>
            </a:r>
            <a:r>
              <a:rPr lang="en-GB" baseline="-25000" dirty="0" smtClean="0"/>
              <a:t>3</a:t>
            </a:r>
            <a:r>
              <a:rPr lang="en-GB" baseline="0" dirty="0" smtClean="0"/>
              <a:t> - Q</a:t>
            </a:r>
            <a:r>
              <a:rPr lang="en-GB" baseline="-25000" dirty="0" smtClean="0"/>
              <a:t>2</a:t>
            </a:r>
          </a:p>
          <a:p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Spend all they earn good for consumption/multiplier effect</a:t>
            </a:r>
          </a:p>
          <a:p>
            <a:r>
              <a:rPr lang="en-GB" dirty="0" smtClean="0"/>
              <a:t>Has no effect in SE, creates unemployment in north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24/02/2015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24/02/2015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24/02/2015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099AC-CACD-4DF7-984A-5C891B52FA65}" type="datetimeFigureOut">
              <a:rPr lang="en-GB" smtClean="0"/>
              <a:pPr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Maximum and minimum prices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4000" dirty="0" smtClean="0"/>
              <a:t>Learning objectives:</a:t>
            </a:r>
          </a:p>
          <a:p>
            <a:r>
              <a:rPr lang="en-GB" sz="4000" dirty="0" smtClean="0"/>
              <a:t>What are </a:t>
            </a:r>
            <a:r>
              <a:rPr lang="en-GB" sz="4000" dirty="0" smtClean="0"/>
              <a:t>m</a:t>
            </a:r>
            <a:r>
              <a:rPr lang="en-GB" sz="4000" dirty="0" smtClean="0"/>
              <a:t>aximum </a:t>
            </a:r>
            <a:r>
              <a:rPr lang="en-GB" sz="4000" dirty="0" smtClean="0"/>
              <a:t>and minimum prices?</a:t>
            </a:r>
            <a:endParaRPr lang="en-GB" sz="4000" dirty="0" smtClean="0"/>
          </a:p>
          <a:p>
            <a:r>
              <a:rPr lang="en-GB" sz="4000" dirty="0" smtClean="0"/>
              <a:t>Why would they be used?</a:t>
            </a:r>
          </a:p>
          <a:p>
            <a:r>
              <a:rPr lang="en-GB" sz="4000" dirty="0" smtClean="0"/>
              <a:t>The </a:t>
            </a:r>
            <a:r>
              <a:rPr lang="en-GB" sz="4000" dirty="0" smtClean="0"/>
              <a:t>market </a:t>
            </a:r>
            <a:r>
              <a:rPr lang="en-GB" sz="4000" dirty="0" smtClean="0"/>
              <a:t>diagrams</a:t>
            </a:r>
          </a:p>
          <a:p>
            <a:r>
              <a:rPr lang="en-GB" sz="4000" dirty="0" smtClean="0"/>
              <a:t>Benefits</a:t>
            </a:r>
          </a:p>
          <a:p>
            <a:r>
              <a:rPr lang="en-GB" sz="4000" dirty="0" smtClean="0"/>
              <a:t>Drawbacks</a:t>
            </a:r>
            <a:endParaRPr lang="en-GB" sz="4000" dirty="0" smtClean="0"/>
          </a:p>
          <a:p>
            <a:r>
              <a:rPr lang="en-GB" sz="4000" dirty="0" smtClean="0"/>
              <a:t>Examples in the real economy</a:t>
            </a:r>
          </a:p>
          <a:p>
            <a:r>
              <a:rPr lang="en-GB" sz="4000" dirty="0" smtClean="0"/>
              <a:t>National minimum wage</a:t>
            </a: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February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Maximum and minimum prices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What are maximum and minimum prices?</a:t>
            </a:r>
          </a:p>
          <a:p>
            <a:r>
              <a:rPr lang="en-GB" sz="4000" dirty="0" smtClean="0"/>
              <a:t>Government sets a legal maximum or minimum price for a good or service</a:t>
            </a:r>
          </a:p>
          <a:p>
            <a:pPr>
              <a:buNone/>
            </a:pPr>
            <a:endParaRPr lang="en-GB" sz="4000" dirty="0" smtClean="0"/>
          </a:p>
          <a:p>
            <a:pPr>
              <a:buNone/>
            </a:pP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February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Maximum and minimum prices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4000" dirty="0" smtClean="0"/>
              <a:t>Why would they be used?</a:t>
            </a:r>
          </a:p>
          <a:p>
            <a:r>
              <a:rPr lang="en-GB" sz="4000" dirty="0" smtClean="0"/>
              <a:t>Prevent monopolies from exploiting monopoly power</a:t>
            </a:r>
          </a:p>
          <a:p>
            <a:r>
              <a:rPr lang="en-GB" sz="4000" dirty="0" smtClean="0"/>
              <a:t>Control essential food or energy prices to protect consumers</a:t>
            </a:r>
          </a:p>
          <a:p>
            <a:r>
              <a:rPr lang="en-GB" sz="4000" dirty="0" smtClean="0"/>
              <a:t>Reduce consumption of demerit goods</a:t>
            </a:r>
          </a:p>
          <a:p>
            <a:r>
              <a:rPr lang="en-GB" sz="4000" dirty="0" smtClean="0"/>
              <a:t>Promote greater equality (min wage)</a:t>
            </a: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February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Maximum and minimum prices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80920" cy="53285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dirty="0" smtClean="0"/>
              <a:t>Maximum price market diagram</a:t>
            </a:r>
            <a:endParaRPr lang="en-GB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February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475656" y="2031231"/>
            <a:ext cx="0" cy="43924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43608" y="6093296"/>
            <a:ext cx="583264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1520" y="189859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/>
              <a:t>Price</a:t>
            </a:r>
            <a:endParaRPr lang="en-GB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516216" y="6192886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Quantity</a:t>
            </a:r>
            <a:endParaRPr lang="en-GB" sz="16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123728" y="2319263"/>
            <a:ext cx="3960440" cy="36300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084168" y="5661248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Demand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4788024" y="60212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</a:t>
            </a:r>
            <a:r>
              <a:rPr lang="en-GB" baseline="-25000" dirty="0" smtClean="0"/>
              <a:t>3</a:t>
            </a:r>
            <a:endParaRPr lang="en-GB" baseline="-25000" dirty="0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2555776" y="2204864"/>
            <a:ext cx="3384376" cy="37444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012160" y="2060848"/>
            <a:ext cx="813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Supply</a:t>
            </a:r>
            <a:endParaRPr lang="en-GB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1043608" y="400506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3995936" y="60212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</a:t>
            </a:r>
            <a:r>
              <a:rPr lang="en-GB" baseline="-25000" dirty="0"/>
              <a:t>1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1475656" y="4221088"/>
            <a:ext cx="273630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139952" y="4221088"/>
            <a:ext cx="0" cy="1800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475656" y="4797152"/>
            <a:ext cx="547260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860032" y="4797152"/>
            <a:ext cx="0" cy="122413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563888" y="4797152"/>
            <a:ext cx="0" cy="122413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347864" y="60212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</a:t>
            </a:r>
            <a:r>
              <a:rPr lang="en-GB" baseline="-25000" dirty="0"/>
              <a:t>2</a:t>
            </a:r>
            <a:endParaRPr lang="en-GB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971600" y="4571836"/>
            <a:ext cx="566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P</a:t>
            </a:r>
            <a:r>
              <a:rPr lang="en-GB" baseline="-25000" dirty="0" err="1" smtClean="0"/>
              <a:t>max</a:t>
            </a:r>
            <a:endParaRPr lang="en-GB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Maximum and minimum prices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80920" cy="53285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dirty="0" smtClean="0"/>
              <a:t>Minimum price market diagram</a:t>
            </a:r>
            <a:endParaRPr lang="en-GB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February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475656" y="2031231"/>
            <a:ext cx="0" cy="43924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43608" y="6093296"/>
            <a:ext cx="583264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1520" y="189859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/>
              <a:t>Price</a:t>
            </a:r>
            <a:endParaRPr lang="en-GB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516216" y="6192886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Quantity</a:t>
            </a:r>
            <a:endParaRPr lang="en-GB" sz="16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123728" y="2319263"/>
            <a:ext cx="3960440" cy="36300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084168" y="5661248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Demand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4499992" y="60212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</a:t>
            </a:r>
            <a:r>
              <a:rPr lang="en-GB" baseline="-25000" dirty="0" smtClean="0"/>
              <a:t>3</a:t>
            </a:r>
            <a:endParaRPr lang="en-GB" baseline="-25000" dirty="0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2555776" y="2204864"/>
            <a:ext cx="3384376" cy="37444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012160" y="2060848"/>
            <a:ext cx="813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Supply</a:t>
            </a:r>
            <a:endParaRPr lang="en-GB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1043608" y="400506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3995936" y="60212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</a:t>
            </a:r>
            <a:r>
              <a:rPr lang="en-GB" baseline="-25000" dirty="0"/>
              <a:t>1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1475656" y="4221088"/>
            <a:ext cx="273630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139952" y="4221088"/>
            <a:ext cx="0" cy="1800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475656" y="3645024"/>
            <a:ext cx="532859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644008" y="3645024"/>
            <a:ext cx="0" cy="24482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563888" y="3645024"/>
            <a:ext cx="0" cy="23762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347864" y="60212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899592" y="3429000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P</a:t>
            </a:r>
            <a:r>
              <a:rPr lang="en-GB" baseline="-25000" dirty="0" err="1" smtClean="0"/>
              <a:t>min</a:t>
            </a:r>
            <a:endParaRPr lang="en-GB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Maximum and minimum prices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Benefits</a:t>
            </a:r>
          </a:p>
          <a:p>
            <a:r>
              <a:rPr lang="en-GB" sz="4000" dirty="0" smtClean="0"/>
              <a:t>Simple to impose</a:t>
            </a:r>
          </a:p>
          <a:p>
            <a:r>
              <a:rPr lang="en-GB" sz="4000" dirty="0" smtClean="0"/>
              <a:t>Rectifies market failure</a:t>
            </a:r>
          </a:p>
          <a:p>
            <a:r>
              <a:rPr lang="en-GB" sz="4000" dirty="0" smtClean="0"/>
              <a:t>Redistributes income (min. </a:t>
            </a:r>
            <a:r>
              <a:rPr lang="en-GB" sz="4000" dirty="0" smtClean="0"/>
              <a:t>w</a:t>
            </a:r>
            <a:r>
              <a:rPr lang="en-GB" sz="4000" dirty="0" smtClean="0"/>
              <a:t>age)</a:t>
            </a:r>
            <a:endParaRPr lang="en-GB" sz="4000" dirty="0" smtClean="0"/>
          </a:p>
          <a:p>
            <a:pPr>
              <a:buNone/>
            </a:pP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February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Maximum and minimum prices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4000" dirty="0" smtClean="0"/>
              <a:t>Drawbacks</a:t>
            </a:r>
          </a:p>
          <a:p>
            <a:r>
              <a:rPr lang="en-GB" sz="4000" dirty="0" smtClean="0"/>
              <a:t>What </a:t>
            </a:r>
            <a:r>
              <a:rPr lang="en-GB" sz="4000" dirty="0" smtClean="0"/>
              <a:t>price to set?</a:t>
            </a:r>
            <a:endParaRPr lang="en-GB" sz="4000" dirty="0" smtClean="0"/>
          </a:p>
          <a:p>
            <a:r>
              <a:rPr lang="en-GB" sz="4000" dirty="0" smtClean="0"/>
              <a:t>Distorts price mechanism</a:t>
            </a:r>
          </a:p>
          <a:p>
            <a:r>
              <a:rPr lang="en-GB" sz="4000" dirty="0" smtClean="0"/>
              <a:t>Needs effective method of enforcement</a:t>
            </a:r>
          </a:p>
          <a:p>
            <a:r>
              <a:rPr lang="en-GB" sz="4000" dirty="0" smtClean="0"/>
              <a:t>Creates waiting lists, black markets, corruption (max)</a:t>
            </a:r>
          </a:p>
          <a:p>
            <a:r>
              <a:rPr lang="en-GB" sz="4000" dirty="0" smtClean="0"/>
              <a:t>Creates gluts, misallocation of resources (min)</a:t>
            </a:r>
            <a:endParaRPr lang="en-GB" sz="4000" dirty="0" smtClean="0"/>
          </a:p>
          <a:p>
            <a:pPr>
              <a:buNone/>
            </a:pP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February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Maximum and minimum prices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4000" dirty="0" smtClean="0"/>
              <a:t>National Minimum Wage</a:t>
            </a:r>
            <a:endParaRPr lang="en-GB" sz="4000" dirty="0" smtClean="0"/>
          </a:p>
          <a:p>
            <a:r>
              <a:rPr lang="en-GB" sz="4000" dirty="0" smtClean="0"/>
              <a:t>Minimum wage rates for different ages</a:t>
            </a:r>
            <a:endParaRPr lang="en-GB" sz="4000" dirty="0" smtClean="0"/>
          </a:p>
          <a:p>
            <a:r>
              <a:rPr lang="en-GB" sz="4000" dirty="0" smtClean="0"/>
              <a:t>To ensure fair living wage &amp; prevent exploitation</a:t>
            </a:r>
          </a:p>
          <a:p>
            <a:r>
              <a:rPr lang="en-GB" sz="4000" dirty="0" smtClean="0"/>
              <a:t>Interferes with market mechanism</a:t>
            </a:r>
          </a:p>
          <a:p>
            <a:r>
              <a:rPr lang="en-GB" sz="4000" dirty="0" smtClean="0"/>
              <a:t>Creates unemployment? (excess supply)</a:t>
            </a:r>
          </a:p>
          <a:p>
            <a:r>
              <a:rPr lang="en-GB" sz="4000" dirty="0" smtClean="0"/>
              <a:t>Reduces international competitiveness</a:t>
            </a:r>
          </a:p>
          <a:p>
            <a:r>
              <a:rPr lang="en-GB" sz="4000" dirty="0" smtClean="0"/>
              <a:t>Regional differences in labour markets</a:t>
            </a:r>
          </a:p>
          <a:p>
            <a:r>
              <a:rPr lang="en-GB" sz="4000" dirty="0" smtClean="0"/>
              <a:t>Creates wider gap between unemployed and employed</a:t>
            </a: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February 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2141</TotalTime>
  <Words>372</Words>
  <Application>Microsoft Office PowerPoint</Application>
  <PresentationFormat>On-screen Show (4:3)</PresentationFormat>
  <Paragraphs>91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Maximum and minimum prices</vt:lpstr>
      <vt:lpstr>Maximum and minimum prices</vt:lpstr>
      <vt:lpstr>Maximum and minimum prices</vt:lpstr>
      <vt:lpstr>Maximum and minimum prices</vt:lpstr>
      <vt:lpstr>Maximum and minimum prices</vt:lpstr>
      <vt:lpstr>Maximum and minimum prices</vt:lpstr>
      <vt:lpstr>Maximum and minimum prices</vt:lpstr>
      <vt:lpstr>Maximum and minimum prices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quiz</dc:title>
  <dc:creator>Chris</dc:creator>
  <cp:lastModifiedBy>Chris</cp:lastModifiedBy>
  <cp:revision>147</cp:revision>
  <dcterms:created xsi:type="dcterms:W3CDTF">2014-06-22T18:50:03Z</dcterms:created>
  <dcterms:modified xsi:type="dcterms:W3CDTF">2015-02-24T21:18:19Z</dcterms:modified>
</cp:coreProperties>
</file>