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256" r:id="rId3"/>
    <p:sldId id="266" r:id="rId4"/>
    <p:sldId id="258" r:id="rId5"/>
    <p:sldId id="259" r:id="rId6"/>
    <p:sldId id="260" r:id="rId7"/>
    <p:sldId id="320" r:id="rId8"/>
    <p:sldId id="321" r:id="rId9"/>
    <p:sldId id="265" r:id="rId10"/>
    <p:sldId id="278" r:id="rId11"/>
    <p:sldId id="280" r:id="rId12"/>
    <p:sldId id="281" r:id="rId13"/>
    <p:sldId id="282" r:id="rId14"/>
    <p:sldId id="283" r:id="rId15"/>
    <p:sldId id="284" r:id="rId16"/>
    <p:sldId id="314" r:id="rId17"/>
    <p:sldId id="286" r:id="rId18"/>
    <p:sldId id="288" r:id="rId19"/>
    <p:sldId id="322" r:id="rId20"/>
    <p:sldId id="313" r:id="rId21"/>
    <p:sldId id="290" r:id="rId22"/>
    <p:sldId id="291" r:id="rId23"/>
    <p:sldId id="292" r:id="rId24"/>
    <p:sldId id="293" r:id="rId25"/>
    <p:sldId id="268" r:id="rId26"/>
    <p:sldId id="294" r:id="rId27"/>
    <p:sldId id="295" r:id="rId28"/>
    <p:sldId id="269" r:id="rId29"/>
    <p:sldId id="297" r:id="rId30"/>
    <p:sldId id="296" r:id="rId31"/>
    <p:sldId id="298" r:id="rId32"/>
    <p:sldId id="316" r:id="rId33"/>
    <p:sldId id="300" r:id="rId34"/>
    <p:sldId id="317" r:id="rId35"/>
    <p:sldId id="303" r:id="rId36"/>
    <p:sldId id="304" r:id="rId37"/>
    <p:sldId id="305" r:id="rId38"/>
    <p:sldId id="306" r:id="rId39"/>
    <p:sldId id="277" r:id="rId40"/>
    <p:sldId id="309" r:id="rId41"/>
    <p:sldId id="310" r:id="rId42"/>
    <p:sldId id="311" r:id="rId43"/>
    <p:sldId id="312" r:id="rId44"/>
    <p:sldId id="263" r:id="rId45"/>
    <p:sldId id="30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should</a:t>
            </a:r>
            <a:r>
              <a:rPr lang="en-GB" baseline="0" dirty="0" smtClean="0"/>
              <a:t> start an interesting discussion and it’s a great opportunity to make the definition of skills and motivations.</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4</a:t>
            </a:fld>
            <a:endParaRPr lang="en-GB"/>
          </a:p>
        </p:txBody>
      </p:sp>
    </p:spTree>
    <p:extLst>
      <p:ext uri="{BB962C8B-B14F-4D97-AF65-F5344CB8AC3E}">
        <p14:creationId xmlns:p14="http://schemas.microsoft.com/office/powerpoint/2010/main" val="411376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8</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lose car, job, arguments in a marriage</a:t>
            </a:r>
            <a:r>
              <a:rPr lang="en-GB" baseline="0" dirty="0" smtClean="0"/>
              <a:t>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15</a:t>
            </a:fld>
            <a:endParaRPr lang="en-GB"/>
          </a:p>
        </p:txBody>
      </p:sp>
    </p:spTree>
    <p:extLst>
      <p:ext uri="{BB962C8B-B14F-4D97-AF65-F5344CB8AC3E}">
        <p14:creationId xmlns:p14="http://schemas.microsoft.com/office/powerpoint/2010/main" val="359906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They are Steve Jobs and Steve Wozniak who founded Apple Computers on 1 April 1976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62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17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61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15BAB82-1B6D-454C-BEE3-C84D382D1A69}" type="slidenum">
              <a:rPr lang="en-GB" smtClean="0"/>
              <a:pPr/>
              <a:t>36</a:t>
            </a:fld>
            <a:endParaRPr lang="en-GB"/>
          </a:p>
        </p:txBody>
      </p:sp>
    </p:spTree>
    <p:extLst>
      <p:ext uri="{BB962C8B-B14F-4D97-AF65-F5344CB8AC3E}">
        <p14:creationId xmlns:p14="http://schemas.microsoft.com/office/powerpoint/2010/main" val="328990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15BAB82-1B6D-454C-BEE3-C84D382D1A69}" type="slidenum">
              <a:rPr lang="en-GB" smtClean="0"/>
              <a:pPr/>
              <a:t>37</a:t>
            </a:fld>
            <a:endParaRPr lang="en-GB"/>
          </a:p>
        </p:txBody>
      </p:sp>
    </p:spTree>
    <p:extLst>
      <p:ext uri="{BB962C8B-B14F-4D97-AF65-F5344CB8AC3E}">
        <p14:creationId xmlns:p14="http://schemas.microsoft.com/office/powerpoint/2010/main" val="295033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sample A2 questions again so I have borrowed a sample Edexcel AS question</a:t>
            </a:r>
            <a:r>
              <a:rPr lang="en-GB" baseline="0" dirty="0" smtClean="0"/>
              <a:t> for practice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66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180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08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0322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5321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921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456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7922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411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3305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896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186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2080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ChLbqAh0qk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zyVgimV6k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karentino.co.uk/"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ww.thewandcompany.com/sonic/" TargetMode="External"/><Relationship Id="rId2" Type="http://schemas.openxmlformats.org/officeDocument/2006/relationships/hyperlink" Target="https://www.youtube.com/watch?v=-WzKghHe9zk"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thewandcompany.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eviroots.com/"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youtube.com/watch?v=MscHxe3-DEs&amp;list=PLlAo6LLwd7NuBDL324KKocDoFAGYhyi-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YIPWq_sAC2M"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Lodig6J0iMU"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yVGHRXFf5B0"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nJ4qA-S-KmE"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ocofina.com/pages/coconut-experts-crack-the-dragons-den" TargetMode="Externa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www.youtube.com/watch?v=FmrcBy9Wus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yMlL4ZjjYbA"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thebodyshop.com/en-gb/about-us/against-animal-testing" TargetMode="External"/><Relationship Id="rId7" Type="http://schemas.openxmlformats.org/officeDocument/2006/relationships/image" Target="../media/image25.png"/><Relationship Id="rId2" Type="http://schemas.openxmlformats.org/officeDocument/2006/relationships/hyperlink" Target="http://www.starbucks.com/responsibility" TargetMode="External"/><Relationship Id="rId1" Type="http://schemas.openxmlformats.org/officeDocument/2006/relationships/slideLayout" Target="../slideLayouts/slideLayout4.xml"/><Relationship Id="rId6" Type="http://schemas.openxmlformats.org/officeDocument/2006/relationships/hyperlink" Target="http://www.ethicalsuperstore.com/" TargetMode="External"/><Relationship Id="rId5" Type="http://schemas.openxmlformats.org/officeDocument/2006/relationships/hyperlink" Target="http://www.telegraph.co.uk/finance/newsbysector/retailandconsumer/11520662/Organic-food-sellers-notch-up-fruitful-growth-as-economy-recovers.html" TargetMode="External"/><Relationship Id="rId4" Type="http://schemas.openxmlformats.org/officeDocument/2006/relationships/hyperlink" Target="http://www.fairtrade.net/product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Tvs-2wEgGAc"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huubdesign.com/" TargetMode="External"/><Relationship Id="rId2" Type="http://schemas.openxmlformats.org/officeDocument/2006/relationships/hyperlink" Target="https://www.youtube.com/watch?v=0lgtlpJbQFs" TargetMode="Externa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hyperlink" Target="https://www.youtube.com/watch?v=qv2Kt9LMxdg" TargetMode="Externa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_LZ7pGICWzo&amp;list=PL_sRV9XyVJkck24zUNrFFu1KDDTPj09PU&amp;index=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25000" lnSpcReduction="20000"/>
          </a:bodyPr>
          <a:lstStyle/>
          <a:p>
            <a:r>
              <a:rPr lang="en-GB" sz="11000" b="1" dirty="0" smtClean="0">
                <a:solidFill>
                  <a:srgbClr val="0070C0"/>
                </a:solidFill>
              </a:rPr>
              <a:t>Edexcel A2 Business</a:t>
            </a:r>
          </a:p>
          <a:p>
            <a:endParaRPr lang="en-GB" sz="4000" dirty="0" smtClean="0"/>
          </a:p>
          <a:p>
            <a:r>
              <a:rPr lang="en-GB" sz="9800" dirty="0" smtClean="0"/>
              <a:t>1.5.2 Entrepreneurial </a:t>
            </a:r>
          </a:p>
          <a:p>
            <a:r>
              <a:rPr lang="en-GB" sz="9800" dirty="0" smtClean="0"/>
              <a:t>motives and characteristics</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#1 creativity</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Entrepreneurs need to be creative people, it helps when designing or inventing new products or services</a:t>
            </a:r>
          </a:p>
          <a:p>
            <a:r>
              <a:rPr lang="en-GB" dirty="0" smtClean="0"/>
              <a:t>In dynamic markets the consumers are faced with a huge variety of products from trusted brand names</a:t>
            </a:r>
          </a:p>
          <a:p>
            <a:r>
              <a:rPr lang="en-GB" dirty="0" smtClean="0"/>
              <a:t>New products onto the market need to be more creative in the ways that they add value to stand out from the established products</a:t>
            </a:r>
          </a:p>
          <a:p>
            <a:r>
              <a:rPr lang="en-GB" dirty="0" smtClean="0">
                <a:solidFill>
                  <a:srgbClr val="FF0000"/>
                </a:solidFill>
              </a:rPr>
              <a:t>Watch the video – why is this an example of creativity?</a:t>
            </a:r>
          </a:p>
        </p:txBody>
      </p:sp>
      <p:pic>
        <p:nvPicPr>
          <p:cNvPr id="9" name="Content Placeholder 8">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49503"/>
            <a:ext cx="5181600" cy="3103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391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#2 hard-work</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Starting a business can mean hard work.  Some entrepreneurs will put 100s of hours into their own business to get it off the group and may have to continue working long hours to get the business established</a:t>
            </a:r>
          </a:p>
          <a:p>
            <a:r>
              <a:rPr lang="en-GB" dirty="0" smtClean="0"/>
              <a:t>This can include time working on the website, on social media, selling to customers, developing products, or even just thinking about the next move</a:t>
            </a:r>
          </a:p>
          <a:p>
            <a:r>
              <a:rPr lang="en-GB" dirty="0" smtClean="0">
                <a:solidFill>
                  <a:srgbClr val="FF0000"/>
                </a:solidFill>
              </a:rPr>
              <a:t>Watch the video – in what way is this entrepreneur hard working?</a:t>
            </a:r>
            <a:endParaRPr lang="en-GB" dirty="0">
              <a:solidFill>
                <a:srgbClr val="FF0000"/>
              </a:solidFill>
            </a:endParaRPr>
          </a:p>
        </p:txBody>
      </p:sp>
      <p:pic>
        <p:nvPicPr>
          <p:cNvPr id="8" name="Content Placeholder 7">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63790"/>
            <a:ext cx="5181600" cy="3075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77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#3 resilience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dirty="0" smtClean="0"/>
              <a:t>Resilience means;  </a:t>
            </a:r>
            <a:r>
              <a:rPr lang="en-GB" dirty="0"/>
              <a:t>strong, hardy, tough, robust, durable, feisty, quick to recover.  </a:t>
            </a:r>
            <a:endParaRPr lang="en-GB" dirty="0" smtClean="0"/>
          </a:p>
          <a:p>
            <a:r>
              <a:rPr lang="en-GB" dirty="0" smtClean="0"/>
              <a:t>An </a:t>
            </a:r>
            <a:r>
              <a:rPr lang="en-GB" dirty="0"/>
              <a:t>entrepreneur may get many knock backs before their business is a success.</a:t>
            </a:r>
          </a:p>
          <a:p>
            <a:r>
              <a:rPr lang="en-GB" dirty="0" smtClean="0"/>
              <a:t>Karen </a:t>
            </a:r>
            <a:r>
              <a:rPr lang="en-GB" dirty="0" err="1"/>
              <a:t>Jonga</a:t>
            </a:r>
            <a:r>
              <a:rPr lang="en-GB" dirty="0"/>
              <a:t> started her own dressmaking business in Derby.  At the start many people told her that it would not be a success.  She had many problems along the way – but by having resilience she has been able to keep the business going. </a:t>
            </a:r>
          </a:p>
          <a:p>
            <a:r>
              <a:rPr lang="en-GB" dirty="0" smtClean="0">
                <a:solidFill>
                  <a:srgbClr val="FF0000"/>
                </a:solidFill>
              </a:rPr>
              <a:t>Have a look at her </a:t>
            </a:r>
            <a:r>
              <a:rPr lang="en-GB" dirty="0" smtClean="0">
                <a:solidFill>
                  <a:srgbClr val="FF0000"/>
                </a:solidFill>
                <a:hlinkClick r:id="rId2"/>
              </a:rPr>
              <a:t>website</a:t>
            </a:r>
            <a:r>
              <a:rPr lang="en-GB" dirty="0" smtClean="0">
                <a:solidFill>
                  <a:srgbClr val="FF0000"/>
                </a:solidFill>
              </a:rPr>
              <a:t>, can you see how she is resilient?</a:t>
            </a:r>
            <a:endParaRPr lang="en-GB" dirty="0">
              <a:solidFill>
                <a:srgbClr val="FF0000"/>
              </a:solidFill>
            </a:endParaRPr>
          </a:p>
        </p:txBody>
      </p:sp>
      <p:pic>
        <p:nvPicPr>
          <p:cNvPr id="5" name="Content Placeholder 4">
            <a:hlinkClick r:id="rId2"/>
          </p:cNvPr>
          <p:cNvPicPr>
            <a:picLocks noGrp="1" noChangeAspect="1"/>
          </p:cNvPicPr>
          <p:nvPr>
            <p:ph sz="half" idx="2"/>
          </p:nvPr>
        </p:nvPicPr>
        <p:blipFill>
          <a:blip r:embed="rId3"/>
          <a:stretch>
            <a:fillRect/>
          </a:stretch>
        </p:blipFill>
        <p:spPr>
          <a:xfrm>
            <a:off x="6515100" y="1916048"/>
            <a:ext cx="3390900" cy="3543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karen jong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70822" y="3530575"/>
            <a:ext cx="3057038" cy="3057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10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#4 Initiative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Initiative means;  </a:t>
            </a:r>
            <a:r>
              <a:rPr lang="en-GB" dirty="0"/>
              <a:t>inventiveness, enterprise, ingenuity, </a:t>
            </a:r>
            <a:r>
              <a:rPr lang="en-GB" dirty="0" smtClean="0"/>
              <a:t>or resourcefulness  </a:t>
            </a:r>
          </a:p>
          <a:p>
            <a:r>
              <a:rPr lang="en-GB" dirty="0" smtClean="0"/>
              <a:t>Many </a:t>
            </a:r>
            <a:r>
              <a:rPr lang="en-GB" dirty="0"/>
              <a:t>entrepreneurs may start a business because they have a good idea and want to take it to </a:t>
            </a:r>
            <a:r>
              <a:rPr lang="en-GB" dirty="0" smtClean="0"/>
              <a:t>market</a:t>
            </a:r>
          </a:p>
          <a:p>
            <a:r>
              <a:rPr lang="en-GB" dirty="0" smtClean="0"/>
              <a:t>Watch </a:t>
            </a:r>
            <a:r>
              <a:rPr lang="en-GB" dirty="0"/>
              <a:t>the wand company present in the den.  Here is the website:  </a:t>
            </a:r>
            <a:endParaRPr lang="en-GB" dirty="0" smtClean="0"/>
          </a:p>
          <a:p>
            <a:r>
              <a:rPr lang="en-GB" dirty="0" smtClean="0">
                <a:hlinkClick r:id="rId2"/>
              </a:rPr>
              <a:t>Dragons Den – Wand company</a:t>
            </a:r>
            <a:endParaRPr lang="en-GB" dirty="0">
              <a:hlinkClick r:id="rId3"/>
            </a:endParaRPr>
          </a:p>
          <a:p>
            <a:endParaRPr lang="en-GB" dirty="0">
              <a:solidFill>
                <a:srgbClr val="FF0000"/>
              </a:solidFill>
            </a:endParaRPr>
          </a:p>
          <a:p>
            <a:r>
              <a:rPr lang="en-GB" dirty="0" smtClean="0">
                <a:solidFill>
                  <a:srgbClr val="FF0000"/>
                </a:solidFill>
              </a:rPr>
              <a:t>Have a look at their </a:t>
            </a:r>
            <a:r>
              <a:rPr lang="en-GB" dirty="0" smtClean="0">
                <a:solidFill>
                  <a:srgbClr val="FF0000"/>
                </a:solidFill>
                <a:hlinkClick r:id="rId4"/>
              </a:rPr>
              <a:t>website</a:t>
            </a:r>
            <a:r>
              <a:rPr lang="en-GB" dirty="0" smtClean="0">
                <a:solidFill>
                  <a:srgbClr val="FF0000"/>
                </a:solidFill>
              </a:rPr>
              <a:t>.  What are their new products?  How do they show initiative?</a:t>
            </a:r>
            <a:endParaRPr lang="en-GB" dirty="0">
              <a:solidFill>
                <a:srgbClr val="FF0000"/>
              </a:solidFill>
            </a:endParaRPr>
          </a:p>
        </p:txBody>
      </p:sp>
      <p:pic>
        <p:nvPicPr>
          <p:cNvPr id="6" name="Content Placeholder 5"/>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6172200" y="1825625"/>
            <a:ext cx="5181600" cy="3535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172201" y="5547390"/>
            <a:ext cx="5181600" cy="646331"/>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Entrepreneurs Chris </a:t>
            </a:r>
            <a:r>
              <a:rPr lang="en-GB" dirty="0" err="1" smtClean="0">
                <a:solidFill>
                  <a:schemeClr val="bg1"/>
                </a:solidFill>
                <a:latin typeface="Arial Rounded MT Bold" panose="020F0704030504030204" pitchFamily="34" charset="0"/>
              </a:rPr>
              <a:t>Barnardo</a:t>
            </a:r>
            <a:r>
              <a:rPr lang="en-GB" dirty="0" smtClean="0">
                <a:solidFill>
                  <a:schemeClr val="bg1"/>
                </a:solidFill>
                <a:latin typeface="Arial Rounded MT Bold" panose="020F0704030504030204" pitchFamily="34" charset="0"/>
              </a:rPr>
              <a:t> and Richard </a:t>
            </a:r>
            <a:r>
              <a:rPr lang="en-GB" dirty="0" err="1" smtClean="0">
                <a:solidFill>
                  <a:schemeClr val="bg1"/>
                </a:solidFill>
                <a:latin typeface="Arial Rounded MT Bold" panose="020F0704030504030204" pitchFamily="34" charset="0"/>
              </a:rPr>
              <a:t>Blakesley</a:t>
            </a:r>
            <a:endParaRPr lang="en-GB"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006029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#5 self-confidence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dirty="0" smtClean="0"/>
              <a:t>Self-confidence is how an entrepreneur feels about their own abilities. </a:t>
            </a:r>
          </a:p>
          <a:p>
            <a:r>
              <a:rPr lang="en-GB" dirty="0" smtClean="0"/>
              <a:t>It is easy for an entrepreneur to become frustrated and give up if they lack self-confidence in their own ability and in their products and services</a:t>
            </a:r>
          </a:p>
          <a:p>
            <a:r>
              <a:rPr lang="en-GB" dirty="0" smtClean="0"/>
              <a:t>Watch the video from the Den. </a:t>
            </a:r>
            <a:endParaRPr lang="en-GB" dirty="0"/>
          </a:p>
          <a:p>
            <a:r>
              <a:rPr lang="en-GB" dirty="0" smtClean="0"/>
              <a:t>Levis </a:t>
            </a:r>
            <a:r>
              <a:rPr lang="en-GB" dirty="0"/>
              <a:t>roots and reggae </a:t>
            </a:r>
            <a:r>
              <a:rPr lang="en-GB" dirty="0" err="1"/>
              <a:t>reggae</a:t>
            </a:r>
            <a:r>
              <a:rPr lang="en-GB" dirty="0"/>
              <a:t> </a:t>
            </a:r>
            <a:r>
              <a:rPr lang="en-GB" dirty="0" smtClean="0"/>
              <a:t>sauce, his </a:t>
            </a:r>
            <a:r>
              <a:rPr lang="en-GB" dirty="0"/>
              <a:t>website is here:</a:t>
            </a:r>
          </a:p>
          <a:p>
            <a:r>
              <a:rPr lang="en-GB" dirty="0">
                <a:hlinkClick r:id="rId2"/>
              </a:rPr>
              <a:t>http://www.leviroots.com/</a:t>
            </a:r>
            <a:endParaRPr lang="en-GB" dirty="0"/>
          </a:p>
          <a:p>
            <a:r>
              <a:rPr lang="en-GB" dirty="0" smtClean="0">
                <a:solidFill>
                  <a:srgbClr val="FF0000"/>
                </a:solidFill>
              </a:rPr>
              <a:t>Why is Levis Roots a good example of self-confidence in an entrepreneur?</a:t>
            </a:r>
            <a:endParaRPr lang="en-GB" dirty="0">
              <a:solidFill>
                <a:srgbClr val="FF0000"/>
              </a:solidFill>
            </a:endParaRPr>
          </a:p>
        </p:txBody>
      </p:sp>
      <p:pic>
        <p:nvPicPr>
          <p:cNvPr id="3074" name="Picture 2" descr="Image result for levis ro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05644" y="135691"/>
            <a:ext cx="2676645" cy="1784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Content Placeholder 4">
            <a:hlinkClick r:id="rId4"/>
          </p:cNvPr>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6172200" y="2434214"/>
            <a:ext cx="5181600" cy="3134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9991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#6 risk taking</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Entrepreneurs who want to start their own business will need to be able to take a risk</a:t>
            </a:r>
          </a:p>
          <a:p>
            <a:r>
              <a:rPr lang="en-GB" dirty="0" smtClean="0"/>
              <a:t>There is a risk of leaving a secure job to start up on your own</a:t>
            </a:r>
          </a:p>
          <a:p>
            <a:r>
              <a:rPr lang="en-GB" dirty="0" smtClean="0"/>
              <a:t>There is also a financial risk of losing any money that is put into the business, if the business fails</a:t>
            </a:r>
          </a:p>
          <a:p>
            <a:r>
              <a:rPr lang="en-GB" dirty="0" smtClean="0">
                <a:solidFill>
                  <a:srgbClr val="FF0000"/>
                </a:solidFill>
              </a:rPr>
              <a:t>What other risks do you think there may be if a person gives up a secure job to start their own business?</a:t>
            </a:r>
          </a:p>
          <a:p>
            <a:endParaRPr lang="en-GB" dirty="0"/>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134652"/>
            <a:ext cx="5181600" cy="3733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174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Entrepreneurial skills</a:t>
            </a:r>
            <a:endParaRPr lang="en-GB" dirty="0"/>
          </a:p>
        </p:txBody>
      </p:sp>
      <p:sp>
        <p:nvSpPr>
          <p:cNvPr id="6" name="Content Placeholder 5"/>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r>
              <a:rPr lang="en-GB" b="1" dirty="0"/>
              <a:t>There are lots of </a:t>
            </a:r>
            <a:r>
              <a:rPr lang="en-GB" b="1" dirty="0" smtClean="0"/>
              <a:t>skills </a:t>
            </a:r>
            <a:r>
              <a:rPr lang="en-GB" b="1" dirty="0"/>
              <a:t>that an entrepreneur should have, these </a:t>
            </a:r>
            <a:r>
              <a:rPr lang="en-GB" b="1" dirty="0" smtClean="0"/>
              <a:t>are </a:t>
            </a:r>
            <a:r>
              <a:rPr lang="en-GB" b="1" dirty="0"/>
              <a:t>the six that the exam board would like you to be able to discuss.  Get ready to make some notes on the next few slides:</a:t>
            </a:r>
          </a:p>
          <a:p>
            <a:pPr marL="514350" indent="-514350">
              <a:buFont typeface="+mj-lt"/>
              <a:buAutoNum type="arabicPeriod"/>
            </a:pPr>
            <a:r>
              <a:rPr lang="en-GB" dirty="0" smtClean="0"/>
              <a:t>Communication</a:t>
            </a:r>
          </a:p>
          <a:p>
            <a:pPr marL="514350" indent="-514350">
              <a:buFont typeface="+mj-lt"/>
              <a:buAutoNum type="arabicPeriod"/>
            </a:pPr>
            <a:r>
              <a:rPr lang="en-GB" dirty="0" smtClean="0"/>
              <a:t>Team working</a:t>
            </a:r>
          </a:p>
          <a:p>
            <a:pPr marL="514350" indent="-514350">
              <a:buFont typeface="+mj-lt"/>
              <a:buAutoNum type="arabicPeriod"/>
            </a:pPr>
            <a:r>
              <a:rPr lang="en-GB" dirty="0" smtClean="0"/>
              <a:t>Problem solving</a:t>
            </a:r>
          </a:p>
          <a:p>
            <a:pPr marL="514350" indent="-514350">
              <a:buFont typeface="+mj-lt"/>
              <a:buAutoNum type="arabicPeriod"/>
            </a:pPr>
            <a:r>
              <a:rPr lang="en-GB" dirty="0" smtClean="0"/>
              <a:t>Organisation</a:t>
            </a:r>
          </a:p>
          <a:p>
            <a:pPr marL="514350" indent="-514350">
              <a:buFont typeface="+mj-lt"/>
              <a:buAutoNum type="arabicPeriod"/>
            </a:pPr>
            <a:r>
              <a:rPr lang="en-GB" dirty="0" smtClean="0"/>
              <a:t>Numeracy</a:t>
            </a:r>
          </a:p>
          <a:p>
            <a:pPr marL="514350" indent="-514350">
              <a:buFont typeface="+mj-lt"/>
              <a:buAutoNum type="arabicPeriod"/>
            </a:pPr>
            <a:r>
              <a:rPr lang="en-GB" dirty="0" smtClean="0"/>
              <a:t>IT</a:t>
            </a:r>
          </a:p>
        </p:txBody>
      </p:sp>
    </p:spTree>
    <p:extLst>
      <p:ext uri="{BB962C8B-B14F-4D97-AF65-F5344CB8AC3E}">
        <p14:creationId xmlns:p14="http://schemas.microsoft.com/office/powerpoint/2010/main" val="241531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#1 Communication</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Entrepreneurs need to be good communicators</a:t>
            </a:r>
          </a:p>
          <a:p>
            <a:r>
              <a:rPr lang="en-GB" dirty="0" smtClean="0"/>
              <a:t>They may need to write exciting product descriptions on their websites</a:t>
            </a:r>
          </a:p>
          <a:p>
            <a:r>
              <a:rPr lang="en-GB" dirty="0" smtClean="0"/>
              <a:t>They may have to talk to customers or clients fact to face or on the phone</a:t>
            </a:r>
          </a:p>
          <a:p>
            <a:r>
              <a:rPr lang="en-GB" dirty="0" smtClean="0"/>
              <a:t>They may need to negotiate deal with suppliers</a:t>
            </a:r>
          </a:p>
          <a:p>
            <a:endParaRPr lang="en-GB" dirty="0" smtClean="0"/>
          </a:p>
          <a:p>
            <a:endParaRPr lang="en-GB" dirty="0" smtClean="0"/>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199" y="3202365"/>
            <a:ext cx="5181600" cy="3269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0128" y="121306"/>
            <a:ext cx="4385743" cy="2935562"/>
          </a:xfrm>
          <a:prstGeom prst="rect">
            <a:avLst/>
          </a:prstGeom>
        </p:spPr>
      </p:pic>
    </p:spTree>
    <p:extLst>
      <p:ext uri="{BB962C8B-B14F-4D97-AF65-F5344CB8AC3E}">
        <p14:creationId xmlns:p14="http://schemas.microsoft.com/office/powerpoint/2010/main" val="385339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GB" dirty="0" smtClean="0">
                <a:solidFill>
                  <a:schemeClr val="bg1"/>
                </a:solidFill>
              </a:rPr>
              <a:t>Suggested activity - communication</a:t>
            </a:r>
            <a:endParaRPr lang="en-GB" dirty="0">
              <a:solidFill>
                <a:schemeClr val="bg1"/>
              </a:solidFill>
            </a:endParaRPr>
          </a:p>
        </p:txBody>
      </p:sp>
      <p:sp>
        <p:nvSpPr>
          <p:cNvPr id="3" name="Content Placeholder 2"/>
          <p:cNvSpPr>
            <a:spLocks noGrp="1"/>
          </p:cNvSpPr>
          <p:nvPr>
            <p:ph sz="half" idx="1"/>
          </p:nvPr>
        </p:nvSpPr>
        <p:spPr>
          <a:xfrm>
            <a:off x="838200" y="2021116"/>
            <a:ext cx="5181600" cy="435133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sz="3000" dirty="0" smtClean="0"/>
              <a:t>The previous slide had a range of ways that an entrepreneur needs to be able to communicate</a:t>
            </a:r>
          </a:p>
          <a:p>
            <a:r>
              <a:rPr lang="en-GB" sz="3000" dirty="0" smtClean="0"/>
              <a:t>Discuss why an entrepreneur would need communication skills in the following scenarios</a:t>
            </a:r>
          </a:p>
          <a:p>
            <a:r>
              <a:rPr lang="en-GB" sz="3000" dirty="0" smtClean="0"/>
              <a:t>What would be the best communication method?</a:t>
            </a:r>
          </a:p>
          <a:p>
            <a:r>
              <a:rPr lang="en-GB" sz="3000" dirty="0" smtClean="0"/>
              <a:t>What problems or barriers to communication might the entrepreneur face?</a:t>
            </a:r>
          </a:p>
          <a:p>
            <a:endParaRPr lang="en-GB" dirty="0"/>
          </a:p>
        </p:txBody>
      </p:sp>
      <p:sp>
        <p:nvSpPr>
          <p:cNvPr id="4" name="Content Placeholder 3"/>
          <p:cNvSpPr>
            <a:spLocks noGrp="1"/>
          </p:cNvSpPr>
          <p:nvPr>
            <p:ph sz="half" idx="2"/>
          </p:nvPr>
        </p:nvSpPr>
        <p:spPr>
          <a:xfrm>
            <a:off x="6172200" y="1825624"/>
            <a:ext cx="5181600" cy="4742323"/>
          </a:xfrm>
          <a:solidFill>
            <a:schemeClr val="accent4">
              <a:lumMod val="60000"/>
              <a:lumOff val="40000"/>
            </a:schemeClr>
          </a:solidFill>
          <a:ln w="38100">
            <a:solidFill>
              <a:schemeClr val="tx1"/>
            </a:solidFill>
            <a:prstDash val="dashDot"/>
          </a:ln>
        </p:spPr>
        <p:txBody>
          <a:bodyPr>
            <a:normAutofit fontScale="92500" lnSpcReduction="20000"/>
          </a:bodyPr>
          <a:lstStyle/>
          <a:p>
            <a:endParaRPr lang="en-GB" dirty="0" smtClean="0"/>
          </a:p>
          <a:p>
            <a:r>
              <a:rPr lang="en-GB" dirty="0" smtClean="0"/>
              <a:t>1) The entrepreneur is trying to get a larger company to invest in the business</a:t>
            </a:r>
          </a:p>
          <a:p>
            <a:endParaRPr lang="en-GB" dirty="0"/>
          </a:p>
          <a:p>
            <a:r>
              <a:rPr lang="en-GB" dirty="0" smtClean="0"/>
              <a:t>2) The entrepreneur is trying to persuade a computer programmer to work for free on a project that could ultimately make them lots of profit</a:t>
            </a:r>
          </a:p>
          <a:p>
            <a:endParaRPr lang="en-GB" dirty="0" smtClean="0"/>
          </a:p>
          <a:p>
            <a:r>
              <a:rPr lang="en-GB" dirty="0" smtClean="0"/>
              <a:t>3) The entrepreneur is trying to recruit some staff to work in the business</a:t>
            </a:r>
          </a:p>
          <a:p>
            <a:endParaRPr lang="en-GB" dirty="0"/>
          </a:p>
          <a:p>
            <a:endParaRPr lang="en-GB" dirty="0"/>
          </a:p>
        </p:txBody>
      </p:sp>
    </p:spTree>
    <p:extLst>
      <p:ext uri="{BB962C8B-B14F-4D97-AF65-F5344CB8AC3E}">
        <p14:creationId xmlns:p14="http://schemas.microsoft.com/office/powerpoint/2010/main" val="1427760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#2 team working</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An entrepreneur may decide not to work alone but as part of a pair or a team</a:t>
            </a:r>
          </a:p>
          <a:p>
            <a:r>
              <a:rPr lang="en-GB" dirty="0" smtClean="0"/>
              <a:t>Working with others has advantages and disadvantages</a:t>
            </a:r>
          </a:p>
          <a:p>
            <a:r>
              <a:rPr lang="en-GB" dirty="0" smtClean="0"/>
              <a:t>The advantages are that there are more ideas and more capital in the business</a:t>
            </a:r>
          </a:p>
          <a:p>
            <a:r>
              <a:rPr lang="en-GB" dirty="0" smtClean="0">
                <a:solidFill>
                  <a:srgbClr val="FF0000"/>
                </a:solidFill>
              </a:rPr>
              <a:t>Who are the guys in the photo and what did they invent?</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595020"/>
            <a:ext cx="5181600" cy="2812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238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299"/>
            <a:ext cx="10515600" cy="1325563"/>
          </a:xfrm>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31073" y="1805961"/>
            <a:ext cx="8929854"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135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#3 Problem solving</a:t>
            </a:r>
            <a:endParaRPr lang="en-GB" dirty="0"/>
          </a:p>
        </p:txBody>
      </p:sp>
      <p:sp>
        <p:nvSpPr>
          <p:cNvPr id="3" name="Content Placeholder 2"/>
          <p:cNvSpPr>
            <a:spLocks noGrp="1"/>
          </p:cNvSpPr>
          <p:nvPr>
            <p:ph sz="half" idx="1"/>
          </p:nvPr>
        </p:nvSpPr>
        <p:spPr>
          <a:xfrm>
            <a:off x="838199" y="1825625"/>
            <a:ext cx="7342239" cy="435133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GB" dirty="0" smtClean="0"/>
              <a:t>Entrepreneurs will come across many problems when setting up and running their business, they will need to be good at working out cost effective solutions that help to move the business forwards. </a:t>
            </a:r>
            <a:endParaRPr lang="en-GB" dirty="0"/>
          </a:p>
          <a:p>
            <a:pPr marL="0" indent="0">
              <a:buNone/>
            </a:pPr>
            <a:r>
              <a:rPr lang="en-GB" dirty="0" smtClean="0"/>
              <a:t>James Dyson’s initial problems were in the creative process </a:t>
            </a:r>
            <a:r>
              <a:rPr lang="en-GB" dirty="0"/>
              <a:t>that went into creating the bag-free, "cyclone technology" design, including the </a:t>
            </a:r>
            <a:r>
              <a:rPr lang="en-GB" b="1" dirty="0"/>
              <a:t>15</a:t>
            </a:r>
            <a:r>
              <a:rPr lang="en-GB" dirty="0"/>
              <a:t> years and </a:t>
            </a:r>
            <a:r>
              <a:rPr lang="en-GB" b="1" dirty="0"/>
              <a:t>5,127 prototypes</a:t>
            </a:r>
            <a:r>
              <a:rPr lang="en-GB" dirty="0"/>
              <a:t> it took before the first model, DC01, would ultimately prove successful in 1993. </a:t>
            </a:r>
            <a:endParaRPr lang="en-GB" dirty="0" smtClean="0"/>
          </a:p>
          <a:p>
            <a:pPr marL="0" indent="0">
              <a:buNone/>
            </a:pPr>
            <a:r>
              <a:rPr lang="en-GB" dirty="0" smtClean="0">
                <a:solidFill>
                  <a:srgbClr val="FF0000"/>
                </a:solidFill>
              </a:rPr>
              <a:t>There </a:t>
            </a:r>
            <a:r>
              <a:rPr lang="en-GB" dirty="0">
                <a:solidFill>
                  <a:srgbClr val="FF0000"/>
                </a:solidFill>
              </a:rPr>
              <a:t>are countless times an inventor can give up on an idea</a:t>
            </a:r>
            <a:r>
              <a:rPr lang="en-GB" dirty="0" smtClean="0">
                <a:solidFill>
                  <a:srgbClr val="FF0000"/>
                </a:solidFill>
              </a:rPr>
              <a:t>. How many prototypes would you have made before giving up?</a:t>
            </a:r>
            <a:endParaRPr lang="en-GB" dirty="0">
              <a:solidFill>
                <a:srgbClr val="FF0000"/>
              </a:solidFill>
            </a:endParaRPr>
          </a:p>
        </p:txBody>
      </p:sp>
      <p:pic>
        <p:nvPicPr>
          <p:cNvPr id="5122" name="Picture 2" descr="Image result for dyson prototypes"/>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8525592" y="2096294"/>
            <a:ext cx="27559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1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#4 Organisation</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GB" dirty="0" smtClean="0"/>
              <a:t>Entrepreneurs need to be organised</a:t>
            </a:r>
          </a:p>
          <a:p>
            <a:r>
              <a:rPr lang="en-GB" dirty="0" smtClean="0"/>
              <a:t>When first staring the business they will have to develop a range of systems for dealing with enquiries, suppliers and orders from customers</a:t>
            </a:r>
          </a:p>
          <a:p>
            <a:r>
              <a:rPr lang="en-GB" dirty="0" smtClean="0"/>
              <a:t>They may need to buy stock, sell to customers, make products all in the same day, which takes organisation skills</a:t>
            </a:r>
          </a:p>
          <a:p>
            <a:r>
              <a:rPr lang="en-GB" dirty="0" smtClean="0">
                <a:solidFill>
                  <a:srgbClr val="FF0000"/>
                </a:solidFill>
              </a:rPr>
              <a:t>Watch the video and explain why the entrepreneurs developing Beezer.com business demonstrates organisation</a:t>
            </a:r>
            <a:endParaRPr lang="en-GB" dirty="0">
              <a:solidFill>
                <a:srgbClr val="FF0000"/>
              </a:solidFill>
            </a:endParaRPr>
          </a:p>
        </p:txBody>
      </p:sp>
      <p:pic>
        <p:nvPicPr>
          <p:cNvPr id="6" name="Content Placeholder 5">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70193"/>
            <a:ext cx="5181600" cy="3062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0582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#5 Numeracy</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Entrepreneurs will need to be numerate.  </a:t>
            </a:r>
          </a:p>
          <a:p>
            <a:r>
              <a:rPr lang="en-GB" dirty="0" smtClean="0"/>
              <a:t>They will need to complete their own tax returns when they first start.  They will have to balance sales books, keep records of goods and services purchased to keep the business running.   They will have to complete cash flow forecasts if they wish to attract more funding from lenders.</a:t>
            </a:r>
          </a:p>
          <a:p>
            <a:endParaRPr lang="en-GB" dirty="0" smtClean="0"/>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73009"/>
            <a:ext cx="5181600" cy="3256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707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#6 IT</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Entrepreneurs need to be IT literate</a:t>
            </a:r>
          </a:p>
          <a:p>
            <a:r>
              <a:rPr lang="en-GB" dirty="0" smtClean="0"/>
              <a:t>If the business is online they will need some web design skills </a:t>
            </a:r>
          </a:p>
          <a:p>
            <a:r>
              <a:rPr lang="en-GB" dirty="0" smtClean="0"/>
              <a:t>If the business is not online they may still need to know how to process an order, send and print invoices, keep databases of customers, process accounts on a spreadsheet etc. </a:t>
            </a:r>
          </a:p>
          <a:p>
            <a:r>
              <a:rPr lang="en-GB" dirty="0" smtClean="0">
                <a:solidFill>
                  <a:srgbClr val="FF0000"/>
                </a:solidFill>
              </a:rPr>
              <a:t>Watch the video and explain why these entrepreneurs would need IT skills in their business</a:t>
            </a:r>
            <a:endParaRPr lang="en-GB" dirty="0">
              <a:solidFill>
                <a:srgbClr val="FF0000"/>
              </a:solidFill>
            </a:endParaRPr>
          </a:p>
        </p:txBody>
      </p:sp>
      <p:pic>
        <p:nvPicPr>
          <p:cNvPr id="9" name="Content Placeholder 6">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15732"/>
            <a:ext cx="5181600" cy="3171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29595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Autofit/>
          </a:bodyPr>
          <a:lstStyle/>
          <a:p>
            <a:r>
              <a:rPr lang="en-GB" sz="5400" b="1" dirty="0" smtClean="0">
                <a:solidFill>
                  <a:srgbClr val="0070C0"/>
                </a:solidFill>
              </a:rPr>
              <a:t>Financial motives for setting up a business</a:t>
            </a:r>
            <a:endParaRPr lang="en-GB" sz="54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947661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Profit maximisation</a:t>
            </a:r>
            <a:endParaRPr lang="en-GB" dirty="0"/>
          </a:p>
        </p:txBody>
      </p:sp>
      <p:sp>
        <p:nvSpPr>
          <p:cNvPr id="2" name="Content Placeholder 1"/>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GB" dirty="0"/>
              <a:t>An entrepreneur may aim to make the highest amount of profit possible</a:t>
            </a:r>
          </a:p>
          <a:p>
            <a:r>
              <a:rPr lang="en-GB" dirty="0"/>
              <a:t>This is the difference between revenue and costs, so they will seek to minimise costs and maximise revenue</a:t>
            </a:r>
          </a:p>
          <a:p>
            <a:r>
              <a:rPr lang="en-GB" dirty="0"/>
              <a:t>The advantages to a sole trader are larger wages can be drawn from the profit</a:t>
            </a:r>
          </a:p>
          <a:p>
            <a:r>
              <a:rPr lang="en-GB" dirty="0"/>
              <a:t>The advantages for a </a:t>
            </a:r>
            <a:r>
              <a:rPr lang="en-GB" dirty="0" smtClean="0"/>
              <a:t>Ltd </a:t>
            </a:r>
            <a:r>
              <a:rPr lang="en-GB" dirty="0"/>
              <a:t>company and a </a:t>
            </a:r>
            <a:r>
              <a:rPr lang="en-GB" dirty="0" smtClean="0"/>
              <a:t>PLC </a:t>
            </a:r>
            <a:r>
              <a:rPr lang="en-GB" dirty="0"/>
              <a:t>is dividends will be larger on </a:t>
            </a:r>
            <a:r>
              <a:rPr lang="en-GB" dirty="0" smtClean="0"/>
              <a:t>shares, this may attract more investors</a:t>
            </a:r>
            <a:endParaRPr lang="en-GB" dirty="0"/>
          </a:p>
          <a:p>
            <a:endParaRPr lang="en-GB" dirty="0"/>
          </a:p>
        </p:txBody>
      </p:sp>
      <p:pic>
        <p:nvPicPr>
          <p:cNvPr id="9" name="Content Placeholder 8"/>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253480"/>
            <a:ext cx="5181600" cy="34956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2615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Profit satisficing</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An entrepreneur may aim to make just enough profit to keep the business moving plus another aim at the same time</a:t>
            </a:r>
          </a:p>
          <a:p>
            <a:r>
              <a:rPr lang="en-GB" dirty="0"/>
              <a:t>For example a business may want to make a profit and:</a:t>
            </a:r>
          </a:p>
          <a:p>
            <a:pPr lvl="1"/>
            <a:r>
              <a:rPr lang="en-GB" dirty="0"/>
              <a:t>Reward employees with higher wages</a:t>
            </a:r>
          </a:p>
          <a:p>
            <a:pPr lvl="1"/>
            <a:r>
              <a:rPr lang="en-GB" dirty="0"/>
              <a:t>Invest in environmental project</a:t>
            </a:r>
          </a:p>
          <a:p>
            <a:pPr lvl="1"/>
            <a:r>
              <a:rPr lang="en-GB" dirty="0"/>
              <a:t>Serve the community in some way</a:t>
            </a:r>
          </a:p>
          <a:p>
            <a:endParaRPr lang="en-GB" dirty="0"/>
          </a:p>
        </p:txBody>
      </p:sp>
      <p:pic>
        <p:nvPicPr>
          <p:cNvPr id="8" name="Content Placeholder 7"/>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00438" y="1825625"/>
            <a:ext cx="4525124"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582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8200" y="4483446"/>
            <a:ext cx="10515600" cy="1500187"/>
          </a:xfrm>
        </p:spPr>
        <p:style>
          <a:lnRef idx="2">
            <a:schemeClr val="accent5"/>
          </a:lnRef>
          <a:fillRef idx="1">
            <a:schemeClr val="lt1"/>
          </a:fillRef>
          <a:effectRef idx="0">
            <a:schemeClr val="accent5"/>
          </a:effectRef>
          <a:fontRef idx="minor">
            <a:schemeClr val="dk1"/>
          </a:fontRef>
        </p:style>
        <p:txBody>
          <a:bodyPr>
            <a:noAutofit/>
          </a:bodyPr>
          <a:lstStyle/>
          <a:p>
            <a:r>
              <a:rPr lang="en-GB" sz="5400" b="1" dirty="0" smtClean="0">
                <a:solidFill>
                  <a:srgbClr val="0070C0"/>
                </a:solidFill>
              </a:rPr>
              <a:t>Non-financial motives for setting up a business</a:t>
            </a:r>
            <a:endParaRPr lang="en-GB" sz="54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120522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Non-financial motives</a:t>
            </a:r>
            <a:endParaRPr lang="en-GB" dirty="0"/>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sz="4000" dirty="0" smtClean="0"/>
              <a:t>Sometimes an entrepreneur will start a business for reasons other than profit. There are lots of reasons, but these are the 5 that you exam board would like you to know.  Get ready to make some notes about these from the next few slides:</a:t>
            </a:r>
          </a:p>
          <a:p>
            <a:pPr marL="742950" indent="-742950">
              <a:buFont typeface="+mj-lt"/>
              <a:buAutoNum type="arabicPeriod"/>
            </a:pPr>
            <a:r>
              <a:rPr lang="en-GB" sz="3600" dirty="0" smtClean="0"/>
              <a:t>Independence</a:t>
            </a:r>
            <a:endParaRPr lang="en-GB" sz="3600" dirty="0"/>
          </a:p>
          <a:p>
            <a:pPr marL="742950" indent="-742950">
              <a:buFont typeface="+mj-lt"/>
              <a:buAutoNum type="arabicPeriod"/>
            </a:pPr>
            <a:r>
              <a:rPr lang="en-GB" sz="3600" dirty="0" smtClean="0"/>
              <a:t>Flexibility</a:t>
            </a:r>
            <a:endParaRPr lang="en-GB" sz="3600" dirty="0"/>
          </a:p>
          <a:p>
            <a:pPr marL="742950" indent="-742950">
              <a:buFont typeface="+mj-lt"/>
              <a:buAutoNum type="arabicPeriod"/>
            </a:pPr>
            <a:r>
              <a:rPr lang="en-GB" sz="3600" dirty="0" smtClean="0"/>
              <a:t>Ethical reasons</a:t>
            </a:r>
          </a:p>
          <a:p>
            <a:pPr marL="742950" indent="-742950">
              <a:buFont typeface="+mj-lt"/>
              <a:buAutoNum type="arabicPeriod"/>
            </a:pPr>
            <a:r>
              <a:rPr lang="en-GB" sz="3600" dirty="0" smtClean="0"/>
              <a:t>Social purpose</a:t>
            </a:r>
          </a:p>
          <a:p>
            <a:pPr marL="742950" indent="-742950">
              <a:buFont typeface="+mj-lt"/>
              <a:buAutoNum type="arabicPeriod"/>
            </a:pPr>
            <a:r>
              <a:rPr lang="en-GB" sz="3600" dirty="0" smtClean="0"/>
              <a:t>Personal challenge</a:t>
            </a:r>
            <a:endParaRPr lang="en-GB" sz="3600" dirty="0"/>
          </a:p>
        </p:txBody>
      </p:sp>
    </p:spTree>
    <p:extLst>
      <p:ext uri="{BB962C8B-B14F-4D97-AF65-F5344CB8AC3E}">
        <p14:creationId xmlns:p14="http://schemas.microsoft.com/office/powerpoint/2010/main" val="3699682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#1 Independence</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For many entrepreneurs the idea that they can work for themselves and no longer have to commute to work for someone else is all the motivation that they need to set up their own business</a:t>
            </a:r>
          </a:p>
          <a:p>
            <a:r>
              <a:rPr lang="en-GB" dirty="0" smtClean="0"/>
              <a:t>Every week Dragons’ Den shows many entrepreneurs keen to launch a product or get a business off the ground to work for themselves</a:t>
            </a:r>
            <a:endParaRPr lang="en-GB" dirty="0"/>
          </a:p>
        </p:txBody>
      </p:sp>
      <p:pic>
        <p:nvPicPr>
          <p:cNvPr id="7" name="Content Placeholder 6">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323391"/>
            <a:ext cx="5181600" cy="2734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199" y="3099717"/>
            <a:ext cx="5260129" cy="3334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533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3200" dirty="0"/>
              <a:t>a) Characteristics and skills required</a:t>
            </a:r>
          </a:p>
          <a:p>
            <a:pPr marL="0" indent="0">
              <a:buNone/>
            </a:pPr>
            <a:r>
              <a:rPr lang="en-GB" sz="3200" dirty="0"/>
              <a:t>b) Reasons why people set up businesses:</a:t>
            </a:r>
          </a:p>
          <a:p>
            <a:pPr lvl="1"/>
            <a:r>
              <a:rPr lang="en-GB" sz="2800" dirty="0" smtClean="0"/>
              <a:t>financial </a:t>
            </a:r>
            <a:r>
              <a:rPr lang="en-GB" sz="2800" dirty="0"/>
              <a:t>motives: </a:t>
            </a:r>
            <a:endParaRPr lang="en-GB" sz="2800" dirty="0" smtClean="0"/>
          </a:p>
          <a:p>
            <a:pPr lvl="2"/>
            <a:r>
              <a:rPr lang="en-GB" sz="2400" dirty="0" smtClean="0"/>
              <a:t>profit </a:t>
            </a:r>
            <a:r>
              <a:rPr lang="en-GB" sz="2400" dirty="0"/>
              <a:t>maximisation </a:t>
            </a:r>
            <a:endParaRPr lang="en-GB" sz="2400" dirty="0" smtClean="0"/>
          </a:p>
          <a:p>
            <a:pPr lvl="2"/>
            <a:r>
              <a:rPr lang="en-GB" sz="2400" dirty="0" smtClean="0"/>
              <a:t>profit satisficing</a:t>
            </a:r>
            <a:endParaRPr lang="en-GB" sz="2400" dirty="0"/>
          </a:p>
          <a:p>
            <a:pPr lvl="1"/>
            <a:r>
              <a:rPr lang="en-GB" sz="2800" dirty="0" smtClean="0"/>
              <a:t>non-financial </a:t>
            </a:r>
            <a:r>
              <a:rPr lang="en-GB" sz="2800" dirty="0"/>
              <a:t>motives: </a:t>
            </a:r>
            <a:endParaRPr lang="en-GB" sz="2800" dirty="0" smtClean="0"/>
          </a:p>
          <a:p>
            <a:pPr lvl="2"/>
            <a:r>
              <a:rPr lang="en-GB" sz="2400" dirty="0" smtClean="0"/>
              <a:t>ethical stance </a:t>
            </a:r>
          </a:p>
          <a:p>
            <a:pPr lvl="2"/>
            <a:r>
              <a:rPr lang="en-GB" sz="2400" dirty="0" smtClean="0"/>
              <a:t>social entrepreneurship</a:t>
            </a:r>
          </a:p>
          <a:p>
            <a:pPr lvl="2"/>
            <a:r>
              <a:rPr lang="en-GB" sz="2400" dirty="0" smtClean="0"/>
              <a:t>independence </a:t>
            </a:r>
          </a:p>
          <a:p>
            <a:pPr lvl="2"/>
            <a:r>
              <a:rPr lang="en-GB" sz="2400" dirty="0" smtClean="0"/>
              <a:t>home </a:t>
            </a:r>
            <a:r>
              <a:rPr lang="en-GB" sz="2400" dirty="0"/>
              <a:t>working</a:t>
            </a:r>
          </a:p>
        </p:txBody>
      </p:sp>
    </p:spTree>
    <p:extLst>
      <p:ext uri="{BB962C8B-B14F-4D97-AF65-F5344CB8AC3E}">
        <p14:creationId xmlns:p14="http://schemas.microsoft.com/office/powerpoint/2010/main" val="189927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#2 Flexibility </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Many entrepreneurs seek to start their own business to gain flexibility in their life</a:t>
            </a:r>
          </a:p>
          <a:p>
            <a:r>
              <a:rPr lang="en-GB" dirty="0" smtClean="0"/>
              <a:t>It can be hard to balance the needs of a family with the requirements of work</a:t>
            </a:r>
          </a:p>
          <a:p>
            <a:r>
              <a:rPr lang="en-GB" dirty="0" smtClean="0"/>
              <a:t>This work life balance can better achieved if the entrepreneur can work from home or for themselves </a:t>
            </a:r>
          </a:p>
          <a:p>
            <a:r>
              <a:rPr lang="en-GB" dirty="0" smtClean="0"/>
              <a:t>Kirsty </a:t>
            </a:r>
            <a:r>
              <a:rPr lang="en-GB" dirty="0" err="1" smtClean="0"/>
              <a:t>Henshaw</a:t>
            </a:r>
            <a:r>
              <a:rPr lang="en-GB" dirty="0" smtClean="0"/>
              <a:t> was a single mum with a great idea</a:t>
            </a:r>
            <a:r>
              <a:rPr lang="en-GB" dirty="0"/>
              <a:t> </a:t>
            </a:r>
            <a:r>
              <a:rPr lang="en-GB" dirty="0" smtClean="0">
                <a:hlinkClick r:id="rId2"/>
              </a:rPr>
              <a:t>HERE</a:t>
            </a:r>
            <a:endParaRPr lang="en-GB" dirty="0" smtClean="0"/>
          </a:p>
        </p:txBody>
      </p:sp>
      <p:pic>
        <p:nvPicPr>
          <p:cNvPr id="5" name="Picture 2" descr="http://i.dailymail.co.uk/i/pix/2011/05/03/article-1383146-0B84E22300000578-642_306x502.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7436795" y="1825625"/>
            <a:ext cx="2652409" cy="4351338"/>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050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#3 Ethical reasons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Some businesses may decide to trade in a more ethical way</a:t>
            </a:r>
          </a:p>
          <a:p>
            <a:r>
              <a:rPr lang="en-GB" dirty="0"/>
              <a:t>For example:</a:t>
            </a:r>
          </a:p>
          <a:p>
            <a:pPr lvl="1"/>
            <a:r>
              <a:rPr lang="en-GB" dirty="0"/>
              <a:t>Environmental trading at their heart e.g. </a:t>
            </a:r>
            <a:r>
              <a:rPr lang="en-GB" dirty="0">
                <a:hlinkClick r:id="rId2"/>
              </a:rPr>
              <a:t>Starbucks</a:t>
            </a:r>
            <a:endParaRPr lang="en-GB" dirty="0"/>
          </a:p>
          <a:p>
            <a:pPr lvl="1"/>
            <a:r>
              <a:rPr lang="en-GB" dirty="0"/>
              <a:t>Animal rights </a:t>
            </a:r>
            <a:r>
              <a:rPr lang="en-GB" dirty="0" smtClean="0"/>
              <a:t>e.g. </a:t>
            </a:r>
            <a:r>
              <a:rPr lang="en-GB" dirty="0" smtClean="0">
                <a:hlinkClick r:id="rId3"/>
              </a:rPr>
              <a:t>Body Shop</a:t>
            </a:r>
            <a:endParaRPr lang="en-GB" dirty="0"/>
          </a:p>
          <a:p>
            <a:pPr lvl="1"/>
            <a:r>
              <a:rPr lang="en-GB" dirty="0"/>
              <a:t>Fair wages for workers in African nations e.g. </a:t>
            </a:r>
            <a:r>
              <a:rPr lang="en-GB" dirty="0">
                <a:hlinkClick r:id="rId4"/>
              </a:rPr>
              <a:t>Fairtrade </a:t>
            </a:r>
            <a:r>
              <a:rPr lang="en-GB" dirty="0"/>
              <a:t>products</a:t>
            </a:r>
          </a:p>
          <a:p>
            <a:pPr lvl="1"/>
            <a:r>
              <a:rPr lang="en-GB" dirty="0">
                <a:hlinkClick r:id="rId5"/>
              </a:rPr>
              <a:t>Organic</a:t>
            </a:r>
            <a:r>
              <a:rPr lang="en-GB" dirty="0"/>
              <a:t>, anti-GM crops</a:t>
            </a:r>
          </a:p>
          <a:p>
            <a:pPr lvl="1"/>
            <a:r>
              <a:rPr lang="en-GB" dirty="0"/>
              <a:t>Ethics e.g. Ethical </a:t>
            </a:r>
            <a:r>
              <a:rPr lang="en-GB" dirty="0">
                <a:hlinkClick r:id="rId6"/>
              </a:rPr>
              <a:t>superstore</a:t>
            </a:r>
            <a:endParaRPr lang="en-GB" dirty="0"/>
          </a:p>
          <a:p>
            <a:endParaRPr lang="en-GB" dirty="0"/>
          </a:p>
        </p:txBody>
      </p:sp>
      <p:pic>
        <p:nvPicPr>
          <p:cNvPr id="5" name="Content Placeholder 4">
            <a:hlinkClick r:id="rId6"/>
          </p:cNvPr>
          <p:cNvPicPr>
            <a:picLocks noGrp="1" noChangeAspect="1"/>
          </p:cNvPicPr>
          <p:nvPr>
            <p:ph sz="half" idx="2"/>
          </p:nvPr>
        </p:nvPicPr>
        <p:blipFill>
          <a:blip r:embed="rId7" cstate="email">
            <a:extLst>
              <a:ext uri="{28A0092B-C50C-407E-A947-70E740481C1C}">
                <a14:useLocalDpi xmlns:a14="http://schemas.microsoft.com/office/drawing/2010/main"/>
              </a:ext>
            </a:extLst>
          </a:blip>
          <a:stretch>
            <a:fillRect/>
          </a:stretch>
        </p:blipFill>
        <p:spPr>
          <a:xfrm>
            <a:off x="6172200" y="2372712"/>
            <a:ext cx="5181600" cy="3257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2701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#4 Social purpose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solidFill>
                  <a:schemeClr val="tx1"/>
                </a:solidFill>
              </a:rPr>
              <a:t>Social enterprises are businesses </a:t>
            </a:r>
            <a:r>
              <a:rPr lang="en-GB" u="sng" dirty="0">
                <a:solidFill>
                  <a:schemeClr val="tx1"/>
                </a:solidFill>
              </a:rPr>
              <a:t>trading</a:t>
            </a:r>
            <a:r>
              <a:rPr lang="en-GB" dirty="0">
                <a:solidFill>
                  <a:schemeClr val="tx1"/>
                </a:solidFill>
              </a:rPr>
              <a:t> for social and environmental purposes. </a:t>
            </a:r>
          </a:p>
          <a:p>
            <a:pPr lvl="1"/>
            <a:r>
              <a:rPr lang="en-GB" dirty="0"/>
              <a:t>(Learn that bit)</a:t>
            </a:r>
          </a:p>
          <a:p>
            <a:r>
              <a:rPr lang="en-GB" dirty="0"/>
              <a:t>Many commercial businesses would consider themselves to have social objectives, but social enterprises are distinctive because their social and/or environmental purpose is absolutely central to what they do. </a:t>
            </a:r>
          </a:p>
          <a:p>
            <a:pPr lvl="1"/>
            <a:r>
              <a:rPr lang="en-GB" dirty="0"/>
              <a:t>their profits are reinvested to sustain and further their mission for positive change.</a:t>
            </a:r>
          </a:p>
          <a:p>
            <a:endParaRPr lang="en-GB" dirty="0"/>
          </a:p>
        </p:txBody>
      </p:sp>
      <p:pic>
        <p:nvPicPr>
          <p:cNvPr id="7" name="Content Placeholder 6">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58440"/>
            <a:ext cx="5181600" cy="3285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3532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#5 Personal challenge</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Some entrepreneurs may find working for another business as boring and unchallenging.  They may decide to set up their own business instead</a:t>
            </a:r>
          </a:p>
          <a:p>
            <a:r>
              <a:rPr lang="en-GB" dirty="0" smtClean="0"/>
              <a:t>This should give them the daily challenge and excitement that they seek</a:t>
            </a:r>
          </a:p>
          <a:p>
            <a:r>
              <a:rPr lang="en-GB" dirty="0" smtClean="0"/>
              <a:t>Some entrepreneurs set up more than one business as they wish to keep challenging themselves</a:t>
            </a:r>
          </a:p>
          <a:p>
            <a:r>
              <a:rPr lang="en-GB" dirty="0" smtClean="0"/>
              <a:t>Watch the video </a:t>
            </a:r>
            <a:r>
              <a:rPr lang="en-GB" dirty="0" smtClean="0">
                <a:hlinkClick r:id="rId2"/>
              </a:rPr>
              <a:t>HERE</a:t>
            </a:r>
            <a:endParaRPr lang="en-GB" dirty="0"/>
          </a:p>
        </p:txBody>
      </p:sp>
      <p:pic>
        <p:nvPicPr>
          <p:cNvPr id="5" name="Content Placeholder 4">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390408" y="1194754"/>
            <a:ext cx="5181600" cy="2339333"/>
          </a:xfrm>
          <a:prstGeom prst="rect">
            <a:avLst/>
          </a:prstGeom>
        </p:spPr>
      </p:pic>
      <p:pic>
        <p:nvPicPr>
          <p:cNvPr id="3074" name="Picture 2" descr="Image result for deano jackson huub">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29748" y="3534087"/>
            <a:ext cx="2842260" cy="28422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0751" y="4001294"/>
            <a:ext cx="165838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prstClr val="black"/>
                </a:solidFill>
                <a:effectLst/>
                <a:uLnTx/>
                <a:uFillTx/>
                <a:latin typeface="Arial Black" panose="020B0A04020102020204" pitchFamily="34" charset="0"/>
                <a:ea typeface="+mn-ea"/>
                <a:cs typeface="+mn-cs"/>
              </a:rPr>
              <a:t>Deano</a:t>
            </a:r>
            <a:r>
              <a:rPr kumimoji="0" lang="en-GB" sz="24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 Jackson of HUUB wetsuits</a:t>
            </a:r>
            <a:endParaRPr kumimoji="0" lang="en-GB"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772451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5055418"/>
              </p:ext>
            </p:extLst>
          </p:nvPr>
        </p:nvGraphicFramePr>
        <p:xfrm>
          <a:off x="0" y="116378"/>
          <a:ext cx="12192000" cy="6665144"/>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323386">
                <a:tc>
                  <a:txBody>
                    <a:bodyPr/>
                    <a:lstStyle/>
                    <a:p>
                      <a:r>
                        <a:rPr lang="en-GB" sz="2800" dirty="0" smtClean="0">
                          <a:latin typeface="Arial Black" panose="020B0A04020102020204" pitchFamily="34" charset="0"/>
                        </a:rPr>
                        <a:t>Profit reasons for starting a business</a:t>
                      </a:r>
                      <a:endParaRPr lang="en-GB" sz="28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GB" sz="2800" b="1" kern="1200" dirty="0" smtClean="0">
                          <a:solidFill>
                            <a:schemeClr val="lt1"/>
                          </a:solidFill>
                          <a:latin typeface="Arial Black" panose="020B0A04020102020204" pitchFamily="34" charset="0"/>
                          <a:ea typeface="+mn-ea"/>
                          <a:cs typeface="+mn-cs"/>
                        </a:rPr>
                        <a:t>Non-profit reasons for starting a business</a:t>
                      </a:r>
                      <a:endParaRPr lang="en-GB" sz="2800" b="1" kern="1200" dirty="0">
                        <a:solidFill>
                          <a:schemeClr val="lt1"/>
                        </a:solidFill>
                        <a:latin typeface="Arial Black" panose="020B0A040201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GB" sz="2800" b="1" kern="1200" dirty="0" smtClean="0">
                          <a:solidFill>
                            <a:schemeClr val="lt1"/>
                          </a:solidFill>
                          <a:latin typeface="Arial Black" panose="020B0A04020102020204" pitchFamily="34" charset="0"/>
                          <a:ea typeface="+mn-ea"/>
                          <a:cs typeface="+mn-cs"/>
                        </a:rPr>
                        <a:t>Ethical reasons for starting a business</a:t>
                      </a:r>
                      <a:endParaRPr lang="en-GB" sz="2800" b="1" kern="1200" dirty="0">
                        <a:solidFill>
                          <a:schemeClr val="lt1"/>
                        </a:solidFill>
                        <a:latin typeface="Arial Black" panose="020B0A040201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2338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2338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2338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2338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36151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732574785"/>
              </p:ext>
            </p:extLst>
          </p:nvPr>
        </p:nvGraphicFramePr>
        <p:xfrm>
          <a:off x="0" y="-3"/>
          <a:ext cx="12070080" cy="6858005"/>
        </p:xfrm>
        <a:graphic>
          <a:graphicData uri="http://schemas.openxmlformats.org/drawingml/2006/table">
            <a:tbl>
              <a:tblPr firstRow="1" bandRow="1">
                <a:tableStyleId>{073A0DAA-6AF3-43AB-8588-CEC1D06C72B9}</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gridCol w="4023360">
                  <a:extLst>
                    <a:ext uri="{9D8B030D-6E8A-4147-A177-3AD203B41FA5}">
                      <a16:colId xmlns:a16="http://schemas.microsoft.com/office/drawing/2014/main" val="20002"/>
                    </a:ext>
                  </a:extLst>
                </a:gridCol>
              </a:tblGrid>
              <a:tr h="1371601">
                <a:tc>
                  <a:txBody>
                    <a:bodyPr/>
                    <a:lstStyle/>
                    <a:p>
                      <a:r>
                        <a:rPr lang="en-GB" sz="2000" dirty="0" smtClean="0">
                          <a:latin typeface="Arial Black" panose="020B0A04020102020204" pitchFamily="34" charset="0"/>
                        </a:rPr>
                        <a:t>Profit reasons for starting a business</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latin typeface="Arial Black" panose="020B0A04020102020204" pitchFamily="34" charset="0"/>
                        </a:rPr>
                        <a:t>Non-profit reasons for starting a</a:t>
                      </a:r>
                      <a:r>
                        <a:rPr lang="en-GB" sz="2000" baseline="0" dirty="0" smtClean="0">
                          <a:latin typeface="Arial Black" panose="020B0A04020102020204" pitchFamily="34" charset="0"/>
                        </a:rPr>
                        <a:t> business</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latin typeface="Arial Black" panose="020B0A04020102020204" pitchFamily="34" charset="0"/>
                        </a:rPr>
                        <a:t>Ethical reasons for starting a business</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71601">
                <a:tc>
                  <a:txBody>
                    <a:bodyPr/>
                    <a:lstStyle/>
                    <a:p>
                      <a:r>
                        <a:rPr lang="en-GB" sz="2000" dirty="0" smtClean="0">
                          <a:latin typeface="Arial Black" panose="020B0A04020102020204" pitchFamily="34" charset="0"/>
                        </a:rPr>
                        <a:t>Want to make more money than at current job</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smtClean="0">
                          <a:latin typeface="Arial Black" panose="020B0A04020102020204" pitchFamily="34" charset="0"/>
                        </a:rPr>
                        <a:t>Want to start a business as a legacy for children to take over</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smtClean="0">
                          <a:latin typeface="Arial Black" panose="020B0A04020102020204" pitchFamily="34" charset="0"/>
                        </a:rPr>
                        <a:t>Want to help others e.g. fair trade / ethical trading</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71601">
                <a:tc>
                  <a:txBody>
                    <a:bodyPr/>
                    <a:lstStyle/>
                    <a:p>
                      <a:r>
                        <a:rPr lang="en-GB" sz="2000" dirty="0" smtClean="0">
                          <a:latin typeface="Arial Black" panose="020B0A04020102020204" pitchFamily="34" charset="0"/>
                        </a:rPr>
                        <a:t>Want to earn more than minimum wage</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smtClean="0">
                          <a:latin typeface="Arial Black" panose="020B0A04020102020204" pitchFamily="34" charset="0"/>
                        </a:rPr>
                        <a:t>Want flexibility and work life balance</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smtClean="0">
                          <a:latin typeface="Arial Black" panose="020B0A04020102020204" pitchFamily="34" charset="0"/>
                        </a:rPr>
                        <a:t>Want to make</a:t>
                      </a:r>
                      <a:r>
                        <a:rPr lang="en-GB" sz="2000" baseline="0" dirty="0" smtClean="0">
                          <a:latin typeface="Arial Black" panose="020B0A04020102020204" pitchFamily="34" charset="0"/>
                        </a:rPr>
                        <a:t> a difference to the planet – eco-friendly</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71601">
                <a:tc>
                  <a:txBody>
                    <a:bodyPr/>
                    <a:lstStyle/>
                    <a:p>
                      <a:r>
                        <a:rPr lang="en-GB" sz="2000" dirty="0" smtClean="0">
                          <a:latin typeface="Arial Black" panose="020B0A04020102020204" pitchFamily="34" charset="0"/>
                        </a:rPr>
                        <a:t>Want to be self employed</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smtClean="0">
                          <a:latin typeface="Arial Black" panose="020B0A04020102020204" pitchFamily="34" charset="0"/>
                        </a:rPr>
                        <a:t>Want control in their life, and to be independent,</a:t>
                      </a:r>
                      <a:r>
                        <a:rPr lang="en-GB" sz="2000" baseline="0" dirty="0" smtClean="0">
                          <a:latin typeface="Arial Black" panose="020B0A04020102020204" pitchFamily="34" charset="0"/>
                        </a:rPr>
                        <a:t> and to be more creative</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smtClean="0">
                          <a:latin typeface="Arial Black" panose="020B0A04020102020204" pitchFamily="34" charset="0"/>
                        </a:rPr>
                        <a:t>Want to start a business for the benefit of others e.g. community cafe</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71601">
                <a:tc>
                  <a:txBody>
                    <a:bodyPr/>
                    <a:lstStyle/>
                    <a:p>
                      <a:r>
                        <a:rPr lang="en-GB" sz="2000" dirty="0" smtClean="0">
                          <a:latin typeface="Arial Black" panose="020B0A04020102020204" pitchFamily="34" charset="0"/>
                        </a:rPr>
                        <a:t>Want earnings to be unlimited</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smtClean="0">
                          <a:latin typeface="Arial Black" panose="020B0A04020102020204" pitchFamily="34" charset="0"/>
                        </a:rPr>
                        <a:t>Want to be their own boss – don’t want to be ordered around</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smtClean="0">
                          <a:latin typeface="Arial Black" panose="020B0A04020102020204" pitchFamily="34" charset="0"/>
                        </a:rPr>
                        <a:t>Want to give something back to society</a:t>
                      </a:r>
                      <a:endParaRPr lang="en-GB" sz="20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83377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smtClean="0"/>
              <a:t>Motivations are NOT characteristics</a:t>
            </a:r>
            <a:endParaRPr lang="en-GB" dirty="0"/>
          </a:p>
        </p:txBody>
      </p:sp>
      <p:sp>
        <p:nvSpPr>
          <p:cNvPr id="5" name="Text Placeholder 4"/>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dirty="0" smtClean="0"/>
              <a:t>Characteristics</a:t>
            </a:r>
            <a:endParaRPr lang="en-GB" dirty="0"/>
          </a:p>
        </p:txBody>
      </p:sp>
      <p:sp>
        <p:nvSpPr>
          <p:cNvPr id="2" name="Content Placeholder 1"/>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endParaRPr lang="en-GB" dirty="0"/>
          </a:p>
        </p:txBody>
      </p:sp>
      <p:sp>
        <p:nvSpPr>
          <p:cNvPr id="7" name="Text Placeholder 6"/>
          <p:cNvSpPr>
            <a:spLocks noGrp="1"/>
          </p:cNvSpPr>
          <p:nvPr>
            <p:ph type="body" sz="quarter" idx="3"/>
          </p:nvPr>
        </p:nvSpPr>
        <p:spPr/>
        <p:style>
          <a:lnRef idx="2">
            <a:schemeClr val="dk1"/>
          </a:lnRef>
          <a:fillRef idx="1">
            <a:schemeClr val="lt1"/>
          </a:fillRef>
          <a:effectRef idx="0">
            <a:schemeClr val="dk1"/>
          </a:effectRef>
          <a:fontRef idx="minor">
            <a:schemeClr val="dk1"/>
          </a:fontRef>
        </p:style>
        <p:txBody>
          <a:bodyPr/>
          <a:lstStyle/>
          <a:p>
            <a:r>
              <a:rPr lang="en-GB" dirty="0" smtClean="0"/>
              <a:t>Motivations</a:t>
            </a:r>
            <a:endParaRPr lang="en-GB" dirty="0"/>
          </a:p>
        </p:txBody>
      </p:sp>
      <p:sp>
        <p:nvSpPr>
          <p:cNvPr id="4" name="Content Placeholder 3"/>
          <p:cNvSpPr>
            <a:spLocks noGrp="1"/>
          </p:cNvSpPr>
          <p:nvPr>
            <p:ph sz="quarter" idx="4"/>
          </p:nvPr>
        </p:nvSpPr>
        <p:spPr/>
        <p:style>
          <a:lnRef idx="2">
            <a:schemeClr val="dk1"/>
          </a:lnRef>
          <a:fillRef idx="1">
            <a:schemeClr val="lt1"/>
          </a:fillRef>
          <a:effectRef idx="0">
            <a:schemeClr val="dk1"/>
          </a:effectRef>
          <a:fontRef idx="minor">
            <a:schemeClr val="dk1"/>
          </a:fontRef>
        </p:style>
        <p:txBody>
          <a:bodyPr/>
          <a:lstStyle/>
          <a:p>
            <a:endParaRPr lang="en-GB" dirty="0"/>
          </a:p>
        </p:txBody>
      </p:sp>
    </p:spTree>
    <p:extLst>
      <p:ext uri="{BB962C8B-B14F-4D97-AF65-F5344CB8AC3E}">
        <p14:creationId xmlns:p14="http://schemas.microsoft.com/office/powerpoint/2010/main" val="2144339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smtClean="0"/>
              <a:t>Motivations are NOT characteristics</a:t>
            </a:r>
            <a:endParaRPr lang="en-GB" dirty="0"/>
          </a:p>
        </p:txBody>
      </p:sp>
      <p:sp>
        <p:nvSpPr>
          <p:cNvPr id="5" name="Text Placeholder 4"/>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dirty="0" smtClean="0"/>
              <a:t>Characteristics</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r>
              <a:rPr lang="en-GB" dirty="0" smtClean="0"/>
              <a:t>Resilient</a:t>
            </a:r>
          </a:p>
          <a:p>
            <a:r>
              <a:rPr lang="en-GB" dirty="0" smtClean="0"/>
              <a:t>Hard-working</a:t>
            </a:r>
          </a:p>
          <a:p>
            <a:r>
              <a:rPr lang="en-GB" dirty="0" smtClean="0"/>
              <a:t>Determined</a:t>
            </a:r>
          </a:p>
          <a:p>
            <a:r>
              <a:rPr lang="en-GB" dirty="0" smtClean="0"/>
              <a:t>Creative</a:t>
            </a:r>
          </a:p>
          <a:p>
            <a:r>
              <a:rPr lang="en-GB" dirty="0" smtClean="0"/>
              <a:t>Self confident</a:t>
            </a:r>
          </a:p>
          <a:p>
            <a:r>
              <a:rPr lang="en-GB" dirty="0" smtClean="0"/>
              <a:t>Lots of self initiative</a:t>
            </a:r>
          </a:p>
          <a:p>
            <a:r>
              <a:rPr lang="en-GB" dirty="0" smtClean="0"/>
              <a:t>Risk taker</a:t>
            </a:r>
          </a:p>
          <a:p>
            <a:endParaRPr lang="en-GB" dirty="0" smtClean="0"/>
          </a:p>
        </p:txBody>
      </p:sp>
      <p:sp>
        <p:nvSpPr>
          <p:cNvPr id="7" name="Text Placeholder 6"/>
          <p:cNvSpPr>
            <a:spLocks noGrp="1"/>
          </p:cNvSpPr>
          <p:nvPr>
            <p:ph type="body" sz="quarter" idx="3"/>
          </p:nvPr>
        </p:nvSpPr>
        <p:spPr/>
        <p:style>
          <a:lnRef idx="2">
            <a:schemeClr val="dk1"/>
          </a:lnRef>
          <a:fillRef idx="1">
            <a:schemeClr val="lt1"/>
          </a:fillRef>
          <a:effectRef idx="0">
            <a:schemeClr val="dk1"/>
          </a:effectRef>
          <a:fontRef idx="minor">
            <a:schemeClr val="dk1"/>
          </a:fontRef>
        </p:style>
        <p:txBody>
          <a:bodyPr/>
          <a:lstStyle/>
          <a:p>
            <a:r>
              <a:rPr lang="en-GB" dirty="0" smtClean="0"/>
              <a:t>Motivations</a:t>
            </a:r>
            <a:endParaRPr lang="en-GB" dirty="0"/>
          </a:p>
        </p:txBody>
      </p:sp>
      <p:sp>
        <p:nvSpPr>
          <p:cNvPr id="8" name="Content Placeholder 7"/>
          <p:cNvSpPr>
            <a:spLocks noGrp="1"/>
          </p:cNvSpPr>
          <p:nvPr>
            <p:ph sz="quarter" idx="4"/>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smtClean="0"/>
              <a:t>To be own boss</a:t>
            </a:r>
          </a:p>
          <a:p>
            <a:r>
              <a:rPr lang="en-GB" dirty="0" smtClean="0"/>
              <a:t>For social reasons (to help the community)</a:t>
            </a:r>
          </a:p>
          <a:p>
            <a:r>
              <a:rPr lang="en-GB" dirty="0" smtClean="0"/>
              <a:t>To make a profit</a:t>
            </a:r>
          </a:p>
          <a:p>
            <a:r>
              <a:rPr lang="en-GB" dirty="0" smtClean="0"/>
              <a:t>To have more control over working life</a:t>
            </a:r>
          </a:p>
          <a:p>
            <a:r>
              <a:rPr lang="en-GB" dirty="0" smtClean="0"/>
              <a:t>To turn a hobby into a revenue generator</a:t>
            </a:r>
          </a:p>
          <a:p>
            <a:r>
              <a:rPr lang="en-GB" dirty="0" smtClean="0"/>
              <a:t>Increase income</a:t>
            </a:r>
          </a:p>
          <a:p>
            <a:r>
              <a:rPr lang="en-GB" dirty="0" smtClean="0"/>
              <a:t>Become independent</a:t>
            </a:r>
          </a:p>
          <a:p>
            <a:r>
              <a:rPr lang="en-GB" dirty="0" smtClean="0"/>
              <a:t>Driven by personal passion</a:t>
            </a:r>
          </a:p>
          <a:p>
            <a:r>
              <a:rPr lang="en-GB" dirty="0" smtClean="0"/>
              <a:t>To sell something new</a:t>
            </a:r>
          </a:p>
          <a:p>
            <a:endParaRPr lang="en-GB" dirty="0" smtClean="0"/>
          </a:p>
        </p:txBody>
      </p:sp>
    </p:spTree>
    <p:extLst>
      <p:ext uri="{BB962C8B-B14F-4D97-AF65-F5344CB8AC3E}">
        <p14:creationId xmlns:p14="http://schemas.microsoft.com/office/powerpoint/2010/main" val="1463683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Revision Video </a:t>
            </a:r>
            <a:endParaRPr lang="en-GB" dirty="0">
              <a:solidFill>
                <a:schemeClr val="bg1"/>
              </a:solidFill>
            </a:endParaRP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7863" y="1482285"/>
            <a:ext cx="829627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401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30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What </a:t>
            </a:r>
            <a:r>
              <a:rPr lang="en-GB" dirty="0" smtClean="0">
                <a:latin typeface="Arial Black" panose="020B0A04020102020204" pitchFamily="34" charset="0"/>
              </a:rPr>
              <a:t>skills</a:t>
            </a:r>
            <a:r>
              <a:rPr lang="en-GB" dirty="0" smtClean="0"/>
              <a:t> do you have? Can you sew, sing, play an instrument, juggle, drive, grow plants, write songs </a:t>
            </a:r>
            <a:r>
              <a:rPr lang="en-GB" dirty="0" err="1" smtClean="0"/>
              <a:t>etc</a:t>
            </a:r>
            <a:r>
              <a:rPr lang="en-GB" dirty="0" smtClean="0"/>
              <a:t>?</a:t>
            </a:r>
          </a:p>
          <a:p>
            <a:endParaRPr lang="en-GB" dirty="0"/>
          </a:p>
          <a:p>
            <a:endParaRPr lang="en-GB" dirty="0" smtClean="0"/>
          </a:p>
          <a:p>
            <a:r>
              <a:rPr lang="en-GB" dirty="0" smtClean="0"/>
              <a:t>What </a:t>
            </a:r>
            <a:r>
              <a:rPr lang="en-GB" dirty="0" smtClean="0">
                <a:latin typeface="Arial Black" panose="020B0A04020102020204" pitchFamily="34" charset="0"/>
              </a:rPr>
              <a:t>motives</a:t>
            </a:r>
            <a:r>
              <a:rPr lang="en-GB" dirty="0" smtClean="0"/>
              <a:t> do you have in life? Are you motivated by your family, your friends, money, status in life?</a:t>
            </a:r>
            <a:endParaRPr lang="en-GB" dirty="0"/>
          </a:p>
          <a:p>
            <a:endParaRPr lang="en-GB" dirty="0" smtClean="0"/>
          </a:p>
          <a:p>
            <a:r>
              <a:rPr lang="en-GB" dirty="0" smtClean="0"/>
              <a:t>Are </a:t>
            </a:r>
            <a:r>
              <a:rPr lang="en-GB" b="1" dirty="0" smtClean="0"/>
              <a:t>motives</a:t>
            </a:r>
            <a:r>
              <a:rPr lang="en-GB" dirty="0" smtClean="0"/>
              <a:t> and </a:t>
            </a:r>
            <a:r>
              <a:rPr lang="en-GB" b="1" dirty="0" smtClean="0"/>
              <a:t>characteristics</a:t>
            </a:r>
            <a:r>
              <a:rPr lang="en-GB" dirty="0" smtClean="0"/>
              <a:t> the same thing?</a:t>
            </a:r>
            <a:endParaRPr lang="en-GB" dirty="0"/>
          </a:p>
        </p:txBody>
      </p:sp>
    </p:spTree>
    <p:extLst>
      <p:ext uri="{BB962C8B-B14F-4D97-AF65-F5344CB8AC3E}">
        <p14:creationId xmlns:p14="http://schemas.microsoft.com/office/powerpoint/2010/main" val="4098309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1</a:t>
            </a:r>
            <a:endParaRPr lang="en-GB" dirty="0"/>
          </a:p>
        </p:txBody>
      </p:sp>
      <p:grpSp>
        <p:nvGrpSpPr>
          <p:cNvPr id="4" name="Group 4"/>
          <p:cNvGrpSpPr>
            <a:grpSpLocks noChangeAspect="1"/>
          </p:cNvGrpSpPr>
          <p:nvPr/>
        </p:nvGrpSpPr>
        <p:grpSpPr bwMode="auto">
          <a:xfrm>
            <a:off x="2006373" y="1724307"/>
            <a:ext cx="7159399" cy="4763579"/>
            <a:chOff x="201" y="379"/>
            <a:chExt cx="5358" cy="3565"/>
          </a:xfrm>
        </p:grpSpPr>
        <p:sp>
          <p:nvSpPr>
            <p:cNvPr id="5" name="AutoShape 3"/>
            <p:cNvSpPr>
              <a:spLocks noChangeAspect="1" noChangeArrowheads="1" noTextEdit="1"/>
            </p:cNvSpPr>
            <p:nvPr/>
          </p:nvSpPr>
          <p:spPr bwMode="auto">
            <a:xfrm>
              <a:off x="201" y="379"/>
              <a:ext cx="5358" cy="3565"/>
            </a:xfrm>
            <a:prstGeom prst="rect">
              <a:avLst/>
            </a:prstGeom>
            <a:noFill/>
            <a:ln w="9525"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 y="263"/>
              <a:ext cx="5541" cy="3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0074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1</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1</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l="10778" r="7436" b="60737"/>
          <a:stretch/>
        </p:blipFill>
        <p:spPr bwMode="auto">
          <a:xfrm>
            <a:off x="1360715" y="2494992"/>
            <a:ext cx="9638060" cy="1217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1170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l="15347" t="12187" r="16298" b="6169"/>
          <a:stretch/>
        </p:blipFill>
        <p:spPr bwMode="auto">
          <a:xfrm>
            <a:off x="3545016" y="1948273"/>
            <a:ext cx="5101967" cy="4106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6659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457200" indent="-457200">
              <a:buBlip>
                <a:blip r:embed="rId3"/>
              </a:buBlip>
            </a:pPr>
            <a:r>
              <a:rPr lang="en-GB" b="1" dirty="0"/>
              <a:t>profit maximisation</a:t>
            </a:r>
            <a:r>
              <a:rPr lang="en-GB" dirty="0"/>
              <a:t>; the aim of the business is to make as high profits as is possible in the time frame</a:t>
            </a:r>
          </a:p>
          <a:p>
            <a:pPr marL="457200" indent="-457200">
              <a:buBlip>
                <a:blip r:embed="rId3"/>
              </a:buBlip>
            </a:pPr>
            <a:r>
              <a:rPr lang="en-GB" b="1" dirty="0"/>
              <a:t>profit satisficing</a:t>
            </a:r>
            <a:r>
              <a:rPr lang="en-GB" dirty="0"/>
              <a:t>; the aim of the business is to make just enough profit to satisfy the owners but with other managers objectives</a:t>
            </a:r>
          </a:p>
          <a:p>
            <a:pPr marL="457200" indent="-457200">
              <a:buBlip>
                <a:blip r:embed="rId3"/>
              </a:buBlip>
            </a:pPr>
            <a:r>
              <a:rPr lang="en-GB" b="1" dirty="0"/>
              <a:t>ethical stance</a:t>
            </a:r>
            <a:r>
              <a:rPr lang="en-GB" dirty="0"/>
              <a:t>; to trade in a way that is respectful of people, animals,   or the environment.</a:t>
            </a:r>
          </a:p>
          <a:p>
            <a:pPr marL="457200" indent="-457200">
              <a:buBlip>
                <a:blip r:embed="rId3"/>
              </a:buBlip>
            </a:pPr>
            <a:r>
              <a:rPr lang="en-GB" b="1" dirty="0"/>
              <a:t>social entrepreneurship</a:t>
            </a:r>
            <a:r>
              <a:rPr lang="en-GB" dirty="0"/>
              <a:t>; to trade with the goal of helping the community in some way</a:t>
            </a:r>
          </a:p>
          <a:p>
            <a:pPr marL="457200" indent="-457200">
              <a:buBlip>
                <a:blip r:embed="rId3"/>
              </a:buBlip>
            </a:pPr>
            <a:r>
              <a:rPr lang="en-GB" b="1" dirty="0"/>
              <a:t>Independence</a:t>
            </a:r>
            <a:r>
              <a:rPr lang="en-GB" dirty="0"/>
              <a:t>; to trade in a way which meets the entrepreneur's own goals and allows them to be their own boss</a:t>
            </a:r>
          </a:p>
          <a:p>
            <a:pPr marL="457200" indent="-457200">
              <a:buBlip>
                <a:blip r:embed="rId3"/>
              </a:buBlip>
            </a:pPr>
            <a:r>
              <a:rPr lang="en-GB" b="1" dirty="0"/>
              <a:t>home working</a:t>
            </a:r>
            <a:r>
              <a:rPr lang="en-GB" dirty="0"/>
              <a:t>; to work from home, for example an eBay business</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97174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Entrepreneur</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a:t>An entrepreneur is a person who sets up a business and takes risks in the hope of a </a:t>
            </a:r>
            <a:r>
              <a:rPr lang="en-GB" dirty="0" smtClean="0"/>
              <a:t>profit, reward or for a social purpose e.g. to help the community</a:t>
            </a:r>
            <a:endParaRPr lang="en-GB" dirty="0"/>
          </a:p>
          <a:p>
            <a:endParaRPr lang="en-GB" dirty="0"/>
          </a:p>
        </p:txBody>
      </p:sp>
    </p:spTree>
    <p:extLst>
      <p:ext uri="{BB962C8B-B14F-4D97-AF65-F5344CB8AC3E}">
        <p14:creationId xmlns:p14="http://schemas.microsoft.com/office/powerpoint/2010/main" val="212933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Entrepreneurial characteristics</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An </a:t>
            </a:r>
            <a:r>
              <a:rPr lang="en-GB" dirty="0"/>
              <a:t>entrepreneurial characteristic is the </a:t>
            </a:r>
            <a:r>
              <a:rPr lang="en-GB" dirty="0" smtClean="0"/>
              <a:t>skill, quality </a:t>
            </a:r>
            <a:r>
              <a:rPr lang="en-GB" dirty="0"/>
              <a:t>or </a:t>
            </a:r>
            <a:r>
              <a:rPr lang="en-GB" dirty="0" smtClean="0"/>
              <a:t>trait of the person starting the business e.g. creativity</a:t>
            </a:r>
            <a:endParaRPr lang="en-GB" dirty="0"/>
          </a:p>
          <a:p>
            <a:endParaRPr lang="en-GB" dirty="0"/>
          </a:p>
        </p:txBody>
      </p:sp>
    </p:spTree>
    <p:extLst>
      <p:ext uri="{BB962C8B-B14F-4D97-AF65-F5344CB8AC3E}">
        <p14:creationId xmlns:p14="http://schemas.microsoft.com/office/powerpoint/2010/main" val="5987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Entrepreneurial motives</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An entrepreneurial </a:t>
            </a:r>
            <a:r>
              <a:rPr lang="en-GB" dirty="0"/>
              <a:t>motive </a:t>
            </a:r>
            <a:r>
              <a:rPr lang="en-GB" dirty="0" smtClean="0"/>
              <a:t>is the factor that </a:t>
            </a:r>
            <a:r>
              <a:rPr lang="en-GB" dirty="0"/>
              <a:t>drives a person to start a </a:t>
            </a:r>
            <a:r>
              <a:rPr lang="en-GB" dirty="0" smtClean="0"/>
              <a:t>business e.g. to be their own boss</a:t>
            </a:r>
            <a:endParaRPr lang="en-GB" dirty="0"/>
          </a:p>
          <a:p>
            <a:endParaRPr lang="en-GB" dirty="0"/>
          </a:p>
        </p:txBody>
      </p:sp>
    </p:spTree>
    <p:extLst>
      <p:ext uri="{BB962C8B-B14F-4D97-AF65-F5344CB8AC3E}">
        <p14:creationId xmlns:p14="http://schemas.microsoft.com/office/powerpoint/2010/main" val="246782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800" b="1" dirty="0">
                <a:solidFill>
                  <a:srgbClr val="0070C0"/>
                </a:solidFill>
              </a:rPr>
              <a:t>Characteristics and skills required</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Entrepreneurial characteristics</a:t>
            </a:r>
            <a:endParaRPr lang="en-GB" dirty="0"/>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r>
              <a:rPr lang="en-GB" b="1" dirty="0" smtClean="0"/>
              <a:t>There are lots of characteristics that an entrepreneur should have, these are the six that the exam board would like you to be able to discuss.  Get ready to make some notes on the next few slides:</a:t>
            </a:r>
          </a:p>
          <a:p>
            <a:pPr marL="514350" indent="-514350">
              <a:buFont typeface="+mj-lt"/>
              <a:buAutoNum type="arabicPeriod"/>
            </a:pPr>
            <a:r>
              <a:rPr lang="en-GB" dirty="0" smtClean="0"/>
              <a:t>Creativity</a:t>
            </a:r>
          </a:p>
          <a:p>
            <a:pPr marL="514350" indent="-514350">
              <a:buFont typeface="+mj-lt"/>
              <a:buAutoNum type="arabicPeriod"/>
            </a:pPr>
            <a:r>
              <a:rPr lang="en-GB" dirty="0" smtClean="0"/>
              <a:t>Hard-work</a:t>
            </a:r>
          </a:p>
          <a:p>
            <a:pPr marL="514350" indent="-514350">
              <a:buFont typeface="+mj-lt"/>
              <a:buAutoNum type="arabicPeriod"/>
            </a:pPr>
            <a:r>
              <a:rPr lang="en-GB" dirty="0" smtClean="0"/>
              <a:t>Resilience</a:t>
            </a:r>
          </a:p>
          <a:p>
            <a:pPr marL="514350" indent="-514350">
              <a:buFont typeface="+mj-lt"/>
              <a:buAutoNum type="arabicPeriod"/>
            </a:pPr>
            <a:r>
              <a:rPr lang="en-GB" dirty="0" smtClean="0"/>
              <a:t>Initiative</a:t>
            </a:r>
          </a:p>
          <a:p>
            <a:pPr marL="514350" indent="-514350">
              <a:buFont typeface="+mj-lt"/>
              <a:buAutoNum type="arabicPeriod"/>
            </a:pPr>
            <a:r>
              <a:rPr lang="en-GB" dirty="0" smtClean="0"/>
              <a:t>Self-confidence</a:t>
            </a:r>
          </a:p>
          <a:p>
            <a:pPr marL="514350" indent="-514350">
              <a:buFont typeface="+mj-lt"/>
              <a:buAutoNum type="arabicPeriod"/>
            </a:pPr>
            <a:r>
              <a:rPr lang="en-GB" dirty="0" smtClean="0"/>
              <a:t>Risk-taking</a:t>
            </a:r>
            <a:endParaRPr lang="en-GB" dirty="0"/>
          </a:p>
        </p:txBody>
      </p:sp>
    </p:spTree>
    <p:extLst>
      <p:ext uri="{BB962C8B-B14F-4D97-AF65-F5344CB8AC3E}">
        <p14:creationId xmlns:p14="http://schemas.microsoft.com/office/powerpoint/2010/main" val="101971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2171</Words>
  <Application>Microsoft Office PowerPoint</Application>
  <PresentationFormat>Widescreen</PresentationFormat>
  <Paragraphs>237</Paragraphs>
  <Slides>44</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Arial Black</vt:lpstr>
      <vt:lpstr>Arial Rounded MT Bold</vt:lpstr>
      <vt:lpstr>Calibri</vt:lpstr>
      <vt:lpstr>Calibri Light</vt:lpstr>
      <vt:lpstr>Office Theme</vt:lpstr>
      <vt:lpstr>1_Office Theme</vt:lpstr>
      <vt:lpstr>PowerPoint Presentation</vt:lpstr>
      <vt:lpstr>Worksheet</vt:lpstr>
      <vt:lpstr>From Edexcel</vt:lpstr>
      <vt:lpstr>Starter</vt:lpstr>
      <vt:lpstr>Definition: Entrepreneur</vt:lpstr>
      <vt:lpstr>Definition: Entrepreneurial characteristics</vt:lpstr>
      <vt:lpstr>Definition: Entrepreneurial motives</vt:lpstr>
      <vt:lpstr>PowerPoint Presentation</vt:lpstr>
      <vt:lpstr>Entrepreneurial characteristics</vt:lpstr>
      <vt:lpstr>#1 creativity</vt:lpstr>
      <vt:lpstr>#2 hard-work</vt:lpstr>
      <vt:lpstr>#3 resilience</vt:lpstr>
      <vt:lpstr>#4 Initiative</vt:lpstr>
      <vt:lpstr>#5 self-confidence</vt:lpstr>
      <vt:lpstr>#6 risk taking</vt:lpstr>
      <vt:lpstr>Entrepreneurial skills</vt:lpstr>
      <vt:lpstr>#1 Communication</vt:lpstr>
      <vt:lpstr>Suggested activity - communication</vt:lpstr>
      <vt:lpstr>#2 team working</vt:lpstr>
      <vt:lpstr>#3 Problem solving</vt:lpstr>
      <vt:lpstr>#4 Organisation</vt:lpstr>
      <vt:lpstr>#5 Numeracy</vt:lpstr>
      <vt:lpstr>#6 IT</vt:lpstr>
      <vt:lpstr>PowerPoint Presentation</vt:lpstr>
      <vt:lpstr>Profit maximisation</vt:lpstr>
      <vt:lpstr>Profit satisficing</vt:lpstr>
      <vt:lpstr>PowerPoint Presentation</vt:lpstr>
      <vt:lpstr>Non-financial motives</vt:lpstr>
      <vt:lpstr>#1 Independence</vt:lpstr>
      <vt:lpstr>#2 Flexibility </vt:lpstr>
      <vt:lpstr>#3 Ethical reasons</vt:lpstr>
      <vt:lpstr>#4 Social purpose</vt:lpstr>
      <vt:lpstr>#5 Personal challenge</vt:lpstr>
      <vt:lpstr>PowerPoint Presentation</vt:lpstr>
      <vt:lpstr>PowerPoint Presentation</vt:lpstr>
      <vt:lpstr>Motivations are NOT characteristics</vt:lpstr>
      <vt:lpstr>Motivations are NOT characteristics</vt:lpstr>
      <vt:lpstr>Revision Video </vt:lpstr>
      <vt:lpstr>Sample Edexcel A2 questions</vt:lpstr>
      <vt:lpstr>Case study for question 1</vt:lpstr>
      <vt:lpstr>Sample question 1</vt:lpstr>
      <vt:lpstr>Answer sample question 1</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127</cp:revision>
  <dcterms:created xsi:type="dcterms:W3CDTF">2017-05-29T18:04:54Z</dcterms:created>
  <dcterms:modified xsi:type="dcterms:W3CDTF">2019-11-10T15:51:58Z</dcterms:modified>
</cp:coreProperties>
</file>