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8" r:id="rId2"/>
  </p:sldMasterIdLst>
  <p:notesMasterIdLst>
    <p:notesMasterId r:id="rId42"/>
  </p:notesMasterIdLst>
  <p:sldIdLst>
    <p:sldId id="256" r:id="rId3"/>
    <p:sldId id="304" r:id="rId4"/>
    <p:sldId id="258" r:id="rId5"/>
    <p:sldId id="259" r:id="rId6"/>
    <p:sldId id="267" r:id="rId7"/>
    <p:sldId id="265" r:id="rId8"/>
    <p:sldId id="314" r:id="rId9"/>
    <p:sldId id="278" r:id="rId10"/>
    <p:sldId id="269" r:id="rId11"/>
    <p:sldId id="270" r:id="rId12"/>
    <p:sldId id="285" r:id="rId13"/>
    <p:sldId id="287" r:id="rId14"/>
    <p:sldId id="316" r:id="rId15"/>
    <p:sldId id="288" r:id="rId16"/>
    <p:sldId id="286" r:id="rId17"/>
    <p:sldId id="315" r:id="rId18"/>
    <p:sldId id="292" r:id="rId19"/>
    <p:sldId id="271" r:id="rId20"/>
    <p:sldId id="272" r:id="rId21"/>
    <p:sldId id="322" r:id="rId22"/>
    <p:sldId id="295" r:id="rId23"/>
    <p:sldId id="296" r:id="rId24"/>
    <p:sldId id="299" r:id="rId25"/>
    <p:sldId id="300" r:id="rId26"/>
    <p:sldId id="301" r:id="rId27"/>
    <p:sldId id="302" r:id="rId28"/>
    <p:sldId id="305" r:id="rId29"/>
    <p:sldId id="306" r:id="rId30"/>
    <p:sldId id="307" r:id="rId31"/>
    <p:sldId id="308" r:id="rId32"/>
    <p:sldId id="313" r:id="rId33"/>
    <p:sldId id="309" r:id="rId34"/>
    <p:sldId id="317" r:id="rId35"/>
    <p:sldId id="318" r:id="rId36"/>
    <p:sldId id="319" r:id="rId37"/>
    <p:sldId id="320" r:id="rId38"/>
    <p:sldId id="321" r:id="rId39"/>
    <p:sldId id="263" r:id="rId40"/>
    <p:sldId id="26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064" autoAdjust="0"/>
  </p:normalViewPr>
  <p:slideViewPr>
    <p:cSldViewPr snapToGrid="0">
      <p:cViewPr varScale="1">
        <p:scale>
          <a:sx n="87" d="100"/>
          <a:sy n="87" d="100"/>
        </p:scale>
        <p:origin x="15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26B69C-9BB6-467F-805C-A06C749A1912}"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n-US"/>
        </a:p>
      </dgm:t>
    </dgm:pt>
    <dgm:pt modelId="{960D0914-7654-485B-BB4A-AF618EA18F6D}">
      <dgm:prSet phldrT="[Text]"/>
      <dgm:spPr/>
      <dgm:t>
        <a:bodyPr/>
        <a:lstStyle/>
        <a:p>
          <a:r>
            <a:rPr lang="en-GB" dirty="0" smtClean="0"/>
            <a:t>consumer protection</a:t>
          </a:r>
          <a:endParaRPr lang="en-US" dirty="0"/>
        </a:p>
      </dgm:t>
    </dgm:pt>
    <dgm:pt modelId="{A3689F90-890C-4EA2-991A-4DCC2555D7B1}" type="parTrans" cxnId="{3F923CC4-A652-43D6-A549-B54F2A920217}">
      <dgm:prSet/>
      <dgm:spPr/>
      <dgm:t>
        <a:bodyPr/>
        <a:lstStyle/>
        <a:p>
          <a:endParaRPr lang="en-US"/>
        </a:p>
      </dgm:t>
    </dgm:pt>
    <dgm:pt modelId="{02EC885D-04C9-4427-9461-DC4272575DD2}" type="sibTrans" cxnId="{3F923CC4-A652-43D6-A549-B54F2A920217}">
      <dgm:prSet/>
      <dgm:spPr/>
      <dgm:t>
        <a:bodyPr/>
        <a:lstStyle/>
        <a:p>
          <a:endParaRPr lang="en-US"/>
        </a:p>
      </dgm:t>
    </dgm:pt>
    <dgm:pt modelId="{D7678C92-56D8-4C81-A16E-BFD1139C5DEC}">
      <dgm:prSet phldrT="[Text]"/>
      <dgm:spPr/>
      <dgm:t>
        <a:bodyPr/>
        <a:lstStyle/>
        <a:p>
          <a:r>
            <a:rPr lang="en-GB" dirty="0" smtClean="0"/>
            <a:t>employee protection</a:t>
          </a:r>
          <a:endParaRPr lang="en-US" dirty="0"/>
        </a:p>
      </dgm:t>
    </dgm:pt>
    <dgm:pt modelId="{202AD2BC-6186-4F0C-91B0-D07DB03FD92A}" type="parTrans" cxnId="{D38A7849-93A0-4C37-A557-3A78686F52B9}">
      <dgm:prSet/>
      <dgm:spPr/>
      <dgm:t>
        <a:bodyPr/>
        <a:lstStyle/>
        <a:p>
          <a:endParaRPr lang="en-US"/>
        </a:p>
      </dgm:t>
    </dgm:pt>
    <dgm:pt modelId="{AEAF49A1-9001-4704-9A1B-EAB7D76EDF56}" type="sibTrans" cxnId="{D38A7849-93A0-4C37-A557-3A78686F52B9}">
      <dgm:prSet/>
      <dgm:spPr/>
      <dgm:t>
        <a:bodyPr/>
        <a:lstStyle/>
        <a:p>
          <a:endParaRPr lang="en-US"/>
        </a:p>
      </dgm:t>
    </dgm:pt>
    <dgm:pt modelId="{4D92388E-7C49-45CF-B4AB-B23C716C3744}">
      <dgm:prSet phldrT="[Text]"/>
      <dgm:spPr/>
      <dgm:t>
        <a:bodyPr/>
        <a:lstStyle/>
        <a:p>
          <a:r>
            <a:rPr lang="en-GB" dirty="0" smtClean="0"/>
            <a:t>environmental protection</a:t>
          </a:r>
          <a:endParaRPr lang="en-US" dirty="0"/>
        </a:p>
      </dgm:t>
    </dgm:pt>
    <dgm:pt modelId="{B37F35E7-A31D-48FC-A885-939B951E93CF}" type="parTrans" cxnId="{8463F946-F112-4C4C-8831-E73B2775C2F6}">
      <dgm:prSet/>
      <dgm:spPr/>
      <dgm:t>
        <a:bodyPr/>
        <a:lstStyle/>
        <a:p>
          <a:endParaRPr lang="en-US"/>
        </a:p>
      </dgm:t>
    </dgm:pt>
    <dgm:pt modelId="{3E07F067-6D7F-42E1-9C8F-862B1609419F}" type="sibTrans" cxnId="{8463F946-F112-4C4C-8831-E73B2775C2F6}">
      <dgm:prSet/>
      <dgm:spPr/>
      <dgm:t>
        <a:bodyPr/>
        <a:lstStyle/>
        <a:p>
          <a:endParaRPr lang="en-US"/>
        </a:p>
      </dgm:t>
    </dgm:pt>
    <dgm:pt modelId="{E2D26BB6-F926-42E2-9478-ADDA38D89A57}">
      <dgm:prSet phldrT="[Text]"/>
      <dgm:spPr/>
      <dgm:t>
        <a:bodyPr/>
        <a:lstStyle/>
        <a:p>
          <a:r>
            <a:rPr lang="en-GB" dirty="0" smtClean="0"/>
            <a:t>competition policy</a:t>
          </a:r>
          <a:endParaRPr lang="en-US" dirty="0"/>
        </a:p>
      </dgm:t>
    </dgm:pt>
    <dgm:pt modelId="{FDC095EF-633C-40CA-B294-7C97FE9DEE12}" type="parTrans" cxnId="{76095818-BE09-4A6A-9D36-F6A54DB50C4E}">
      <dgm:prSet/>
      <dgm:spPr/>
      <dgm:t>
        <a:bodyPr/>
        <a:lstStyle/>
        <a:p>
          <a:endParaRPr lang="en-US"/>
        </a:p>
      </dgm:t>
    </dgm:pt>
    <dgm:pt modelId="{078C6CB0-3FFE-4CD6-9B7A-2AB2E75674B3}" type="sibTrans" cxnId="{76095818-BE09-4A6A-9D36-F6A54DB50C4E}">
      <dgm:prSet/>
      <dgm:spPr/>
      <dgm:t>
        <a:bodyPr/>
        <a:lstStyle/>
        <a:p>
          <a:endParaRPr lang="en-US"/>
        </a:p>
      </dgm:t>
    </dgm:pt>
    <dgm:pt modelId="{4A8FE721-74DE-493A-BC9D-8B0406FEDB9C}">
      <dgm:prSet phldrT="[Text]"/>
      <dgm:spPr/>
      <dgm:t>
        <a:bodyPr/>
        <a:lstStyle/>
        <a:p>
          <a:r>
            <a:rPr lang="en-GB" smtClean="0"/>
            <a:t>health and safety</a:t>
          </a:r>
          <a:endParaRPr lang="en-US" dirty="0"/>
        </a:p>
      </dgm:t>
    </dgm:pt>
    <dgm:pt modelId="{7A7AB6E3-A246-480B-B4EC-51C65F4CA090}" type="parTrans" cxnId="{6702A828-178C-4794-990A-2E164CFFED7A}">
      <dgm:prSet/>
      <dgm:spPr/>
      <dgm:t>
        <a:bodyPr/>
        <a:lstStyle/>
        <a:p>
          <a:endParaRPr lang="en-US"/>
        </a:p>
      </dgm:t>
    </dgm:pt>
    <dgm:pt modelId="{49393056-1D1A-441B-9440-458812B8A791}" type="sibTrans" cxnId="{6702A828-178C-4794-990A-2E164CFFED7A}">
      <dgm:prSet/>
      <dgm:spPr/>
      <dgm:t>
        <a:bodyPr/>
        <a:lstStyle/>
        <a:p>
          <a:endParaRPr lang="en-US"/>
        </a:p>
      </dgm:t>
    </dgm:pt>
    <dgm:pt modelId="{0B6D7D48-ECEA-4C70-B75C-1946BA10E4BD}" type="pres">
      <dgm:prSet presAssocID="{C226B69C-9BB6-467F-805C-A06C749A1912}" presName="cycle" presStyleCnt="0">
        <dgm:presLayoutVars>
          <dgm:dir/>
          <dgm:resizeHandles val="exact"/>
        </dgm:presLayoutVars>
      </dgm:prSet>
      <dgm:spPr/>
      <dgm:t>
        <a:bodyPr/>
        <a:lstStyle/>
        <a:p>
          <a:endParaRPr lang="en-US"/>
        </a:p>
      </dgm:t>
    </dgm:pt>
    <dgm:pt modelId="{294EF28F-D2AA-4023-B2D0-34EFBE7B2259}" type="pres">
      <dgm:prSet presAssocID="{960D0914-7654-485B-BB4A-AF618EA18F6D}" presName="node" presStyleLbl="node1" presStyleIdx="0" presStyleCnt="5">
        <dgm:presLayoutVars>
          <dgm:bulletEnabled val="1"/>
        </dgm:presLayoutVars>
      </dgm:prSet>
      <dgm:spPr/>
      <dgm:t>
        <a:bodyPr/>
        <a:lstStyle/>
        <a:p>
          <a:endParaRPr lang="en-US"/>
        </a:p>
      </dgm:t>
    </dgm:pt>
    <dgm:pt modelId="{269293DF-5915-4D3F-B17D-7051F45E50B0}" type="pres">
      <dgm:prSet presAssocID="{960D0914-7654-485B-BB4A-AF618EA18F6D}" presName="spNode" presStyleCnt="0"/>
      <dgm:spPr/>
    </dgm:pt>
    <dgm:pt modelId="{67F71997-E163-4983-A899-1B16873EE114}" type="pres">
      <dgm:prSet presAssocID="{02EC885D-04C9-4427-9461-DC4272575DD2}" presName="sibTrans" presStyleLbl="sibTrans1D1" presStyleIdx="0" presStyleCnt="5"/>
      <dgm:spPr/>
      <dgm:t>
        <a:bodyPr/>
        <a:lstStyle/>
        <a:p>
          <a:endParaRPr lang="en-US"/>
        </a:p>
      </dgm:t>
    </dgm:pt>
    <dgm:pt modelId="{F3679F49-5241-4FF7-AACA-7C6224BC293B}" type="pres">
      <dgm:prSet presAssocID="{D7678C92-56D8-4C81-A16E-BFD1139C5DEC}" presName="node" presStyleLbl="node1" presStyleIdx="1" presStyleCnt="5">
        <dgm:presLayoutVars>
          <dgm:bulletEnabled val="1"/>
        </dgm:presLayoutVars>
      </dgm:prSet>
      <dgm:spPr/>
      <dgm:t>
        <a:bodyPr/>
        <a:lstStyle/>
        <a:p>
          <a:endParaRPr lang="en-US"/>
        </a:p>
      </dgm:t>
    </dgm:pt>
    <dgm:pt modelId="{4F288470-463D-4539-8888-3ABD98209225}" type="pres">
      <dgm:prSet presAssocID="{D7678C92-56D8-4C81-A16E-BFD1139C5DEC}" presName="spNode" presStyleCnt="0"/>
      <dgm:spPr/>
    </dgm:pt>
    <dgm:pt modelId="{F8794D13-430A-48C0-ABE5-E932B76FEECC}" type="pres">
      <dgm:prSet presAssocID="{AEAF49A1-9001-4704-9A1B-EAB7D76EDF56}" presName="sibTrans" presStyleLbl="sibTrans1D1" presStyleIdx="1" presStyleCnt="5"/>
      <dgm:spPr/>
      <dgm:t>
        <a:bodyPr/>
        <a:lstStyle/>
        <a:p>
          <a:endParaRPr lang="en-US"/>
        </a:p>
      </dgm:t>
    </dgm:pt>
    <dgm:pt modelId="{992E29BF-D839-4BA6-8E90-020AFD906694}" type="pres">
      <dgm:prSet presAssocID="{4D92388E-7C49-45CF-B4AB-B23C716C3744}" presName="node" presStyleLbl="node1" presStyleIdx="2" presStyleCnt="5">
        <dgm:presLayoutVars>
          <dgm:bulletEnabled val="1"/>
        </dgm:presLayoutVars>
      </dgm:prSet>
      <dgm:spPr/>
      <dgm:t>
        <a:bodyPr/>
        <a:lstStyle/>
        <a:p>
          <a:endParaRPr lang="en-US"/>
        </a:p>
      </dgm:t>
    </dgm:pt>
    <dgm:pt modelId="{397AC9FC-BF24-4051-A57E-AB3998DF4392}" type="pres">
      <dgm:prSet presAssocID="{4D92388E-7C49-45CF-B4AB-B23C716C3744}" presName="spNode" presStyleCnt="0"/>
      <dgm:spPr/>
    </dgm:pt>
    <dgm:pt modelId="{FEF7C821-B60D-4DC6-BAD9-D5D058953BFB}" type="pres">
      <dgm:prSet presAssocID="{3E07F067-6D7F-42E1-9C8F-862B1609419F}" presName="sibTrans" presStyleLbl="sibTrans1D1" presStyleIdx="2" presStyleCnt="5"/>
      <dgm:spPr/>
      <dgm:t>
        <a:bodyPr/>
        <a:lstStyle/>
        <a:p>
          <a:endParaRPr lang="en-US"/>
        </a:p>
      </dgm:t>
    </dgm:pt>
    <dgm:pt modelId="{F93A6CCE-7510-4B98-9332-7FE5AB23B48E}" type="pres">
      <dgm:prSet presAssocID="{E2D26BB6-F926-42E2-9478-ADDA38D89A57}" presName="node" presStyleLbl="node1" presStyleIdx="3" presStyleCnt="5">
        <dgm:presLayoutVars>
          <dgm:bulletEnabled val="1"/>
        </dgm:presLayoutVars>
      </dgm:prSet>
      <dgm:spPr/>
      <dgm:t>
        <a:bodyPr/>
        <a:lstStyle/>
        <a:p>
          <a:endParaRPr lang="en-US"/>
        </a:p>
      </dgm:t>
    </dgm:pt>
    <dgm:pt modelId="{490FC23A-CA23-48C7-9DC9-158DDD00BDE9}" type="pres">
      <dgm:prSet presAssocID="{E2D26BB6-F926-42E2-9478-ADDA38D89A57}" presName="spNode" presStyleCnt="0"/>
      <dgm:spPr/>
    </dgm:pt>
    <dgm:pt modelId="{CECD4C71-64BD-42CF-9FCF-FB8B65E6817D}" type="pres">
      <dgm:prSet presAssocID="{078C6CB0-3FFE-4CD6-9B7A-2AB2E75674B3}" presName="sibTrans" presStyleLbl="sibTrans1D1" presStyleIdx="3" presStyleCnt="5"/>
      <dgm:spPr/>
      <dgm:t>
        <a:bodyPr/>
        <a:lstStyle/>
        <a:p>
          <a:endParaRPr lang="en-US"/>
        </a:p>
      </dgm:t>
    </dgm:pt>
    <dgm:pt modelId="{B7A2A527-C3BE-4DCE-96EE-0D8ACE8F6E36}" type="pres">
      <dgm:prSet presAssocID="{4A8FE721-74DE-493A-BC9D-8B0406FEDB9C}" presName="node" presStyleLbl="node1" presStyleIdx="4" presStyleCnt="5">
        <dgm:presLayoutVars>
          <dgm:bulletEnabled val="1"/>
        </dgm:presLayoutVars>
      </dgm:prSet>
      <dgm:spPr/>
      <dgm:t>
        <a:bodyPr/>
        <a:lstStyle/>
        <a:p>
          <a:endParaRPr lang="en-US"/>
        </a:p>
      </dgm:t>
    </dgm:pt>
    <dgm:pt modelId="{3AE7F88D-7BC8-49B8-B8A0-9B25E424E4BF}" type="pres">
      <dgm:prSet presAssocID="{4A8FE721-74DE-493A-BC9D-8B0406FEDB9C}" presName="spNode" presStyleCnt="0"/>
      <dgm:spPr/>
    </dgm:pt>
    <dgm:pt modelId="{469E8748-24D9-4491-9BD8-990D917696A9}" type="pres">
      <dgm:prSet presAssocID="{49393056-1D1A-441B-9440-458812B8A791}" presName="sibTrans" presStyleLbl="sibTrans1D1" presStyleIdx="4" presStyleCnt="5"/>
      <dgm:spPr/>
      <dgm:t>
        <a:bodyPr/>
        <a:lstStyle/>
        <a:p>
          <a:endParaRPr lang="en-US"/>
        </a:p>
      </dgm:t>
    </dgm:pt>
  </dgm:ptLst>
  <dgm:cxnLst>
    <dgm:cxn modelId="{DCA08208-FD95-463E-A1A4-AC13FF690C54}" type="presOf" srcId="{49393056-1D1A-441B-9440-458812B8A791}" destId="{469E8748-24D9-4491-9BD8-990D917696A9}" srcOrd="0" destOrd="0" presId="urn:microsoft.com/office/officeart/2005/8/layout/cycle6"/>
    <dgm:cxn modelId="{6702A828-178C-4794-990A-2E164CFFED7A}" srcId="{C226B69C-9BB6-467F-805C-A06C749A1912}" destId="{4A8FE721-74DE-493A-BC9D-8B0406FEDB9C}" srcOrd="4" destOrd="0" parTransId="{7A7AB6E3-A246-480B-B4EC-51C65F4CA090}" sibTransId="{49393056-1D1A-441B-9440-458812B8A791}"/>
    <dgm:cxn modelId="{964EAC22-8448-4529-9FCC-324A12F753A2}" type="presOf" srcId="{078C6CB0-3FFE-4CD6-9B7A-2AB2E75674B3}" destId="{CECD4C71-64BD-42CF-9FCF-FB8B65E6817D}" srcOrd="0" destOrd="0" presId="urn:microsoft.com/office/officeart/2005/8/layout/cycle6"/>
    <dgm:cxn modelId="{226CAA66-8E13-497D-BAD7-F9C482371730}" type="presOf" srcId="{D7678C92-56D8-4C81-A16E-BFD1139C5DEC}" destId="{F3679F49-5241-4FF7-AACA-7C6224BC293B}" srcOrd="0" destOrd="0" presId="urn:microsoft.com/office/officeart/2005/8/layout/cycle6"/>
    <dgm:cxn modelId="{FF68F009-C16F-43EC-B2ED-BB2E81D5F371}" type="presOf" srcId="{4A8FE721-74DE-493A-BC9D-8B0406FEDB9C}" destId="{B7A2A527-C3BE-4DCE-96EE-0D8ACE8F6E36}" srcOrd="0" destOrd="0" presId="urn:microsoft.com/office/officeart/2005/8/layout/cycle6"/>
    <dgm:cxn modelId="{76095818-BE09-4A6A-9D36-F6A54DB50C4E}" srcId="{C226B69C-9BB6-467F-805C-A06C749A1912}" destId="{E2D26BB6-F926-42E2-9478-ADDA38D89A57}" srcOrd="3" destOrd="0" parTransId="{FDC095EF-633C-40CA-B294-7C97FE9DEE12}" sibTransId="{078C6CB0-3FFE-4CD6-9B7A-2AB2E75674B3}"/>
    <dgm:cxn modelId="{9DE3BEBD-EA4E-4714-A7EB-A2F9C229F9EA}" type="presOf" srcId="{02EC885D-04C9-4427-9461-DC4272575DD2}" destId="{67F71997-E163-4983-A899-1B16873EE114}" srcOrd="0" destOrd="0" presId="urn:microsoft.com/office/officeart/2005/8/layout/cycle6"/>
    <dgm:cxn modelId="{DB857233-22B3-4398-85B8-200040CA5CB6}" type="presOf" srcId="{C226B69C-9BB6-467F-805C-A06C749A1912}" destId="{0B6D7D48-ECEA-4C70-B75C-1946BA10E4BD}" srcOrd="0" destOrd="0" presId="urn:microsoft.com/office/officeart/2005/8/layout/cycle6"/>
    <dgm:cxn modelId="{3F923CC4-A652-43D6-A549-B54F2A920217}" srcId="{C226B69C-9BB6-467F-805C-A06C749A1912}" destId="{960D0914-7654-485B-BB4A-AF618EA18F6D}" srcOrd="0" destOrd="0" parTransId="{A3689F90-890C-4EA2-991A-4DCC2555D7B1}" sibTransId="{02EC885D-04C9-4427-9461-DC4272575DD2}"/>
    <dgm:cxn modelId="{D38A7849-93A0-4C37-A557-3A78686F52B9}" srcId="{C226B69C-9BB6-467F-805C-A06C749A1912}" destId="{D7678C92-56D8-4C81-A16E-BFD1139C5DEC}" srcOrd="1" destOrd="0" parTransId="{202AD2BC-6186-4F0C-91B0-D07DB03FD92A}" sibTransId="{AEAF49A1-9001-4704-9A1B-EAB7D76EDF56}"/>
    <dgm:cxn modelId="{F8C5BF92-9026-4BF2-BB40-5A33EFF2F678}" type="presOf" srcId="{3E07F067-6D7F-42E1-9C8F-862B1609419F}" destId="{FEF7C821-B60D-4DC6-BAD9-D5D058953BFB}" srcOrd="0" destOrd="0" presId="urn:microsoft.com/office/officeart/2005/8/layout/cycle6"/>
    <dgm:cxn modelId="{8463F946-F112-4C4C-8831-E73B2775C2F6}" srcId="{C226B69C-9BB6-467F-805C-A06C749A1912}" destId="{4D92388E-7C49-45CF-B4AB-B23C716C3744}" srcOrd="2" destOrd="0" parTransId="{B37F35E7-A31D-48FC-A885-939B951E93CF}" sibTransId="{3E07F067-6D7F-42E1-9C8F-862B1609419F}"/>
    <dgm:cxn modelId="{3422D965-666E-4AD3-8ACC-6BAD6A21D0B7}" type="presOf" srcId="{E2D26BB6-F926-42E2-9478-ADDA38D89A57}" destId="{F93A6CCE-7510-4B98-9332-7FE5AB23B48E}" srcOrd="0" destOrd="0" presId="urn:microsoft.com/office/officeart/2005/8/layout/cycle6"/>
    <dgm:cxn modelId="{7039861A-570E-450D-8390-25E3ACBDC2B2}" type="presOf" srcId="{AEAF49A1-9001-4704-9A1B-EAB7D76EDF56}" destId="{F8794D13-430A-48C0-ABE5-E932B76FEECC}" srcOrd="0" destOrd="0" presId="urn:microsoft.com/office/officeart/2005/8/layout/cycle6"/>
    <dgm:cxn modelId="{D3E2E5CD-EF80-4020-86AB-C2577CB6988C}" type="presOf" srcId="{960D0914-7654-485B-BB4A-AF618EA18F6D}" destId="{294EF28F-D2AA-4023-B2D0-34EFBE7B2259}" srcOrd="0" destOrd="0" presId="urn:microsoft.com/office/officeart/2005/8/layout/cycle6"/>
    <dgm:cxn modelId="{ECB923B9-140D-4F4F-8D18-77C05084C8F9}" type="presOf" srcId="{4D92388E-7C49-45CF-B4AB-B23C716C3744}" destId="{992E29BF-D839-4BA6-8E90-020AFD906694}" srcOrd="0" destOrd="0" presId="urn:microsoft.com/office/officeart/2005/8/layout/cycle6"/>
    <dgm:cxn modelId="{F9474880-8479-4486-A65E-8868AA02B23A}" type="presParOf" srcId="{0B6D7D48-ECEA-4C70-B75C-1946BA10E4BD}" destId="{294EF28F-D2AA-4023-B2D0-34EFBE7B2259}" srcOrd="0" destOrd="0" presId="urn:microsoft.com/office/officeart/2005/8/layout/cycle6"/>
    <dgm:cxn modelId="{5F7457FD-4D83-468F-A132-1519DB57CE9E}" type="presParOf" srcId="{0B6D7D48-ECEA-4C70-B75C-1946BA10E4BD}" destId="{269293DF-5915-4D3F-B17D-7051F45E50B0}" srcOrd="1" destOrd="0" presId="urn:microsoft.com/office/officeart/2005/8/layout/cycle6"/>
    <dgm:cxn modelId="{33CBA41D-7DC2-4A65-BE8D-375031748719}" type="presParOf" srcId="{0B6D7D48-ECEA-4C70-B75C-1946BA10E4BD}" destId="{67F71997-E163-4983-A899-1B16873EE114}" srcOrd="2" destOrd="0" presId="urn:microsoft.com/office/officeart/2005/8/layout/cycle6"/>
    <dgm:cxn modelId="{6881A6DC-3120-4B02-8DA9-401BE1DDE0C2}" type="presParOf" srcId="{0B6D7D48-ECEA-4C70-B75C-1946BA10E4BD}" destId="{F3679F49-5241-4FF7-AACA-7C6224BC293B}" srcOrd="3" destOrd="0" presId="urn:microsoft.com/office/officeart/2005/8/layout/cycle6"/>
    <dgm:cxn modelId="{7388F1F7-BBE3-46FC-969B-98BC57BCB0D7}" type="presParOf" srcId="{0B6D7D48-ECEA-4C70-B75C-1946BA10E4BD}" destId="{4F288470-463D-4539-8888-3ABD98209225}" srcOrd="4" destOrd="0" presId="urn:microsoft.com/office/officeart/2005/8/layout/cycle6"/>
    <dgm:cxn modelId="{1826A813-3C4A-47C1-8624-079691B1B249}" type="presParOf" srcId="{0B6D7D48-ECEA-4C70-B75C-1946BA10E4BD}" destId="{F8794D13-430A-48C0-ABE5-E932B76FEECC}" srcOrd="5" destOrd="0" presId="urn:microsoft.com/office/officeart/2005/8/layout/cycle6"/>
    <dgm:cxn modelId="{CF393F4A-73EE-4453-893D-49E650B1541A}" type="presParOf" srcId="{0B6D7D48-ECEA-4C70-B75C-1946BA10E4BD}" destId="{992E29BF-D839-4BA6-8E90-020AFD906694}" srcOrd="6" destOrd="0" presId="urn:microsoft.com/office/officeart/2005/8/layout/cycle6"/>
    <dgm:cxn modelId="{124F846F-689A-459C-88E2-CCF3EB7A5E0A}" type="presParOf" srcId="{0B6D7D48-ECEA-4C70-B75C-1946BA10E4BD}" destId="{397AC9FC-BF24-4051-A57E-AB3998DF4392}" srcOrd="7" destOrd="0" presId="urn:microsoft.com/office/officeart/2005/8/layout/cycle6"/>
    <dgm:cxn modelId="{501D12CD-D920-442E-9787-69391EB6A992}" type="presParOf" srcId="{0B6D7D48-ECEA-4C70-B75C-1946BA10E4BD}" destId="{FEF7C821-B60D-4DC6-BAD9-D5D058953BFB}" srcOrd="8" destOrd="0" presId="urn:microsoft.com/office/officeart/2005/8/layout/cycle6"/>
    <dgm:cxn modelId="{9DEEA428-656C-438D-A062-78C37CE60EC4}" type="presParOf" srcId="{0B6D7D48-ECEA-4C70-B75C-1946BA10E4BD}" destId="{F93A6CCE-7510-4B98-9332-7FE5AB23B48E}" srcOrd="9" destOrd="0" presId="urn:microsoft.com/office/officeart/2005/8/layout/cycle6"/>
    <dgm:cxn modelId="{2B3130E7-130F-4ABA-BF10-B3FDD8AC4045}" type="presParOf" srcId="{0B6D7D48-ECEA-4C70-B75C-1946BA10E4BD}" destId="{490FC23A-CA23-48C7-9DC9-158DDD00BDE9}" srcOrd="10" destOrd="0" presId="urn:microsoft.com/office/officeart/2005/8/layout/cycle6"/>
    <dgm:cxn modelId="{8FC9DD0A-566C-4B81-A465-49ADF5E21112}" type="presParOf" srcId="{0B6D7D48-ECEA-4C70-B75C-1946BA10E4BD}" destId="{CECD4C71-64BD-42CF-9FCF-FB8B65E6817D}" srcOrd="11" destOrd="0" presId="urn:microsoft.com/office/officeart/2005/8/layout/cycle6"/>
    <dgm:cxn modelId="{575F6DAB-AFC2-4F5E-A398-3D0E2CF29BCA}" type="presParOf" srcId="{0B6D7D48-ECEA-4C70-B75C-1946BA10E4BD}" destId="{B7A2A527-C3BE-4DCE-96EE-0D8ACE8F6E36}" srcOrd="12" destOrd="0" presId="urn:microsoft.com/office/officeart/2005/8/layout/cycle6"/>
    <dgm:cxn modelId="{835898B5-3527-4A16-ADE5-D185AE267078}" type="presParOf" srcId="{0B6D7D48-ECEA-4C70-B75C-1946BA10E4BD}" destId="{3AE7F88D-7BC8-49B8-B8A0-9B25E424E4BF}" srcOrd="13" destOrd="0" presId="urn:microsoft.com/office/officeart/2005/8/layout/cycle6"/>
    <dgm:cxn modelId="{5D52586B-5082-4D9A-A295-55F99945DC5A}" type="presParOf" srcId="{0B6D7D48-ECEA-4C70-B75C-1946BA10E4BD}" destId="{469E8748-24D9-4491-9BD8-990D917696A9}"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EF28F-D2AA-4023-B2D0-34EFBE7B2259}">
      <dsp:nvSpPr>
        <dsp:cNvPr id="0" name=""/>
        <dsp:cNvSpPr/>
      </dsp:nvSpPr>
      <dsp:spPr>
        <a:xfrm>
          <a:off x="967128" y="265861"/>
          <a:ext cx="782724" cy="5087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t>consumer protection</a:t>
          </a:r>
          <a:endParaRPr lang="en-US" sz="800" kern="1200" dirty="0"/>
        </a:p>
      </dsp:txBody>
      <dsp:txXfrm>
        <a:off x="991964" y="290697"/>
        <a:ext cx="733052" cy="459098"/>
      </dsp:txXfrm>
    </dsp:sp>
    <dsp:sp modelId="{67F71997-E163-4983-A899-1B16873EE114}">
      <dsp:nvSpPr>
        <dsp:cNvPr id="0" name=""/>
        <dsp:cNvSpPr/>
      </dsp:nvSpPr>
      <dsp:spPr>
        <a:xfrm>
          <a:off x="341832" y="520247"/>
          <a:ext cx="2033316" cy="2033316"/>
        </a:xfrm>
        <a:custGeom>
          <a:avLst/>
          <a:gdLst/>
          <a:ahLst/>
          <a:cxnLst/>
          <a:rect l="0" t="0" r="0" b="0"/>
          <a:pathLst>
            <a:path>
              <a:moveTo>
                <a:pt x="1413399" y="80607"/>
              </a:moveTo>
              <a:arcTo wR="1016658" hR="1016658" stAng="17578169" swAng="1961928"/>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3679F49-5241-4FF7-AACA-7C6224BC293B}">
      <dsp:nvSpPr>
        <dsp:cNvPr id="0" name=""/>
        <dsp:cNvSpPr/>
      </dsp:nvSpPr>
      <dsp:spPr>
        <a:xfrm>
          <a:off x="1934027" y="968355"/>
          <a:ext cx="782724" cy="508770"/>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t>employee protection</a:t>
          </a:r>
          <a:endParaRPr lang="en-US" sz="800" kern="1200" dirty="0"/>
        </a:p>
      </dsp:txBody>
      <dsp:txXfrm>
        <a:off x="1958863" y="993191"/>
        <a:ext cx="733052" cy="459098"/>
      </dsp:txXfrm>
    </dsp:sp>
    <dsp:sp modelId="{F8794D13-430A-48C0-ABE5-E932B76FEECC}">
      <dsp:nvSpPr>
        <dsp:cNvPr id="0" name=""/>
        <dsp:cNvSpPr/>
      </dsp:nvSpPr>
      <dsp:spPr>
        <a:xfrm>
          <a:off x="341832" y="520247"/>
          <a:ext cx="2033316" cy="2033316"/>
        </a:xfrm>
        <a:custGeom>
          <a:avLst/>
          <a:gdLst/>
          <a:ahLst/>
          <a:cxnLst/>
          <a:rect l="0" t="0" r="0" b="0"/>
          <a:pathLst>
            <a:path>
              <a:moveTo>
                <a:pt x="2031919" y="963378"/>
              </a:moveTo>
              <a:arcTo wR="1016658" hR="1016658" stAng="21419756" swAng="2196602"/>
            </a:path>
          </a:pathLst>
        </a:custGeom>
        <a:noFill/>
        <a:ln w="6350" cap="flat" cmpd="sng" algn="ctr">
          <a:solidFill>
            <a:schemeClr val="accent5">
              <a:hueOff val="-1838336"/>
              <a:satOff val="-2557"/>
              <a:lumOff val="-981"/>
              <a:alphaOff val="0"/>
            </a:schemeClr>
          </a:solidFill>
          <a:prstDash val="solid"/>
          <a:miter lim="800000"/>
        </a:ln>
        <a:effectLst/>
      </dsp:spPr>
      <dsp:style>
        <a:lnRef idx="1">
          <a:scrgbClr r="0" g="0" b="0"/>
        </a:lnRef>
        <a:fillRef idx="0">
          <a:scrgbClr r="0" g="0" b="0"/>
        </a:fillRef>
        <a:effectRef idx="0">
          <a:scrgbClr r="0" g="0" b="0"/>
        </a:effectRef>
        <a:fontRef idx="minor"/>
      </dsp:style>
    </dsp:sp>
    <dsp:sp modelId="{992E29BF-D839-4BA6-8E90-020AFD906694}">
      <dsp:nvSpPr>
        <dsp:cNvPr id="0" name=""/>
        <dsp:cNvSpPr/>
      </dsp:nvSpPr>
      <dsp:spPr>
        <a:xfrm>
          <a:off x="1564705" y="2105013"/>
          <a:ext cx="782724" cy="50877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t>environmental protection</a:t>
          </a:r>
          <a:endParaRPr lang="en-US" sz="800" kern="1200" dirty="0"/>
        </a:p>
      </dsp:txBody>
      <dsp:txXfrm>
        <a:off x="1589541" y="2129849"/>
        <a:ext cx="733052" cy="459098"/>
      </dsp:txXfrm>
    </dsp:sp>
    <dsp:sp modelId="{FEF7C821-B60D-4DC6-BAD9-D5D058953BFB}">
      <dsp:nvSpPr>
        <dsp:cNvPr id="0" name=""/>
        <dsp:cNvSpPr/>
      </dsp:nvSpPr>
      <dsp:spPr>
        <a:xfrm>
          <a:off x="341832" y="520247"/>
          <a:ext cx="2033316" cy="2033316"/>
        </a:xfrm>
        <a:custGeom>
          <a:avLst/>
          <a:gdLst/>
          <a:ahLst/>
          <a:cxnLst/>
          <a:rect l="0" t="0" r="0" b="0"/>
          <a:pathLst>
            <a:path>
              <a:moveTo>
                <a:pt x="1218832" y="2013011"/>
              </a:moveTo>
              <a:arcTo wR="1016658" hR="1016658" stAng="4711776" swAng="1376448"/>
            </a:path>
          </a:pathLst>
        </a:custGeom>
        <a:noFill/>
        <a:ln w="6350" cap="flat" cmpd="sng" algn="ctr">
          <a:solidFill>
            <a:schemeClr val="accent5">
              <a:hueOff val="-3676672"/>
              <a:satOff val="-5114"/>
              <a:lumOff val="-1961"/>
              <a:alphaOff val="0"/>
            </a:schemeClr>
          </a:solidFill>
          <a:prstDash val="solid"/>
          <a:miter lim="800000"/>
        </a:ln>
        <a:effectLst/>
      </dsp:spPr>
      <dsp:style>
        <a:lnRef idx="1">
          <a:scrgbClr r="0" g="0" b="0"/>
        </a:lnRef>
        <a:fillRef idx="0">
          <a:scrgbClr r="0" g="0" b="0"/>
        </a:fillRef>
        <a:effectRef idx="0">
          <a:scrgbClr r="0" g="0" b="0"/>
        </a:effectRef>
        <a:fontRef idx="minor"/>
      </dsp:style>
    </dsp:sp>
    <dsp:sp modelId="{F93A6CCE-7510-4B98-9332-7FE5AB23B48E}">
      <dsp:nvSpPr>
        <dsp:cNvPr id="0" name=""/>
        <dsp:cNvSpPr/>
      </dsp:nvSpPr>
      <dsp:spPr>
        <a:xfrm>
          <a:off x="369551" y="2105013"/>
          <a:ext cx="782724" cy="508770"/>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t>competition policy</a:t>
          </a:r>
          <a:endParaRPr lang="en-US" sz="800" kern="1200" dirty="0"/>
        </a:p>
      </dsp:txBody>
      <dsp:txXfrm>
        <a:off x="394387" y="2129849"/>
        <a:ext cx="733052" cy="459098"/>
      </dsp:txXfrm>
    </dsp:sp>
    <dsp:sp modelId="{CECD4C71-64BD-42CF-9FCF-FB8B65E6817D}">
      <dsp:nvSpPr>
        <dsp:cNvPr id="0" name=""/>
        <dsp:cNvSpPr/>
      </dsp:nvSpPr>
      <dsp:spPr>
        <a:xfrm>
          <a:off x="341832" y="520247"/>
          <a:ext cx="2033316" cy="2033316"/>
        </a:xfrm>
        <a:custGeom>
          <a:avLst/>
          <a:gdLst/>
          <a:ahLst/>
          <a:cxnLst/>
          <a:rect l="0" t="0" r="0" b="0"/>
          <a:pathLst>
            <a:path>
              <a:moveTo>
                <a:pt x="169920" y="1579356"/>
              </a:moveTo>
              <a:arcTo wR="1016658" hR="1016658" stAng="8783641" swAng="2196602"/>
            </a:path>
          </a:pathLst>
        </a:custGeom>
        <a:noFill/>
        <a:ln w="6350" cap="flat" cmpd="sng" algn="ctr">
          <a:solidFill>
            <a:schemeClr val="accent5">
              <a:hueOff val="-5515009"/>
              <a:satOff val="-7671"/>
              <a:lumOff val="-2942"/>
              <a:alphaOff val="0"/>
            </a:schemeClr>
          </a:solidFill>
          <a:prstDash val="solid"/>
          <a:miter lim="800000"/>
        </a:ln>
        <a:effectLst/>
      </dsp:spPr>
      <dsp:style>
        <a:lnRef idx="1">
          <a:scrgbClr r="0" g="0" b="0"/>
        </a:lnRef>
        <a:fillRef idx="0">
          <a:scrgbClr r="0" g="0" b="0"/>
        </a:fillRef>
        <a:effectRef idx="0">
          <a:scrgbClr r="0" g="0" b="0"/>
        </a:effectRef>
        <a:fontRef idx="minor"/>
      </dsp:style>
    </dsp:sp>
    <dsp:sp modelId="{B7A2A527-C3BE-4DCE-96EE-0D8ACE8F6E36}">
      <dsp:nvSpPr>
        <dsp:cNvPr id="0" name=""/>
        <dsp:cNvSpPr/>
      </dsp:nvSpPr>
      <dsp:spPr>
        <a:xfrm>
          <a:off x="229" y="968355"/>
          <a:ext cx="782724" cy="50877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smtClean="0"/>
            <a:t>health and safety</a:t>
          </a:r>
          <a:endParaRPr lang="en-US" sz="800" kern="1200" dirty="0"/>
        </a:p>
      </dsp:txBody>
      <dsp:txXfrm>
        <a:off x="25065" y="993191"/>
        <a:ext cx="733052" cy="459098"/>
      </dsp:txXfrm>
    </dsp:sp>
    <dsp:sp modelId="{469E8748-24D9-4491-9BD8-990D917696A9}">
      <dsp:nvSpPr>
        <dsp:cNvPr id="0" name=""/>
        <dsp:cNvSpPr/>
      </dsp:nvSpPr>
      <dsp:spPr>
        <a:xfrm>
          <a:off x="341832" y="520247"/>
          <a:ext cx="2033316" cy="2033316"/>
        </a:xfrm>
        <a:custGeom>
          <a:avLst/>
          <a:gdLst/>
          <a:ahLst/>
          <a:cxnLst/>
          <a:rect l="0" t="0" r="0" b="0"/>
          <a:pathLst>
            <a:path>
              <a:moveTo>
                <a:pt x="177115" y="443279"/>
              </a:moveTo>
              <a:arcTo wR="1016658" hR="1016658" stAng="12859904" swAng="1961928"/>
            </a:path>
          </a:pathLst>
        </a:custGeom>
        <a:noFill/>
        <a:ln w="6350" cap="flat" cmpd="sng" algn="ctr">
          <a:solidFill>
            <a:schemeClr val="accent5">
              <a:hueOff val="-7353344"/>
              <a:satOff val="-10228"/>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10/11/2019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6</a:t>
            </a:fld>
            <a:endParaRPr lang="en-GB"/>
          </a:p>
        </p:txBody>
      </p:sp>
    </p:spTree>
    <p:extLst>
      <p:ext uri="{BB962C8B-B14F-4D97-AF65-F5344CB8AC3E}">
        <p14:creationId xmlns:p14="http://schemas.microsoft.com/office/powerpoint/2010/main" val="412964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over 25s</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14</a:t>
            </a:fld>
            <a:endParaRPr lang="en-GB"/>
          </a:p>
        </p:txBody>
      </p:sp>
    </p:spTree>
    <p:extLst>
      <p:ext uri="{BB962C8B-B14F-4D97-AF65-F5344CB8AC3E}">
        <p14:creationId xmlns:p14="http://schemas.microsoft.com/office/powerpoint/2010/main" val="687380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Raise</a:t>
            </a:r>
            <a:r>
              <a:rPr lang="en-GB" baseline="0" dirty="0" smtClean="0"/>
              <a:t> costs</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18</a:t>
            </a:fld>
            <a:endParaRPr lang="en-GB"/>
          </a:p>
        </p:txBody>
      </p:sp>
    </p:spTree>
    <p:extLst>
      <p:ext uri="{BB962C8B-B14F-4D97-AF65-F5344CB8AC3E}">
        <p14:creationId xmlns:p14="http://schemas.microsoft.com/office/powerpoint/2010/main" val="217271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May stop a merger,</a:t>
            </a:r>
            <a:r>
              <a:rPr lang="en-GB" baseline="0" dirty="0" smtClean="0"/>
              <a:t> which could be very expensive if paperwork and negotiations have already taken place. </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20</a:t>
            </a:fld>
            <a:endParaRPr lang="en-GB"/>
          </a:p>
        </p:txBody>
      </p:sp>
    </p:spTree>
    <p:extLst>
      <p:ext uri="{BB962C8B-B14F-4D97-AF65-F5344CB8AC3E}">
        <p14:creationId xmlns:p14="http://schemas.microsoft.com/office/powerpoint/2010/main" val="4174639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Costs would rise</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23</a:t>
            </a:fld>
            <a:endParaRPr lang="en-GB"/>
          </a:p>
        </p:txBody>
      </p:sp>
    </p:spTree>
    <p:extLst>
      <p:ext uri="{BB962C8B-B14F-4D97-AF65-F5344CB8AC3E}">
        <p14:creationId xmlns:p14="http://schemas.microsoft.com/office/powerpoint/2010/main" val="2396122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Impact on</a:t>
            </a:r>
            <a:r>
              <a:rPr lang="en-GB" baseline="0" dirty="0" smtClean="0"/>
              <a:t> profit margins</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24</a:t>
            </a:fld>
            <a:endParaRPr lang="en-GB"/>
          </a:p>
        </p:txBody>
      </p:sp>
    </p:spTree>
    <p:extLst>
      <p:ext uri="{BB962C8B-B14F-4D97-AF65-F5344CB8AC3E}">
        <p14:creationId xmlns:p14="http://schemas.microsoft.com/office/powerpoint/2010/main" val="3513163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students may have jobs that include H&amp;S training like</a:t>
            </a:r>
            <a:r>
              <a:rPr lang="en-GB" baseline="0" dirty="0" smtClean="0"/>
              <a:t> working at height or lifting</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25</a:t>
            </a:fld>
            <a:endParaRPr lang="en-GB"/>
          </a:p>
        </p:txBody>
      </p:sp>
    </p:spTree>
    <p:extLst>
      <p:ext uri="{BB962C8B-B14F-4D97-AF65-F5344CB8AC3E}">
        <p14:creationId xmlns:p14="http://schemas.microsoft.com/office/powerpoint/2010/main" val="4167485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38BA1F-AB47-47E1-ABFC-85FD61413459}" type="slidenum">
              <a:rPr lang="en-US"/>
              <a:pPr>
                <a:defRPr/>
              </a:pPr>
              <a:t>‹#›</a:t>
            </a:fld>
            <a:endParaRPr lang="en-US"/>
          </a:p>
        </p:txBody>
      </p:sp>
    </p:spTree>
    <p:extLst>
      <p:ext uri="{BB962C8B-B14F-4D97-AF65-F5344CB8AC3E}">
        <p14:creationId xmlns:p14="http://schemas.microsoft.com/office/powerpoint/2010/main" val="3029543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7454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8192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95138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746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2820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7619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76651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5447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74812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9458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5192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10/11/2019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10/11/2019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10/11/2019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10/11/2019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562931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mM-m-goaGS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F5fPsrffsck"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UuIdq_ftQY8"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jN-8Gag7vBQ&amp;list=PLJREEEp2I-xekJrmVFH-X21S-uHTG_R4x" TargetMode="Externa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hyperlink" Target="https://www.youtube.com/watch?v=xurd6NDZgmc&amp;index=9&amp;list=PLJREEEp2I-xekJrmVFH-X21S-uHTG_R4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hyperlink" Target="https://www.gov.uk/government/organisations/competition-and-markets-authorit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thsawc.org/files/12-15-16%20Spot%20the%20hazards%20game.pdf"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v2FNbuPR01Y"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bbc.co.uk/news/av/uk-21378623/horsemeat-tests-ordered-on-uk-beef-products" TargetMode="Externa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hyperlink" Target="http://www.google.co.uk/url?sa=i&amp;rct=j&amp;q=&amp;esrc=s&amp;frm=1&amp;source=images&amp;cd=&amp;cad=rja&amp;docid=RJH4e0xxJKbVPM&amp;tbnid=6zXbKu-mMC7ulM:&amp;ved=0CAUQjRw&amp;url=http://www.dailymail.co.uk/news/article-2282705/Horsemeat-Contaminated-meat-used-catering-company-supplied-Royal-Ascot.html&amp;ei=HalWUYiiNsPF0QXqpIHwBw&amp;bvm=bv.44442042,d.d2k&amp;psig=AFQjCNE0WjePKKEwHX3kUr60gyX60ItVtQ&amp;ust=136472025245862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4102780"/>
            <a:ext cx="9144000" cy="2536559"/>
          </a:xfrm>
        </p:spPr>
        <p:txBody>
          <a:bodyPr>
            <a:normAutofit fontScale="32500" lnSpcReduction="20000"/>
          </a:bodyPr>
          <a:lstStyle/>
          <a:p>
            <a:r>
              <a:rPr lang="en-GB" sz="11000" b="1" dirty="0" smtClean="0">
                <a:solidFill>
                  <a:srgbClr val="0070C0"/>
                </a:solidFill>
              </a:rPr>
              <a:t>Edexcel A2 Business</a:t>
            </a:r>
          </a:p>
          <a:p>
            <a:endParaRPr lang="en-GB" sz="4000" dirty="0" smtClean="0"/>
          </a:p>
          <a:p>
            <a:endParaRPr lang="en-GB" sz="4000" dirty="0" smtClean="0"/>
          </a:p>
          <a:p>
            <a:r>
              <a:rPr lang="en-GB" sz="9800" dirty="0" smtClean="0"/>
              <a:t>2.5.2 Legislation</a:t>
            </a:r>
          </a:p>
          <a:p>
            <a:endParaRPr lang="en-GB" sz="4000" dirty="0"/>
          </a:p>
          <a:p>
            <a:endParaRPr lang="en-GB" sz="4000" dirty="0" smtClean="0"/>
          </a:p>
          <a:p>
            <a:r>
              <a:rPr lang="en-GB" sz="11200" dirty="0" smtClean="0"/>
              <a:t>Revisionstation</a:t>
            </a:r>
            <a:endParaRPr lang="en-GB" sz="4000" dirty="0"/>
          </a:p>
        </p:txBody>
      </p:sp>
      <p:pic>
        <p:nvPicPr>
          <p:cNvPr id="6" name="Picture 5"/>
          <p:cNvPicPr>
            <a:picLocks noChangeAspect="1"/>
          </p:cNvPicPr>
          <p:nvPr/>
        </p:nvPicPr>
        <p:blipFill>
          <a:blip r:embed="rId2"/>
          <a:stretch>
            <a:fillRect/>
          </a:stretch>
        </p:blipFill>
        <p:spPr>
          <a:xfrm>
            <a:off x="0" y="0"/>
            <a:ext cx="12192000" cy="3822700"/>
          </a:xfrm>
          <a:prstGeom prst="rect">
            <a:avLst/>
          </a:prstGeom>
        </p:spPr>
      </p:pic>
      <p:sp>
        <p:nvSpPr>
          <p:cNvPr id="7" name="Rectangle 6"/>
          <p:cNvSpPr/>
          <p:nvPr/>
        </p:nvSpPr>
        <p:spPr>
          <a:xfrm>
            <a:off x="0"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117496"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26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#2 Employee protection</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The UK government has, over time, passed lots of laws designed to help and protect the UK worker.</a:t>
            </a:r>
          </a:p>
          <a:p>
            <a:r>
              <a:rPr lang="en-GB" dirty="0" smtClean="0"/>
              <a:t>These acts makes sure the UK worker gets paid when they are sick, gets paternity and maternity pay, is not discriminated against, gets a fair wage and is treated equally.</a:t>
            </a:r>
          </a:p>
          <a:p>
            <a:r>
              <a:rPr lang="en-GB" dirty="0" smtClean="0">
                <a:solidFill>
                  <a:srgbClr val="FF0000"/>
                </a:solidFill>
              </a:rPr>
              <a:t>A UK business has to follow these laws, what kind of impact will this have on costs and global competitiveness?</a:t>
            </a:r>
          </a:p>
          <a:p>
            <a:endParaRPr lang="en-GB" dirty="0"/>
          </a:p>
        </p:txBody>
      </p:sp>
      <p:sp>
        <p:nvSpPr>
          <p:cNvPr id="8" name="Content Placeholder 7"/>
          <p:cNvSpPr>
            <a:spLocks noGrp="1"/>
          </p:cNvSpPr>
          <p:nvPr>
            <p:ph sz="half" idx="2"/>
          </p:nvPr>
        </p:nvSpPr>
        <p:spPr>
          <a:xfrm>
            <a:off x="6250858" y="2209083"/>
            <a:ext cx="5181600" cy="3100337"/>
          </a:xfrm>
          <a:solidFill>
            <a:srgbClr val="C00000"/>
          </a:solidFill>
        </p:spPr>
        <p:txBody>
          <a:bodyPr>
            <a:normAutofit fontScale="92500" lnSpcReduction="20000"/>
          </a:bodyPr>
          <a:lstStyle/>
          <a:p>
            <a:endParaRPr lang="en-GB" dirty="0" smtClean="0">
              <a:solidFill>
                <a:schemeClr val="bg1"/>
              </a:solidFill>
              <a:latin typeface="Arial Rounded MT Bold" panose="020F0704030504030204" pitchFamily="34" charset="0"/>
            </a:endParaRPr>
          </a:p>
          <a:p>
            <a:r>
              <a:rPr lang="en-GB" dirty="0" smtClean="0">
                <a:solidFill>
                  <a:schemeClr val="bg1"/>
                </a:solidFill>
                <a:latin typeface="Arial Rounded MT Bold" panose="020F0704030504030204" pitchFamily="34" charset="0"/>
              </a:rPr>
              <a:t>Employment Rights Act 1996</a:t>
            </a:r>
          </a:p>
          <a:p>
            <a:r>
              <a:rPr lang="en-GB" dirty="0" smtClean="0">
                <a:solidFill>
                  <a:schemeClr val="bg1"/>
                </a:solidFill>
                <a:latin typeface="Arial Rounded MT Bold" panose="020F0704030504030204" pitchFamily="34" charset="0"/>
              </a:rPr>
              <a:t>Minimum Wage Act 1998</a:t>
            </a:r>
          </a:p>
          <a:p>
            <a:r>
              <a:rPr lang="en-GB" dirty="0" smtClean="0">
                <a:solidFill>
                  <a:schemeClr val="bg1"/>
                </a:solidFill>
                <a:latin typeface="Arial Rounded MT Bold" panose="020F0704030504030204" pitchFamily="34" charset="0"/>
              </a:rPr>
              <a:t>Working Time Regulations 1998</a:t>
            </a:r>
          </a:p>
          <a:p>
            <a:r>
              <a:rPr lang="en-GB" dirty="0" smtClean="0">
                <a:solidFill>
                  <a:schemeClr val="bg1"/>
                </a:solidFill>
                <a:latin typeface="Arial Rounded MT Bold" panose="020F0704030504030204" pitchFamily="34" charset="0"/>
              </a:rPr>
              <a:t>Pensions Act 2008</a:t>
            </a:r>
          </a:p>
          <a:p>
            <a:r>
              <a:rPr lang="en-GB" dirty="0" smtClean="0">
                <a:solidFill>
                  <a:schemeClr val="bg1"/>
                </a:solidFill>
                <a:latin typeface="Arial Rounded MT Bold" panose="020F0704030504030204" pitchFamily="34" charset="0"/>
              </a:rPr>
              <a:t>Equality Act 2010</a:t>
            </a:r>
          </a:p>
          <a:p>
            <a:endParaRPr lang="en-GB" dirty="0" smtClean="0">
              <a:solidFill>
                <a:schemeClr val="bg1"/>
              </a:solidFill>
              <a:latin typeface="Arial Rounded MT Bold" panose="020F0704030504030204" pitchFamily="34" charset="0"/>
            </a:endParaRPr>
          </a:p>
          <a:p>
            <a:endParaRPr lang="en-GB" dirty="0"/>
          </a:p>
        </p:txBody>
      </p:sp>
    </p:spTree>
    <p:extLst>
      <p:ext uri="{BB962C8B-B14F-4D97-AF65-F5344CB8AC3E}">
        <p14:creationId xmlns:p14="http://schemas.microsoft.com/office/powerpoint/2010/main" val="2052453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eaLnBrk="1" hangingPunct="1"/>
            <a:r>
              <a:rPr lang="en-GB" altLang="en-US" dirty="0" smtClean="0"/>
              <a:t>#2 Employee protection: Employment Rights Act</a:t>
            </a:r>
            <a:endParaRPr lang="en-US" altLang="en-US" sz="2400" dirty="0"/>
          </a:p>
        </p:txBody>
      </p:sp>
      <p:sp>
        <p:nvSpPr>
          <p:cNvPr id="41987" name="Rectangle 3"/>
          <p:cNvSpPr>
            <a:spLocks noGrp="1" noChangeArrowheads="1"/>
          </p:cNvSpPr>
          <p:nvPr>
            <p:ph idx="1"/>
          </p:nvPr>
        </p:nvSpPr>
        <p:spPr>
          <a:xfrm>
            <a:off x="838200" y="1825626"/>
            <a:ext cx="10515600" cy="2697214"/>
          </a:xfrm>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GB" altLang="en-US" dirty="0"/>
              <a:t>States duties and rights of the employer and employee</a:t>
            </a:r>
          </a:p>
          <a:p>
            <a:pPr eaLnBrk="1" hangingPunct="1"/>
            <a:r>
              <a:rPr lang="en-GB" altLang="en-US" dirty="0"/>
              <a:t>Includes the employee’s rights to maternity and paternity leave</a:t>
            </a:r>
          </a:p>
          <a:p>
            <a:pPr eaLnBrk="1" hangingPunct="1"/>
            <a:r>
              <a:rPr lang="en-GB" altLang="en-US" dirty="0"/>
              <a:t>Details regarding termination of employment</a:t>
            </a:r>
          </a:p>
          <a:p>
            <a:pPr eaLnBrk="1" hangingPunct="1"/>
            <a:r>
              <a:rPr lang="en-GB" altLang="en-US" dirty="0"/>
              <a:t>Right to a written contract of employment within 60 days of starting </a:t>
            </a:r>
            <a:r>
              <a:rPr lang="en-GB" altLang="en-US" dirty="0" smtClean="0"/>
              <a:t>work</a:t>
            </a:r>
            <a:endParaRPr lang="en-GB" altLang="en-US" dirty="0"/>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4657778"/>
            <a:ext cx="10515600" cy="2029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076889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altLang="en-US" dirty="0"/>
              <a:t>#2 Employee protection: National </a:t>
            </a:r>
            <a:r>
              <a:rPr lang="en-GB" altLang="en-US" dirty="0" smtClean="0"/>
              <a:t>Minimum Wage Act</a:t>
            </a:r>
            <a:endParaRPr lang="en-US" altLang="en-US" sz="2400" dirty="0"/>
          </a:p>
        </p:txBody>
      </p:sp>
      <p:sp>
        <p:nvSpPr>
          <p:cNvPr id="44035" name="Rectangle 3"/>
          <p:cNvSpPr>
            <a:spLocks noGrp="1" noChangeArrowheads="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pPr eaLnBrk="1" hangingPunct="1">
              <a:lnSpc>
                <a:spcPct val="90000"/>
              </a:lnSpc>
            </a:pPr>
            <a:r>
              <a:rPr lang="en-GB" altLang="en-US" sz="2400" dirty="0" smtClean="0"/>
              <a:t>Applies </a:t>
            </a:r>
            <a:r>
              <a:rPr lang="en-GB" altLang="en-US" sz="2400" dirty="0"/>
              <a:t>to nearly all workers and sets hourly rates below which pay must not be allowed to </a:t>
            </a:r>
            <a:r>
              <a:rPr lang="en-GB" altLang="en-US" sz="2400" dirty="0" smtClean="0"/>
              <a:t>fall</a:t>
            </a:r>
          </a:p>
          <a:p>
            <a:pPr eaLnBrk="1" hangingPunct="1">
              <a:lnSpc>
                <a:spcPct val="90000"/>
              </a:lnSpc>
            </a:pPr>
            <a:r>
              <a:rPr lang="en-GB" altLang="en-US" sz="2400" dirty="0" smtClean="0"/>
              <a:t>Paying the minimum wage will raise costs for a business</a:t>
            </a:r>
          </a:p>
          <a:p>
            <a:pPr eaLnBrk="1" hangingPunct="1">
              <a:lnSpc>
                <a:spcPct val="90000"/>
              </a:lnSpc>
            </a:pPr>
            <a:r>
              <a:rPr lang="en-GB" altLang="en-US" sz="2400" dirty="0" smtClean="0"/>
              <a:t>This may have an impact on their profit margins or profitability</a:t>
            </a:r>
          </a:p>
          <a:p>
            <a:pPr eaLnBrk="1" hangingPunct="1">
              <a:lnSpc>
                <a:spcPct val="90000"/>
              </a:lnSpc>
            </a:pPr>
            <a:r>
              <a:rPr lang="en-GB" altLang="en-US" sz="2400" dirty="0" smtClean="0"/>
              <a:t>Failure to do so can result in fines or prosecution</a:t>
            </a:r>
          </a:p>
          <a:p>
            <a:pPr eaLnBrk="1" hangingPunct="1">
              <a:lnSpc>
                <a:spcPct val="90000"/>
              </a:lnSpc>
            </a:pPr>
            <a:r>
              <a:rPr lang="en-GB" altLang="en-US" sz="2400" dirty="0" smtClean="0">
                <a:solidFill>
                  <a:srgbClr val="FF0000"/>
                </a:solidFill>
              </a:rPr>
              <a:t>Watch the video, can you now explain minim wage?</a:t>
            </a:r>
          </a:p>
        </p:txBody>
      </p:sp>
      <p:pic>
        <p:nvPicPr>
          <p:cNvPr id="6" name="Content Placeholder 5">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1955116"/>
            <a:ext cx="5181600" cy="4092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840469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GB" dirty="0" smtClean="0">
                <a:solidFill>
                  <a:schemeClr val="bg1"/>
                </a:solidFill>
              </a:rPr>
              <a:t>Suggested activity – minimum wage</a:t>
            </a:r>
            <a:endParaRPr lang="en-GB" dirty="0">
              <a:solidFill>
                <a:schemeClr val="bg1"/>
              </a:solidFill>
            </a:endParaRP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smtClean="0"/>
              <a:t>Carry out some research into the current levels of minimum wage</a:t>
            </a:r>
          </a:p>
          <a:p>
            <a:r>
              <a:rPr lang="en-GB" dirty="0" smtClean="0"/>
              <a:t>What is the amount for your age group?</a:t>
            </a:r>
          </a:p>
          <a:p>
            <a:r>
              <a:rPr lang="en-GB" dirty="0" smtClean="0"/>
              <a:t>How much would this be for a 48 hour week?</a:t>
            </a:r>
          </a:p>
          <a:p>
            <a:r>
              <a:rPr lang="en-GB" dirty="0" smtClean="0"/>
              <a:t>What is the National Living Wage?</a:t>
            </a:r>
          </a:p>
          <a:p>
            <a:r>
              <a:rPr lang="en-GB" dirty="0" smtClean="0"/>
              <a:t>How is this different from the minimum wage?</a:t>
            </a:r>
            <a:endParaRPr lang="en-GB" dirty="0"/>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52536" y="1825625"/>
            <a:ext cx="3020101" cy="2078140"/>
          </a:xfrm>
          <a:prstGeom prst="rect">
            <a:avLst/>
          </a:prstGeom>
        </p:spPr>
      </p:pic>
      <p:pic>
        <p:nvPicPr>
          <p:cNvPr id="6" name="Picture 5"/>
          <p:cNvPicPr>
            <a:picLocks noChangeAspect="1"/>
          </p:cNvPicPr>
          <p:nvPr/>
        </p:nvPicPr>
        <p:blipFill>
          <a:blip r:embed="rId4"/>
          <a:stretch>
            <a:fillRect/>
          </a:stretch>
        </p:blipFill>
        <p:spPr>
          <a:xfrm>
            <a:off x="7569250" y="3617810"/>
            <a:ext cx="3784550" cy="2242216"/>
          </a:xfrm>
          <a:prstGeom prst="rect">
            <a:avLst/>
          </a:prstGeom>
        </p:spPr>
      </p:pic>
    </p:spTree>
    <p:extLst>
      <p:ext uri="{BB962C8B-B14F-4D97-AF65-F5344CB8AC3E}">
        <p14:creationId xmlns:p14="http://schemas.microsoft.com/office/powerpoint/2010/main" val="2847634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altLang="en-US" dirty="0"/>
              <a:t>#2 Employee protection: </a:t>
            </a:r>
            <a:r>
              <a:rPr lang="en-GB" dirty="0" smtClean="0"/>
              <a:t>National living wage</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a:t>The National Living Wage is higher than the National </a:t>
            </a:r>
            <a:r>
              <a:rPr lang="en-GB" dirty="0">
                <a:solidFill>
                  <a:schemeClr val="tx1"/>
                </a:solidFill>
              </a:rPr>
              <a:t>Minimum Wage - workers get it if they’re over 25</a:t>
            </a:r>
            <a:r>
              <a:rPr lang="en-GB" dirty="0" smtClean="0">
                <a:solidFill>
                  <a:schemeClr val="tx1"/>
                </a:solidFill>
              </a:rPr>
              <a:t>.</a:t>
            </a:r>
          </a:p>
          <a:p>
            <a:r>
              <a:rPr lang="en-GB" dirty="0" smtClean="0"/>
              <a:t>This is projected to rise to £9 an hour by 2020</a:t>
            </a:r>
          </a:p>
          <a:p>
            <a:r>
              <a:rPr lang="en-GB" dirty="0" smtClean="0"/>
              <a:t>Businesses that fail to pay it could face maximum </a:t>
            </a:r>
            <a:r>
              <a:rPr lang="en-GB" dirty="0"/>
              <a:t>penalty </a:t>
            </a:r>
            <a:r>
              <a:rPr lang="en-GB" dirty="0" smtClean="0"/>
              <a:t>of </a:t>
            </a:r>
            <a:r>
              <a:rPr lang="en-GB" dirty="0"/>
              <a:t>£20,000 per worker. </a:t>
            </a:r>
            <a:endParaRPr lang="en-GB" dirty="0" smtClean="0"/>
          </a:p>
          <a:p>
            <a:r>
              <a:rPr lang="en-GB" dirty="0" smtClean="0">
                <a:solidFill>
                  <a:srgbClr val="FF0000"/>
                </a:solidFill>
              </a:rPr>
              <a:t>Watch the video, can you now explain the national living wage rate and how it compares to the minimum wage?</a:t>
            </a:r>
            <a:endParaRPr lang="en-GB" dirty="0">
              <a:solidFill>
                <a:srgbClr val="FF0000"/>
              </a:solidFill>
            </a:endParaRPr>
          </a:p>
        </p:txBody>
      </p:sp>
      <p:pic>
        <p:nvPicPr>
          <p:cNvPr id="5" name="Content Placeholder 4">
            <a:hlinkClick r:id="rId3"/>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172200" y="2423473"/>
            <a:ext cx="5181600" cy="31556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7587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altLang="en-US" dirty="0"/>
              <a:t>#2 Employee protection: Working </a:t>
            </a:r>
            <a:r>
              <a:rPr lang="en-GB" altLang="en-US" dirty="0" smtClean="0"/>
              <a:t>Time Regulations 1998</a:t>
            </a:r>
            <a:endParaRPr lang="en-US" altLang="en-US" sz="2400" dirty="0"/>
          </a:p>
        </p:txBody>
      </p:sp>
      <p:sp>
        <p:nvSpPr>
          <p:cNvPr id="43011" name="Rectangle 3"/>
          <p:cNvSpPr>
            <a:spLocks noGrp="1" noChangeArrowheads="1"/>
          </p:cNvSpPr>
          <p:nvPr>
            <p:ph sz="half" idx="1"/>
          </p:nvPr>
        </p:nvSpPr>
        <p:spPr/>
        <p:style>
          <a:lnRef idx="2">
            <a:schemeClr val="dk1"/>
          </a:lnRef>
          <a:fillRef idx="1">
            <a:schemeClr val="lt1"/>
          </a:fillRef>
          <a:effectRef idx="0">
            <a:schemeClr val="dk1"/>
          </a:effectRef>
          <a:fontRef idx="minor">
            <a:schemeClr val="dk1"/>
          </a:fontRef>
        </p:style>
        <p:txBody>
          <a:bodyPr>
            <a:noAutofit/>
          </a:bodyPr>
          <a:lstStyle/>
          <a:p>
            <a:pPr>
              <a:lnSpc>
                <a:spcPct val="110000"/>
              </a:lnSpc>
            </a:pPr>
            <a:r>
              <a:rPr lang="en-GB" altLang="en-US" sz="2000" dirty="0" smtClean="0"/>
              <a:t>These regulations makes sure that there is a </a:t>
            </a:r>
            <a:r>
              <a:rPr lang="en-GB" altLang="en-US" sz="2000" dirty="0"/>
              <a:t>limit </a:t>
            </a:r>
            <a:r>
              <a:rPr lang="en-GB" altLang="en-US" sz="2000" dirty="0" smtClean="0"/>
              <a:t>of </a:t>
            </a:r>
            <a:r>
              <a:rPr lang="en-GB" altLang="en-US" sz="2000" dirty="0"/>
              <a:t>48 </a:t>
            </a:r>
            <a:r>
              <a:rPr lang="en-GB" altLang="en-US" sz="2000" dirty="0" smtClean="0"/>
              <a:t>hours in a working week </a:t>
            </a:r>
            <a:r>
              <a:rPr lang="en-GB" altLang="en-US" sz="2000" dirty="0"/>
              <a:t>(though workers can choose to work more if they want to)</a:t>
            </a:r>
          </a:p>
          <a:p>
            <a:pPr>
              <a:lnSpc>
                <a:spcPct val="110000"/>
              </a:lnSpc>
            </a:pPr>
            <a:r>
              <a:rPr lang="en-GB" altLang="en-US" sz="2000" dirty="0" smtClean="0"/>
              <a:t>Workers also have the right </a:t>
            </a:r>
            <a:r>
              <a:rPr lang="en-GB" altLang="en-US" sz="2000" dirty="0"/>
              <a:t>to 11 hours rest a </a:t>
            </a:r>
            <a:r>
              <a:rPr lang="en-GB" altLang="en-US" sz="2000" dirty="0" smtClean="0"/>
              <a:t>day and the right </a:t>
            </a:r>
            <a:r>
              <a:rPr lang="en-GB" altLang="en-US" sz="2000" dirty="0"/>
              <a:t>to a day off each </a:t>
            </a:r>
            <a:r>
              <a:rPr lang="en-GB" altLang="en-US" sz="2000" dirty="0" smtClean="0"/>
              <a:t>week and the right </a:t>
            </a:r>
            <a:r>
              <a:rPr lang="en-GB" altLang="en-US" sz="2000" dirty="0"/>
              <a:t>to an in-work rest break if the working day is longer than 6 </a:t>
            </a:r>
            <a:r>
              <a:rPr lang="en-GB" altLang="en-US" sz="2000" dirty="0" smtClean="0"/>
              <a:t>hours and the right </a:t>
            </a:r>
            <a:r>
              <a:rPr lang="en-GB" altLang="en-US" sz="2000" dirty="0"/>
              <a:t>to 4 weeks paid leave per </a:t>
            </a:r>
            <a:r>
              <a:rPr lang="en-GB" altLang="en-US" sz="2000" dirty="0" smtClean="0"/>
              <a:t>year</a:t>
            </a:r>
          </a:p>
          <a:p>
            <a:pPr>
              <a:lnSpc>
                <a:spcPct val="110000"/>
              </a:lnSpc>
            </a:pPr>
            <a:r>
              <a:rPr lang="en-GB" altLang="en-US" sz="2000" dirty="0" smtClean="0">
                <a:solidFill>
                  <a:srgbClr val="FF0000"/>
                </a:solidFill>
              </a:rPr>
              <a:t>How will these regulations have an impact on employee productivity and profits?</a:t>
            </a:r>
            <a:endParaRPr lang="en-GB" altLang="en-US" sz="2000" dirty="0">
              <a:solidFill>
                <a:srgbClr val="FF0000"/>
              </a:solidFill>
            </a:endParaRPr>
          </a:p>
        </p:txBody>
      </p:sp>
      <p:pic>
        <p:nvPicPr>
          <p:cNvPr id="3" name="Content Placeholder 2"/>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431895"/>
            <a:ext cx="5181600" cy="31387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8445320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altLang="en-US" dirty="0"/>
              <a:t>#2 Employee protection</a:t>
            </a:r>
            <a:r>
              <a:rPr lang="en-GB" altLang="en-US" dirty="0" smtClean="0"/>
              <a:t>: Pensions Act 2008</a:t>
            </a:r>
            <a:endParaRPr lang="en-GB" dirty="0"/>
          </a:p>
        </p:txBody>
      </p:sp>
      <p:sp>
        <p:nvSpPr>
          <p:cNvPr id="3" name="Content Placeholder 2"/>
          <p:cNvSpPr>
            <a:spLocks noGrp="1"/>
          </p:cNvSpPr>
          <p:nvPr>
            <p:ph sz="half" idx="1"/>
          </p:nvPr>
        </p:nvSpPr>
        <p:spPr>
          <a:xfrm>
            <a:off x="838199" y="1825624"/>
            <a:ext cx="6152536" cy="4575176"/>
          </a:xfrm>
        </p:spPr>
        <p:style>
          <a:lnRef idx="2">
            <a:schemeClr val="dk1"/>
          </a:lnRef>
          <a:fillRef idx="1">
            <a:schemeClr val="lt1"/>
          </a:fillRef>
          <a:effectRef idx="0">
            <a:schemeClr val="dk1"/>
          </a:effectRef>
          <a:fontRef idx="minor">
            <a:schemeClr val="dk1"/>
          </a:fontRef>
        </p:style>
        <p:txBody>
          <a:bodyPr>
            <a:noAutofit/>
          </a:bodyPr>
          <a:lstStyle/>
          <a:p>
            <a:r>
              <a:rPr lang="en-GB" sz="1900" dirty="0"/>
              <a:t>Under the Pensions Act 2008, every employer in the UK must put their qualifying employees into a pension scheme </a:t>
            </a:r>
            <a:r>
              <a:rPr lang="en-GB" sz="1900" dirty="0" smtClean="0"/>
              <a:t>and pay </a:t>
            </a:r>
            <a:r>
              <a:rPr lang="en-GB" sz="1900" dirty="0"/>
              <a:t>contributions. This is called ‘automatic enrolment</a:t>
            </a:r>
            <a:r>
              <a:rPr lang="en-GB" sz="1900" dirty="0" smtClean="0"/>
              <a:t>’</a:t>
            </a:r>
          </a:p>
          <a:p>
            <a:r>
              <a:rPr lang="en-GB" sz="1900" dirty="0"/>
              <a:t>Once </a:t>
            </a:r>
            <a:r>
              <a:rPr lang="en-GB" sz="1900" dirty="0" smtClean="0"/>
              <a:t>the business has </a:t>
            </a:r>
            <a:r>
              <a:rPr lang="en-GB" sz="1900" dirty="0"/>
              <a:t>set up a pension scheme and put </a:t>
            </a:r>
            <a:r>
              <a:rPr lang="en-GB" sz="1900" dirty="0" smtClean="0"/>
              <a:t>their </a:t>
            </a:r>
            <a:r>
              <a:rPr lang="en-GB" sz="1900" dirty="0"/>
              <a:t>eligible staff into it, </a:t>
            </a:r>
            <a:r>
              <a:rPr lang="en-GB" sz="1900" dirty="0" smtClean="0"/>
              <a:t>then they must </a:t>
            </a:r>
            <a:r>
              <a:rPr lang="en-GB" sz="1900" dirty="0"/>
              <a:t>continue to make the payments that are due into the scheme every </a:t>
            </a:r>
            <a:r>
              <a:rPr lang="en-GB" sz="1900" dirty="0" smtClean="0"/>
              <a:t>month</a:t>
            </a:r>
          </a:p>
          <a:p>
            <a:r>
              <a:rPr lang="en-GB" sz="1900" dirty="0" smtClean="0"/>
              <a:t>The </a:t>
            </a:r>
            <a:r>
              <a:rPr lang="en-GB" sz="1900" dirty="0"/>
              <a:t>Pensions Regulator </a:t>
            </a:r>
            <a:r>
              <a:rPr lang="en-GB" sz="1900" dirty="0" smtClean="0"/>
              <a:t>monitors </a:t>
            </a:r>
            <a:r>
              <a:rPr lang="en-GB" sz="1900" dirty="0"/>
              <a:t>the contributions that are paid into workplace pensions, </a:t>
            </a:r>
            <a:r>
              <a:rPr lang="en-GB" sz="1900" dirty="0" smtClean="0"/>
              <a:t>and will fine the business is they are not being paid</a:t>
            </a:r>
          </a:p>
          <a:p>
            <a:r>
              <a:rPr lang="en-GB" sz="1900" dirty="0" smtClean="0">
                <a:solidFill>
                  <a:srgbClr val="FF0000"/>
                </a:solidFill>
              </a:rPr>
              <a:t>How will this have an impact on business competitiveness and costs?</a:t>
            </a:r>
          </a:p>
          <a:p>
            <a:r>
              <a:rPr lang="en-GB" sz="1900" dirty="0" smtClean="0">
                <a:solidFill>
                  <a:srgbClr val="FF0000"/>
                </a:solidFill>
              </a:rPr>
              <a:t>Can you explain what a pension is and what your rights are when you start a job?</a:t>
            </a:r>
            <a:endParaRPr lang="en-GB" sz="1900" dirty="0">
              <a:solidFill>
                <a:srgbClr val="FF0000"/>
              </a:solidFill>
            </a:endParaRPr>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7175824" y="2356740"/>
            <a:ext cx="4177976" cy="3109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3724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altLang="en-US" dirty="0"/>
              <a:t>#2 Employee protection: </a:t>
            </a:r>
            <a:r>
              <a:rPr lang="en-GB" dirty="0" smtClean="0"/>
              <a:t>Equality Act 2010</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en-GB" dirty="0"/>
              <a:t>The Equality Act 2010 legally protects people from discrimination in the workplace </a:t>
            </a:r>
            <a:endParaRPr lang="en-GB" dirty="0" smtClean="0"/>
          </a:p>
          <a:p>
            <a:r>
              <a:rPr lang="en-GB" dirty="0" smtClean="0"/>
              <a:t>It </a:t>
            </a:r>
            <a:r>
              <a:rPr lang="en-GB" dirty="0"/>
              <a:t>replaced previous anti-discrimination laws with a single </a:t>
            </a:r>
            <a:r>
              <a:rPr lang="en-GB" dirty="0" smtClean="0"/>
              <a:t>Act</a:t>
            </a:r>
            <a:endParaRPr lang="en-GB" dirty="0"/>
          </a:p>
          <a:p>
            <a:r>
              <a:rPr lang="en-GB" dirty="0" smtClean="0"/>
              <a:t>A business needs to make sure that it complies with the law during recruitment and during the contract term of the employee</a:t>
            </a:r>
          </a:p>
          <a:p>
            <a:r>
              <a:rPr lang="en-GB" dirty="0" smtClean="0">
                <a:solidFill>
                  <a:srgbClr val="FF0000"/>
                </a:solidFill>
              </a:rPr>
              <a:t>Watch the video, can you now explain how the Equality Act 2010 protects employees from discrimination?</a:t>
            </a:r>
            <a:endParaRPr lang="en-GB" dirty="0">
              <a:solidFill>
                <a:srgbClr val="FF0000"/>
              </a:solidFill>
            </a:endParaRPr>
          </a:p>
        </p:txBody>
      </p:sp>
      <p:pic>
        <p:nvPicPr>
          <p:cNvPr id="5" name="Content Placeholder 4">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480958"/>
            <a:ext cx="5181600" cy="30406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57135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#3 Environmental protection</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smtClean="0"/>
              <a:t>Polluted air, noise pollution and chemical spills are some examples of how business can have a negative impact on the environment</a:t>
            </a:r>
          </a:p>
          <a:p>
            <a:r>
              <a:rPr lang="en-GB" dirty="0" smtClean="0"/>
              <a:t>The Environmental </a:t>
            </a:r>
            <a:r>
              <a:rPr lang="en-GB" dirty="0"/>
              <a:t>P</a:t>
            </a:r>
            <a:r>
              <a:rPr lang="en-GB" dirty="0" smtClean="0"/>
              <a:t>rotection Act of 1990 attempts to control pollution in terms of business waste that is disposed of in the air, on land and in the sea</a:t>
            </a:r>
          </a:p>
          <a:p>
            <a:r>
              <a:rPr lang="en-GB" dirty="0" smtClean="0">
                <a:solidFill>
                  <a:srgbClr val="FF0000"/>
                </a:solidFill>
              </a:rPr>
              <a:t>How do you think this act will impact a business?</a:t>
            </a:r>
            <a:endParaRPr lang="en-GB" dirty="0">
              <a:solidFill>
                <a:srgbClr val="FF0000"/>
              </a:solidFill>
            </a:endParaRPr>
          </a:p>
        </p:txBody>
      </p:sp>
      <p:pic>
        <p:nvPicPr>
          <p:cNvPr id="2050" name="Picture 2" descr="Image result for industrial waste"/>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6172200" y="2521198"/>
            <a:ext cx="5181600" cy="2960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749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#4 Competition policy</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GB" dirty="0"/>
              <a:t>Legislation in place by the government designed to prevent collusion – price fixing by businesses getting together and agreeing a price to charge for their products</a:t>
            </a:r>
          </a:p>
          <a:p>
            <a:r>
              <a:rPr lang="en-GB" dirty="0"/>
              <a:t>CMA is the competition and Markets Authority who are independent regulators</a:t>
            </a:r>
          </a:p>
          <a:p>
            <a:r>
              <a:rPr lang="en-GB" dirty="0"/>
              <a:t>The CMA aims to “promote competition for the benefit of consumers</a:t>
            </a:r>
            <a:r>
              <a:rPr lang="en-GB" dirty="0" smtClean="0"/>
              <a:t>” </a:t>
            </a:r>
          </a:p>
          <a:p>
            <a:r>
              <a:rPr lang="en-GB" dirty="0" smtClean="0"/>
              <a:t>They </a:t>
            </a:r>
            <a:r>
              <a:rPr lang="en-GB" dirty="0"/>
              <a:t>investigate mergers that restrict </a:t>
            </a:r>
            <a:r>
              <a:rPr lang="en-GB" dirty="0" smtClean="0"/>
              <a:t>competition</a:t>
            </a:r>
          </a:p>
          <a:p>
            <a:r>
              <a:rPr lang="en-GB" dirty="0" smtClean="0"/>
              <a:t>Watch the two videos then try the activity on the next slide</a:t>
            </a:r>
            <a:endParaRPr lang="en-GB" dirty="0"/>
          </a:p>
          <a:p>
            <a:endParaRPr lang="en-GB" dirty="0"/>
          </a:p>
        </p:txBody>
      </p:sp>
      <p:pic>
        <p:nvPicPr>
          <p:cNvPr id="5" name="Content Placeholder 4">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037439" y="1944357"/>
            <a:ext cx="3020438" cy="2145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5">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7439" y="4343889"/>
            <a:ext cx="3010843" cy="19680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6116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GB" dirty="0" smtClean="0"/>
              <a:t>Worksheet</a:t>
            </a:r>
            <a:endParaRPr lang="en-GB"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77295" y="1825625"/>
            <a:ext cx="10437409"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4789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GB" dirty="0" smtClean="0">
                <a:solidFill>
                  <a:schemeClr val="bg1"/>
                </a:solidFill>
              </a:rPr>
              <a:t>Suggested activity – CMA investigation</a:t>
            </a:r>
            <a:endParaRPr lang="en-GB" dirty="0">
              <a:solidFill>
                <a:schemeClr val="bg1"/>
              </a:solidFill>
            </a:endParaRP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smtClean="0"/>
              <a:t>Have a look at the CMA website and click on the CMA cases</a:t>
            </a:r>
          </a:p>
          <a:p>
            <a:r>
              <a:rPr lang="en-GB" dirty="0" smtClean="0"/>
              <a:t>Find a case you are interested and dig a little deeper into the detail, make some notes about the case</a:t>
            </a:r>
          </a:p>
          <a:p>
            <a:r>
              <a:rPr lang="en-GB" dirty="0" smtClean="0">
                <a:solidFill>
                  <a:srgbClr val="FF0000"/>
                </a:solidFill>
              </a:rPr>
              <a:t>Explain to your group about the case, why the CMA are involved and what the current status of the case is.</a:t>
            </a:r>
          </a:p>
          <a:p>
            <a:r>
              <a:rPr lang="en-GB" dirty="0" smtClean="0">
                <a:solidFill>
                  <a:srgbClr val="FF0000"/>
                </a:solidFill>
              </a:rPr>
              <a:t>How will being investigated by CMA impact a business?</a:t>
            </a:r>
          </a:p>
          <a:p>
            <a:endParaRPr lang="en-GB" dirty="0"/>
          </a:p>
        </p:txBody>
      </p:sp>
      <p:pic>
        <p:nvPicPr>
          <p:cNvPr id="5" name="Content Placeholder 4">
            <a:hlinkClick r:id="rId4"/>
          </p:cNvPr>
          <p:cNvPicPr>
            <a:picLocks noGrp="1" noChangeAspect="1"/>
          </p:cNvPicPr>
          <p:nvPr>
            <p:ph sz="half" idx="2"/>
          </p:nvPr>
        </p:nvPicPr>
        <p:blipFill>
          <a:blip r:embed="rId5" cstate="email">
            <a:extLst>
              <a:ext uri="{28A0092B-C50C-407E-A947-70E740481C1C}">
                <a14:useLocalDpi xmlns:a14="http://schemas.microsoft.com/office/drawing/2010/main"/>
              </a:ext>
            </a:extLst>
          </a:blip>
          <a:stretch>
            <a:fillRect/>
          </a:stretch>
        </p:blipFill>
        <p:spPr>
          <a:xfrm>
            <a:off x="6216478" y="1825625"/>
            <a:ext cx="5093043"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88453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#5 Health and Safety at Work Act: workplace hazard</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a:t>In general, health and safety laws apply to all </a:t>
            </a:r>
            <a:r>
              <a:rPr lang="en-GB" dirty="0" smtClean="0"/>
              <a:t>businesses</a:t>
            </a:r>
          </a:p>
          <a:p>
            <a:r>
              <a:rPr lang="en-GB" dirty="0" smtClean="0"/>
              <a:t>As </a:t>
            </a:r>
            <a:r>
              <a:rPr lang="en-GB" dirty="0"/>
              <a:t>an employer, or a self-employed person, </a:t>
            </a:r>
            <a:r>
              <a:rPr lang="en-GB" dirty="0" smtClean="0"/>
              <a:t>they </a:t>
            </a:r>
            <a:r>
              <a:rPr lang="en-GB" dirty="0"/>
              <a:t>are responsible for health and safety in </a:t>
            </a:r>
            <a:r>
              <a:rPr lang="en-GB" dirty="0" smtClean="0"/>
              <a:t>the business </a:t>
            </a:r>
          </a:p>
          <a:p>
            <a:r>
              <a:rPr lang="en-GB" dirty="0" smtClean="0"/>
              <a:t>Health </a:t>
            </a:r>
            <a:r>
              <a:rPr lang="en-GB" dirty="0"/>
              <a:t>and safety laws are there to protect </a:t>
            </a:r>
            <a:r>
              <a:rPr lang="en-GB" dirty="0" smtClean="0"/>
              <a:t>the owners, the </a:t>
            </a:r>
            <a:r>
              <a:rPr lang="en-GB" dirty="0"/>
              <a:t>employees and the public from workplace </a:t>
            </a:r>
            <a:r>
              <a:rPr lang="en-GB" dirty="0" smtClean="0"/>
              <a:t>dangers</a:t>
            </a:r>
            <a:endParaRPr lang="en-GB" dirty="0"/>
          </a:p>
        </p:txBody>
      </p:sp>
      <p:pic>
        <p:nvPicPr>
          <p:cNvPr id="2" name="Picture 1">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6729" y="1907459"/>
            <a:ext cx="5088413" cy="3485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186728" y="5609586"/>
            <a:ext cx="5088413" cy="923330"/>
          </a:xfrm>
          <a:prstGeom prst="rect">
            <a:avLst/>
          </a:prstGeom>
          <a:solidFill>
            <a:srgbClr val="C00000"/>
          </a:solidFill>
        </p:spPr>
        <p:txBody>
          <a:bodyPr wrap="square" rtlCol="0">
            <a:spAutoFit/>
          </a:bodyPr>
          <a:lstStyle/>
          <a:p>
            <a:r>
              <a:rPr lang="en-GB" dirty="0" smtClean="0">
                <a:solidFill>
                  <a:schemeClr val="bg1"/>
                </a:solidFill>
                <a:latin typeface="Arial Rounded MT Bold" panose="020F0704030504030204" pitchFamily="34" charset="0"/>
              </a:rPr>
              <a:t>Spot the workplace hazard, click on the graphic to download a PDF with several examples and answers</a:t>
            </a:r>
            <a:endParaRPr lang="en-GB"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406916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#5 Health and Safety at Work </a:t>
            </a:r>
            <a:r>
              <a:rPr lang="en-GB" dirty="0" smtClean="0"/>
              <a:t>Act: employer duties</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buFont typeface="Wingdings" panose="05000000000000000000" pitchFamily="2" charset="2"/>
              <a:buChar char="ü"/>
            </a:pPr>
            <a:r>
              <a:rPr lang="en-GB" dirty="0" smtClean="0"/>
              <a:t>Prevent </a:t>
            </a:r>
            <a:r>
              <a:rPr lang="en-GB" dirty="0"/>
              <a:t>accidents and cases of work-related ill health by managing the health and safety risks in the workplace </a:t>
            </a:r>
            <a:endParaRPr lang="en-GB" dirty="0" smtClean="0"/>
          </a:p>
          <a:p>
            <a:pPr>
              <a:buFont typeface="Wingdings" panose="05000000000000000000" pitchFamily="2" charset="2"/>
              <a:buChar char="ü"/>
            </a:pPr>
            <a:r>
              <a:rPr lang="en-GB" dirty="0" smtClean="0"/>
              <a:t>Provide </a:t>
            </a:r>
            <a:r>
              <a:rPr lang="en-GB" dirty="0"/>
              <a:t>clear instructions and information, and adequate training, to ensure employees are competent to do their work </a:t>
            </a:r>
            <a:endParaRPr lang="en-GB" dirty="0" smtClean="0"/>
          </a:p>
          <a:p>
            <a:pPr>
              <a:buFont typeface="Wingdings" panose="05000000000000000000" pitchFamily="2" charset="2"/>
              <a:buChar char="ü"/>
            </a:pPr>
            <a:r>
              <a:rPr lang="en-GB" dirty="0" smtClean="0"/>
              <a:t>Engage </a:t>
            </a:r>
            <a:r>
              <a:rPr lang="en-GB" dirty="0"/>
              <a:t>and consult with employees on day-to-day health and safety conditions Implement emergency procedures – evacuation in case of fire or other significant incident. </a:t>
            </a:r>
            <a:endParaRPr lang="en-GB" dirty="0" smtClean="0"/>
          </a:p>
          <a:p>
            <a:pPr>
              <a:buFont typeface="Wingdings" panose="05000000000000000000" pitchFamily="2" charset="2"/>
              <a:buChar char="ü"/>
            </a:pPr>
            <a:r>
              <a:rPr lang="en-GB" dirty="0" smtClean="0"/>
              <a:t>Maintain </a:t>
            </a:r>
            <a:r>
              <a:rPr lang="en-GB" dirty="0"/>
              <a:t>safe and healthy working conditions, provide and maintain plant, equipment and machinery, and ensure </a:t>
            </a:r>
            <a:r>
              <a:rPr lang="en-GB" dirty="0" smtClean="0"/>
              <a:t>safe storage / use of substances </a:t>
            </a:r>
            <a:endParaRPr lang="en-GB" dirty="0"/>
          </a:p>
        </p:txBody>
      </p:sp>
      <p:pic>
        <p:nvPicPr>
          <p:cNvPr id="3074" name="Picture 2" descr="action, adult, boots"/>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tretch>
            <a:fillRect/>
          </a:stretch>
        </p:blipFill>
        <p:spPr bwMode="auto">
          <a:xfrm>
            <a:off x="6172200" y="2267663"/>
            <a:ext cx="5181600" cy="3467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914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nSpc>
                <a:spcPct val="100000"/>
              </a:lnSpc>
              <a:defRPr/>
            </a:pPr>
            <a:r>
              <a:rPr lang="en-GB" dirty="0" smtClean="0"/>
              <a:t/>
            </a:r>
            <a:br>
              <a:rPr lang="en-GB" dirty="0" smtClean="0"/>
            </a:br>
            <a:r>
              <a:rPr lang="en-GB" dirty="0"/>
              <a:t>#5 Health and Safety at Work </a:t>
            </a:r>
            <a:r>
              <a:rPr lang="en-GB" dirty="0" smtClean="0"/>
              <a:t>Act</a:t>
            </a:r>
            <a:br>
              <a:rPr lang="en-GB" dirty="0" smtClean="0"/>
            </a:br>
            <a:r>
              <a:rPr lang="en-GB" dirty="0"/>
              <a:t/>
            </a:r>
            <a:br>
              <a:rPr lang="en-GB" dirty="0"/>
            </a:b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a:t>All workers have a right to work in places where risks to their health and safety are properly controlled. </a:t>
            </a:r>
            <a:endParaRPr lang="en-GB" dirty="0" smtClean="0"/>
          </a:p>
          <a:p>
            <a:r>
              <a:rPr lang="en-GB" dirty="0" smtClean="0"/>
              <a:t>Health </a:t>
            </a:r>
            <a:r>
              <a:rPr lang="en-GB" dirty="0"/>
              <a:t>and safety is about stopping you getting hurt at work or ill through work. </a:t>
            </a:r>
            <a:endParaRPr lang="en-GB" dirty="0" smtClean="0"/>
          </a:p>
          <a:p>
            <a:r>
              <a:rPr lang="en-GB" dirty="0" smtClean="0"/>
              <a:t>The employer </a:t>
            </a:r>
            <a:r>
              <a:rPr lang="en-GB" dirty="0"/>
              <a:t>is responsible for health and safety, but </a:t>
            </a:r>
            <a:r>
              <a:rPr lang="en-GB" dirty="0" smtClean="0"/>
              <a:t>the employees must </a:t>
            </a:r>
            <a:r>
              <a:rPr lang="en-GB" dirty="0"/>
              <a:t>help</a:t>
            </a:r>
            <a:r>
              <a:rPr lang="en-GB" dirty="0" smtClean="0"/>
              <a:t>.</a:t>
            </a:r>
          </a:p>
          <a:p>
            <a:r>
              <a:rPr lang="en-GB" dirty="0" smtClean="0">
                <a:solidFill>
                  <a:srgbClr val="FF0000"/>
                </a:solidFill>
              </a:rPr>
              <a:t>Watch the video, can you explain the impact that Health and Safety might have on a business</a:t>
            </a:r>
            <a:endParaRPr lang="en-GB" dirty="0">
              <a:solidFill>
                <a:srgbClr val="FF0000"/>
              </a:solidFill>
            </a:endParaRPr>
          </a:p>
        </p:txBody>
      </p:sp>
      <p:pic>
        <p:nvPicPr>
          <p:cNvPr id="6" name="Content Placeholder 5">
            <a:hlinkClick r:id="rId3"/>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172200" y="2376113"/>
            <a:ext cx="5181600" cy="3250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2303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GB" dirty="0" smtClean="0"/>
              <a:t>Impact of legislation on business cost</a:t>
            </a:r>
            <a:endParaRPr lang="en-GB" dirty="0"/>
          </a:p>
        </p:txBody>
      </p:sp>
      <p:sp>
        <p:nvSpPr>
          <p:cNvPr id="4"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smtClean="0"/>
              <a:t>A business will have to meet all of the consumer, employment and recruitment laws</a:t>
            </a:r>
          </a:p>
          <a:p>
            <a:r>
              <a:rPr lang="en-GB" dirty="0" smtClean="0"/>
              <a:t>This may mean additional costs</a:t>
            </a:r>
          </a:p>
          <a:p>
            <a:pPr lvl="1"/>
            <a:r>
              <a:rPr lang="en-GB" dirty="0" smtClean="0"/>
              <a:t>Training staff</a:t>
            </a:r>
          </a:p>
          <a:p>
            <a:pPr lvl="1"/>
            <a:r>
              <a:rPr lang="en-GB" dirty="0" smtClean="0"/>
              <a:t>Protection equipment for staff e.g. hairnets or googles</a:t>
            </a:r>
          </a:p>
          <a:p>
            <a:pPr lvl="1"/>
            <a:r>
              <a:rPr lang="en-GB" dirty="0" smtClean="0"/>
              <a:t>Cost of paying NMW</a:t>
            </a:r>
          </a:p>
          <a:p>
            <a:r>
              <a:rPr lang="en-GB" dirty="0" smtClean="0">
                <a:solidFill>
                  <a:srgbClr val="FF0000"/>
                </a:solidFill>
              </a:rPr>
              <a:t>How will higher costs have a an impact on the business?</a:t>
            </a:r>
          </a:p>
          <a:p>
            <a:pPr lvl="1"/>
            <a:endParaRPr lang="en-GB" dirty="0"/>
          </a:p>
        </p:txBody>
      </p:sp>
      <p:pic>
        <p:nvPicPr>
          <p:cNvPr id="6" name="Picture 4" descr="Image result for PPE"/>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7300754" y="1825625"/>
            <a:ext cx="3099015"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611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GB" dirty="0"/>
              <a:t>Impact of legislation on business </a:t>
            </a:r>
            <a:r>
              <a:rPr lang="en-GB" dirty="0" smtClean="0"/>
              <a:t>training needs</a:t>
            </a:r>
            <a:endParaRPr lang="en-GB" dirty="0"/>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smtClean="0"/>
              <a:t>Businesses will need to make sure that all their employees are trained and that the training is up-to-date</a:t>
            </a:r>
          </a:p>
          <a:p>
            <a:r>
              <a:rPr lang="en-GB" dirty="0" smtClean="0"/>
              <a:t>This will make sure that the business is legally compliant</a:t>
            </a:r>
          </a:p>
          <a:p>
            <a:r>
              <a:rPr lang="en-GB" dirty="0" smtClean="0"/>
              <a:t>This way the owners of the business will not face fines or prison</a:t>
            </a:r>
          </a:p>
          <a:p>
            <a:r>
              <a:rPr lang="en-GB" dirty="0" smtClean="0">
                <a:solidFill>
                  <a:srgbClr val="FF0000"/>
                </a:solidFill>
              </a:rPr>
              <a:t>Have you ever had any training?</a:t>
            </a:r>
            <a:endParaRPr lang="en-GB" dirty="0">
              <a:solidFill>
                <a:srgbClr val="FF0000"/>
              </a:solidFill>
            </a:endParaRPr>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483867"/>
            <a:ext cx="5181600" cy="30348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0494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GB" dirty="0"/>
              <a:t>Impact of legislation on business </a:t>
            </a:r>
            <a:r>
              <a:rPr lang="en-GB" dirty="0" smtClean="0"/>
              <a:t>recruitment</a:t>
            </a:r>
            <a:endParaRPr lang="en-GB" dirty="0"/>
          </a:p>
        </p:txBody>
      </p:sp>
      <p:sp>
        <p:nvSpPr>
          <p:cNvPr id="3" name="Content Placeholder 2"/>
          <p:cNvSpPr>
            <a:spLocks noGrp="1"/>
          </p:cNvSpPr>
          <p:nvPr>
            <p:ph idx="1"/>
          </p:nvPr>
        </p:nvSpPr>
        <p:spPr>
          <a:xfrm>
            <a:off x="1981200" y="1924666"/>
            <a:ext cx="8229600" cy="2836912"/>
          </a:xfrm>
        </p:spPr>
        <p:txBody>
          <a:bodyPr>
            <a:normAutofit/>
          </a:bodyPr>
          <a:lstStyle/>
          <a:p>
            <a:r>
              <a:rPr lang="en-GB" dirty="0"/>
              <a:t>Race, sex, age or disability discrimination is illegal in UK </a:t>
            </a:r>
            <a:r>
              <a:rPr lang="en-GB" dirty="0" smtClean="0"/>
              <a:t>business, so businesses </a:t>
            </a:r>
            <a:r>
              <a:rPr lang="en-GB" dirty="0"/>
              <a:t>must be careful to </a:t>
            </a:r>
            <a:r>
              <a:rPr lang="en-GB" dirty="0" smtClean="0"/>
              <a:t>recruit within the equality law</a:t>
            </a:r>
            <a:endParaRPr lang="en-GB" dirty="0"/>
          </a:p>
          <a:p>
            <a:r>
              <a:rPr lang="en-GB" dirty="0"/>
              <a:t>They must offer equal pay and promotion opportunities for women and ethnic minorities</a:t>
            </a:r>
          </a:p>
          <a:p>
            <a:endParaRPr lang="en-GB" dirty="0"/>
          </a:p>
        </p:txBody>
      </p:sp>
      <p:pic>
        <p:nvPicPr>
          <p:cNvPr id="4" name="Picture 2" descr="Image result for discrimination at wor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15680" y="4260520"/>
            <a:ext cx="5328592" cy="259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678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Arial Black" panose="020B0A04020102020204" pitchFamily="34" charset="0"/>
              </a:rPr>
              <a:t>Sample Edexcel A2 questions</a:t>
            </a:r>
            <a:endParaRPr lang="en-GB" dirty="0">
              <a:solidFill>
                <a:schemeClr val="bg1"/>
              </a:solidFill>
              <a:latin typeface="Arial Black" panose="020B0A04020102020204" pitchFamily="34" charset="0"/>
            </a:endParaRPr>
          </a:p>
        </p:txBody>
      </p:sp>
      <p:pic>
        <p:nvPicPr>
          <p:cNvPr id="1032" name="Picture 8" descr="https://static.pexels.com/photos/8769/pen-writing-notes-studying.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701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439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Case study for question 1</a:t>
            </a:r>
            <a:endParaRPr lang="en-GB" dirty="0"/>
          </a:p>
        </p:txBody>
      </p:sp>
      <p:pic>
        <p:nvPicPr>
          <p:cNvPr id="4" name="Content Placeholder 3"/>
          <p:cNvPicPr>
            <a:picLocks noGrp="1" noChangeAspect="1"/>
          </p:cNvPicPr>
          <p:nvPr>
            <p:ph idx="1"/>
          </p:nvPr>
        </p:nvPicPr>
        <p:blipFill>
          <a:blip r:embed="rId2"/>
          <a:stretch>
            <a:fillRect/>
          </a:stretch>
        </p:blipFill>
        <p:spPr>
          <a:xfrm>
            <a:off x="1911803" y="1322727"/>
            <a:ext cx="8240440" cy="5197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46328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1</a:t>
            </a:r>
            <a:endParaRPr lang="en-GB" dirty="0"/>
          </a:p>
        </p:txBody>
      </p:sp>
      <p:pic>
        <p:nvPicPr>
          <p:cNvPr id="4" name="Content Placeholder 3"/>
          <p:cNvPicPr>
            <a:picLocks noGrp="1" noChangeAspect="1"/>
          </p:cNvPicPr>
          <p:nvPr>
            <p:ph idx="1"/>
          </p:nvPr>
        </p:nvPicPr>
        <p:blipFill>
          <a:blip r:embed="rId2"/>
          <a:stretch>
            <a:fillRect/>
          </a:stretch>
        </p:blipFill>
        <p:spPr>
          <a:xfrm>
            <a:off x="838200" y="2191908"/>
            <a:ext cx="10604047" cy="16355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Knowledge 2</a:t>
            </a:r>
            <a:endParaRPr kumimoji="0" lang="en-GB"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 3</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 3</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17198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From Edexcel</a:t>
            </a:r>
            <a:endParaRPr lang="en-GB"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marL="0" indent="0">
              <a:buNone/>
            </a:pPr>
            <a:r>
              <a:rPr lang="en-GB" dirty="0"/>
              <a:t>a) The effects on businesses of:</a:t>
            </a:r>
          </a:p>
          <a:p>
            <a:pPr lvl="1"/>
            <a:r>
              <a:rPr lang="en-GB" dirty="0" smtClean="0"/>
              <a:t>consumer </a:t>
            </a:r>
            <a:r>
              <a:rPr lang="en-GB" dirty="0"/>
              <a:t>protection</a:t>
            </a:r>
          </a:p>
          <a:p>
            <a:pPr lvl="1"/>
            <a:r>
              <a:rPr lang="en-GB" dirty="0" smtClean="0"/>
              <a:t>employee </a:t>
            </a:r>
            <a:r>
              <a:rPr lang="en-GB" dirty="0"/>
              <a:t>protection</a:t>
            </a:r>
          </a:p>
          <a:p>
            <a:pPr lvl="1"/>
            <a:r>
              <a:rPr lang="en-GB" dirty="0" smtClean="0"/>
              <a:t>environmental </a:t>
            </a:r>
            <a:r>
              <a:rPr lang="en-GB" dirty="0"/>
              <a:t>protection</a:t>
            </a:r>
          </a:p>
          <a:p>
            <a:pPr lvl="1"/>
            <a:r>
              <a:rPr lang="en-GB" dirty="0" smtClean="0"/>
              <a:t>competition </a:t>
            </a:r>
            <a:r>
              <a:rPr lang="en-GB" dirty="0"/>
              <a:t>policy</a:t>
            </a:r>
          </a:p>
          <a:p>
            <a:pPr lvl="1"/>
            <a:r>
              <a:rPr lang="en-GB" dirty="0" smtClean="0"/>
              <a:t>health </a:t>
            </a:r>
            <a:r>
              <a:rPr lang="en-GB" dirty="0"/>
              <a:t>and safety</a:t>
            </a:r>
          </a:p>
        </p:txBody>
      </p:sp>
    </p:spTree>
    <p:extLst>
      <p:ext uri="{BB962C8B-B14F-4D97-AF65-F5344CB8AC3E}">
        <p14:creationId xmlns:p14="http://schemas.microsoft.com/office/powerpoint/2010/main" val="1899270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smtClean="0"/>
              <a:t>Answer sample question </a:t>
            </a:r>
            <a:r>
              <a:rPr lang="en-GB" dirty="0" smtClean="0"/>
              <a:t>1</a:t>
            </a:r>
            <a:endParaRPr lang="en-GB" dirty="0"/>
          </a:p>
        </p:txBody>
      </p:sp>
      <p:pic>
        <p:nvPicPr>
          <p:cNvPr id="3" name="Content Placeholder 2"/>
          <p:cNvPicPr>
            <a:picLocks noGrp="1" noChangeAspect="1"/>
          </p:cNvPicPr>
          <p:nvPr>
            <p:ph idx="1"/>
          </p:nvPr>
        </p:nvPicPr>
        <p:blipFill>
          <a:blip r:embed="rId2"/>
          <a:stretch>
            <a:fillRect/>
          </a:stretch>
        </p:blipFill>
        <p:spPr>
          <a:xfrm>
            <a:off x="2591162" y="1493825"/>
            <a:ext cx="7009676" cy="5022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6174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smtClean="0"/>
              <a:t>Answer sample question </a:t>
            </a:r>
            <a:r>
              <a:rPr lang="en-GB" dirty="0" smtClean="0"/>
              <a:t>1</a:t>
            </a:r>
            <a:endParaRPr lang="en-GB" dirty="0"/>
          </a:p>
        </p:txBody>
      </p:sp>
      <p:pic>
        <p:nvPicPr>
          <p:cNvPr id="4" name="Picture 3"/>
          <p:cNvPicPr>
            <a:picLocks noChangeAspect="1"/>
          </p:cNvPicPr>
          <p:nvPr/>
        </p:nvPicPr>
        <p:blipFill>
          <a:blip r:embed="rId2"/>
          <a:stretch>
            <a:fillRect/>
          </a:stretch>
        </p:blipFill>
        <p:spPr>
          <a:xfrm>
            <a:off x="609600" y="1790876"/>
            <a:ext cx="4916324" cy="28696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5713653" y="1790876"/>
            <a:ext cx="5342413" cy="2327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4009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GB" dirty="0" smtClean="0">
                <a:solidFill>
                  <a:schemeClr val="bg1"/>
                </a:solidFill>
              </a:rPr>
              <a:t>How to level sample question 1</a:t>
            </a:r>
            <a:endParaRPr lang="en-GB" dirty="0">
              <a:solidFill>
                <a:schemeClr val="bg1"/>
              </a:solidFill>
            </a:endParaRP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60229" y="1835458"/>
            <a:ext cx="5871543" cy="4918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16192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Case study for question 2</a:t>
            </a:r>
            <a:endParaRPr lang="en-GB" dirty="0"/>
          </a:p>
        </p:txBody>
      </p:sp>
      <p:pic>
        <p:nvPicPr>
          <p:cNvPr id="5" name="Content Placeholder 4"/>
          <p:cNvPicPr>
            <a:picLocks noGrp="1" noChangeAspect="1"/>
          </p:cNvPicPr>
          <p:nvPr>
            <p:ph idx="1"/>
          </p:nvPr>
        </p:nvPicPr>
        <p:blipFill>
          <a:blip r:embed="rId2"/>
          <a:stretch>
            <a:fillRect/>
          </a:stretch>
        </p:blipFill>
        <p:spPr>
          <a:xfrm>
            <a:off x="555172" y="1509584"/>
            <a:ext cx="10994636" cy="4615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40827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2</a:t>
            </a:r>
            <a:endParaRPr lang="en-GB" dirty="0"/>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Knowledge 2</a:t>
            </a:r>
            <a:endParaRPr kumimoji="0" lang="en-GB"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 3</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 3</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Content Placeholder 4"/>
          <p:cNvPicPr>
            <a:picLocks noGrp="1" noChangeAspect="1"/>
          </p:cNvPicPr>
          <p:nvPr>
            <p:ph idx="1"/>
          </p:nvPr>
        </p:nvPicPr>
        <p:blipFill>
          <a:blip r:embed="rId2"/>
          <a:stretch>
            <a:fillRect/>
          </a:stretch>
        </p:blipFill>
        <p:spPr>
          <a:xfrm>
            <a:off x="838200" y="2587445"/>
            <a:ext cx="10515600" cy="1038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51606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Answer sample question 2</a:t>
            </a:r>
            <a:endParaRPr lang="en-GB" dirty="0"/>
          </a:p>
        </p:txBody>
      </p:sp>
      <p:pic>
        <p:nvPicPr>
          <p:cNvPr id="5" name="Content Placeholder 4"/>
          <p:cNvPicPr>
            <a:picLocks noGrp="1" noChangeAspect="1"/>
          </p:cNvPicPr>
          <p:nvPr>
            <p:ph idx="1"/>
          </p:nvPr>
        </p:nvPicPr>
        <p:blipFill>
          <a:blip r:embed="rId2"/>
          <a:stretch>
            <a:fillRect/>
          </a:stretch>
        </p:blipFill>
        <p:spPr>
          <a:xfrm>
            <a:off x="2292764" y="1491328"/>
            <a:ext cx="7606473" cy="5282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53078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Answer sample question 2</a:t>
            </a:r>
            <a:endParaRPr lang="en-GB" dirty="0"/>
          </a:p>
        </p:txBody>
      </p:sp>
      <p:pic>
        <p:nvPicPr>
          <p:cNvPr id="3" name="Content Placeholder 2"/>
          <p:cNvPicPr>
            <a:picLocks noGrp="1" noChangeAspect="1"/>
          </p:cNvPicPr>
          <p:nvPr>
            <p:ph idx="1"/>
          </p:nvPr>
        </p:nvPicPr>
        <p:blipFill>
          <a:blip r:embed="rId2"/>
          <a:stretch>
            <a:fillRect/>
          </a:stretch>
        </p:blipFill>
        <p:spPr>
          <a:xfrm>
            <a:off x="1561178" y="1611900"/>
            <a:ext cx="9069644" cy="5086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1880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157"/>
            <a:ext cx="10515600" cy="1325563"/>
          </a:xfrm>
          <a:solidFill>
            <a:srgbClr val="C00000"/>
          </a:solidFill>
        </p:spPr>
        <p:txBody>
          <a:bodyPr/>
          <a:lstStyle/>
          <a:p>
            <a:r>
              <a:rPr lang="en-GB" dirty="0" smtClean="0">
                <a:solidFill>
                  <a:schemeClr val="bg1"/>
                </a:solidFill>
              </a:rPr>
              <a:t>How to level sample question 2</a:t>
            </a:r>
            <a:endParaRPr lang="en-GB"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2954152" y="1501162"/>
            <a:ext cx="6283697" cy="5263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23281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smtClean="0"/>
              <a:t>Glossary</a:t>
            </a:r>
            <a:endParaRPr lang="en-GB"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GB" b="1" dirty="0"/>
              <a:t>consumer protection</a:t>
            </a:r>
            <a:r>
              <a:rPr lang="en-GB" dirty="0"/>
              <a:t>; legislation put in place to make sure that consumers are protected when buying products or services in the UK</a:t>
            </a:r>
          </a:p>
          <a:p>
            <a:r>
              <a:rPr lang="en-GB" b="1" dirty="0"/>
              <a:t>employee protection</a:t>
            </a:r>
            <a:r>
              <a:rPr lang="en-GB" dirty="0"/>
              <a:t>; legislation put in place to protect the rights of employees in UK businesses </a:t>
            </a:r>
          </a:p>
          <a:p>
            <a:r>
              <a:rPr lang="en-GB" b="1" dirty="0"/>
              <a:t>environmental protection</a:t>
            </a:r>
            <a:r>
              <a:rPr lang="en-GB" dirty="0"/>
              <a:t>; legislation put in place to ensure that business recycles and managers their waste effectively</a:t>
            </a:r>
          </a:p>
          <a:p>
            <a:r>
              <a:rPr lang="en-GB" b="1" dirty="0"/>
              <a:t>competition policy</a:t>
            </a:r>
            <a:r>
              <a:rPr lang="en-GB" dirty="0"/>
              <a:t>; legislation put in place to promote competition for benefit of consumers, prevent abuse of monopoly power, prevent collusion and prosecute cartels</a:t>
            </a:r>
          </a:p>
          <a:p>
            <a:r>
              <a:rPr lang="en-GB" b="1" dirty="0"/>
              <a:t>health and safety</a:t>
            </a:r>
            <a:r>
              <a:rPr lang="en-GB" dirty="0"/>
              <a:t>; legislation put in place to ensure the health and safety of every worker in a UK business regardless of their trade</a:t>
            </a:r>
          </a:p>
          <a:p>
            <a:endParaRPr lang="en-GB" dirty="0"/>
          </a:p>
        </p:txBody>
      </p:sp>
    </p:spTree>
    <p:extLst>
      <p:ext uri="{BB962C8B-B14F-4D97-AF65-F5344CB8AC3E}">
        <p14:creationId xmlns:p14="http://schemas.microsoft.com/office/powerpoint/2010/main" val="141790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55057" y="3353713"/>
            <a:ext cx="4848216" cy="3232144"/>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2000" cy="2857500"/>
          </a:xfrm>
          <a:prstGeom prst="rect">
            <a:avLst/>
          </a:prstGeom>
        </p:spPr>
      </p:pic>
    </p:spTree>
    <p:extLst>
      <p:ext uri="{BB962C8B-B14F-4D97-AF65-F5344CB8AC3E}">
        <p14:creationId xmlns:p14="http://schemas.microsoft.com/office/powerpoint/2010/main" val="271310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Starter</a:t>
            </a:r>
            <a:endParaRPr lang="en-GB"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GB" dirty="0"/>
              <a:t>Have you ever had anything </a:t>
            </a:r>
            <a:r>
              <a:rPr lang="en-GB" dirty="0" smtClean="0"/>
              <a:t>that </a:t>
            </a:r>
            <a:r>
              <a:rPr lang="en-GB" dirty="0"/>
              <a:t>you had to take back to </a:t>
            </a:r>
            <a:r>
              <a:rPr lang="en-GB" dirty="0" smtClean="0"/>
              <a:t>a shop? What happened?</a:t>
            </a:r>
          </a:p>
          <a:p>
            <a:endParaRPr lang="en-GB" dirty="0" smtClean="0"/>
          </a:p>
          <a:p>
            <a:endParaRPr lang="en-GB" dirty="0"/>
          </a:p>
        </p:txBody>
      </p:sp>
    </p:spTree>
    <p:extLst>
      <p:ext uri="{BB962C8B-B14F-4D97-AF65-F5344CB8AC3E}">
        <p14:creationId xmlns:p14="http://schemas.microsoft.com/office/powerpoint/2010/main" val="4098309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solidFill>
                  <a:schemeClr val="tx1"/>
                </a:solidFill>
              </a:rPr>
              <a:t>Definition: Legislation</a:t>
            </a:r>
            <a:endParaRPr lang="en-GB" dirty="0">
              <a:solidFill>
                <a:schemeClr val="tx1"/>
              </a:solidFill>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smtClean="0"/>
              <a:t>A set of laws suggested by government and made official by parliament</a:t>
            </a:r>
            <a:endParaRPr lang="en-GB" dirty="0"/>
          </a:p>
        </p:txBody>
      </p:sp>
    </p:spTree>
    <p:extLst>
      <p:ext uri="{BB962C8B-B14F-4D97-AF65-F5344CB8AC3E}">
        <p14:creationId xmlns:p14="http://schemas.microsoft.com/office/powerpoint/2010/main" val="69336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Autofit/>
          </a:bodyPr>
          <a:lstStyle/>
          <a:p>
            <a:r>
              <a:rPr lang="en-GB" sz="4800" b="1" dirty="0" smtClean="0">
                <a:solidFill>
                  <a:srgbClr val="0070C0"/>
                </a:solidFill>
              </a:rPr>
              <a:t>The effects on business of legislation</a:t>
            </a:r>
            <a:endParaRPr lang="en-GB" sz="48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317665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solidFill>
                  <a:schemeClr val="bg1"/>
                </a:solidFill>
              </a:rPr>
              <a:t>Legislation introduction</a:t>
            </a:r>
            <a:endParaRPr lang="en-GB" dirty="0">
              <a:solidFill>
                <a:schemeClr val="bg1"/>
              </a:solidFill>
            </a:endParaRPr>
          </a:p>
        </p:txBody>
      </p:sp>
      <p:sp>
        <p:nvSpPr>
          <p:cNvPr id="5" name="Content Placeholder 4"/>
          <p:cNvSpPr>
            <a:spLocks noGrp="1"/>
          </p:cNvSpPr>
          <p:nvPr>
            <p:ph idx="1"/>
          </p:nvPr>
        </p:nvSpPr>
        <p:spPr>
          <a:xfrm>
            <a:off x="749709" y="1963276"/>
            <a:ext cx="10515600" cy="4351338"/>
          </a:xfrm>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smtClean="0"/>
              <a:t>You </a:t>
            </a:r>
            <a:r>
              <a:rPr lang="en-GB" b="1" dirty="0" smtClean="0"/>
              <a:t>don’t</a:t>
            </a:r>
            <a:r>
              <a:rPr lang="en-GB" dirty="0" smtClean="0"/>
              <a:t> need to know the dates of the laws</a:t>
            </a:r>
          </a:p>
          <a:p>
            <a:r>
              <a:rPr lang="en-GB" dirty="0" smtClean="0"/>
              <a:t>You </a:t>
            </a:r>
            <a:r>
              <a:rPr lang="en-GB" b="1" dirty="0" smtClean="0"/>
              <a:t>do</a:t>
            </a:r>
            <a:r>
              <a:rPr lang="en-GB" dirty="0" smtClean="0"/>
              <a:t> need to be able to discuss the effect of the law on business e.g. how the new minimum wage will increase the costs of the business and so the business is less profitable as a result</a:t>
            </a:r>
          </a:p>
          <a:p>
            <a:r>
              <a:rPr lang="en-GB" dirty="0" smtClean="0"/>
              <a:t>Legislation falls into these 5 categories:</a:t>
            </a:r>
          </a:p>
          <a:p>
            <a:pPr marL="914400" lvl="1" indent="-457200">
              <a:buFont typeface="+mj-lt"/>
              <a:buAutoNum type="arabicPeriod"/>
            </a:pPr>
            <a:r>
              <a:rPr lang="en-GB" dirty="0"/>
              <a:t>consumer protection</a:t>
            </a:r>
          </a:p>
          <a:p>
            <a:pPr marL="914400" lvl="1" indent="-457200">
              <a:buFont typeface="+mj-lt"/>
              <a:buAutoNum type="arabicPeriod"/>
            </a:pPr>
            <a:r>
              <a:rPr lang="en-GB" dirty="0"/>
              <a:t>employee protection</a:t>
            </a:r>
          </a:p>
          <a:p>
            <a:pPr marL="914400" lvl="1" indent="-457200">
              <a:buFont typeface="+mj-lt"/>
              <a:buAutoNum type="arabicPeriod"/>
            </a:pPr>
            <a:r>
              <a:rPr lang="en-GB" dirty="0"/>
              <a:t>environmental protection</a:t>
            </a:r>
          </a:p>
          <a:p>
            <a:pPr marL="914400" lvl="1" indent="-457200">
              <a:buFont typeface="+mj-lt"/>
              <a:buAutoNum type="arabicPeriod"/>
            </a:pPr>
            <a:r>
              <a:rPr lang="en-GB" dirty="0"/>
              <a:t>competition policy</a:t>
            </a:r>
          </a:p>
          <a:p>
            <a:pPr marL="914400" lvl="1" indent="-457200">
              <a:buFont typeface="+mj-lt"/>
              <a:buAutoNum type="arabicPeriod"/>
            </a:pPr>
            <a:r>
              <a:rPr lang="en-GB" dirty="0"/>
              <a:t>health and </a:t>
            </a:r>
            <a:r>
              <a:rPr lang="en-GB" dirty="0" smtClean="0"/>
              <a:t>safety</a:t>
            </a:r>
            <a:endParaRPr lang="en-GB" dirty="0"/>
          </a:p>
          <a:p>
            <a:pPr marL="0" indent="0">
              <a:buNone/>
            </a:pPr>
            <a:r>
              <a:rPr lang="en-GB" dirty="0" smtClean="0"/>
              <a:t>Get ready to make some notes on these laws</a:t>
            </a:r>
            <a:endParaRPr lang="en-GB" dirty="0"/>
          </a:p>
        </p:txBody>
      </p:sp>
      <p:graphicFrame>
        <p:nvGraphicFramePr>
          <p:cNvPr id="3" name="Diagram 2"/>
          <p:cNvGraphicFramePr/>
          <p:nvPr>
            <p:extLst>
              <p:ext uri="{D42A27DB-BD31-4B8C-83A1-F6EECF244321}">
                <p14:modId xmlns:p14="http://schemas.microsoft.com/office/powerpoint/2010/main" val="1007232034"/>
              </p:ext>
            </p:extLst>
          </p:nvPr>
        </p:nvGraphicFramePr>
        <p:xfrm>
          <a:off x="7783871" y="3303639"/>
          <a:ext cx="2716981" cy="2913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0479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#1 Consumer Protection Law</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buNone/>
            </a:pPr>
            <a:r>
              <a:rPr lang="en-GB" dirty="0" smtClean="0"/>
              <a:t>Consumer Rights Act 2015</a:t>
            </a:r>
          </a:p>
          <a:p>
            <a:pPr marL="0" indent="0">
              <a:buNone/>
            </a:pPr>
            <a:r>
              <a:rPr lang="en-GB" dirty="0" smtClean="0"/>
              <a:t>The </a:t>
            </a:r>
            <a:r>
              <a:rPr lang="en-GB" dirty="0"/>
              <a:t>law protects </a:t>
            </a:r>
            <a:r>
              <a:rPr lang="en-GB" dirty="0" smtClean="0"/>
              <a:t>consumer </a:t>
            </a:r>
            <a:r>
              <a:rPr lang="en-GB" dirty="0"/>
              <a:t>rights when </a:t>
            </a:r>
            <a:r>
              <a:rPr lang="en-GB" dirty="0" smtClean="0"/>
              <a:t>they </a:t>
            </a:r>
            <a:r>
              <a:rPr lang="en-GB" dirty="0"/>
              <a:t>buy goods or services. </a:t>
            </a:r>
            <a:endParaRPr lang="en-GB" dirty="0" smtClean="0"/>
          </a:p>
          <a:p>
            <a:pPr marL="0" indent="0">
              <a:buNone/>
            </a:pPr>
            <a:r>
              <a:rPr lang="en-GB" dirty="0" smtClean="0"/>
              <a:t>Customers </a:t>
            </a:r>
            <a:r>
              <a:rPr lang="en-GB" dirty="0"/>
              <a:t>have legal rights if the item you bought is:</a:t>
            </a:r>
          </a:p>
          <a:p>
            <a:r>
              <a:rPr lang="en-GB" dirty="0"/>
              <a:t>broken or damaged ('not of satisfactory quality')</a:t>
            </a:r>
          </a:p>
          <a:p>
            <a:r>
              <a:rPr lang="en-GB" dirty="0"/>
              <a:t>unusable (‘not fit for purpose’)</a:t>
            </a:r>
          </a:p>
          <a:p>
            <a:r>
              <a:rPr lang="en-GB" dirty="0"/>
              <a:t>not what was advertised or doesn’t match the seller’s </a:t>
            </a:r>
            <a:r>
              <a:rPr lang="en-GB" dirty="0" smtClean="0"/>
              <a:t>description</a:t>
            </a:r>
          </a:p>
          <a:p>
            <a:r>
              <a:rPr lang="en-GB" dirty="0" smtClean="0">
                <a:solidFill>
                  <a:srgbClr val="FF0000"/>
                </a:solidFill>
              </a:rPr>
              <a:t>Can you match the problems to the photos?</a:t>
            </a:r>
            <a:endParaRPr lang="en-GB" dirty="0">
              <a:solidFill>
                <a:srgbClr val="FF0000"/>
              </a:solidFill>
            </a:endParaRPr>
          </a:p>
          <a:p>
            <a:endParaRPr lang="en-GB" dirty="0"/>
          </a:p>
        </p:txBody>
      </p:sp>
      <p:pic>
        <p:nvPicPr>
          <p:cNvPr id="7"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273102" y="1825625"/>
            <a:ext cx="2998718" cy="2274427"/>
          </a:xfrm>
          <a:prstGeom prst="rect">
            <a:avLst/>
          </a:prstGeom>
        </p:spPr>
      </p:pic>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273101" y="4394157"/>
            <a:ext cx="2998719" cy="1782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37882" y="2868510"/>
            <a:ext cx="2499549" cy="2463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8737882" y="1986116"/>
            <a:ext cx="327460" cy="369332"/>
          </a:xfrm>
          <a:prstGeom prst="rect">
            <a:avLst/>
          </a:prstGeom>
          <a:solidFill>
            <a:srgbClr val="C00000"/>
          </a:solidFill>
        </p:spPr>
        <p:txBody>
          <a:bodyPr wrap="square" rtlCol="0">
            <a:spAutoFit/>
          </a:bodyPr>
          <a:lstStyle/>
          <a:p>
            <a:r>
              <a:rPr lang="en-GB" dirty="0" smtClean="0">
                <a:solidFill>
                  <a:schemeClr val="bg1"/>
                </a:solidFill>
                <a:latin typeface="Arial Rounded MT Bold" panose="020F0704030504030204" pitchFamily="34" charset="0"/>
              </a:rPr>
              <a:t>A</a:t>
            </a:r>
            <a:endParaRPr lang="en-GB" dirty="0">
              <a:solidFill>
                <a:schemeClr val="bg1"/>
              </a:solidFill>
              <a:latin typeface="Arial Rounded MT Bold" panose="020F0704030504030204" pitchFamily="34" charset="0"/>
            </a:endParaRPr>
          </a:p>
        </p:txBody>
      </p:sp>
      <p:sp>
        <p:nvSpPr>
          <p:cNvPr id="11" name="TextBox 10"/>
          <p:cNvSpPr txBox="1"/>
          <p:nvPr/>
        </p:nvSpPr>
        <p:spPr>
          <a:xfrm>
            <a:off x="10850978" y="2962838"/>
            <a:ext cx="327460" cy="369332"/>
          </a:xfrm>
          <a:prstGeom prst="rect">
            <a:avLst/>
          </a:prstGeom>
          <a:solidFill>
            <a:srgbClr val="C00000"/>
          </a:solidFill>
        </p:spPr>
        <p:txBody>
          <a:bodyPr wrap="square" rtlCol="0">
            <a:spAutoFit/>
          </a:bodyPr>
          <a:lstStyle/>
          <a:p>
            <a:r>
              <a:rPr lang="en-GB" dirty="0" smtClean="0">
                <a:solidFill>
                  <a:schemeClr val="bg1"/>
                </a:solidFill>
                <a:latin typeface="Arial Rounded MT Bold" panose="020F0704030504030204" pitchFamily="34" charset="0"/>
              </a:rPr>
              <a:t>B</a:t>
            </a:r>
            <a:endParaRPr lang="en-GB" dirty="0">
              <a:solidFill>
                <a:schemeClr val="bg1"/>
              </a:solidFill>
              <a:latin typeface="Arial Rounded MT Bold" panose="020F0704030504030204" pitchFamily="34" charset="0"/>
            </a:endParaRPr>
          </a:p>
        </p:txBody>
      </p:sp>
      <p:sp>
        <p:nvSpPr>
          <p:cNvPr id="12" name="TextBox 11"/>
          <p:cNvSpPr txBox="1"/>
          <p:nvPr/>
        </p:nvSpPr>
        <p:spPr>
          <a:xfrm>
            <a:off x="8737882" y="5659990"/>
            <a:ext cx="327460" cy="369332"/>
          </a:xfrm>
          <a:prstGeom prst="rect">
            <a:avLst/>
          </a:prstGeom>
          <a:solidFill>
            <a:srgbClr val="C00000"/>
          </a:solidFill>
        </p:spPr>
        <p:txBody>
          <a:bodyPr wrap="square" rtlCol="0">
            <a:spAutoFit/>
          </a:bodyPr>
          <a:lstStyle/>
          <a:p>
            <a:r>
              <a:rPr lang="en-GB" dirty="0" smtClean="0">
                <a:solidFill>
                  <a:schemeClr val="bg1"/>
                </a:solidFill>
                <a:latin typeface="Arial Rounded MT Bold" panose="020F0704030504030204" pitchFamily="34" charset="0"/>
              </a:rPr>
              <a:t>C</a:t>
            </a:r>
            <a:endParaRPr lang="en-GB"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2815754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solidFill>
                  <a:schemeClr val="bg1"/>
                </a:solidFill>
              </a:rPr>
              <a:t>#1 Consumer protection effect on business</a:t>
            </a:r>
            <a:endParaRPr lang="en-GB" dirty="0">
              <a:solidFill>
                <a:schemeClr val="bg1"/>
              </a:solidFill>
            </a:endParaRP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smtClean="0"/>
              <a:t>Under the consumer protection act a business must not give false or misleading information about products</a:t>
            </a:r>
          </a:p>
          <a:p>
            <a:r>
              <a:rPr lang="en-GB" dirty="0" smtClean="0"/>
              <a:t>E.g. fake designer handbags marked as genuine are in breach of the act</a:t>
            </a:r>
          </a:p>
          <a:p>
            <a:r>
              <a:rPr lang="en-GB" dirty="0" smtClean="0">
                <a:solidFill>
                  <a:srgbClr val="FF0000"/>
                </a:solidFill>
              </a:rPr>
              <a:t>Under the act, unhappy consumers can claim a refund, replacement, repair or price reduction, what kind of impact will this have on cost, reputation and profitability?</a:t>
            </a:r>
            <a:endParaRPr lang="en-GB" dirty="0">
              <a:solidFill>
                <a:srgbClr val="FF0000"/>
              </a:solidFill>
            </a:endParaRPr>
          </a:p>
        </p:txBody>
      </p:sp>
      <p:sp>
        <p:nvSpPr>
          <p:cNvPr id="4" name="Content Placeholder 3"/>
          <p:cNvSpPr>
            <a:spLocks noGrp="1"/>
          </p:cNvSpPr>
          <p:nvPr>
            <p:ph sz="half" idx="2"/>
          </p:nvPr>
        </p:nvSpPr>
        <p:spPr/>
        <p:txBody>
          <a:bodyPr>
            <a:normAutofit fontScale="92500" lnSpcReduction="10000"/>
          </a:bodyPr>
          <a:lstStyle/>
          <a:p>
            <a:endParaRPr lang="en-GB" dirty="0"/>
          </a:p>
        </p:txBody>
      </p:sp>
      <p:pic>
        <p:nvPicPr>
          <p:cNvPr id="5" name="Picture 2" descr="http://www.themeatsite.com/slir/w280/imagelib/69_findus.jpg">
            <a:hlinkClick r:id="rId2"/>
          </p:cNvPr>
          <p:cNvPicPr>
            <a:picLocks noChangeAspect="1" noChangeArrowheads="1"/>
          </p:cNvPicPr>
          <p:nvPr/>
        </p:nvPicPr>
        <p:blipFill>
          <a:blip r:embed="rId3" cstate="print"/>
          <a:srcRect/>
          <a:stretch>
            <a:fillRect/>
          </a:stretch>
        </p:blipFill>
        <p:spPr bwMode="auto">
          <a:xfrm>
            <a:off x="6172200" y="1825625"/>
            <a:ext cx="3907432" cy="2944531"/>
          </a:xfrm>
          <a:prstGeom prst="rect">
            <a:avLst/>
          </a:prstGeom>
          <a:noFill/>
        </p:spPr>
      </p:pic>
      <p:pic>
        <p:nvPicPr>
          <p:cNvPr id="6" name="Picture 4" descr="http://i.dailymail.co.uk/i/pix/2013/02/22/article-2282705-182429F0000005DC-517_634x441.jp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251347">
            <a:off x="7784955" y="3568177"/>
            <a:ext cx="3456029" cy="2403958"/>
          </a:xfrm>
          <a:prstGeom prst="rect">
            <a:avLst/>
          </a:prstGeom>
          <a:noFill/>
        </p:spPr>
      </p:pic>
    </p:spTree>
    <p:extLst>
      <p:ext uri="{BB962C8B-B14F-4D97-AF65-F5344CB8AC3E}">
        <p14:creationId xmlns:p14="http://schemas.microsoft.com/office/powerpoint/2010/main" val="3710118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TotalTime>
  <Words>1719</Words>
  <Application>Microsoft Office PowerPoint</Application>
  <PresentationFormat>Widescreen</PresentationFormat>
  <Paragraphs>184</Paragraphs>
  <Slides>39</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Arial Black</vt:lpstr>
      <vt:lpstr>Arial Rounded MT Bold</vt:lpstr>
      <vt:lpstr>Calibri</vt:lpstr>
      <vt:lpstr>Calibri Light</vt:lpstr>
      <vt:lpstr>Wingdings</vt:lpstr>
      <vt:lpstr>Office Theme</vt:lpstr>
      <vt:lpstr>4_Office Theme</vt:lpstr>
      <vt:lpstr>PowerPoint Presentation</vt:lpstr>
      <vt:lpstr>Worksheet</vt:lpstr>
      <vt:lpstr>From Edexcel</vt:lpstr>
      <vt:lpstr>Starter</vt:lpstr>
      <vt:lpstr>Definition: Legislation</vt:lpstr>
      <vt:lpstr>PowerPoint Presentation</vt:lpstr>
      <vt:lpstr>Legislation introduction</vt:lpstr>
      <vt:lpstr>#1 Consumer Protection Law</vt:lpstr>
      <vt:lpstr>#1 Consumer protection effect on business</vt:lpstr>
      <vt:lpstr>#2 Employee protection</vt:lpstr>
      <vt:lpstr>#2 Employee protection: Employment Rights Act</vt:lpstr>
      <vt:lpstr>#2 Employee protection: National Minimum Wage Act</vt:lpstr>
      <vt:lpstr>Suggested activity – minimum wage</vt:lpstr>
      <vt:lpstr>#2 Employee protection: National living wage</vt:lpstr>
      <vt:lpstr>#2 Employee protection: Working Time Regulations 1998</vt:lpstr>
      <vt:lpstr>#2 Employee protection: Pensions Act 2008</vt:lpstr>
      <vt:lpstr>#2 Employee protection: Equality Act 2010</vt:lpstr>
      <vt:lpstr>#3 Environmental protection</vt:lpstr>
      <vt:lpstr>#4 Competition policy</vt:lpstr>
      <vt:lpstr>Suggested activity – CMA investigation</vt:lpstr>
      <vt:lpstr>#5 Health and Safety at Work Act: workplace hazard</vt:lpstr>
      <vt:lpstr>#5 Health and Safety at Work Act: employer duties</vt:lpstr>
      <vt:lpstr> #5 Health and Safety at Work Act  </vt:lpstr>
      <vt:lpstr>Impact of legislation on business cost</vt:lpstr>
      <vt:lpstr>Impact of legislation on business training needs</vt:lpstr>
      <vt:lpstr>Impact of legislation on business recruitment</vt:lpstr>
      <vt:lpstr>Sample Edexcel A2 questions</vt:lpstr>
      <vt:lpstr>Case study for question 1</vt:lpstr>
      <vt:lpstr>Sample question 1</vt:lpstr>
      <vt:lpstr>Answer sample question 1</vt:lpstr>
      <vt:lpstr>Answer sample question 1</vt:lpstr>
      <vt:lpstr>How to level sample question 1</vt:lpstr>
      <vt:lpstr>Case study for question 2</vt:lpstr>
      <vt:lpstr>Sample question 2</vt:lpstr>
      <vt:lpstr>Answer sample question 2</vt:lpstr>
      <vt:lpstr>Answer sample question 2</vt:lpstr>
      <vt:lpstr>How to level sample question 2</vt:lpstr>
      <vt:lpstr>Glossary</vt:lpstr>
      <vt:lpstr>PowerPoint Presentation</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Sarah</cp:lastModifiedBy>
  <cp:revision>98</cp:revision>
  <dcterms:created xsi:type="dcterms:W3CDTF">2017-05-29T18:04:54Z</dcterms:created>
  <dcterms:modified xsi:type="dcterms:W3CDTF">2019-11-10T15:58:44Z</dcterms:modified>
</cp:coreProperties>
</file>