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297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33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</a:t>
            </a:r>
            <a:r>
              <a:rPr lang="en-GB" baseline="0" smtClean="0"/>
              <a:t>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</a:t>
            </a:r>
            <a:r>
              <a:rPr lang="en-GB" baseline="0" smtClean="0"/>
              <a:t>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ignore the costs</a:t>
            </a:r>
            <a:r>
              <a:rPr lang="en-GB" baseline="0" dirty="0" smtClean="0"/>
              <a:t> and benefits of their market decisions on society- they are driven purely by self-interest.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and society not considered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Steep gradient. Price changes by large</a:t>
            </a:r>
            <a:r>
              <a:rPr lang="en-GB" baseline="0" dirty="0" smtClean="0"/>
              <a:t> amount q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changes by little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</a:t>
            </a:r>
            <a:r>
              <a:rPr lang="en-GB" sz="4000" dirty="0" smtClean="0"/>
              <a:t>market failure- </a:t>
            </a:r>
            <a:r>
              <a:rPr lang="en-GB" sz="4000" dirty="0" smtClean="0"/>
              <a:t>a definition </a:t>
            </a:r>
          </a:p>
          <a:p>
            <a:r>
              <a:rPr lang="en-GB" sz="4000" dirty="0" smtClean="0"/>
              <a:t>Externalities- what they are</a:t>
            </a:r>
            <a:endParaRPr lang="en-GB" sz="4000" dirty="0" smtClean="0"/>
          </a:p>
          <a:p>
            <a:r>
              <a:rPr lang="en-GB" sz="4000" dirty="0" smtClean="0"/>
              <a:t>Negative externalities- what they are</a:t>
            </a:r>
          </a:p>
          <a:p>
            <a:r>
              <a:rPr lang="en-GB" sz="4000" dirty="0" smtClean="0"/>
              <a:t>The difference between private and social costs</a:t>
            </a:r>
          </a:p>
          <a:p>
            <a:r>
              <a:rPr lang="en-GB" sz="4000" dirty="0" smtClean="0"/>
              <a:t>The difference between private and social </a:t>
            </a:r>
            <a:r>
              <a:rPr lang="en-GB" sz="4000" dirty="0" smtClean="0"/>
              <a:t>benefits</a:t>
            </a:r>
            <a:endParaRPr lang="en-GB" sz="4000" dirty="0" smtClean="0"/>
          </a:p>
          <a:p>
            <a:r>
              <a:rPr lang="en-GB" sz="4000" dirty="0" smtClean="0"/>
              <a:t>Negative externalities- the crucial diagrams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A definition:</a:t>
            </a:r>
          </a:p>
          <a:p>
            <a:pPr>
              <a:buNone/>
            </a:pPr>
            <a:r>
              <a:rPr lang="en-GB" sz="4000" dirty="0" smtClean="0"/>
              <a:t>Market failure occurs when the price mechanism fails to deliver the optimal and most efficient allocation for society as a whole</a:t>
            </a:r>
          </a:p>
          <a:p>
            <a:pPr>
              <a:buNone/>
            </a:pPr>
            <a:r>
              <a:rPr lang="en-GB" sz="4000" dirty="0" smtClean="0"/>
              <a:t>The ‘wrong’ level of output occurs-</a:t>
            </a:r>
          </a:p>
          <a:p>
            <a:pPr>
              <a:buNone/>
            </a:pPr>
            <a:r>
              <a:rPr lang="en-GB" sz="4000" dirty="0" smtClean="0"/>
              <a:t>Could be too little, too much or none at all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Externalities- what they are</a:t>
            </a:r>
            <a:endParaRPr lang="en-GB" sz="4000" dirty="0" smtClean="0"/>
          </a:p>
          <a:p>
            <a:r>
              <a:rPr lang="en-GB" sz="4000" dirty="0" smtClean="0"/>
              <a:t>Economic agents only consider their </a:t>
            </a:r>
            <a:r>
              <a:rPr lang="en-GB" sz="4000" b="1" dirty="0" smtClean="0"/>
              <a:t>personal </a:t>
            </a:r>
            <a:r>
              <a:rPr lang="en-GB" sz="4000" dirty="0" smtClean="0"/>
              <a:t>costs and benefits</a:t>
            </a:r>
          </a:p>
          <a:p>
            <a:r>
              <a:rPr lang="en-GB" sz="4000" dirty="0" smtClean="0"/>
              <a:t>Decisions are made purely out of self-interest</a:t>
            </a:r>
          </a:p>
          <a:p>
            <a:r>
              <a:rPr lang="en-GB" sz="4000" dirty="0" smtClean="0"/>
              <a:t>Ignore the costs and benefits to others from their actions</a:t>
            </a:r>
          </a:p>
          <a:p>
            <a:r>
              <a:rPr lang="en-GB" sz="4000" dirty="0" smtClean="0"/>
              <a:t>Markets where this is especially apparent- tobacco, alcohol, education, healthcare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Negative e</a:t>
            </a:r>
            <a:r>
              <a:rPr lang="en-GB" sz="4000" dirty="0" smtClean="0"/>
              <a:t>xternalities- what they are</a:t>
            </a:r>
            <a:endParaRPr lang="en-GB" sz="4000" dirty="0" smtClean="0"/>
          </a:p>
          <a:p>
            <a:r>
              <a:rPr lang="en-GB" sz="4000" dirty="0" smtClean="0"/>
              <a:t>Costs generated, but ignored by market participants</a:t>
            </a:r>
          </a:p>
          <a:p>
            <a:r>
              <a:rPr lang="en-GB" sz="4000" dirty="0" smtClean="0"/>
              <a:t>Leads to market not producing socially optimum level of 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4000" dirty="0" smtClean="0"/>
              <a:t>Private, external and social costs</a:t>
            </a:r>
            <a:endParaRPr lang="en-GB" sz="4000" dirty="0" smtClean="0"/>
          </a:p>
          <a:p>
            <a:r>
              <a:rPr lang="en-GB" sz="4000" dirty="0" smtClean="0"/>
              <a:t>Private costs- paid by buyers and sellers in a transaction.</a:t>
            </a:r>
          </a:p>
          <a:p>
            <a:r>
              <a:rPr lang="en-GB" sz="4000" dirty="0" smtClean="0"/>
              <a:t>F</a:t>
            </a:r>
            <a:r>
              <a:rPr lang="en-GB" sz="4000" dirty="0" smtClean="0"/>
              <a:t>inancial decision (Opp. Cost)- motivation for economic activity</a:t>
            </a:r>
            <a:endParaRPr lang="en-GB" sz="4000" dirty="0" smtClean="0"/>
          </a:p>
          <a:p>
            <a:r>
              <a:rPr lang="en-GB" sz="4000" dirty="0" smtClean="0"/>
              <a:t>External costs- paid by a 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party- outside the transaction- ignored by buyer and seller</a:t>
            </a:r>
          </a:p>
          <a:p>
            <a:r>
              <a:rPr lang="en-GB" sz="4000" dirty="0" smtClean="0"/>
              <a:t>Social costs- the sum of private and external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Private, external and social benefits</a:t>
            </a:r>
            <a:endParaRPr lang="en-GB" sz="4000" dirty="0" smtClean="0"/>
          </a:p>
          <a:p>
            <a:r>
              <a:rPr lang="en-GB" sz="4000" dirty="0" smtClean="0"/>
              <a:t>Private benefits- enjoyed by buyers and sellers in a transaction.</a:t>
            </a:r>
          </a:p>
          <a:p>
            <a:r>
              <a:rPr lang="en-GB" sz="4000" dirty="0" smtClean="0"/>
              <a:t>Financial decision - </a:t>
            </a:r>
            <a:r>
              <a:rPr lang="en-GB" sz="4000" dirty="0" smtClean="0"/>
              <a:t>motivation for economic activity</a:t>
            </a:r>
            <a:endParaRPr lang="en-GB" sz="4000" dirty="0" smtClean="0"/>
          </a:p>
          <a:p>
            <a:r>
              <a:rPr lang="en-GB" sz="4000" dirty="0" smtClean="0"/>
              <a:t>External benefits- enjoyed by a 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party- outside the transaction- ignored by buyer and seller as they won’t enjoy them</a:t>
            </a:r>
          </a:p>
          <a:p>
            <a:r>
              <a:rPr lang="en-GB" sz="4000" dirty="0" smtClean="0"/>
              <a:t>Social benefits- the sum of private and external benefits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Market failure exists with externalities because</a:t>
            </a:r>
          </a:p>
          <a:p>
            <a:r>
              <a:rPr lang="en-GB" sz="4000" dirty="0" smtClean="0"/>
              <a:t>Some costs and benefits happen outside the economic transaction</a:t>
            </a:r>
          </a:p>
          <a:p>
            <a:r>
              <a:rPr lang="en-GB" sz="4000" dirty="0" smtClean="0"/>
              <a:t>Private costs and benefits ignore account of social costs and benefits</a:t>
            </a:r>
          </a:p>
          <a:p>
            <a:r>
              <a:rPr lang="en-GB" sz="4000" dirty="0" smtClean="0"/>
              <a:t>Market mechanism produces market optimal output, not social optimal output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failure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Negative externalities</a:t>
            </a:r>
          </a:p>
          <a:p>
            <a:r>
              <a:rPr lang="en-GB" sz="4000" dirty="0" smtClean="0"/>
              <a:t>Lead to the market overproducing</a:t>
            </a:r>
          </a:p>
          <a:p>
            <a:r>
              <a:rPr lang="en-GB" sz="4000" dirty="0" smtClean="0"/>
              <a:t>Market output &gt; socially optimum output</a:t>
            </a:r>
          </a:p>
          <a:p>
            <a:r>
              <a:rPr lang="en-GB" sz="4000" dirty="0" smtClean="0"/>
              <a:t>Cigarette market example</a:t>
            </a:r>
          </a:p>
          <a:p>
            <a:pPr>
              <a:buNone/>
            </a:pPr>
            <a:r>
              <a:rPr lang="en-GB" sz="4000" dirty="0" smtClean="0"/>
              <a:t>Private costs of production: labour, energy, transport, marketing</a:t>
            </a:r>
          </a:p>
          <a:p>
            <a:pPr>
              <a:buNone/>
            </a:pPr>
            <a:r>
              <a:rPr lang="en-GB" sz="4000" dirty="0" smtClean="0"/>
              <a:t>External costs of production: healthcare, fire service, litter collection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November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Market failure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November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Price, Cost, Benefit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51720" y="1916832"/>
            <a:ext cx="4392488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23728" y="1916832"/>
            <a:ext cx="4176464" cy="33123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170080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6" y="508518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MPB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211960" y="3645024"/>
            <a:ext cx="0" cy="19442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19672" y="3573016"/>
            <a:ext cx="244827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95936" y="5733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335699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599</Words>
  <Application>Microsoft Office PowerPoint</Application>
  <PresentationFormat>On-screen Show (4:3)</PresentationFormat>
  <Paragraphs>87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Market failure (1)</vt:lpstr>
      <vt:lpstr>Market failure (1)</vt:lpstr>
      <vt:lpstr>Market failure (1)</vt:lpstr>
      <vt:lpstr>Market failure (1)</vt:lpstr>
      <vt:lpstr>Market failure (1)</vt:lpstr>
      <vt:lpstr>Market failure (1)</vt:lpstr>
      <vt:lpstr>Market failure (1)</vt:lpstr>
      <vt:lpstr>Market failure (1)</vt:lpstr>
      <vt:lpstr>Market failure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116</cp:revision>
  <dcterms:created xsi:type="dcterms:W3CDTF">2014-06-22T18:50:03Z</dcterms:created>
  <dcterms:modified xsi:type="dcterms:W3CDTF">2014-11-25T23:28:54Z</dcterms:modified>
</cp:coreProperties>
</file>