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50"/>
  </p:notesMasterIdLst>
  <p:sldIdLst>
    <p:sldId id="256" r:id="rId3"/>
    <p:sldId id="266" r:id="rId4"/>
    <p:sldId id="258" r:id="rId5"/>
    <p:sldId id="274" r:id="rId6"/>
    <p:sldId id="269" r:id="rId7"/>
    <p:sldId id="284" r:id="rId8"/>
    <p:sldId id="304" r:id="rId9"/>
    <p:sldId id="311" r:id="rId10"/>
    <p:sldId id="312" r:id="rId11"/>
    <p:sldId id="313" r:id="rId12"/>
    <p:sldId id="314" r:id="rId13"/>
    <p:sldId id="326" r:id="rId14"/>
    <p:sldId id="297" r:id="rId15"/>
    <p:sldId id="299" r:id="rId16"/>
    <p:sldId id="301" r:id="rId17"/>
    <p:sldId id="303" r:id="rId18"/>
    <p:sldId id="324" r:id="rId19"/>
    <p:sldId id="325" r:id="rId20"/>
    <p:sldId id="321" r:id="rId21"/>
    <p:sldId id="323" r:id="rId22"/>
    <p:sldId id="319" r:id="rId23"/>
    <p:sldId id="328" r:id="rId24"/>
    <p:sldId id="296" r:id="rId25"/>
    <p:sldId id="295" r:id="rId26"/>
    <p:sldId id="305" r:id="rId27"/>
    <p:sldId id="307" r:id="rId28"/>
    <p:sldId id="308" r:id="rId29"/>
    <p:sldId id="309" r:id="rId30"/>
    <p:sldId id="310" r:id="rId31"/>
    <p:sldId id="300" r:id="rId32"/>
    <p:sldId id="298" r:id="rId33"/>
    <p:sldId id="302" r:id="rId34"/>
    <p:sldId id="315" r:id="rId35"/>
    <p:sldId id="316" r:id="rId36"/>
    <p:sldId id="327" r:id="rId37"/>
    <p:sldId id="318" r:id="rId38"/>
    <p:sldId id="317" r:id="rId39"/>
    <p:sldId id="320" r:id="rId40"/>
    <p:sldId id="286" r:id="rId41"/>
    <p:sldId id="287" r:id="rId42"/>
    <p:sldId id="288" r:id="rId43"/>
    <p:sldId id="291" r:id="rId44"/>
    <p:sldId id="292" r:id="rId45"/>
    <p:sldId id="293" r:id="rId46"/>
    <p:sldId id="294" r:id="rId47"/>
    <p:sldId id="263" r:id="rId48"/>
    <p:sldId id="283" r:id="rId49"/>
  </p:sldIdLst>
  <p:sldSz cx="12192000" cy="6858000"/>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049" autoAdjust="0"/>
  </p:normalViewPr>
  <p:slideViewPr>
    <p:cSldViewPr snapToGrid="0">
      <p:cViewPr varScale="1">
        <p:scale>
          <a:sx n="67" d="100"/>
          <a:sy n="67" d="100"/>
        </p:scale>
        <p:origin x="121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idx="1"/>
          </p:nvPr>
        </p:nvSpPr>
        <p:spPr>
          <a:xfrm>
            <a:off x="3898102" y="0"/>
            <a:ext cx="2982119" cy="501879"/>
          </a:xfrm>
          <a:prstGeom prst="rect">
            <a:avLst/>
          </a:prstGeom>
        </p:spPr>
        <p:txBody>
          <a:bodyPr vert="horz" lIns="96478" tIns="48239" rIns="96478" bIns="48239" rtlCol="0"/>
          <a:lstStyle>
            <a:lvl1pPr algn="r">
              <a:defRPr sz="1300"/>
            </a:lvl1pPr>
          </a:lstStyle>
          <a:p>
            <a:fld id="{80CDDF2D-05C4-4A88-9551-1014C7760738}" type="datetimeFigureOut">
              <a:rPr lang="en-GB" smtClean="0"/>
              <a:t>02/04/2018</a:t>
            </a:fld>
            <a:endParaRPr lang="en-GB"/>
          </a:p>
        </p:txBody>
      </p:sp>
      <p:sp>
        <p:nvSpPr>
          <p:cNvPr id="4" name="Slide Image Placeholder 3"/>
          <p:cNvSpPr>
            <a:spLocks noGrp="1" noRot="1" noChangeAspect="1"/>
          </p:cNvSpPr>
          <p:nvPr>
            <p:ph type="sldImg" idx="2"/>
          </p:nvPr>
        </p:nvSpPr>
        <p:spPr>
          <a:xfrm>
            <a:off x="442913" y="1250950"/>
            <a:ext cx="5997575" cy="3375025"/>
          </a:xfrm>
          <a:prstGeom prst="rect">
            <a:avLst/>
          </a:prstGeom>
          <a:noFill/>
          <a:ln w="12700">
            <a:solidFill>
              <a:prstClr val="black"/>
            </a:solidFill>
          </a:ln>
        </p:spPr>
        <p:txBody>
          <a:bodyPr vert="horz" lIns="96478" tIns="48239" rIns="96478" bIns="48239" rtlCol="0" anchor="ctr"/>
          <a:lstStyle/>
          <a:p>
            <a:endParaRPr lang="en-GB"/>
          </a:p>
        </p:txBody>
      </p:sp>
      <p:sp>
        <p:nvSpPr>
          <p:cNvPr id="5" name="Notes Placeholder 4"/>
          <p:cNvSpPr>
            <a:spLocks noGrp="1"/>
          </p:cNvSpPr>
          <p:nvPr>
            <p:ph type="body" sz="quarter" idx="3"/>
          </p:nvPr>
        </p:nvSpPr>
        <p:spPr>
          <a:xfrm>
            <a:off x="688182" y="4813866"/>
            <a:ext cx="5505450" cy="3938617"/>
          </a:xfrm>
          <a:prstGeom prst="rect">
            <a:avLst/>
          </a:prstGeom>
        </p:spPr>
        <p:txBody>
          <a:bodyPr vert="horz" lIns="96478" tIns="48239" rIns="96478" bIns="4823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00961"/>
            <a:ext cx="2982119" cy="501878"/>
          </a:xfrm>
          <a:prstGeom prst="rect">
            <a:avLst/>
          </a:prstGeom>
        </p:spPr>
        <p:txBody>
          <a:bodyPr vert="horz" lIns="96478" tIns="48239" rIns="96478" bIns="48239"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00961"/>
            <a:ext cx="2982119" cy="501878"/>
          </a:xfrm>
          <a:prstGeom prst="rect">
            <a:avLst/>
          </a:prstGeom>
        </p:spPr>
        <p:txBody>
          <a:bodyPr vert="horz" lIns="96478" tIns="48239" rIns="96478" bIns="48239" rtlCol="0" anchor="b"/>
          <a:lstStyle>
            <a:lvl1pPr algn="r">
              <a:defRPr sz="13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783">
              <a:defRPr/>
            </a:pPr>
            <a:fld id="{804D5FAB-D7BE-40F8-851B-A74B5A93AEAC}" type="slidenum">
              <a:rPr lang="en-GB">
                <a:solidFill>
                  <a:prstClr val="black"/>
                </a:solidFill>
                <a:latin typeface="Calibri"/>
              </a:rPr>
              <a:pPr defTabSz="964783">
                <a:defRPr/>
              </a:pPr>
              <a:t>4</a:t>
            </a:fld>
            <a:endParaRPr lang="en-GB">
              <a:solidFill>
                <a:prstClr val="black"/>
              </a:solidFill>
              <a:latin typeface="Calibri"/>
            </a:endParaRPr>
          </a:p>
        </p:txBody>
      </p:sp>
    </p:spTree>
    <p:extLst>
      <p:ext uri="{BB962C8B-B14F-4D97-AF65-F5344CB8AC3E}">
        <p14:creationId xmlns:p14="http://schemas.microsoft.com/office/powerpoint/2010/main" val="161247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783">
              <a:defRPr/>
            </a:pPr>
            <a:fld id="{9113E492-2BE1-47F6-A827-2A173C8BE478}" type="slidenum">
              <a:rPr lang="en-GB">
                <a:solidFill>
                  <a:prstClr val="black"/>
                </a:solidFill>
                <a:latin typeface="Calibri" panose="020F0502020204030204"/>
              </a:rPr>
              <a:pPr defTabSz="964783">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9639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point students to look at online company</a:t>
            </a:r>
            <a:r>
              <a:rPr lang="en-GB" baseline="0" dirty="0" smtClean="0"/>
              <a:t> accounts of businesses that they are interested in. </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12</a:t>
            </a:fld>
            <a:endParaRPr lang="en-GB"/>
          </a:p>
        </p:txBody>
      </p:sp>
    </p:spTree>
    <p:extLst>
      <p:ext uri="{BB962C8B-B14F-4D97-AF65-F5344CB8AC3E}">
        <p14:creationId xmlns:p14="http://schemas.microsoft.com/office/powerpoint/2010/main" val="132559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4783">
              <a:defRPr/>
            </a:pPr>
            <a:fld id="{9113E492-2BE1-47F6-A827-2A173C8BE478}" type="slidenum">
              <a:rPr lang="en-GB">
                <a:solidFill>
                  <a:prstClr val="black"/>
                </a:solidFill>
                <a:latin typeface="Calibri" panose="020F0502020204030204"/>
              </a:rPr>
              <a:pPr defTabSz="964783">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317305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Probably won’t be able to do this question until you tackle 352</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41</a:t>
            </a:fld>
            <a:endParaRPr lang="en-GB"/>
          </a:p>
        </p:txBody>
      </p:sp>
    </p:spTree>
    <p:extLst>
      <p:ext uri="{BB962C8B-B14F-4D97-AF65-F5344CB8AC3E}">
        <p14:creationId xmlns:p14="http://schemas.microsoft.com/office/powerpoint/2010/main" val="2457995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GPM – gross profit margin </a:t>
            </a:r>
          </a:p>
          <a:p>
            <a:r>
              <a:rPr lang="en-GB" dirty="0" smtClean="0"/>
              <a:t>NPM – net profit margin</a:t>
            </a:r>
          </a:p>
          <a:p>
            <a:r>
              <a:rPr lang="en-GB" dirty="0" smtClean="0"/>
              <a:t>ROCE – return on capital employed</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43</a:t>
            </a:fld>
            <a:endParaRPr lang="en-GB"/>
          </a:p>
        </p:txBody>
      </p:sp>
    </p:spTree>
    <p:extLst>
      <p:ext uri="{BB962C8B-B14F-4D97-AF65-F5344CB8AC3E}">
        <p14:creationId xmlns:p14="http://schemas.microsoft.com/office/powerpoint/2010/main" val="7022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02/04/2018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02/04/2018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02/04/2018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02/04/2018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02/04/2018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02/04/2018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reports.shell.com/annual-report/2016/consolidated-financial-statements/statement-of-comprehensive-income.php"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annualreport.marksandspencer.com/#performance"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4504" y="4102780"/>
            <a:ext cx="6042992" cy="2536559"/>
          </a:xfrm>
        </p:spPr>
        <p:txBody>
          <a:bodyPr>
            <a:normAutofit fontScale="250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3.5.1 Interpretation</a:t>
            </a:r>
            <a:r>
              <a:rPr lang="en-GB" sz="9800" dirty="0"/>
              <a:t> </a:t>
            </a:r>
            <a:r>
              <a:rPr lang="en-GB" sz="9800" dirty="0" smtClean="0"/>
              <a:t>of financial statements</a:t>
            </a:r>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Expenses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Expenses are costs to the business that have nothing to do with stock or the making of the product</a:t>
            </a:r>
          </a:p>
          <a:p>
            <a:endParaRPr lang="en-GB" dirty="0"/>
          </a:p>
          <a:p>
            <a:pPr marL="0" indent="0">
              <a:buNone/>
            </a:pPr>
            <a:r>
              <a:rPr lang="en-GB" dirty="0" smtClean="0"/>
              <a:t>Examples are;</a:t>
            </a:r>
          </a:p>
          <a:p>
            <a:r>
              <a:rPr lang="en-GB" dirty="0" smtClean="0"/>
              <a:t>Administration</a:t>
            </a:r>
          </a:p>
          <a:p>
            <a:r>
              <a:rPr lang="en-GB" dirty="0" smtClean="0"/>
              <a:t>Advertising</a:t>
            </a:r>
          </a:p>
          <a:p>
            <a:r>
              <a:rPr lang="en-GB" dirty="0" smtClean="0"/>
              <a:t>Petrol</a:t>
            </a:r>
            <a:endParaRPr lang="en-GB" dirty="0"/>
          </a:p>
        </p:txBody>
      </p:sp>
      <p:pic>
        <p:nvPicPr>
          <p:cNvPr id="6" name="Content Placeholder 5"/>
          <p:cNvPicPr>
            <a:picLocks noGrp="1" noChangeAspect="1"/>
          </p:cNvPicPr>
          <p:nvPr>
            <p:ph sz="half" idx="2"/>
          </p:nvPr>
        </p:nvPicPr>
        <p:blipFill>
          <a:blip r:embed="rId2"/>
          <a:stretch>
            <a:fillRect/>
          </a:stretch>
        </p:blipFill>
        <p:spPr>
          <a:xfrm>
            <a:off x="6172200" y="2281539"/>
            <a:ext cx="5181600" cy="3439510"/>
          </a:xfrm>
          <a:prstGeom prst="rect">
            <a:avLst/>
          </a:prstGeom>
        </p:spPr>
      </p:pic>
    </p:spTree>
    <p:extLst>
      <p:ext uri="{BB962C8B-B14F-4D97-AF65-F5344CB8AC3E}">
        <p14:creationId xmlns:p14="http://schemas.microsoft.com/office/powerpoint/2010/main" val="117933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Operating profit</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Operating profit = GP-expenses</a:t>
            </a:r>
          </a:p>
          <a:p>
            <a:endParaRPr lang="en-GB" dirty="0"/>
          </a:p>
          <a:p>
            <a:r>
              <a:rPr lang="en-GB" dirty="0" smtClean="0"/>
              <a:t>Operating profit is a true measure of how much profit (or loss) the business has made over the year – before tax is deducted</a:t>
            </a:r>
          </a:p>
          <a:p>
            <a:endParaRPr lang="en-GB" dirty="0"/>
          </a:p>
          <a:p>
            <a:r>
              <a:rPr lang="en-GB" dirty="0" smtClean="0"/>
              <a:t>This information is used by potential investors of the business to see how hard their money would work if it was invested into the business</a:t>
            </a:r>
            <a:endParaRPr lang="en-GB" dirty="0"/>
          </a:p>
        </p:txBody>
      </p:sp>
      <p:pic>
        <p:nvPicPr>
          <p:cNvPr id="5" name="Content Placeholder 4"/>
          <p:cNvPicPr>
            <a:picLocks noGrp="1" noChangeAspect="1"/>
          </p:cNvPicPr>
          <p:nvPr>
            <p:ph sz="half" idx="2"/>
          </p:nvPr>
        </p:nvPicPr>
        <p:blipFill>
          <a:blip r:embed="rId2"/>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2055593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Examples</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dirty="0" smtClean="0"/>
              <a:t>The really awesome thing about financial accounts is that every business has a slightly different way of showing the details</a:t>
            </a:r>
          </a:p>
          <a:p>
            <a:r>
              <a:rPr lang="en-GB" dirty="0" smtClean="0"/>
              <a:t>They also have different terms e.g. revenue might be called turnover or income</a:t>
            </a:r>
          </a:p>
          <a:p>
            <a:r>
              <a:rPr lang="en-GB" dirty="0" smtClean="0"/>
              <a:t>So they all look different, the key is to look at as many examples as possible – see the next few slides</a:t>
            </a:r>
            <a:endParaRPr lang="en-GB" dirty="0"/>
          </a:p>
          <a:p>
            <a:endParaRPr lang="en-GB" dirty="0"/>
          </a:p>
        </p:txBody>
      </p:sp>
      <p:pic>
        <p:nvPicPr>
          <p:cNvPr id="5" name="Content Placeholder 4"/>
          <p:cNvPicPr>
            <a:picLocks noGrp="1" noChangeAspect="1"/>
          </p:cNvPicPr>
          <p:nvPr>
            <p:ph sz="half" idx="2"/>
          </p:nvPr>
        </p:nvPicPr>
        <p:blipFill>
          <a:blip r:embed="rId3"/>
          <a:stretch>
            <a:fillRect/>
          </a:stretch>
        </p:blipFill>
        <p:spPr>
          <a:xfrm>
            <a:off x="6172200" y="2671350"/>
            <a:ext cx="5181600" cy="2659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071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8443" y="0"/>
            <a:ext cx="117444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920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36121" y="149629"/>
            <a:ext cx="8341098" cy="6553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8708532" y="2138534"/>
            <a:ext cx="3459915" cy="1153305"/>
          </a:xfrm>
          <a:prstGeom prst="rect">
            <a:avLst/>
          </a:prstGeom>
        </p:spPr>
      </p:pic>
    </p:spTree>
    <p:extLst>
      <p:ext uri="{BB962C8B-B14F-4D97-AF65-F5344CB8AC3E}">
        <p14:creationId xmlns:p14="http://schemas.microsoft.com/office/powerpoint/2010/main" val="3483687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37493" y="1977044"/>
            <a:ext cx="2945054" cy="1564178"/>
          </a:xfrm>
          <a:prstGeom prst="rect">
            <a:avLst/>
          </a:prstGeom>
        </p:spPr>
      </p:pic>
      <p:pic>
        <p:nvPicPr>
          <p:cNvPr id="3" name="Picture 2"/>
          <p:cNvPicPr>
            <a:picLocks noChangeAspect="1"/>
          </p:cNvPicPr>
          <p:nvPr/>
        </p:nvPicPr>
        <p:blipFill>
          <a:blip r:embed="rId3"/>
          <a:stretch>
            <a:fillRect/>
          </a:stretch>
        </p:blipFill>
        <p:spPr>
          <a:xfrm>
            <a:off x="578686" y="200631"/>
            <a:ext cx="6907243" cy="6657369"/>
          </a:xfrm>
          <a:prstGeom prst="rect">
            <a:avLst/>
          </a:prstGeom>
        </p:spPr>
      </p:pic>
    </p:spTree>
    <p:extLst>
      <p:ext uri="{BB962C8B-B14F-4D97-AF65-F5344CB8AC3E}">
        <p14:creationId xmlns:p14="http://schemas.microsoft.com/office/powerpoint/2010/main" val="3124344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634" y="652808"/>
            <a:ext cx="9482061" cy="5614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9989387" y="2706052"/>
            <a:ext cx="2040848" cy="1101177"/>
          </a:xfrm>
          <a:prstGeom prst="rect">
            <a:avLst/>
          </a:prstGeom>
        </p:spPr>
      </p:pic>
    </p:spTree>
    <p:extLst>
      <p:ext uri="{BB962C8B-B14F-4D97-AF65-F5344CB8AC3E}">
        <p14:creationId xmlns:p14="http://schemas.microsoft.com/office/powerpoint/2010/main" val="60570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566" y="919330"/>
            <a:ext cx="11068696" cy="4897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3195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055" y="651070"/>
            <a:ext cx="10113255" cy="5724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1876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706830956"/>
              </p:ext>
            </p:extLst>
          </p:nvPr>
        </p:nvGraphicFramePr>
        <p:xfrm>
          <a:off x="241300" y="203200"/>
          <a:ext cx="11823700" cy="6609132"/>
        </p:xfrm>
        <a:graphic>
          <a:graphicData uri="http://schemas.openxmlformats.org/drawingml/2006/table">
            <a:tbl>
              <a:tblPr firstRow="1" bandRow="1"/>
              <a:tblGrid>
                <a:gridCol w="2209800">
                  <a:extLst>
                    <a:ext uri="{9D8B030D-6E8A-4147-A177-3AD203B41FA5}">
                      <a16:colId xmlns:a16="http://schemas.microsoft.com/office/drawing/2014/main" val="20000"/>
                    </a:ext>
                  </a:extLst>
                </a:gridCol>
                <a:gridCol w="9613900">
                  <a:extLst>
                    <a:ext uri="{9D8B030D-6E8A-4147-A177-3AD203B41FA5}">
                      <a16:colId xmlns:a16="http://schemas.microsoft.com/office/drawing/2014/main" val="20001"/>
                    </a:ext>
                  </a:extLst>
                </a:gridCol>
              </a:tblGrid>
              <a:tr h="118984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Sales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328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Cost of sales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25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Gross profit</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328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Admin</a:t>
                      </a:r>
                      <a:r>
                        <a:rPr lang="en-GB" baseline="0" dirty="0" smtClean="0">
                          <a:latin typeface="Arial Black" panose="020B0A04020102020204" pitchFamily="34" charset="0"/>
                        </a:rPr>
                        <a:t> expenses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25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Operating</a:t>
                      </a:r>
                      <a:r>
                        <a:rPr lang="en-GB" baseline="0" dirty="0" smtClean="0">
                          <a:latin typeface="Arial Black" panose="020B0A04020102020204" pitchFamily="34" charset="0"/>
                        </a:rPr>
                        <a:t> profit</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328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Add Interest received</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25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Profit before</a:t>
                      </a:r>
                      <a:r>
                        <a:rPr lang="en-GB" baseline="0" dirty="0" smtClean="0">
                          <a:latin typeface="Arial Black" panose="020B0A04020102020204" pitchFamily="34" charset="0"/>
                        </a:rPr>
                        <a:t> tax</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825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Taxation</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8328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Profit after tax</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1024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838200" y="2452256"/>
            <a:ext cx="10515600" cy="2530608"/>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nvPr>
        </p:nvGraphicFramePr>
        <p:xfrm>
          <a:off x="241300" y="203200"/>
          <a:ext cx="11823700" cy="6609132"/>
        </p:xfrm>
        <a:graphic>
          <a:graphicData uri="http://schemas.openxmlformats.org/drawingml/2006/table">
            <a:tbl>
              <a:tblPr firstRow="1" bandRow="1"/>
              <a:tblGrid>
                <a:gridCol w="2209800">
                  <a:extLst>
                    <a:ext uri="{9D8B030D-6E8A-4147-A177-3AD203B41FA5}">
                      <a16:colId xmlns:a16="http://schemas.microsoft.com/office/drawing/2014/main" val="20000"/>
                    </a:ext>
                  </a:extLst>
                </a:gridCol>
                <a:gridCol w="9613900">
                  <a:extLst>
                    <a:ext uri="{9D8B030D-6E8A-4147-A177-3AD203B41FA5}">
                      <a16:colId xmlns:a16="http://schemas.microsoft.com/office/drawing/2014/main" val="20001"/>
                    </a:ext>
                  </a:extLst>
                </a:gridCol>
              </a:tblGrid>
              <a:tr h="118984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Sales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Sales revenue or sales turnover is the money made by the business in normal trading, this is only recorded when goods are delivered to customers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328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Cost of sales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Cost of sales, or cost of goods is the direct costs to make the goods that have been sold; raw materials , wages, labour</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25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Gross profit</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Gross profit = SR - COS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328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Admin</a:t>
                      </a:r>
                      <a:r>
                        <a:rPr lang="en-GB" baseline="0" dirty="0" smtClean="0">
                          <a:latin typeface="Arial Black" panose="020B0A04020102020204" pitchFamily="34" charset="0"/>
                        </a:rPr>
                        <a:t> expenses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Expenses</a:t>
                      </a:r>
                      <a:r>
                        <a:rPr lang="en-GB" baseline="0" dirty="0" smtClean="0">
                          <a:latin typeface="Arial Black" panose="020B0A04020102020204" pitchFamily="34" charset="0"/>
                        </a:rPr>
                        <a:t> are costs not involved in producing the goods; advertising, promotion, wages of admin staff </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25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Operating</a:t>
                      </a:r>
                      <a:r>
                        <a:rPr lang="en-GB" baseline="0" dirty="0" smtClean="0">
                          <a:latin typeface="Arial Black" panose="020B0A04020102020204" pitchFamily="34" charset="0"/>
                        </a:rPr>
                        <a:t> profit</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OP = GP – expenses</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328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Add Interest received</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Interest received form any retained profits kept in a bank or investments made</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25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Profit before</a:t>
                      </a:r>
                      <a:r>
                        <a:rPr lang="en-GB" baseline="0" dirty="0" smtClean="0">
                          <a:latin typeface="Arial Black" panose="020B0A04020102020204" pitchFamily="34" charset="0"/>
                        </a:rPr>
                        <a:t> tax</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This used to be called net profit</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825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Taxation</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Corporation tax</a:t>
                      </a:r>
                      <a:r>
                        <a:rPr lang="en-GB" baseline="0" dirty="0" smtClean="0">
                          <a:latin typeface="Arial Black" panose="020B0A04020102020204" pitchFamily="34" charset="0"/>
                        </a:rPr>
                        <a:t> paid to the government</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8328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Profit after tax</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dirty="0" smtClean="0">
                          <a:latin typeface="Arial Black" panose="020B0A04020102020204" pitchFamily="34" charset="0"/>
                        </a:rPr>
                        <a:t>How much the business can keep,</a:t>
                      </a:r>
                      <a:r>
                        <a:rPr lang="en-GB" baseline="0" dirty="0" smtClean="0">
                          <a:latin typeface="Arial Black" panose="020B0A04020102020204" pitchFamily="34" charset="0"/>
                        </a:rPr>
                        <a:t> retained profit to reinvest next year</a:t>
                      </a:r>
                      <a:endParaRPr lang="en-GB" dirty="0">
                        <a:latin typeface="Arial Black" panose="020B0A040201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00392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Stakeholder interest</a:t>
            </a:r>
            <a:endParaRPr lang="en-GB" dirty="0"/>
          </a:p>
        </p:txBody>
      </p:sp>
      <p:sp>
        <p:nvSpPr>
          <p:cNvPr id="3" name="Content Placeholder 2"/>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lstStyle/>
          <a:p>
            <a:r>
              <a:rPr lang="en-GB" b="1" dirty="0"/>
              <a:t>Shareholders</a:t>
            </a:r>
            <a:r>
              <a:rPr lang="en-GB" dirty="0"/>
              <a:t> – want to know the final profit figure which dividends will be paid out on</a:t>
            </a:r>
          </a:p>
          <a:p>
            <a:r>
              <a:rPr lang="en-GB" b="1" dirty="0"/>
              <a:t>Investors</a:t>
            </a:r>
            <a:r>
              <a:rPr lang="en-GB" dirty="0"/>
              <a:t> – want to know the profitability of the business – is it worth investing or will it be a risk? </a:t>
            </a:r>
          </a:p>
          <a:p>
            <a:r>
              <a:rPr lang="en-GB" b="1" dirty="0"/>
              <a:t>Employees and managers </a:t>
            </a:r>
            <a:r>
              <a:rPr lang="en-GB" dirty="0"/>
              <a:t>– may wish to know the expenses of the business</a:t>
            </a:r>
          </a:p>
          <a:p>
            <a:endParaRPr lang="en-GB" dirty="0"/>
          </a:p>
        </p:txBody>
      </p:sp>
      <p:pic>
        <p:nvPicPr>
          <p:cNvPr id="5" name="Content Placeholder 4"/>
          <p:cNvPicPr>
            <a:picLocks noGrp="1" noChangeAspect="1"/>
          </p:cNvPicPr>
          <p:nvPr>
            <p:ph sz="half" idx="2"/>
          </p:nvPr>
        </p:nvPicPr>
        <p:blipFill>
          <a:blip r:embed="rId2"/>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2412098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66CC"/>
          </a:solidFill>
        </p:spPr>
        <p:txBody>
          <a:bodyPr/>
          <a:lstStyle/>
          <a:p>
            <a:r>
              <a:rPr lang="en-GB" b="1" dirty="0" smtClean="0"/>
              <a:t>A word of caution</a:t>
            </a:r>
            <a:endParaRPr lang="en-GB" b="1" dirty="0"/>
          </a:p>
        </p:txBody>
      </p:sp>
      <p:sp>
        <p:nvSpPr>
          <p:cNvPr id="3" name="Content Placeholder 2"/>
          <p:cNvSpPr>
            <a:spLocks noGrp="1"/>
          </p:cNvSpPr>
          <p:nvPr>
            <p:ph sz="half" idx="1"/>
          </p:nvPr>
        </p:nvSpPr>
        <p:spPr>
          <a:xfrm>
            <a:off x="838200" y="2488565"/>
            <a:ext cx="5181600" cy="2574925"/>
          </a:xfrm>
        </p:spPr>
        <p:style>
          <a:lnRef idx="2">
            <a:schemeClr val="accent4"/>
          </a:lnRef>
          <a:fillRef idx="1">
            <a:schemeClr val="lt1"/>
          </a:fillRef>
          <a:effectRef idx="0">
            <a:schemeClr val="accent4"/>
          </a:effectRef>
          <a:fontRef idx="minor">
            <a:schemeClr val="dk1"/>
          </a:fontRef>
        </p:style>
        <p:txBody>
          <a:bodyPr/>
          <a:lstStyle/>
          <a:p>
            <a:r>
              <a:rPr lang="en-GB" dirty="0" smtClean="0"/>
              <a:t>Edexcel like to mix the profit and loss and balance sheet information to suit the question – so don’t expect to see it neatly divided sometimes they mix it up – but not always!</a:t>
            </a:r>
            <a:endParaRPr lang="en-GB" dirty="0"/>
          </a:p>
        </p:txBody>
      </p:sp>
      <p:pic>
        <p:nvPicPr>
          <p:cNvPr id="5" name="Picture 4"/>
          <p:cNvPicPr>
            <a:picLocks noChangeAspect="1"/>
          </p:cNvPicPr>
          <p:nvPr/>
        </p:nvPicPr>
        <p:blipFill>
          <a:blip r:embed="rId2"/>
          <a:stretch>
            <a:fillRect/>
          </a:stretch>
        </p:blipFill>
        <p:spPr>
          <a:xfrm>
            <a:off x="6281678" y="133067"/>
            <a:ext cx="5755123" cy="6523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1436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sz="5400" b="1" dirty="0">
                <a:solidFill>
                  <a:srgbClr val="0070C0"/>
                </a:solidFill>
              </a:rPr>
              <a:t>Statement of financial position </a:t>
            </a:r>
          </a:p>
          <a:p>
            <a:r>
              <a:rPr lang="en-GB" sz="5400" b="1" dirty="0">
                <a:solidFill>
                  <a:srgbClr val="0070C0"/>
                </a:solidFill>
              </a:rPr>
              <a:t>(balance sheet</a:t>
            </a:r>
            <a:r>
              <a:rPr lang="en-GB" sz="5400" b="1" dirty="0" smtClean="0">
                <a:solidFill>
                  <a:srgbClr val="0070C0"/>
                </a:solidFill>
              </a:rPr>
              <a:t>)</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48294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Statement of financial position defined</a:t>
            </a:r>
            <a:endParaRPr lang="en-GB" dirty="0"/>
          </a:p>
        </p:txBody>
      </p:sp>
      <p:sp>
        <p:nvSpPr>
          <p:cNvPr id="3" name="Content Placeholder 2"/>
          <p:cNvSpPr>
            <a:spLocks noGrp="1"/>
          </p:cNvSpPr>
          <p:nvPr>
            <p:ph idx="1"/>
          </p:nvPr>
        </p:nvSpPr>
        <p:spPr>
          <a:xfrm>
            <a:off x="838200" y="1825625"/>
            <a:ext cx="10515600" cy="3686175"/>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This is the other document that needs to be published as part of the annual business accounts.  This document used to be called the balance sheet – for googling purposes.  </a:t>
            </a:r>
          </a:p>
          <a:p>
            <a:r>
              <a:rPr lang="en-GB" dirty="0" smtClean="0"/>
              <a:t>This document shows what the business owns and owes on one day of the year.</a:t>
            </a:r>
          </a:p>
          <a:p>
            <a:r>
              <a:rPr lang="en-GB" dirty="0" smtClean="0"/>
              <a:t>It is often described as a snapshot of the business.</a:t>
            </a:r>
          </a:p>
          <a:p>
            <a:r>
              <a:rPr lang="en-GB" dirty="0"/>
              <a:t>A = L + C</a:t>
            </a:r>
          </a:p>
          <a:p>
            <a:r>
              <a:rPr lang="en-GB" dirty="0"/>
              <a:t>Where </a:t>
            </a:r>
            <a:r>
              <a:rPr lang="en-GB" b="1" dirty="0"/>
              <a:t>assets</a:t>
            </a:r>
            <a:r>
              <a:rPr lang="en-GB" dirty="0"/>
              <a:t> = </a:t>
            </a:r>
            <a:r>
              <a:rPr lang="en-GB" b="1" dirty="0"/>
              <a:t>liabilities</a:t>
            </a:r>
            <a:r>
              <a:rPr lang="en-GB" dirty="0"/>
              <a:t> plus </a:t>
            </a:r>
            <a:r>
              <a:rPr lang="en-GB" b="1" dirty="0"/>
              <a:t>capital</a:t>
            </a:r>
          </a:p>
          <a:p>
            <a:r>
              <a:rPr lang="en-GB" dirty="0"/>
              <a:t>In other words - What did the money in the business get spent on?</a:t>
            </a:r>
          </a:p>
          <a:p>
            <a:r>
              <a:rPr lang="en-GB" dirty="0"/>
              <a:t>The two sides must balance – hence the term balance sheet</a:t>
            </a:r>
          </a:p>
          <a:p>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932" y="5511800"/>
            <a:ext cx="601980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88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Key information on a balance sheet (SOFP)</a:t>
            </a:r>
            <a:endParaRPr lang="en-GB" dirty="0"/>
          </a:p>
        </p:txBody>
      </p:sp>
      <p:sp>
        <p:nvSpPr>
          <p:cNvPr id="4" name="Content Placeholder 3"/>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GB" dirty="0" smtClean="0">
                <a:latin typeface="Arial Black" panose="020B0A04020102020204" pitchFamily="34" charset="0"/>
              </a:rPr>
              <a:t>Current assets</a:t>
            </a:r>
          </a:p>
          <a:p>
            <a:r>
              <a:rPr lang="en-GB" dirty="0" smtClean="0">
                <a:latin typeface="Arial Black" panose="020B0A04020102020204" pitchFamily="34" charset="0"/>
              </a:rPr>
              <a:t>Non-current assets</a:t>
            </a:r>
          </a:p>
          <a:p>
            <a:r>
              <a:rPr lang="en-GB" dirty="0" smtClean="0">
                <a:latin typeface="Arial Black" panose="020B0A04020102020204" pitchFamily="34" charset="0"/>
              </a:rPr>
              <a:t>Current liabilities</a:t>
            </a:r>
          </a:p>
          <a:p>
            <a:r>
              <a:rPr lang="en-GB" dirty="0" smtClean="0">
                <a:latin typeface="Arial Black" panose="020B0A04020102020204" pitchFamily="34" charset="0"/>
              </a:rPr>
              <a:t>Long-term liabilities</a:t>
            </a:r>
          </a:p>
          <a:p>
            <a:endParaRPr lang="en-GB" dirty="0"/>
          </a:p>
          <a:p>
            <a:r>
              <a:rPr lang="en-GB" dirty="0" smtClean="0"/>
              <a:t>This is an exam question Jun 17 Paper 2</a:t>
            </a:r>
          </a:p>
          <a:p>
            <a:r>
              <a:rPr lang="en-GB" dirty="0" smtClean="0"/>
              <a:t>This is a mixture of the two statements</a:t>
            </a:r>
          </a:p>
          <a:p>
            <a:r>
              <a:rPr lang="en-GB" dirty="0" smtClean="0"/>
              <a:t>Profit shown is from the profit and loss statement </a:t>
            </a:r>
          </a:p>
          <a:p>
            <a:endParaRPr lang="en-GB" dirty="0"/>
          </a:p>
        </p:txBody>
      </p:sp>
      <p:pic>
        <p:nvPicPr>
          <p:cNvPr id="6" name="Content Placeholder 1"/>
          <p:cNvPicPr>
            <a:picLocks noGrp="1" noChangeAspect="1"/>
          </p:cNvPicPr>
          <p:nvPr>
            <p:ph sz="half" idx="2"/>
          </p:nvPr>
        </p:nvPicPr>
        <p:blipFill>
          <a:blip r:embed="rId2"/>
          <a:stretch>
            <a:fillRect/>
          </a:stretch>
        </p:blipFill>
        <p:spPr>
          <a:xfrm>
            <a:off x="6172200" y="2351642"/>
            <a:ext cx="5181600" cy="3299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8899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Current assets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Current assets are items that the business owns that will pay the business in under 1 year.  Three things fall into this category:</a:t>
            </a:r>
          </a:p>
          <a:p>
            <a:endParaRPr lang="en-GB" dirty="0"/>
          </a:p>
          <a:p>
            <a:r>
              <a:rPr lang="en-GB" b="1" dirty="0" smtClean="0"/>
              <a:t>Stock</a:t>
            </a:r>
            <a:r>
              <a:rPr lang="en-GB" dirty="0" smtClean="0"/>
              <a:t> (inventory) because it will be sold and turned into cash within 1 year</a:t>
            </a:r>
          </a:p>
          <a:p>
            <a:r>
              <a:rPr lang="en-GB" b="1" dirty="0" smtClean="0"/>
              <a:t>Debtors</a:t>
            </a:r>
            <a:r>
              <a:rPr lang="en-GB" dirty="0" smtClean="0"/>
              <a:t> – those that owe the business money, such as customers who will pay within 1 year</a:t>
            </a:r>
          </a:p>
          <a:p>
            <a:r>
              <a:rPr lang="en-GB" b="1" dirty="0" smtClean="0"/>
              <a:t>Cash</a:t>
            </a:r>
            <a:r>
              <a:rPr lang="en-GB" dirty="0" smtClean="0"/>
              <a:t> - already is cash</a:t>
            </a:r>
          </a:p>
        </p:txBody>
      </p:sp>
      <p:pic>
        <p:nvPicPr>
          <p:cNvPr id="6" name="Content Placeholder 5"/>
          <p:cNvPicPr>
            <a:picLocks noGrp="1" noChangeAspect="1"/>
          </p:cNvPicPr>
          <p:nvPr>
            <p:ph sz="half" idx="2"/>
          </p:nvPr>
        </p:nvPicPr>
        <p:blipFill>
          <a:blip r:embed="rId2"/>
          <a:stretch>
            <a:fillRect/>
          </a:stretch>
        </p:blipFill>
        <p:spPr>
          <a:xfrm>
            <a:off x="6172200" y="2274094"/>
            <a:ext cx="5181600" cy="3454400"/>
          </a:xfrm>
          <a:prstGeom prst="rect">
            <a:avLst/>
          </a:prstGeom>
        </p:spPr>
      </p:pic>
      <p:sp>
        <p:nvSpPr>
          <p:cNvPr id="7" name="TextBox 6"/>
          <p:cNvSpPr txBox="1"/>
          <p:nvPr/>
        </p:nvSpPr>
        <p:spPr>
          <a:xfrm>
            <a:off x="6266547" y="4863548"/>
            <a:ext cx="4992905"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3200" dirty="0" smtClean="0">
                <a:latin typeface="Arial Black" panose="020B0A04020102020204" pitchFamily="34" charset="0"/>
              </a:rPr>
              <a:t>Stock – current asset</a:t>
            </a:r>
            <a:endParaRPr lang="en-GB" sz="3200" dirty="0">
              <a:latin typeface="Arial Black" panose="020B0A04020102020204" pitchFamily="34" charset="0"/>
            </a:endParaRPr>
          </a:p>
        </p:txBody>
      </p:sp>
    </p:spTree>
    <p:extLst>
      <p:ext uri="{BB962C8B-B14F-4D97-AF65-F5344CB8AC3E}">
        <p14:creationId xmlns:p14="http://schemas.microsoft.com/office/powerpoint/2010/main" val="1184957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Non-current assets (fixed assets)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Fixed assets are items that a business owns but that will pay the business back after 1 year </a:t>
            </a:r>
          </a:p>
          <a:p>
            <a:endParaRPr lang="en-GB" dirty="0"/>
          </a:p>
          <a:p>
            <a:pPr marL="0" indent="0">
              <a:buNone/>
            </a:pPr>
            <a:r>
              <a:rPr lang="en-GB" b="1" dirty="0" smtClean="0"/>
              <a:t>Examples;</a:t>
            </a:r>
          </a:p>
          <a:p>
            <a:r>
              <a:rPr lang="en-GB" dirty="0" smtClean="0"/>
              <a:t>Machinery e.g. plant equipment</a:t>
            </a:r>
          </a:p>
          <a:p>
            <a:r>
              <a:rPr lang="en-GB" dirty="0" smtClean="0"/>
              <a:t>Vehicles e.g. company van</a:t>
            </a:r>
          </a:p>
          <a:p>
            <a:r>
              <a:rPr lang="en-GB" dirty="0" smtClean="0"/>
              <a:t>Property e.g. factory, warehouse that is owned by the business</a:t>
            </a:r>
          </a:p>
          <a:p>
            <a:endParaRPr lang="en-GB" dirty="0"/>
          </a:p>
        </p:txBody>
      </p:sp>
      <p:pic>
        <p:nvPicPr>
          <p:cNvPr id="7" name="Content Placeholder 6"/>
          <p:cNvPicPr>
            <a:picLocks noGrp="1" noChangeAspect="1"/>
          </p:cNvPicPr>
          <p:nvPr>
            <p:ph sz="half" idx="2"/>
          </p:nvPr>
        </p:nvPicPr>
        <p:blipFill>
          <a:blip r:embed="rId2"/>
          <a:stretch>
            <a:fillRect/>
          </a:stretch>
        </p:blipFill>
        <p:spPr>
          <a:xfrm>
            <a:off x="6172200" y="2274094"/>
            <a:ext cx="5181600" cy="3454400"/>
          </a:xfrm>
          <a:prstGeom prst="rect">
            <a:avLst/>
          </a:prstGeom>
        </p:spPr>
      </p:pic>
      <p:sp>
        <p:nvSpPr>
          <p:cNvPr id="8" name="TextBox 7"/>
          <p:cNvSpPr txBox="1"/>
          <p:nvPr/>
        </p:nvSpPr>
        <p:spPr>
          <a:xfrm>
            <a:off x="6459998" y="4916557"/>
            <a:ext cx="4606004"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3200" dirty="0" smtClean="0">
                <a:latin typeface="Arial Black" panose="020B0A04020102020204" pitchFamily="34" charset="0"/>
              </a:rPr>
              <a:t>Digger – fixed asset</a:t>
            </a:r>
            <a:endParaRPr lang="en-GB" sz="3200" dirty="0">
              <a:latin typeface="Arial Black" panose="020B0A04020102020204" pitchFamily="34" charset="0"/>
            </a:endParaRPr>
          </a:p>
        </p:txBody>
      </p:sp>
    </p:spTree>
    <p:extLst>
      <p:ext uri="{BB962C8B-B14F-4D97-AF65-F5344CB8AC3E}">
        <p14:creationId xmlns:p14="http://schemas.microsoft.com/office/powerpoint/2010/main" val="1309994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Current liabilities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smtClean="0"/>
              <a:t>These are items that the business owes, that need to be paid by the business, within 1 year</a:t>
            </a:r>
          </a:p>
          <a:p>
            <a:endParaRPr lang="en-GB" dirty="0"/>
          </a:p>
          <a:p>
            <a:endParaRPr lang="en-GB" dirty="0" smtClean="0"/>
          </a:p>
          <a:p>
            <a:pPr marL="0" indent="0">
              <a:buNone/>
            </a:pPr>
            <a:r>
              <a:rPr lang="en-GB" dirty="0" smtClean="0"/>
              <a:t>Example;</a:t>
            </a:r>
          </a:p>
          <a:p>
            <a:r>
              <a:rPr lang="en-GB" dirty="0" smtClean="0"/>
              <a:t>Trade payables, this means payments that need to be paid to suppliers</a:t>
            </a:r>
          </a:p>
          <a:p>
            <a:endParaRPr lang="en-GB" dirty="0"/>
          </a:p>
        </p:txBody>
      </p:sp>
      <p:pic>
        <p:nvPicPr>
          <p:cNvPr id="3074" name="Picture 2" descr="Image result for supplier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65784"/>
            <a:ext cx="5181600" cy="38710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72201" y="5099745"/>
            <a:ext cx="53340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800" dirty="0" smtClean="0">
                <a:latin typeface="Arial Black" panose="020B0A04020102020204" pitchFamily="34" charset="0"/>
              </a:rPr>
              <a:t>Supplier – current liability</a:t>
            </a:r>
            <a:endParaRPr lang="en-GB" sz="2800" dirty="0">
              <a:latin typeface="Arial Black" panose="020B0A04020102020204" pitchFamily="34" charset="0"/>
            </a:endParaRPr>
          </a:p>
        </p:txBody>
      </p:sp>
    </p:spTree>
    <p:extLst>
      <p:ext uri="{BB962C8B-B14F-4D97-AF65-F5344CB8AC3E}">
        <p14:creationId xmlns:p14="http://schemas.microsoft.com/office/powerpoint/2010/main" val="523776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Long-term liabilities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r>
              <a:rPr lang="en-GB" dirty="0" smtClean="0"/>
              <a:t>These are items that the business needs to pay, but that is not due for total payment within one year</a:t>
            </a:r>
          </a:p>
          <a:p>
            <a:endParaRPr lang="en-GB" dirty="0"/>
          </a:p>
          <a:p>
            <a:endParaRPr lang="en-GB" dirty="0" smtClean="0"/>
          </a:p>
          <a:p>
            <a:pPr marL="0" indent="0">
              <a:buNone/>
            </a:pPr>
            <a:r>
              <a:rPr lang="en-GB" dirty="0" smtClean="0"/>
              <a:t>Example;</a:t>
            </a:r>
          </a:p>
          <a:p>
            <a:r>
              <a:rPr lang="en-GB" dirty="0" smtClean="0"/>
              <a:t>Loan e.g. 10 year loan with monthly payments</a:t>
            </a:r>
          </a:p>
          <a:p>
            <a:r>
              <a:rPr lang="en-GB" dirty="0" smtClean="0"/>
              <a:t>Retirement provision e.g. pension fund monthly payments </a:t>
            </a:r>
          </a:p>
          <a:p>
            <a:endParaRPr lang="en-GB" dirty="0"/>
          </a:p>
        </p:txBody>
      </p:sp>
      <p:pic>
        <p:nvPicPr>
          <p:cNvPr id="4098" name="Picture 2" descr="Image result for loa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274094"/>
            <a:ext cx="5181600" cy="345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19800" y="5234610"/>
            <a:ext cx="5657767"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3200" dirty="0" smtClean="0">
                <a:latin typeface="Arial Black" panose="020B0A04020102020204" pitchFamily="34" charset="0"/>
              </a:rPr>
              <a:t>Loan - long-term liability</a:t>
            </a:r>
            <a:endParaRPr lang="en-GB" sz="3200" dirty="0">
              <a:latin typeface="Arial Black" panose="020B0A04020102020204" pitchFamily="34" charset="0"/>
            </a:endParaRPr>
          </a:p>
        </p:txBody>
      </p:sp>
    </p:spTree>
    <p:extLst>
      <p:ext uri="{BB962C8B-B14F-4D97-AF65-F5344CB8AC3E}">
        <p14:creationId xmlns:p14="http://schemas.microsoft.com/office/powerpoint/2010/main" val="1862496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742950" indent="-742950">
              <a:buAutoNum type="alphaLcParenR"/>
            </a:pPr>
            <a:r>
              <a:rPr lang="en-GB" sz="4400" dirty="0" smtClean="0"/>
              <a:t>Statement </a:t>
            </a:r>
            <a:r>
              <a:rPr lang="en-GB" sz="4400" dirty="0"/>
              <a:t>of comprehensive income </a:t>
            </a:r>
          </a:p>
          <a:p>
            <a:pPr marL="0" indent="0">
              <a:buNone/>
            </a:pPr>
            <a:r>
              <a:rPr lang="en-GB" sz="4400" dirty="0" smtClean="0"/>
              <a:t>(</a:t>
            </a:r>
            <a:r>
              <a:rPr lang="en-GB" sz="4400" dirty="0"/>
              <a:t>profit and loss account):</a:t>
            </a:r>
          </a:p>
          <a:p>
            <a:pPr marL="1371600" lvl="2" indent="-571500"/>
            <a:r>
              <a:rPr lang="en-GB" sz="3600" dirty="0"/>
              <a:t>key information</a:t>
            </a:r>
          </a:p>
          <a:p>
            <a:pPr marL="1371600" lvl="2" indent="-571500"/>
            <a:r>
              <a:rPr lang="en-GB" sz="3600" dirty="0"/>
              <a:t>stakeholder interest</a:t>
            </a:r>
          </a:p>
          <a:p>
            <a:pPr marL="0" indent="0">
              <a:buNone/>
            </a:pPr>
            <a:r>
              <a:rPr lang="en-GB" sz="4400" dirty="0"/>
              <a:t>b) Statement of financial position </a:t>
            </a:r>
            <a:endParaRPr lang="en-GB" sz="4400" dirty="0" smtClean="0"/>
          </a:p>
          <a:p>
            <a:pPr marL="0" indent="0">
              <a:buNone/>
            </a:pPr>
            <a:r>
              <a:rPr lang="en-GB" sz="4400" dirty="0" smtClean="0"/>
              <a:t>(</a:t>
            </a:r>
            <a:r>
              <a:rPr lang="en-GB" sz="4400" dirty="0"/>
              <a:t>balance sheet</a:t>
            </a:r>
            <a:r>
              <a:rPr lang="en-GB" sz="4400" dirty="0" smtClean="0"/>
              <a:t>):</a:t>
            </a:r>
            <a:endParaRPr lang="en-GB" sz="4400" dirty="0"/>
          </a:p>
          <a:p>
            <a:pPr marL="1371600" lvl="2" indent="-571500"/>
            <a:r>
              <a:rPr lang="en-GB" sz="3600" dirty="0"/>
              <a:t>key information</a:t>
            </a:r>
          </a:p>
          <a:p>
            <a:pPr marL="1371600" lvl="2" indent="-571500"/>
            <a:r>
              <a:rPr lang="en-GB" sz="3600" dirty="0"/>
              <a:t>stakeholder interest</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212402" y="0"/>
            <a:ext cx="8316817" cy="6533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8956964" y="2699428"/>
            <a:ext cx="2590800" cy="781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6340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4040" y="165475"/>
            <a:ext cx="6976856" cy="6534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8060139" y="2279461"/>
            <a:ext cx="3459915" cy="1153305"/>
          </a:xfrm>
          <a:prstGeom prst="rect">
            <a:avLst/>
          </a:prstGeom>
        </p:spPr>
      </p:pic>
    </p:spTree>
    <p:extLst>
      <p:ext uri="{BB962C8B-B14F-4D97-AF65-F5344CB8AC3E}">
        <p14:creationId xmlns:p14="http://schemas.microsoft.com/office/powerpoint/2010/main" val="1844112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762" y="196301"/>
            <a:ext cx="6649124" cy="6453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9241242" y="2539798"/>
            <a:ext cx="2040848" cy="1101177"/>
          </a:xfrm>
          <a:prstGeom prst="rect">
            <a:avLst/>
          </a:prstGeom>
        </p:spPr>
      </p:pic>
    </p:spTree>
    <p:extLst>
      <p:ext uri="{BB962C8B-B14F-4D97-AF65-F5344CB8AC3E}">
        <p14:creationId xmlns:p14="http://schemas.microsoft.com/office/powerpoint/2010/main" val="3144540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1533" y="240087"/>
            <a:ext cx="9580667" cy="6381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5245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920" y="419915"/>
            <a:ext cx="9353221" cy="5942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5860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4958" y="764817"/>
            <a:ext cx="10742083" cy="5328366"/>
          </a:xfrm>
          <a:prstGeom prst="rect">
            <a:avLst/>
          </a:prstGeom>
        </p:spPr>
      </p:pic>
    </p:spTree>
    <p:extLst>
      <p:ext uri="{BB962C8B-B14F-4D97-AF65-F5344CB8AC3E}">
        <p14:creationId xmlns:p14="http://schemas.microsoft.com/office/powerpoint/2010/main" val="311443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37661051"/>
              </p:ext>
            </p:extLst>
          </p:nvPr>
        </p:nvGraphicFramePr>
        <p:xfrm>
          <a:off x="139700" y="114299"/>
          <a:ext cx="11950700" cy="6591302"/>
        </p:xfrm>
        <a:graphic>
          <a:graphicData uri="http://schemas.openxmlformats.org/drawingml/2006/table">
            <a:tbl>
              <a:tblPr firstRow="1" bandRow="1">
                <a:tableStyleId>{5940675A-B579-460E-94D1-54222C63F5DA}</a:tableStyleId>
              </a:tblPr>
              <a:tblGrid>
                <a:gridCol w="2451100">
                  <a:extLst>
                    <a:ext uri="{9D8B030D-6E8A-4147-A177-3AD203B41FA5}">
                      <a16:colId xmlns:a16="http://schemas.microsoft.com/office/drawing/2014/main" val="20000"/>
                    </a:ext>
                  </a:extLst>
                </a:gridCol>
                <a:gridCol w="9499600">
                  <a:extLst>
                    <a:ext uri="{9D8B030D-6E8A-4147-A177-3AD203B41FA5}">
                      <a16:colId xmlns:a16="http://schemas.microsoft.com/office/drawing/2014/main" val="20001"/>
                    </a:ext>
                  </a:extLst>
                </a:gridCol>
              </a:tblGrid>
              <a:tr h="794741">
                <a:tc>
                  <a:txBody>
                    <a:bodyPr/>
                    <a:lstStyle/>
                    <a:p>
                      <a:r>
                        <a:rPr lang="en-GB" dirty="0" smtClean="0">
                          <a:latin typeface="Arial Black" panose="020B0A04020102020204" pitchFamily="34" charset="0"/>
                        </a:rPr>
                        <a:t>Fixed assets</a:t>
                      </a:r>
                      <a:endParaRPr lang="en-GB" dirty="0">
                        <a:latin typeface="Arial Black" panose="020B0A04020102020204" pitchFamily="34" charset="0"/>
                      </a:endParaRPr>
                    </a:p>
                  </a:txBody>
                  <a:tcPr/>
                </a:tc>
                <a:tc>
                  <a:txBody>
                    <a:bodyPr/>
                    <a:lstStyle/>
                    <a:p>
                      <a:endParaRPr lang="en-GB" dirty="0">
                        <a:latin typeface="Arial Black" panose="020B0A04020102020204" pitchFamily="34" charset="0"/>
                      </a:endParaRPr>
                    </a:p>
                  </a:txBody>
                  <a:tcPr/>
                </a:tc>
                <a:extLst>
                  <a:ext uri="{0D108BD9-81ED-4DB2-BD59-A6C34878D82A}">
                    <a16:rowId xmlns:a16="http://schemas.microsoft.com/office/drawing/2014/main" val="10000"/>
                  </a:ext>
                </a:extLst>
              </a:tr>
              <a:tr h="794741">
                <a:tc>
                  <a:txBody>
                    <a:bodyPr/>
                    <a:lstStyle/>
                    <a:p>
                      <a:r>
                        <a:rPr lang="en-GB" smtClean="0">
                          <a:latin typeface="Arial Black" panose="020B0A04020102020204" pitchFamily="34" charset="0"/>
                        </a:rPr>
                        <a:t>Current assets</a:t>
                      </a:r>
                      <a:endParaRPr lang="en-GB" dirty="0">
                        <a:latin typeface="Arial Black" panose="020B0A04020102020204" pitchFamily="34" charset="0"/>
                      </a:endParaRPr>
                    </a:p>
                  </a:txBody>
                  <a:tcPr/>
                </a:tc>
                <a:tc>
                  <a:txBody>
                    <a:bodyPr/>
                    <a:lstStyle/>
                    <a:p>
                      <a:endParaRPr lang="en-GB" dirty="0">
                        <a:latin typeface="Arial Black" panose="020B0A04020102020204" pitchFamily="34" charset="0"/>
                      </a:endParaRPr>
                    </a:p>
                  </a:txBody>
                  <a:tcPr/>
                </a:tc>
                <a:extLst>
                  <a:ext uri="{0D108BD9-81ED-4DB2-BD59-A6C34878D82A}">
                    <a16:rowId xmlns:a16="http://schemas.microsoft.com/office/drawing/2014/main" val="10001"/>
                  </a:ext>
                </a:extLst>
              </a:tr>
              <a:tr h="794741">
                <a:tc>
                  <a:txBody>
                    <a:bodyPr/>
                    <a:lstStyle/>
                    <a:p>
                      <a:r>
                        <a:rPr lang="en-GB" smtClean="0">
                          <a:latin typeface="Arial Black" panose="020B0A04020102020204" pitchFamily="34" charset="0"/>
                        </a:rPr>
                        <a:t>Stock</a:t>
                      </a:r>
                      <a:endParaRPr lang="en-GB" dirty="0">
                        <a:latin typeface="Arial Black" panose="020B0A04020102020204" pitchFamily="34" charset="0"/>
                      </a:endParaRPr>
                    </a:p>
                  </a:txBody>
                  <a:tcPr/>
                </a:tc>
                <a:tc>
                  <a:txBody>
                    <a:bodyPr/>
                    <a:lstStyle/>
                    <a:p>
                      <a:endParaRPr lang="en-GB" dirty="0">
                        <a:latin typeface="Arial Black" panose="020B0A04020102020204" pitchFamily="34" charset="0"/>
                      </a:endParaRPr>
                    </a:p>
                  </a:txBody>
                  <a:tcPr/>
                </a:tc>
                <a:extLst>
                  <a:ext uri="{0D108BD9-81ED-4DB2-BD59-A6C34878D82A}">
                    <a16:rowId xmlns:a16="http://schemas.microsoft.com/office/drawing/2014/main" val="10002"/>
                  </a:ext>
                </a:extLst>
              </a:tr>
              <a:tr h="1135343">
                <a:tc>
                  <a:txBody>
                    <a:bodyPr/>
                    <a:lstStyle/>
                    <a:p>
                      <a:r>
                        <a:rPr lang="en-GB" smtClean="0">
                          <a:latin typeface="Arial Black" panose="020B0A04020102020204" pitchFamily="34" charset="0"/>
                        </a:rPr>
                        <a:t>Debtors and Prepayments</a:t>
                      </a:r>
                      <a:endParaRPr lang="en-GB" dirty="0">
                        <a:latin typeface="Arial Black" panose="020B0A04020102020204" pitchFamily="34" charset="0"/>
                      </a:endParaRPr>
                    </a:p>
                  </a:txBody>
                  <a:tcPr/>
                </a:tc>
                <a:tc>
                  <a:txBody>
                    <a:bodyPr/>
                    <a:lstStyle/>
                    <a:p>
                      <a:endParaRPr lang="en-GB" dirty="0">
                        <a:latin typeface="Arial Black" panose="020B0A04020102020204" pitchFamily="34" charset="0"/>
                      </a:endParaRPr>
                    </a:p>
                  </a:txBody>
                  <a:tcPr/>
                </a:tc>
                <a:extLst>
                  <a:ext uri="{0D108BD9-81ED-4DB2-BD59-A6C34878D82A}">
                    <a16:rowId xmlns:a16="http://schemas.microsoft.com/office/drawing/2014/main" val="10003"/>
                  </a:ext>
                </a:extLst>
              </a:tr>
              <a:tr h="460445">
                <a:tc>
                  <a:txBody>
                    <a:bodyPr/>
                    <a:lstStyle/>
                    <a:p>
                      <a:r>
                        <a:rPr lang="en-GB" smtClean="0">
                          <a:latin typeface="Arial Black" panose="020B0A04020102020204" pitchFamily="34" charset="0"/>
                        </a:rPr>
                        <a:t>Creditors</a:t>
                      </a:r>
                      <a:endParaRPr lang="en-GB" dirty="0">
                        <a:latin typeface="Arial Black" panose="020B0A04020102020204" pitchFamily="34" charset="0"/>
                      </a:endParaRPr>
                    </a:p>
                  </a:txBody>
                  <a:tcPr/>
                </a:tc>
                <a:tc>
                  <a:txBody>
                    <a:bodyPr/>
                    <a:lstStyle/>
                    <a:p>
                      <a:endParaRPr lang="en-GB" dirty="0">
                        <a:latin typeface="Arial Black" panose="020B0A04020102020204" pitchFamily="34" charset="0"/>
                      </a:endParaRPr>
                    </a:p>
                  </a:txBody>
                  <a:tcPr/>
                </a:tc>
                <a:extLst>
                  <a:ext uri="{0D108BD9-81ED-4DB2-BD59-A6C34878D82A}">
                    <a16:rowId xmlns:a16="http://schemas.microsoft.com/office/drawing/2014/main" val="10004"/>
                  </a:ext>
                </a:extLst>
              </a:tr>
              <a:tr h="1816550">
                <a:tc>
                  <a:txBody>
                    <a:bodyPr/>
                    <a:lstStyle/>
                    <a:p>
                      <a:r>
                        <a:rPr lang="en-GB" smtClean="0">
                          <a:latin typeface="Arial Black" panose="020B0A04020102020204" pitchFamily="34" charset="0"/>
                        </a:rPr>
                        <a:t>Capital reserves and share capital</a:t>
                      </a:r>
                      <a:endParaRPr lang="en-GB" dirty="0">
                        <a:latin typeface="Arial Black" panose="020B0A04020102020204" pitchFamily="34" charset="0"/>
                      </a:endParaRPr>
                    </a:p>
                  </a:txBody>
                  <a:tcPr/>
                </a:tc>
                <a:tc>
                  <a:txBody>
                    <a:bodyPr/>
                    <a:lstStyle/>
                    <a:p>
                      <a:endParaRPr lang="en-GB" dirty="0">
                        <a:latin typeface="Arial Black" panose="020B0A04020102020204" pitchFamily="34" charset="0"/>
                      </a:endParaRPr>
                    </a:p>
                  </a:txBody>
                  <a:tcPr/>
                </a:tc>
                <a:extLst>
                  <a:ext uri="{0D108BD9-81ED-4DB2-BD59-A6C34878D82A}">
                    <a16:rowId xmlns:a16="http://schemas.microsoft.com/office/drawing/2014/main" val="10005"/>
                  </a:ext>
                </a:extLst>
              </a:tr>
              <a:tr h="794741">
                <a:tc>
                  <a:txBody>
                    <a:bodyPr/>
                    <a:lstStyle/>
                    <a:p>
                      <a:r>
                        <a:rPr lang="en-GB" smtClean="0">
                          <a:latin typeface="Arial Black" panose="020B0A04020102020204" pitchFamily="34" charset="0"/>
                        </a:rPr>
                        <a:t>Share premium</a:t>
                      </a:r>
                      <a:r>
                        <a:rPr lang="en-GB" baseline="0" smtClean="0">
                          <a:latin typeface="Arial Black" panose="020B0A04020102020204" pitchFamily="34" charset="0"/>
                        </a:rPr>
                        <a:t> account</a:t>
                      </a:r>
                      <a:endParaRPr lang="en-GB" dirty="0">
                        <a:latin typeface="Arial Black" panose="020B0A04020102020204" pitchFamily="34" charset="0"/>
                      </a:endParaRPr>
                    </a:p>
                  </a:txBody>
                  <a:tcPr/>
                </a:tc>
                <a:tc>
                  <a:txBody>
                    <a:bodyPr/>
                    <a:lstStyle/>
                    <a:p>
                      <a:endParaRPr lang="en-GB" dirty="0">
                        <a:latin typeface="Arial Black" panose="020B0A0402010202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18458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0938510"/>
              </p:ext>
            </p:extLst>
          </p:nvPr>
        </p:nvGraphicFramePr>
        <p:xfrm>
          <a:off x="139700" y="114299"/>
          <a:ext cx="11950700" cy="6591302"/>
        </p:xfrm>
        <a:graphic>
          <a:graphicData uri="http://schemas.openxmlformats.org/drawingml/2006/table">
            <a:tbl>
              <a:tblPr firstRow="1" bandRow="1">
                <a:tableStyleId>{5940675A-B579-460E-94D1-54222C63F5DA}</a:tableStyleId>
              </a:tblPr>
              <a:tblGrid>
                <a:gridCol w="2451100">
                  <a:extLst>
                    <a:ext uri="{9D8B030D-6E8A-4147-A177-3AD203B41FA5}">
                      <a16:colId xmlns:a16="http://schemas.microsoft.com/office/drawing/2014/main" val="20000"/>
                    </a:ext>
                  </a:extLst>
                </a:gridCol>
                <a:gridCol w="9499600">
                  <a:extLst>
                    <a:ext uri="{9D8B030D-6E8A-4147-A177-3AD203B41FA5}">
                      <a16:colId xmlns:a16="http://schemas.microsoft.com/office/drawing/2014/main" val="20001"/>
                    </a:ext>
                  </a:extLst>
                </a:gridCol>
              </a:tblGrid>
              <a:tr h="794741">
                <a:tc>
                  <a:txBody>
                    <a:bodyPr/>
                    <a:lstStyle/>
                    <a:p>
                      <a:r>
                        <a:rPr lang="en-GB" dirty="0" smtClean="0">
                          <a:latin typeface="Arial Black" panose="020B0A04020102020204" pitchFamily="34" charset="0"/>
                        </a:rPr>
                        <a:t>Fixed assets</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An</a:t>
                      </a:r>
                      <a:r>
                        <a:rPr lang="en-GB" baseline="0" dirty="0" smtClean="0">
                          <a:latin typeface="Arial Black" panose="020B0A04020102020204" pitchFamily="34" charset="0"/>
                        </a:rPr>
                        <a:t> item that the business owns that it intends to use for more than one year in trading e.g. van, machine</a:t>
                      </a:r>
                      <a:endParaRPr lang="en-GB" dirty="0">
                        <a:latin typeface="Arial Black" panose="020B0A04020102020204" pitchFamily="34" charset="0"/>
                      </a:endParaRPr>
                    </a:p>
                  </a:txBody>
                  <a:tcPr/>
                </a:tc>
                <a:extLst>
                  <a:ext uri="{0D108BD9-81ED-4DB2-BD59-A6C34878D82A}">
                    <a16:rowId xmlns:a16="http://schemas.microsoft.com/office/drawing/2014/main" val="10000"/>
                  </a:ext>
                </a:extLst>
              </a:tr>
              <a:tr h="794741">
                <a:tc>
                  <a:txBody>
                    <a:bodyPr/>
                    <a:lstStyle/>
                    <a:p>
                      <a:r>
                        <a:rPr lang="en-GB" dirty="0" smtClean="0">
                          <a:latin typeface="Arial Black" panose="020B0A04020102020204" pitchFamily="34" charset="0"/>
                        </a:rPr>
                        <a:t>Current assets</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Items</a:t>
                      </a:r>
                      <a:r>
                        <a:rPr lang="en-GB" baseline="0" dirty="0" smtClean="0">
                          <a:latin typeface="Arial Black" panose="020B0A04020102020204" pitchFamily="34" charset="0"/>
                        </a:rPr>
                        <a:t> in the business which it intends to turn into cash within a year, include stock, debtors, cash</a:t>
                      </a:r>
                      <a:endParaRPr lang="en-GB" dirty="0">
                        <a:latin typeface="Arial Black" panose="020B0A04020102020204" pitchFamily="34" charset="0"/>
                      </a:endParaRPr>
                    </a:p>
                  </a:txBody>
                  <a:tcPr/>
                </a:tc>
                <a:extLst>
                  <a:ext uri="{0D108BD9-81ED-4DB2-BD59-A6C34878D82A}">
                    <a16:rowId xmlns:a16="http://schemas.microsoft.com/office/drawing/2014/main" val="10001"/>
                  </a:ext>
                </a:extLst>
              </a:tr>
              <a:tr h="794741">
                <a:tc>
                  <a:txBody>
                    <a:bodyPr/>
                    <a:lstStyle/>
                    <a:p>
                      <a:r>
                        <a:rPr lang="en-GB" dirty="0" smtClean="0">
                          <a:latin typeface="Arial Black" panose="020B0A04020102020204" pitchFamily="34" charset="0"/>
                        </a:rPr>
                        <a:t>Stock</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Stock includes work in progress and finished goods not yet</a:t>
                      </a:r>
                      <a:r>
                        <a:rPr lang="en-GB" baseline="0" dirty="0" smtClean="0">
                          <a:latin typeface="Arial Black" panose="020B0A04020102020204" pitchFamily="34" charset="0"/>
                        </a:rPr>
                        <a:t> delivered to customers</a:t>
                      </a:r>
                      <a:endParaRPr lang="en-GB" dirty="0">
                        <a:latin typeface="Arial Black" panose="020B0A04020102020204" pitchFamily="34" charset="0"/>
                      </a:endParaRPr>
                    </a:p>
                  </a:txBody>
                  <a:tcPr/>
                </a:tc>
                <a:extLst>
                  <a:ext uri="{0D108BD9-81ED-4DB2-BD59-A6C34878D82A}">
                    <a16:rowId xmlns:a16="http://schemas.microsoft.com/office/drawing/2014/main" val="10002"/>
                  </a:ext>
                </a:extLst>
              </a:tr>
              <a:tr h="1135343">
                <a:tc>
                  <a:txBody>
                    <a:bodyPr/>
                    <a:lstStyle/>
                    <a:p>
                      <a:r>
                        <a:rPr lang="en-GB" dirty="0" smtClean="0">
                          <a:latin typeface="Arial Black" panose="020B0A04020102020204" pitchFamily="34" charset="0"/>
                        </a:rPr>
                        <a:t>Debtors and Prepayments</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Debtors</a:t>
                      </a:r>
                      <a:r>
                        <a:rPr lang="en-GB" baseline="0" dirty="0" smtClean="0">
                          <a:latin typeface="Arial Black" panose="020B0A04020102020204" pitchFamily="34" charset="0"/>
                        </a:rPr>
                        <a:t> owe the business and will pay within a year, a prepayment may be on a bill that has to be paid in advance of the year it is used</a:t>
                      </a:r>
                      <a:endParaRPr lang="en-GB" dirty="0">
                        <a:latin typeface="Arial Black" panose="020B0A04020102020204" pitchFamily="34" charset="0"/>
                      </a:endParaRPr>
                    </a:p>
                  </a:txBody>
                  <a:tcPr/>
                </a:tc>
                <a:extLst>
                  <a:ext uri="{0D108BD9-81ED-4DB2-BD59-A6C34878D82A}">
                    <a16:rowId xmlns:a16="http://schemas.microsoft.com/office/drawing/2014/main" val="10003"/>
                  </a:ext>
                </a:extLst>
              </a:tr>
              <a:tr h="460445">
                <a:tc>
                  <a:txBody>
                    <a:bodyPr/>
                    <a:lstStyle/>
                    <a:p>
                      <a:r>
                        <a:rPr lang="en-GB" dirty="0" smtClean="0">
                          <a:latin typeface="Arial Black" panose="020B0A04020102020204" pitchFamily="34" charset="0"/>
                        </a:rPr>
                        <a:t>Creditors</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Creditors</a:t>
                      </a:r>
                      <a:r>
                        <a:rPr lang="en-GB" baseline="0" dirty="0" smtClean="0">
                          <a:latin typeface="Arial Black" panose="020B0A04020102020204" pitchFamily="34" charset="0"/>
                        </a:rPr>
                        <a:t> are suppliers to the business that money is owed to </a:t>
                      </a:r>
                      <a:endParaRPr lang="en-GB" dirty="0">
                        <a:latin typeface="Arial Black" panose="020B0A04020102020204" pitchFamily="34" charset="0"/>
                      </a:endParaRPr>
                    </a:p>
                  </a:txBody>
                  <a:tcPr/>
                </a:tc>
                <a:extLst>
                  <a:ext uri="{0D108BD9-81ED-4DB2-BD59-A6C34878D82A}">
                    <a16:rowId xmlns:a16="http://schemas.microsoft.com/office/drawing/2014/main" val="10004"/>
                  </a:ext>
                </a:extLst>
              </a:tr>
              <a:tr h="1816550">
                <a:tc>
                  <a:txBody>
                    <a:bodyPr/>
                    <a:lstStyle/>
                    <a:p>
                      <a:r>
                        <a:rPr lang="en-GB" dirty="0" smtClean="0">
                          <a:latin typeface="Arial Black" panose="020B0A04020102020204" pitchFamily="34" charset="0"/>
                        </a:rPr>
                        <a:t>Capital reserves and share capital</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Share capital, amount of money paid by shareholders</a:t>
                      </a:r>
                      <a:r>
                        <a:rPr lang="en-GB" baseline="0" dirty="0" smtClean="0">
                          <a:latin typeface="Arial Black" panose="020B0A04020102020204" pitchFamily="34" charset="0"/>
                        </a:rPr>
                        <a:t> for shares when originally issued, not the current value of shares</a:t>
                      </a:r>
                    </a:p>
                    <a:p>
                      <a:r>
                        <a:rPr lang="en-GB" baseline="0" dirty="0" smtClean="0">
                          <a:latin typeface="Arial Black" panose="020B0A04020102020204" pitchFamily="34" charset="0"/>
                        </a:rPr>
                        <a:t>Capital reserves are the increase of some fixed assets, for example land may be worth more now than it was purchased for years ago, that value must go somewhere</a:t>
                      </a:r>
                      <a:endParaRPr lang="en-GB" dirty="0">
                        <a:latin typeface="Arial Black" panose="020B0A04020102020204" pitchFamily="34" charset="0"/>
                      </a:endParaRPr>
                    </a:p>
                  </a:txBody>
                  <a:tcPr/>
                </a:tc>
                <a:extLst>
                  <a:ext uri="{0D108BD9-81ED-4DB2-BD59-A6C34878D82A}">
                    <a16:rowId xmlns:a16="http://schemas.microsoft.com/office/drawing/2014/main" val="10005"/>
                  </a:ext>
                </a:extLst>
              </a:tr>
              <a:tr h="794741">
                <a:tc>
                  <a:txBody>
                    <a:bodyPr/>
                    <a:lstStyle/>
                    <a:p>
                      <a:r>
                        <a:rPr lang="en-GB" dirty="0" smtClean="0">
                          <a:latin typeface="Arial Black" panose="020B0A04020102020204" pitchFamily="34" charset="0"/>
                        </a:rPr>
                        <a:t>Share premium</a:t>
                      </a:r>
                      <a:r>
                        <a:rPr lang="en-GB" baseline="0" dirty="0" smtClean="0">
                          <a:latin typeface="Arial Black" panose="020B0A04020102020204" pitchFamily="34" charset="0"/>
                        </a:rPr>
                        <a:t> account</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Difference between nominal (original) value of the share</a:t>
                      </a:r>
                      <a:r>
                        <a:rPr lang="en-GB" baseline="0" dirty="0" smtClean="0">
                          <a:latin typeface="Arial Black" panose="020B0A04020102020204" pitchFamily="34" charset="0"/>
                        </a:rPr>
                        <a:t> and the issued value</a:t>
                      </a:r>
                      <a:endParaRPr lang="en-GB" dirty="0">
                        <a:latin typeface="Arial Black" panose="020B0A0402010202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07807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Stakeholder interest</a:t>
            </a:r>
            <a:endParaRPr lang="en-GB" dirty="0"/>
          </a:p>
        </p:txBody>
      </p:sp>
      <p:sp>
        <p:nvSpPr>
          <p:cNvPr id="3" name="Content Placeholder 2"/>
          <p:cNvSpPr>
            <a:spLocks noGrp="1"/>
          </p:cNvSpPr>
          <p:nvPr>
            <p:ph idx="1"/>
          </p:nvPr>
        </p:nvSpPr>
        <p:spPr/>
        <p:style>
          <a:lnRef idx="2">
            <a:schemeClr val="accent6"/>
          </a:lnRef>
          <a:fillRef idx="1">
            <a:schemeClr val="lt1"/>
          </a:fillRef>
          <a:effectRef idx="0">
            <a:schemeClr val="accent6"/>
          </a:effectRef>
          <a:fontRef idx="minor">
            <a:schemeClr val="dk1"/>
          </a:fontRef>
        </p:style>
        <p:txBody>
          <a:bodyPr>
            <a:normAutofit lnSpcReduction="10000"/>
          </a:bodyPr>
          <a:lstStyle/>
          <a:p>
            <a:r>
              <a:rPr lang="en-GB" b="1" dirty="0"/>
              <a:t>Governments</a:t>
            </a:r>
            <a:r>
              <a:rPr lang="en-GB" dirty="0"/>
              <a:t> will use the financial information to calculate the amount of tax (VAT and corporation tax) that a company has to pay</a:t>
            </a:r>
          </a:p>
          <a:p>
            <a:r>
              <a:rPr lang="en-GB" b="1" dirty="0"/>
              <a:t>Shareholders</a:t>
            </a:r>
            <a:r>
              <a:rPr lang="en-GB" dirty="0"/>
              <a:t> will analyse the accounts and decide whether their investment capital is being used effectively</a:t>
            </a:r>
          </a:p>
          <a:p>
            <a:r>
              <a:rPr lang="en-GB" b="1" dirty="0"/>
              <a:t>Directors</a:t>
            </a:r>
            <a:r>
              <a:rPr lang="en-GB" dirty="0"/>
              <a:t> and senior managers will use the accounts to assist their medium and long-term planning</a:t>
            </a:r>
          </a:p>
          <a:p>
            <a:r>
              <a:rPr lang="en-GB" b="1" dirty="0"/>
              <a:t>Potential</a:t>
            </a:r>
            <a:r>
              <a:rPr lang="en-GB" dirty="0"/>
              <a:t> </a:t>
            </a:r>
            <a:r>
              <a:rPr lang="en-GB" b="1" dirty="0"/>
              <a:t>investors</a:t>
            </a:r>
            <a:r>
              <a:rPr lang="en-GB" dirty="0"/>
              <a:t> will analyse the accounts to determine whether or not the company would make a good investment</a:t>
            </a:r>
          </a:p>
          <a:p>
            <a:r>
              <a:rPr lang="en-GB" b="1" dirty="0"/>
              <a:t>Creditors</a:t>
            </a:r>
            <a:r>
              <a:rPr lang="en-GB" dirty="0"/>
              <a:t> will use the accounts to ascertain the company’s ability to pay their bills</a:t>
            </a:r>
          </a:p>
          <a:p>
            <a:endParaRPr lang="en-GB" dirty="0"/>
          </a:p>
        </p:txBody>
      </p:sp>
      <p:pic>
        <p:nvPicPr>
          <p:cNvPr id="5" name="Picture 4"/>
          <p:cNvPicPr>
            <a:picLocks noChangeAspect="1"/>
          </p:cNvPicPr>
          <p:nvPr/>
        </p:nvPicPr>
        <p:blipFill>
          <a:blip r:embed="rId2"/>
          <a:stretch>
            <a:fillRect/>
          </a:stretch>
        </p:blipFill>
        <p:spPr>
          <a:xfrm>
            <a:off x="6616700" y="344488"/>
            <a:ext cx="1346200" cy="1346200"/>
          </a:xfrm>
          <a:prstGeom prst="rect">
            <a:avLst/>
          </a:prstGeom>
        </p:spPr>
      </p:pic>
    </p:spTree>
    <p:extLst>
      <p:ext uri="{BB962C8B-B14F-4D97-AF65-F5344CB8AC3E}">
        <p14:creationId xmlns:p14="http://schemas.microsoft.com/office/powerpoint/2010/main" val="3852776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smtClean="0"/>
              <a:t>Have a think about your life for a moment.</a:t>
            </a:r>
            <a:r>
              <a:rPr lang="en-GB" dirty="0"/>
              <a:t> </a:t>
            </a:r>
            <a:r>
              <a:rPr lang="en-GB" dirty="0" smtClean="0"/>
              <a:t> Any volunteers to discuss:</a:t>
            </a:r>
          </a:p>
          <a:p>
            <a:endParaRPr lang="en-GB" dirty="0"/>
          </a:p>
          <a:p>
            <a:pPr marL="0" indent="0">
              <a:buNone/>
            </a:pPr>
            <a:r>
              <a:rPr lang="en-GB" dirty="0" smtClean="0"/>
              <a:t>1) What tech you own e.g. Phone, Xbox, laptop and so on.</a:t>
            </a:r>
          </a:p>
          <a:p>
            <a:pPr marL="0" indent="0">
              <a:buNone/>
            </a:pPr>
            <a:r>
              <a:rPr lang="en-GB" dirty="0" smtClean="0"/>
              <a:t>2) What money you owe to other people e.g. £10 to a mate, £5 on school food bill</a:t>
            </a:r>
          </a:p>
        </p:txBody>
      </p:sp>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a:t>
            </a:r>
            <a:endParaRPr lang="en-GB" dirty="0"/>
          </a:p>
        </p:txBody>
      </p:sp>
      <p:grpSp>
        <p:nvGrpSpPr>
          <p:cNvPr id="4" name="Group 4"/>
          <p:cNvGrpSpPr>
            <a:grpSpLocks noChangeAspect="1"/>
          </p:cNvGrpSpPr>
          <p:nvPr/>
        </p:nvGrpSpPr>
        <p:grpSpPr bwMode="auto">
          <a:xfrm>
            <a:off x="1089025" y="1343025"/>
            <a:ext cx="9904413" cy="5081588"/>
            <a:chOff x="686" y="846"/>
            <a:chExt cx="6239" cy="3201"/>
          </a:xfrm>
        </p:grpSpPr>
        <p:sp>
          <p:nvSpPr>
            <p:cNvPr id="5" name="AutoShape 3"/>
            <p:cNvSpPr>
              <a:spLocks noChangeAspect="1" noChangeArrowheads="1" noTextEdit="1"/>
            </p:cNvSpPr>
            <p:nvPr/>
          </p:nvSpPr>
          <p:spPr bwMode="auto">
            <a:xfrm>
              <a:off x="686" y="846"/>
              <a:ext cx="6239"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 y="846"/>
              <a:ext cx="6247" cy="3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2780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grpSp>
        <p:nvGrpSpPr>
          <p:cNvPr id="4" name="Group 4"/>
          <p:cNvGrpSpPr>
            <a:grpSpLocks noChangeAspect="1"/>
          </p:cNvGrpSpPr>
          <p:nvPr/>
        </p:nvGrpSpPr>
        <p:grpSpPr bwMode="auto">
          <a:xfrm>
            <a:off x="231775" y="2219325"/>
            <a:ext cx="11634788" cy="1481138"/>
            <a:chOff x="146" y="1398"/>
            <a:chExt cx="7329" cy="933"/>
          </a:xfrm>
        </p:grpSpPr>
        <p:sp>
          <p:nvSpPr>
            <p:cNvPr id="5" name="AutoShape 3"/>
            <p:cNvSpPr>
              <a:spLocks noChangeAspect="1" noChangeArrowheads="1" noTextEdit="1"/>
            </p:cNvSpPr>
            <p:nvPr/>
          </p:nvSpPr>
          <p:spPr bwMode="auto">
            <a:xfrm>
              <a:off x="146" y="1398"/>
              <a:ext cx="7329" cy="933"/>
            </a:xfrm>
            <a:prstGeom prst="rect">
              <a:avLst/>
            </a:prstGeom>
            <a:noFill/>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 y="1398"/>
              <a:ext cx="734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4388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bwMode="auto">
          <a:xfrm>
            <a:off x="1552739" y="1"/>
            <a:ext cx="6457032" cy="6824431"/>
            <a:chOff x="771" y="-67"/>
            <a:chExt cx="4218" cy="4458"/>
          </a:xfrm>
        </p:grpSpPr>
        <p:sp>
          <p:nvSpPr>
            <p:cNvPr id="5" name="AutoShape 4"/>
            <p:cNvSpPr>
              <a:spLocks noChangeAspect="1" noChangeArrowheads="1" noTextEdit="1"/>
            </p:cNvSpPr>
            <p:nvPr/>
          </p:nvSpPr>
          <p:spPr bwMode="auto">
            <a:xfrm>
              <a:off x="771" y="-67"/>
              <a:ext cx="4218" cy="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 y="-67"/>
              <a:ext cx="4224" cy="4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1"/>
            <a:ext cx="2381250"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543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212" y="174763"/>
            <a:ext cx="10515600" cy="1325563"/>
          </a:xfrm>
          <a:solidFill>
            <a:srgbClr val="C00000"/>
          </a:solidFill>
        </p:spPr>
        <p:style>
          <a:lnRef idx="2">
            <a:schemeClr val="accent6"/>
          </a:lnRef>
          <a:fillRef idx="1">
            <a:schemeClr val="lt1"/>
          </a:fillRef>
          <a:effectRef idx="0">
            <a:schemeClr val="accent6"/>
          </a:effectRef>
          <a:fontRef idx="minor">
            <a:schemeClr val="dk1"/>
          </a:fontRef>
        </p:style>
        <p:txBody>
          <a:bodyPr/>
          <a:lstStyle/>
          <a:p>
            <a:r>
              <a:rPr lang="en-GB" dirty="0" smtClean="0">
                <a:solidFill>
                  <a:schemeClr val="bg1"/>
                </a:solidFill>
              </a:rPr>
              <a:t>Answer question 1 - calculations</a:t>
            </a:r>
            <a:endParaRPr lang="en-GB" dirty="0">
              <a:solidFill>
                <a:schemeClr val="bg1"/>
              </a:solidFill>
            </a:endParaRPr>
          </a:p>
        </p:txBody>
      </p:sp>
      <p:sp>
        <p:nvSpPr>
          <p:cNvPr id="4" name="TextBox 3"/>
          <p:cNvSpPr txBox="1"/>
          <p:nvPr/>
        </p:nvSpPr>
        <p:spPr>
          <a:xfrm>
            <a:off x="553453" y="5838962"/>
            <a:ext cx="11237494"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dirty="0">
                <a:latin typeface="Arial Black" panose="020B0A04020102020204" pitchFamily="34" charset="0"/>
              </a:rPr>
              <a:t>Students need to give the formulas </a:t>
            </a:r>
            <a:r>
              <a:rPr lang="en-GB" dirty="0" smtClean="0">
                <a:latin typeface="Arial Black" panose="020B0A04020102020204" pitchFamily="34" charset="0"/>
              </a:rPr>
              <a:t>for </a:t>
            </a:r>
            <a:r>
              <a:rPr lang="en-GB" dirty="0">
                <a:latin typeface="Arial Black" panose="020B0A04020102020204" pitchFamily="34" charset="0"/>
              </a:rPr>
              <a:t>the ratios for knowledge marks. This is how they should kick start the question</a:t>
            </a:r>
          </a:p>
        </p:txBody>
      </p:sp>
      <p:graphicFrame>
        <p:nvGraphicFramePr>
          <p:cNvPr id="3" name="Table 2"/>
          <p:cNvGraphicFramePr>
            <a:graphicFrameLocks noGrp="1"/>
          </p:cNvGraphicFramePr>
          <p:nvPr>
            <p:extLst>
              <p:ext uri="{D42A27DB-BD31-4B8C-83A1-F6EECF244321}">
                <p14:modId xmlns:p14="http://schemas.microsoft.com/office/powerpoint/2010/main" val="3566814298"/>
              </p:ext>
            </p:extLst>
          </p:nvPr>
        </p:nvGraphicFramePr>
        <p:xfrm>
          <a:off x="1860550" y="1854677"/>
          <a:ext cx="8127999" cy="2595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362678778"/>
                    </a:ext>
                  </a:extLst>
                </a:gridCol>
                <a:gridCol w="2709333">
                  <a:extLst>
                    <a:ext uri="{9D8B030D-6E8A-4147-A177-3AD203B41FA5}">
                      <a16:colId xmlns:a16="http://schemas.microsoft.com/office/drawing/2014/main" val="946878011"/>
                    </a:ext>
                  </a:extLst>
                </a:gridCol>
                <a:gridCol w="2709333">
                  <a:extLst>
                    <a:ext uri="{9D8B030D-6E8A-4147-A177-3AD203B41FA5}">
                      <a16:colId xmlns:a16="http://schemas.microsoft.com/office/drawing/2014/main" val="394583031"/>
                    </a:ext>
                  </a:extLst>
                </a:gridCol>
              </a:tblGrid>
              <a:tr h="370840">
                <a:tc>
                  <a:txBody>
                    <a:bodyPr/>
                    <a:lstStyle/>
                    <a:p>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2009</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2010</a:t>
                      </a:r>
                      <a:endParaRPr lang="en-GB" dirty="0">
                        <a:latin typeface="Arial Black" panose="020B0A04020102020204" pitchFamily="34" charset="0"/>
                      </a:endParaRPr>
                    </a:p>
                  </a:txBody>
                  <a:tcPr/>
                </a:tc>
                <a:extLst>
                  <a:ext uri="{0D108BD9-81ED-4DB2-BD59-A6C34878D82A}">
                    <a16:rowId xmlns:a16="http://schemas.microsoft.com/office/drawing/2014/main" val="3491140695"/>
                  </a:ext>
                </a:extLst>
              </a:tr>
              <a:tr h="370840">
                <a:tc>
                  <a:txBody>
                    <a:bodyPr/>
                    <a:lstStyle/>
                    <a:p>
                      <a:r>
                        <a:rPr lang="en-GB" dirty="0" smtClean="0">
                          <a:latin typeface="Arial Black" panose="020B0A04020102020204" pitchFamily="34" charset="0"/>
                        </a:rPr>
                        <a:t>Gross Profit Margin</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10.10%</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11.96%</a:t>
                      </a:r>
                      <a:endParaRPr lang="en-GB" dirty="0">
                        <a:latin typeface="Arial Black" panose="020B0A04020102020204" pitchFamily="34" charset="0"/>
                      </a:endParaRPr>
                    </a:p>
                  </a:txBody>
                  <a:tcPr/>
                </a:tc>
                <a:extLst>
                  <a:ext uri="{0D108BD9-81ED-4DB2-BD59-A6C34878D82A}">
                    <a16:rowId xmlns:a16="http://schemas.microsoft.com/office/drawing/2014/main" val="1097183362"/>
                  </a:ext>
                </a:extLst>
              </a:tr>
              <a:tr h="370840">
                <a:tc>
                  <a:txBody>
                    <a:bodyPr/>
                    <a:lstStyle/>
                    <a:p>
                      <a:r>
                        <a:rPr lang="en-GB" dirty="0" smtClean="0">
                          <a:latin typeface="Arial Black" panose="020B0A04020102020204" pitchFamily="34" charset="0"/>
                        </a:rPr>
                        <a:t>Net Profit Margin</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-2.24%</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0.77%</a:t>
                      </a:r>
                      <a:endParaRPr lang="en-GB" dirty="0">
                        <a:latin typeface="Arial Black" panose="020B0A04020102020204" pitchFamily="34" charset="0"/>
                      </a:endParaRPr>
                    </a:p>
                  </a:txBody>
                  <a:tcPr/>
                </a:tc>
                <a:extLst>
                  <a:ext uri="{0D108BD9-81ED-4DB2-BD59-A6C34878D82A}">
                    <a16:rowId xmlns:a16="http://schemas.microsoft.com/office/drawing/2014/main" val="1279526984"/>
                  </a:ext>
                </a:extLst>
              </a:tr>
              <a:tr h="370840">
                <a:tc>
                  <a:txBody>
                    <a:bodyPr/>
                    <a:lstStyle/>
                    <a:p>
                      <a:r>
                        <a:rPr lang="en-GB" dirty="0" smtClean="0">
                          <a:latin typeface="Arial Black" panose="020B0A04020102020204" pitchFamily="34" charset="0"/>
                        </a:rPr>
                        <a:t>ROCE</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-2.49%</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0.75%</a:t>
                      </a:r>
                      <a:endParaRPr lang="en-GB" dirty="0">
                        <a:latin typeface="Arial Black" panose="020B0A04020102020204" pitchFamily="34" charset="0"/>
                      </a:endParaRPr>
                    </a:p>
                  </a:txBody>
                  <a:tcPr/>
                </a:tc>
                <a:extLst>
                  <a:ext uri="{0D108BD9-81ED-4DB2-BD59-A6C34878D82A}">
                    <a16:rowId xmlns:a16="http://schemas.microsoft.com/office/drawing/2014/main" val="2296445142"/>
                  </a:ext>
                </a:extLst>
              </a:tr>
              <a:tr h="370840">
                <a:tc>
                  <a:txBody>
                    <a:bodyPr/>
                    <a:lstStyle/>
                    <a:p>
                      <a:r>
                        <a:rPr lang="en-GB" dirty="0" smtClean="0">
                          <a:latin typeface="Arial Black" panose="020B0A04020102020204" pitchFamily="34" charset="0"/>
                        </a:rPr>
                        <a:t>Current ratio</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1.06:1</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1.22:1</a:t>
                      </a:r>
                      <a:endParaRPr lang="en-GB" dirty="0">
                        <a:latin typeface="Arial Black" panose="020B0A04020102020204" pitchFamily="34" charset="0"/>
                      </a:endParaRPr>
                    </a:p>
                  </a:txBody>
                  <a:tcPr/>
                </a:tc>
                <a:extLst>
                  <a:ext uri="{0D108BD9-81ED-4DB2-BD59-A6C34878D82A}">
                    <a16:rowId xmlns:a16="http://schemas.microsoft.com/office/drawing/2014/main" val="2974363777"/>
                  </a:ext>
                </a:extLst>
              </a:tr>
              <a:tr h="370840">
                <a:tc>
                  <a:txBody>
                    <a:bodyPr/>
                    <a:lstStyle/>
                    <a:p>
                      <a:r>
                        <a:rPr lang="en-GB" dirty="0" smtClean="0">
                          <a:latin typeface="Arial Black" panose="020B0A04020102020204" pitchFamily="34" charset="0"/>
                        </a:rPr>
                        <a:t>Acid ratio</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0.92:1</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1.09:1</a:t>
                      </a:r>
                      <a:endParaRPr lang="en-GB" dirty="0">
                        <a:latin typeface="Arial Black" panose="020B0A04020102020204" pitchFamily="34" charset="0"/>
                      </a:endParaRPr>
                    </a:p>
                  </a:txBody>
                  <a:tcPr/>
                </a:tc>
                <a:extLst>
                  <a:ext uri="{0D108BD9-81ED-4DB2-BD59-A6C34878D82A}">
                    <a16:rowId xmlns:a16="http://schemas.microsoft.com/office/drawing/2014/main" val="4228463589"/>
                  </a:ext>
                </a:extLst>
              </a:tr>
              <a:tr h="370840">
                <a:tc>
                  <a:txBody>
                    <a:bodyPr/>
                    <a:lstStyle/>
                    <a:p>
                      <a:r>
                        <a:rPr lang="en-GB" dirty="0" smtClean="0">
                          <a:latin typeface="Arial Black" panose="020B0A04020102020204" pitchFamily="34" charset="0"/>
                        </a:rPr>
                        <a:t>Gearing</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42.61%</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44.41%</a:t>
                      </a:r>
                      <a:endParaRPr lang="en-GB" dirty="0">
                        <a:latin typeface="Arial Black" panose="020B0A04020102020204" pitchFamily="34" charset="0"/>
                      </a:endParaRPr>
                    </a:p>
                  </a:txBody>
                  <a:tcPr/>
                </a:tc>
                <a:extLst>
                  <a:ext uri="{0D108BD9-81ED-4DB2-BD59-A6C34878D82A}">
                    <a16:rowId xmlns:a16="http://schemas.microsoft.com/office/drawing/2014/main" val="4261356304"/>
                  </a:ext>
                </a:extLst>
              </a:tr>
            </a:tbl>
          </a:graphicData>
        </a:graphic>
      </p:graphicFrame>
    </p:spTree>
    <p:extLst>
      <p:ext uri="{BB962C8B-B14F-4D97-AF65-F5344CB8AC3E}">
        <p14:creationId xmlns:p14="http://schemas.microsoft.com/office/powerpoint/2010/main" val="1418599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6"/>
          </a:lnRef>
          <a:fillRef idx="1">
            <a:schemeClr val="lt1"/>
          </a:fillRef>
          <a:effectRef idx="0">
            <a:schemeClr val="accent6"/>
          </a:effectRef>
          <a:fontRef idx="minor">
            <a:schemeClr val="dk1"/>
          </a:fontRef>
        </p:style>
        <p:txBody>
          <a:bodyPr>
            <a:noAutofit/>
          </a:bodyPr>
          <a:lstStyle/>
          <a:p>
            <a:r>
              <a:rPr lang="en-GB" sz="4800" dirty="0">
                <a:solidFill>
                  <a:schemeClr val="bg1"/>
                </a:solidFill>
              </a:rPr>
              <a:t>Answer question 1 – analysis, continued on next slide</a:t>
            </a:r>
          </a:p>
        </p:txBody>
      </p:sp>
      <p:sp>
        <p:nvSpPr>
          <p:cNvPr id="3" name="Content Placeholder 2"/>
          <p:cNvSpPr>
            <a:spLocks noGrp="1"/>
          </p:cNvSpPr>
          <p:nvPr>
            <p:ph idx="1"/>
          </p:nvPr>
        </p:nvSpPr>
        <p:spPr>
          <a:xfrm>
            <a:off x="838200" y="1825624"/>
            <a:ext cx="10515600" cy="4918075"/>
          </a:xfrm>
        </p:spPr>
        <p:txBody>
          <a:bodyPr>
            <a:normAutofit fontScale="62500" lnSpcReduction="20000"/>
          </a:bodyPr>
          <a:lstStyle/>
          <a:p>
            <a:pPr marL="0" indent="0">
              <a:buNone/>
            </a:pPr>
            <a:r>
              <a:rPr lang="en-GB" sz="3600" dirty="0">
                <a:latin typeface="Arial" panose="020B0604020202020204" pitchFamily="34" charset="0"/>
                <a:cs typeface="Arial" panose="020B0604020202020204" pitchFamily="34" charset="0"/>
              </a:rPr>
              <a:t>e.g. Toyota’s profitability as measured by the GPM and NPM and ROCE has</a:t>
            </a:r>
          </a:p>
          <a:p>
            <a:pPr marL="0" indent="0">
              <a:buNone/>
            </a:pPr>
            <a:r>
              <a:rPr lang="en-GB" sz="3600" dirty="0" smtClean="0">
                <a:latin typeface="Arial" panose="020B0604020202020204" pitchFamily="34" charset="0"/>
                <a:cs typeface="Arial" panose="020B0604020202020204" pitchFamily="34" charset="0"/>
              </a:rPr>
              <a:t>Improved, this </a:t>
            </a:r>
            <a:r>
              <a:rPr lang="en-GB" sz="3600" dirty="0">
                <a:latin typeface="Arial" panose="020B0604020202020204" pitchFamily="34" charset="0"/>
                <a:cs typeface="Arial" panose="020B0604020202020204" pitchFamily="34" charset="0"/>
              </a:rPr>
              <a:t>means that Toyota is turning sales/ capital into profits more</a:t>
            </a:r>
          </a:p>
          <a:p>
            <a:pPr marL="0" indent="0">
              <a:buNone/>
            </a:pPr>
            <a:r>
              <a:rPr lang="en-GB" sz="3600" dirty="0">
                <a:latin typeface="Arial" panose="020B0604020202020204" pitchFamily="34" charset="0"/>
                <a:cs typeface="Arial" panose="020B0604020202020204" pitchFamily="34" charset="0"/>
              </a:rPr>
              <a:t>effectively</a:t>
            </a:r>
          </a:p>
          <a:p>
            <a:pPr marL="0" indent="0">
              <a:buNone/>
            </a:pPr>
            <a:r>
              <a:rPr lang="en-GB" sz="3600" dirty="0">
                <a:latin typeface="Arial" panose="020B0604020202020204" pitchFamily="34" charset="0"/>
                <a:cs typeface="Arial" panose="020B0604020202020204" pitchFamily="34" charset="0"/>
              </a:rPr>
              <a:t>e.g. liquidity as measured by the current and acid test ratio has </a:t>
            </a:r>
            <a:r>
              <a:rPr lang="en-GB" sz="3600" dirty="0" smtClean="0">
                <a:latin typeface="Arial" panose="020B0604020202020204" pitchFamily="34" charset="0"/>
                <a:cs typeface="Arial" panose="020B0604020202020204" pitchFamily="34" charset="0"/>
              </a:rPr>
              <a:t>also improved</a:t>
            </a:r>
            <a:endParaRPr lang="en-GB" sz="3600" dirty="0">
              <a:latin typeface="Arial" panose="020B0604020202020204" pitchFamily="34" charset="0"/>
              <a:cs typeface="Arial" panose="020B0604020202020204" pitchFamily="34" charset="0"/>
            </a:endParaRPr>
          </a:p>
          <a:p>
            <a:pPr marL="0" indent="0">
              <a:buNone/>
            </a:pPr>
            <a:r>
              <a:rPr lang="en-GB" sz="3600" dirty="0">
                <a:latin typeface="Arial" panose="020B0604020202020204" pitchFamily="34" charset="0"/>
                <a:cs typeface="Arial" panose="020B0604020202020204" pitchFamily="34" charset="0"/>
              </a:rPr>
              <a:t>e.g. liquidity was below 1 as measured by the acid test ratio in 2009 which</a:t>
            </a:r>
          </a:p>
          <a:p>
            <a:pPr marL="0" indent="0">
              <a:buNone/>
            </a:pPr>
            <a:r>
              <a:rPr lang="en-GB" sz="3600" dirty="0">
                <a:latin typeface="Arial" panose="020B0604020202020204" pitchFamily="34" charset="0"/>
                <a:cs typeface="Arial" panose="020B0604020202020204" pitchFamily="34" charset="0"/>
              </a:rPr>
              <a:t>suggested Toyota was unable to meet its current liabilities</a:t>
            </a:r>
          </a:p>
          <a:p>
            <a:pPr marL="0" indent="0">
              <a:buNone/>
            </a:pPr>
            <a:r>
              <a:rPr lang="en-GB" sz="3600" dirty="0">
                <a:latin typeface="Arial" panose="020B0604020202020204" pitchFamily="34" charset="0"/>
                <a:cs typeface="Arial" panose="020B0604020202020204" pitchFamily="34" charset="0"/>
              </a:rPr>
              <a:t>e.g. small difference between acid test and current ratios reflects lean</a:t>
            </a:r>
          </a:p>
          <a:p>
            <a:pPr marL="0" indent="0">
              <a:buNone/>
            </a:pPr>
            <a:r>
              <a:rPr lang="en-GB" sz="3600" dirty="0">
                <a:latin typeface="Arial" panose="020B0604020202020204" pitchFamily="34" charset="0"/>
                <a:cs typeface="Arial" panose="020B0604020202020204" pitchFamily="34" charset="0"/>
              </a:rPr>
              <a:t>operations at Toyota</a:t>
            </a:r>
          </a:p>
          <a:p>
            <a:pPr marL="0" indent="0">
              <a:buNone/>
            </a:pPr>
            <a:r>
              <a:rPr lang="en-GB" sz="3600" dirty="0">
                <a:latin typeface="Arial" panose="020B0604020202020204" pitchFamily="34" charset="0"/>
                <a:cs typeface="Arial" panose="020B0604020202020204" pitchFamily="34" charset="0"/>
              </a:rPr>
              <a:t>e.g. Gross Profit Margin has not changed a huge amount, so it is</a:t>
            </a:r>
          </a:p>
          <a:p>
            <a:pPr marL="0" indent="0">
              <a:buNone/>
            </a:pPr>
            <a:r>
              <a:rPr lang="en-GB" sz="3600" dirty="0">
                <a:latin typeface="Arial" panose="020B0604020202020204" pitchFamily="34" charset="0"/>
                <a:cs typeface="Arial" panose="020B0604020202020204" pitchFamily="34" charset="0"/>
              </a:rPr>
              <a:t>suggested that expenses for Toyota was the problem in 2009 (due to the</a:t>
            </a:r>
          </a:p>
          <a:p>
            <a:pPr marL="0" indent="0">
              <a:buNone/>
            </a:pPr>
            <a:r>
              <a:rPr lang="en-GB" sz="3600" dirty="0">
                <a:latin typeface="Arial" panose="020B0604020202020204" pitchFamily="34" charset="0"/>
                <a:cs typeface="Arial" panose="020B0604020202020204" pitchFamily="34" charset="0"/>
              </a:rPr>
              <a:t>costs of recalls)</a:t>
            </a:r>
          </a:p>
          <a:p>
            <a:pPr marL="0" indent="0">
              <a:buNone/>
            </a:pPr>
            <a:r>
              <a:rPr lang="en-GB" sz="3600" dirty="0">
                <a:latin typeface="Arial" panose="020B0604020202020204" pitchFamily="34" charset="0"/>
                <a:cs typeface="Arial" panose="020B0604020202020204" pitchFamily="34" charset="0"/>
              </a:rPr>
              <a:t>e.g. other relevant information might include: sales information; reputation;</a:t>
            </a:r>
          </a:p>
          <a:p>
            <a:pPr marL="0" indent="0">
              <a:buNone/>
            </a:pPr>
            <a:r>
              <a:rPr lang="en-GB" sz="3600" dirty="0">
                <a:latin typeface="Arial" panose="020B0604020202020204" pitchFamily="34" charset="0"/>
                <a:cs typeface="Arial" panose="020B0604020202020204" pitchFamily="34" charset="0"/>
              </a:rPr>
              <a:t>diversification of the business; business growth etc.</a:t>
            </a:r>
          </a:p>
          <a:p>
            <a:endParaRPr lang="en-GB" dirty="0"/>
          </a:p>
        </p:txBody>
      </p:sp>
    </p:spTree>
    <p:extLst>
      <p:ext uri="{BB962C8B-B14F-4D97-AF65-F5344CB8AC3E}">
        <p14:creationId xmlns:p14="http://schemas.microsoft.com/office/powerpoint/2010/main" val="3092177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68442" y="116632"/>
            <a:ext cx="11598442" cy="6624736"/>
          </a:xfrm>
        </p:spPr>
        <p:txBody>
          <a:bodyPr>
            <a:normAutofit fontScale="62500" lnSpcReduction="20000"/>
          </a:bodyPr>
          <a:lstStyle/>
          <a:p>
            <a:pPr marL="0" indent="0">
              <a:buNone/>
            </a:pPr>
            <a:r>
              <a:rPr lang="en-GB" sz="3700" dirty="0">
                <a:latin typeface="Arial" panose="020B0604020202020204" pitchFamily="34" charset="0"/>
                <a:cs typeface="Arial" panose="020B0604020202020204" pitchFamily="34" charset="0"/>
              </a:rPr>
              <a:t>e.g. NPM rising, but still low which suggests expenses associated with recall could still be harming profit</a:t>
            </a:r>
          </a:p>
          <a:p>
            <a:pPr marL="0" indent="0">
              <a:buNone/>
            </a:pPr>
            <a:r>
              <a:rPr lang="en-GB" sz="3700" dirty="0">
                <a:latin typeface="Arial" panose="020B0604020202020204" pitchFamily="34" charset="0"/>
                <a:cs typeface="Arial" panose="020B0604020202020204" pitchFamily="34" charset="0"/>
              </a:rPr>
              <a:t>e.g. Gearing creeping up, which is not a problem in a low interest environment, but would be if interest rates began to rise.</a:t>
            </a:r>
          </a:p>
          <a:p>
            <a:pPr marL="0" indent="0">
              <a:buNone/>
            </a:pPr>
            <a:r>
              <a:rPr lang="en-GB" sz="3700" dirty="0">
                <a:latin typeface="Arial" panose="020B0604020202020204" pitchFamily="34" charset="0"/>
                <a:cs typeface="Arial" panose="020B0604020202020204" pitchFamily="34" charset="0"/>
              </a:rPr>
              <a:t>e.g. The financial information might say one thing, but intangible measures such as reputation and brand trust might have been lost forever.</a:t>
            </a:r>
          </a:p>
          <a:p>
            <a:pPr marL="0" indent="0">
              <a:buNone/>
            </a:pPr>
            <a:r>
              <a:rPr lang="en-GB" sz="3700" dirty="0">
                <a:latin typeface="Arial" panose="020B0604020202020204" pitchFamily="34" charset="0"/>
                <a:cs typeface="Arial" panose="020B0604020202020204" pitchFamily="34" charset="0"/>
              </a:rPr>
              <a:t>e.g. financial performance of the business is only one aspect – this will be of interest to shareholders and managers </a:t>
            </a:r>
          </a:p>
          <a:p>
            <a:pPr marL="0" indent="0">
              <a:buNone/>
            </a:pPr>
            <a:r>
              <a:rPr lang="en-GB" sz="3700" dirty="0">
                <a:latin typeface="Arial" panose="020B0604020202020204" pitchFamily="34" charset="0"/>
                <a:cs typeface="Arial" panose="020B0604020202020204" pitchFamily="34" charset="0"/>
              </a:rPr>
              <a:t>e.g. the car industry has been affected by difficult external economic factors</a:t>
            </a:r>
          </a:p>
          <a:p>
            <a:pPr marL="0" indent="0">
              <a:buNone/>
            </a:pPr>
            <a:r>
              <a:rPr lang="en-GB" sz="3700" dirty="0">
                <a:latin typeface="Arial" panose="020B0604020202020204" pitchFamily="34" charset="0"/>
                <a:cs typeface="Arial" panose="020B0604020202020204" pitchFamily="34" charset="0"/>
              </a:rPr>
              <a:t>(recession) and it would be useful to compare Toyota’s information to a range of Competitors </a:t>
            </a:r>
          </a:p>
          <a:p>
            <a:pPr marL="0" indent="0">
              <a:buNone/>
            </a:pPr>
            <a:r>
              <a:rPr lang="en-GB" sz="3700" dirty="0">
                <a:latin typeface="Arial" panose="020B0604020202020204" pitchFamily="34" charset="0"/>
                <a:cs typeface="Arial" panose="020B0604020202020204" pitchFamily="34" charset="0"/>
              </a:rPr>
              <a:t>e.g. in the past Toyota has been concerned with the long-term profitability of the business and will be less worried about short-term decreases as long at the brand value is maintained</a:t>
            </a:r>
          </a:p>
          <a:p>
            <a:pPr marL="0" indent="0">
              <a:buNone/>
            </a:pPr>
            <a:r>
              <a:rPr lang="en-GB" sz="3700" dirty="0">
                <a:latin typeface="Arial" panose="020B0604020202020204" pitchFamily="34" charset="0"/>
                <a:cs typeface="Arial" panose="020B0604020202020204" pitchFamily="34" charset="0"/>
              </a:rPr>
              <a:t>e.g. the short-term expense of the recall will be worth it if the reputation and safety of the business and its customers is safeguarded.</a:t>
            </a:r>
          </a:p>
          <a:p>
            <a:pPr marL="0" indent="0">
              <a:buNone/>
            </a:pPr>
            <a:r>
              <a:rPr lang="en-GB" sz="3700" dirty="0">
                <a:latin typeface="Arial" panose="020B0604020202020204" pitchFamily="34" charset="0"/>
                <a:cs typeface="Arial" panose="020B0604020202020204" pitchFamily="34" charset="0"/>
              </a:rPr>
              <a:t>e.g. financial information is only a ‘snapshot’ of performance and may be inaccurate; therefore judgements made on this should be kept in context.</a:t>
            </a:r>
          </a:p>
          <a:p>
            <a:pPr marL="0" indent="0">
              <a:buNone/>
            </a:pPr>
            <a:r>
              <a:rPr lang="en-GB" sz="3700" dirty="0">
                <a:latin typeface="Arial" panose="020B0604020202020204" pitchFamily="34" charset="0"/>
                <a:cs typeface="Arial" panose="020B0604020202020204" pitchFamily="34" charset="0"/>
              </a:rPr>
              <a:t>e.g. Toyota is a business in a highly competitive market and therefore financial performance is paramount in determining its success. Ratio analysis suggests they have had a very difficult period between 2009 and 2010 however this has occurred</a:t>
            </a:r>
          </a:p>
        </p:txBody>
      </p:sp>
    </p:spTree>
    <p:extLst>
      <p:ext uri="{BB962C8B-B14F-4D97-AF65-F5344CB8AC3E}">
        <p14:creationId xmlns:p14="http://schemas.microsoft.com/office/powerpoint/2010/main" val="2935171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b="1" dirty="0">
                <a:solidFill>
                  <a:srgbClr val="FF0000"/>
                </a:solidFill>
              </a:rPr>
              <a:t>Profit and loss</a:t>
            </a:r>
            <a:r>
              <a:rPr lang="en-GB" dirty="0"/>
              <a:t>; A Legal financial document that shows the revenue and expenditures of a business over a year</a:t>
            </a:r>
          </a:p>
          <a:p>
            <a:r>
              <a:rPr lang="en-GB" b="1" dirty="0">
                <a:solidFill>
                  <a:srgbClr val="00B0F0"/>
                </a:solidFill>
              </a:rPr>
              <a:t>Balance sheet</a:t>
            </a:r>
            <a:r>
              <a:rPr lang="en-GB" dirty="0"/>
              <a:t>; A legal financial document that shows the valuation of a business on one particular day</a:t>
            </a:r>
          </a:p>
          <a:p>
            <a:r>
              <a:rPr lang="en-GB" b="1" dirty="0"/>
              <a:t>Asset</a:t>
            </a:r>
            <a:r>
              <a:rPr lang="en-GB" dirty="0"/>
              <a:t>; An item owned by the business</a:t>
            </a:r>
          </a:p>
          <a:p>
            <a:r>
              <a:rPr lang="en-GB" b="1" dirty="0"/>
              <a:t>Liability</a:t>
            </a:r>
            <a:r>
              <a:rPr lang="en-GB" dirty="0"/>
              <a:t>; Monies owed by the business to others</a:t>
            </a:r>
          </a:p>
          <a:p>
            <a:r>
              <a:rPr lang="en-GB" b="1" dirty="0"/>
              <a:t>Capital</a:t>
            </a:r>
            <a:r>
              <a:rPr lang="en-GB" dirty="0"/>
              <a:t>; Financial resources in a business</a:t>
            </a:r>
          </a:p>
          <a:p>
            <a:r>
              <a:rPr lang="en-GB" b="1" dirty="0"/>
              <a:t>Solvency</a:t>
            </a:r>
            <a:r>
              <a:rPr lang="en-GB" dirty="0"/>
              <a:t>; The degree to which the current assets of a business exceed the current liabilities</a:t>
            </a:r>
          </a:p>
          <a:p>
            <a:r>
              <a:rPr lang="en-GB" b="1" dirty="0"/>
              <a:t>Liquidity</a:t>
            </a:r>
            <a:r>
              <a:rPr lang="en-GB" dirty="0"/>
              <a:t>; How easily the business can convert their assets into cash</a:t>
            </a:r>
          </a:p>
          <a:p>
            <a:r>
              <a:rPr lang="en-GB" b="1" dirty="0"/>
              <a:t>Profitability</a:t>
            </a:r>
            <a:r>
              <a:rPr lang="en-GB" dirty="0"/>
              <a:t>; The ability of a business to earn a profit</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sz="5400" b="1" dirty="0">
                <a:solidFill>
                  <a:srgbClr val="0070C0"/>
                </a:solidFill>
              </a:rPr>
              <a:t>Statement of comprehensive income </a:t>
            </a:r>
          </a:p>
          <a:p>
            <a:r>
              <a:rPr lang="en-GB" sz="5400" b="1" dirty="0">
                <a:solidFill>
                  <a:srgbClr val="0070C0"/>
                </a:solidFill>
              </a:rPr>
              <a:t>(profit and loss account</a:t>
            </a:r>
            <a:r>
              <a:rPr lang="en-GB" sz="5400" b="1" dirty="0" smtClean="0">
                <a:solidFill>
                  <a:srgbClr val="0070C0"/>
                </a:solidFill>
              </a:rPr>
              <a:t>)</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Statement of comprehensive income defined</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This used to be called the profit and loss account, so if you are googling for revision you may need to know that.  This is part of the legal documents that must be published each year by ltd or plc companies.</a:t>
            </a:r>
          </a:p>
          <a:p>
            <a:r>
              <a:rPr lang="en-GB" dirty="0" smtClean="0"/>
              <a:t>This document shows if the business has made a profit or a loss during the year</a:t>
            </a:r>
          </a:p>
          <a:p>
            <a:endParaRPr lang="en-GB" dirty="0"/>
          </a:p>
        </p:txBody>
      </p:sp>
    </p:spTree>
    <p:extLst>
      <p:ext uri="{BB962C8B-B14F-4D97-AF65-F5344CB8AC3E}">
        <p14:creationId xmlns:p14="http://schemas.microsoft.com/office/powerpoint/2010/main" val="297490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Key information on a profit and loss? (SOCI)</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buNone/>
            </a:pPr>
            <a:r>
              <a:rPr lang="en-GB" dirty="0" smtClean="0">
                <a:latin typeface="Arial Black" panose="020B0A04020102020204" pitchFamily="34" charset="0"/>
              </a:rPr>
              <a:t>Revenue</a:t>
            </a:r>
          </a:p>
          <a:p>
            <a:pPr marL="0" indent="0">
              <a:buNone/>
            </a:pPr>
            <a:r>
              <a:rPr lang="en-GB" dirty="0" smtClean="0">
                <a:latin typeface="Arial Black" panose="020B0A04020102020204" pitchFamily="34" charset="0"/>
              </a:rPr>
              <a:t>Gross profit</a:t>
            </a:r>
          </a:p>
          <a:p>
            <a:pPr marL="0" indent="0">
              <a:buNone/>
            </a:pPr>
            <a:r>
              <a:rPr lang="en-GB" dirty="0" smtClean="0">
                <a:latin typeface="Arial Black" panose="020B0A04020102020204" pitchFamily="34" charset="0"/>
              </a:rPr>
              <a:t>Expenses</a:t>
            </a:r>
          </a:p>
          <a:p>
            <a:pPr marL="0" indent="0">
              <a:buNone/>
            </a:pPr>
            <a:r>
              <a:rPr lang="en-GB" dirty="0" smtClean="0">
                <a:latin typeface="Arial Black" panose="020B0A04020102020204" pitchFamily="34" charset="0"/>
              </a:rPr>
              <a:t>Operating profit</a:t>
            </a:r>
          </a:p>
          <a:p>
            <a:pPr marL="0" indent="0">
              <a:buNone/>
            </a:pPr>
            <a:endParaRPr lang="en-GB" dirty="0" smtClean="0"/>
          </a:p>
          <a:p>
            <a:pPr marL="0" indent="0">
              <a:buNone/>
            </a:pPr>
            <a:r>
              <a:rPr lang="en-GB" dirty="0" smtClean="0"/>
              <a:t>This is a sample paper 2 from Edexcel, this is a mixture of the balance sheet and the profit and loss – which is why the title says “adapted”</a:t>
            </a:r>
            <a:endParaRPr lang="en-GB" dirty="0"/>
          </a:p>
          <a:p>
            <a:pPr marL="0" indent="0">
              <a:buNone/>
            </a:pPr>
            <a:endParaRPr lang="en-GB" dirty="0" smtClean="0"/>
          </a:p>
          <a:p>
            <a:pPr marL="0" indent="0">
              <a:buNone/>
            </a:pPr>
            <a:endParaRPr lang="en-GB" dirty="0"/>
          </a:p>
        </p:txBody>
      </p:sp>
      <p:pic>
        <p:nvPicPr>
          <p:cNvPr id="7" name="Content Placeholder 6"/>
          <p:cNvPicPr>
            <a:picLocks noGrp="1" noChangeAspect="1"/>
          </p:cNvPicPr>
          <p:nvPr>
            <p:ph sz="half" idx="2"/>
          </p:nvPr>
        </p:nvPicPr>
        <p:blipFill>
          <a:blip r:embed="rId2"/>
          <a:stretch>
            <a:fillRect/>
          </a:stretch>
        </p:blipFill>
        <p:spPr>
          <a:xfrm>
            <a:off x="6172200" y="2143501"/>
            <a:ext cx="5181600" cy="3715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087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Revenue</a:t>
            </a:r>
            <a:endParaRPr lang="en-GB" dirty="0"/>
          </a:p>
        </p:txBody>
      </p:sp>
      <p:sp>
        <p:nvSpPr>
          <p:cNvPr id="3" name="Content Placeholder 2"/>
          <p:cNvSpPr>
            <a:spLocks noGrp="1"/>
          </p:cNvSpPr>
          <p:nvPr>
            <p:ph sz="half" idx="1"/>
          </p:nvPr>
        </p:nvSpPr>
        <p:spPr>
          <a:xfrm>
            <a:off x="699655" y="2036617"/>
            <a:ext cx="5181600" cy="4184073"/>
          </a:xfrm>
        </p:spPr>
        <p:style>
          <a:lnRef idx="2">
            <a:schemeClr val="accent2"/>
          </a:lnRef>
          <a:fillRef idx="1">
            <a:schemeClr val="lt1"/>
          </a:fillRef>
          <a:effectRef idx="0">
            <a:schemeClr val="accent2"/>
          </a:effectRef>
          <a:fontRef idx="minor">
            <a:schemeClr val="dk1"/>
          </a:fontRef>
        </p:style>
        <p:txBody>
          <a:bodyPr>
            <a:normAutofit/>
          </a:bodyPr>
          <a:lstStyle/>
          <a:p>
            <a:r>
              <a:rPr lang="en-GB" dirty="0" smtClean="0"/>
              <a:t>Revenue is money into the business through ordinary trading.  It is also known as turnover or income.</a:t>
            </a:r>
          </a:p>
          <a:p>
            <a:endParaRPr lang="en-GB" dirty="0" smtClean="0"/>
          </a:p>
          <a:p>
            <a:r>
              <a:rPr lang="en-GB" dirty="0" smtClean="0"/>
              <a:t>Formula for sales revenue is</a:t>
            </a:r>
          </a:p>
          <a:p>
            <a:pPr marL="0" indent="0" algn="ctr">
              <a:buNone/>
            </a:pPr>
            <a:r>
              <a:rPr lang="en-GB" dirty="0" smtClean="0"/>
              <a:t> Q x P</a:t>
            </a:r>
          </a:p>
          <a:p>
            <a:pPr marL="0" indent="0" algn="ctr">
              <a:buNone/>
            </a:pPr>
            <a:r>
              <a:rPr lang="en-GB" dirty="0" smtClean="0"/>
              <a:t>Where Q = quantity and P = price</a:t>
            </a:r>
          </a:p>
        </p:txBody>
      </p:sp>
      <p:pic>
        <p:nvPicPr>
          <p:cNvPr id="6" name="Content Placeholder 5"/>
          <p:cNvPicPr>
            <a:picLocks noGrp="1" noChangeAspect="1"/>
          </p:cNvPicPr>
          <p:nvPr>
            <p:ph sz="half" idx="2"/>
          </p:nvPr>
        </p:nvPicPr>
        <p:blipFill>
          <a:blip r:embed="rId2"/>
          <a:stretch>
            <a:fillRect/>
          </a:stretch>
        </p:blipFill>
        <p:spPr>
          <a:xfrm>
            <a:off x="6172200" y="2460308"/>
            <a:ext cx="5181600" cy="3081972"/>
          </a:xfrm>
          <a:prstGeom prst="rect">
            <a:avLst/>
          </a:prstGeom>
        </p:spPr>
      </p:pic>
    </p:spTree>
    <p:extLst>
      <p:ext uri="{BB962C8B-B14F-4D97-AF65-F5344CB8AC3E}">
        <p14:creationId xmlns:p14="http://schemas.microsoft.com/office/powerpoint/2010/main" val="624688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Gross profit</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GP = Revenue – cost of sales</a:t>
            </a:r>
          </a:p>
          <a:p>
            <a:endParaRPr lang="en-GB" dirty="0"/>
          </a:p>
          <a:p>
            <a:r>
              <a:rPr lang="en-GB" dirty="0" smtClean="0"/>
              <a:t>The cost of sales is the cost of the stock that is to be sold as part of ordinary trading for the business</a:t>
            </a:r>
          </a:p>
          <a:p>
            <a:endParaRPr lang="en-GB" dirty="0"/>
          </a:p>
          <a:p>
            <a:r>
              <a:rPr lang="en-GB" dirty="0" smtClean="0"/>
              <a:t>Gross profit is used by the mangers of the business</a:t>
            </a:r>
            <a:endParaRPr lang="en-GB" dirty="0"/>
          </a:p>
        </p:txBody>
      </p:sp>
      <p:pic>
        <p:nvPicPr>
          <p:cNvPr id="5" name="Content Placeholder 4"/>
          <p:cNvPicPr>
            <a:picLocks noGrp="1" noChangeAspect="1"/>
          </p:cNvPicPr>
          <p:nvPr>
            <p:ph sz="half" idx="2"/>
          </p:nvPr>
        </p:nvPicPr>
        <p:blipFill>
          <a:blip r:embed="rId2"/>
          <a:stretch>
            <a:fillRect/>
          </a:stretch>
        </p:blipFill>
        <p:spPr>
          <a:xfrm>
            <a:off x="6284912" y="2258219"/>
            <a:ext cx="4851092" cy="3228181"/>
          </a:xfrm>
          <a:prstGeom prst="rect">
            <a:avLst/>
          </a:prstGeom>
        </p:spPr>
      </p:pic>
    </p:spTree>
    <p:extLst>
      <p:ext uri="{BB962C8B-B14F-4D97-AF65-F5344CB8AC3E}">
        <p14:creationId xmlns:p14="http://schemas.microsoft.com/office/powerpoint/2010/main" val="847033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1966</Words>
  <Application>Microsoft Office PowerPoint</Application>
  <PresentationFormat>Widescreen</PresentationFormat>
  <Paragraphs>241</Paragraphs>
  <Slides>47</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47</vt:i4>
      </vt:variant>
    </vt:vector>
  </HeadingPairs>
  <TitlesOfParts>
    <vt:vector size="53" baseType="lpstr">
      <vt:lpstr>Arial</vt:lpstr>
      <vt:lpstr>Arial Black</vt:lpstr>
      <vt:lpstr>Calibri</vt:lpstr>
      <vt:lpstr>Calibri Light</vt:lpstr>
      <vt:lpstr>Office Theme</vt:lpstr>
      <vt:lpstr>6_Office Theme</vt:lpstr>
      <vt:lpstr>PowerPoint Presentation</vt:lpstr>
      <vt:lpstr>Worksheet</vt:lpstr>
      <vt:lpstr>From Edexcel</vt:lpstr>
      <vt:lpstr>Starter</vt:lpstr>
      <vt:lpstr>PowerPoint Presentation</vt:lpstr>
      <vt:lpstr>Statement of comprehensive income defined</vt:lpstr>
      <vt:lpstr>Key information on a profit and loss? (SOCI)</vt:lpstr>
      <vt:lpstr>Revenue</vt:lpstr>
      <vt:lpstr>Gross profit</vt:lpstr>
      <vt:lpstr>Expenses</vt:lpstr>
      <vt:lpstr>Operating profit</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Stakeholder interest</vt:lpstr>
      <vt:lpstr>A word of caution</vt:lpstr>
      <vt:lpstr>PowerPoint Presentation</vt:lpstr>
      <vt:lpstr>Statement of financial position defined</vt:lpstr>
      <vt:lpstr>Key information on a balance sheet (SOFP)</vt:lpstr>
      <vt:lpstr>Current assets</vt:lpstr>
      <vt:lpstr>Non-current assets (fixed assets)</vt:lpstr>
      <vt:lpstr>Current liabilities</vt:lpstr>
      <vt:lpstr>Long-term liabilities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Stakeholder interest</vt:lpstr>
      <vt:lpstr>Sample Edexcel A2 questions</vt:lpstr>
      <vt:lpstr>Case study for question 1</vt:lpstr>
      <vt:lpstr>Sample question 1</vt:lpstr>
      <vt:lpstr>PowerPoint Presentation</vt:lpstr>
      <vt:lpstr>Answer question 1 - calculations</vt:lpstr>
      <vt:lpstr>Answer question 1 – analysis, continued on next slide</vt:lpstr>
      <vt:lpstr>PowerPoint Presentation</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80</cp:revision>
  <cp:lastPrinted>2018-04-02T09:45:55Z</cp:lastPrinted>
  <dcterms:created xsi:type="dcterms:W3CDTF">2017-05-29T18:04:54Z</dcterms:created>
  <dcterms:modified xsi:type="dcterms:W3CDTF">2018-04-02T09:47:59Z</dcterms:modified>
</cp:coreProperties>
</file>