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</p:sldMasterIdLst>
  <p:notesMasterIdLst>
    <p:notesMasterId r:id="rId38"/>
  </p:notesMasterIdLst>
  <p:sldIdLst>
    <p:sldId id="256" r:id="rId4"/>
    <p:sldId id="266" r:id="rId5"/>
    <p:sldId id="258" r:id="rId6"/>
    <p:sldId id="274" r:id="rId7"/>
    <p:sldId id="284" r:id="rId8"/>
    <p:sldId id="269" r:id="rId9"/>
    <p:sldId id="311" r:id="rId10"/>
    <p:sldId id="312" r:id="rId11"/>
    <p:sldId id="313" r:id="rId12"/>
    <p:sldId id="314" r:id="rId13"/>
    <p:sldId id="315" r:id="rId14"/>
    <p:sldId id="293" r:id="rId15"/>
    <p:sldId id="294" r:id="rId16"/>
    <p:sldId id="291" r:id="rId17"/>
    <p:sldId id="295" r:id="rId18"/>
    <p:sldId id="310" r:id="rId19"/>
    <p:sldId id="296" r:id="rId20"/>
    <p:sldId id="297" r:id="rId21"/>
    <p:sldId id="298" r:id="rId22"/>
    <p:sldId id="299" r:id="rId23"/>
    <p:sldId id="292" r:id="rId24"/>
    <p:sldId id="300" r:id="rId25"/>
    <p:sldId id="301" r:id="rId26"/>
    <p:sldId id="355" r:id="rId27"/>
    <p:sldId id="302" r:id="rId28"/>
    <p:sldId id="286" r:id="rId29"/>
    <p:sldId id="287" r:id="rId30"/>
    <p:sldId id="288" r:id="rId31"/>
    <p:sldId id="303" r:id="rId32"/>
    <p:sldId id="304" r:id="rId33"/>
    <p:sldId id="307" r:id="rId34"/>
    <p:sldId id="308" r:id="rId35"/>
    <p:sldId id="263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61" d="100"/>
          <a:sy n="61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anagrams of Organic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7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7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8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28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6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5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7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77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40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2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pftE7RwQn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FcCqkT4AT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iroots.com/products/_/soft-drinks/6/" TargetMode="External"/><Relationship Id="rId2" Type="http://schemas.openxmlformats.org/officeDocument/2006/relationships/hyperlink" Target="http://www.dailymail.co.uk/femail/food/article-3196943/As-UK-s-hottest-chilli-pepper-Komodo-Dragon-hits-supermarkets-two-brave-volunteers-taste-themselve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nnualreport.marksandspencer.com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DSerk5urTsY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uOohYLzxTZ4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global/2016/mar/05/greggs-conquered-britain-bakery-profit-sausage-rol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250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9800" dirty="0"/>
              <a:t>3.2.3 Organic Growth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0C2EAC-2FAD-410F-B2AD-F965407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How I Started The UK's Fastest Growing Company: My Gymshark Story | Ben Francis</a:t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2FC7D-44A7-444F-911A-CA64CC564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https://youtu.be/MpftE7RwQnM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Summarise the ways in which Gymshark grew organically.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79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A178-0737-44B0-B087-CC8B3A4D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BBC Start Up Stories: Innocent Drinks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1DF9-680C-4AA5-A15D-59EF0AA8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https://youtu.be/SFcCqkT4ATQ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Summarise </a:t>
            </a:r>
            <a:r>
              <a:rPr lang="en-GB">
                <a:highlight>
                  <a:srgbClr val="FFFF00"/>
                </a:highlight>
              </a:rPr>
              <a:t>the ways </a:t>
            </a:r>
            <a:r>
              <a:rPr lang="en-GB" dirty="0">
                <a:highlight>
                  <a:srgbClr val="FFFF00"/>
                </a:highlight>
              </a:rPr>
              <a:t>in which Innocent Drinks grew organically.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5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Inorganic growth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This means that a business has grown by buying its way into being larger, this may be through;</a:t>
            </a:r>
          </a:p>
          <a:p>
            <a:pPr lvl="1"/>
            <a:r>
              <a:rPr lang="en-GB" dirty="0"/>
              <a:t>A merger</a:t>
            </a:r>
          </a:p>
          <a:p>
            <a:pPr lvl="1"/>
            <a:r>
              <a:rPr lang="en-GB" dirty="0"/>
              <a:t>A takeover (also known as an acquisition)</a:t>
            </a:r>
          </a:p>
          <a:p>
            <a:pPr lvl="1"/>
            <a:r>
              <a:rPr lang="en-GB" dirty="0"/>
              <a:t>A joint venture</a:t>
            </a:r>
          </a:p>
          <a:p>
            <a:r>
              <a:rPr lang="en-GB" dirty="0"/>
              <a:t>Example: SmithKline Beecham plc (UK) and Glaxo Wellcome plc (UK) in 2000 to become GlaxoSmithKline</a:t>
            </a:r>
          </a:p>
        </p:txBody>
      </p:sp>
      <p:pic>
        <p:nvPicPr>
          <p:cNvPr id="1026" name="Picture 2" descr="gla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65" y="2413517"/>
            <a:ext cx="4831798" cy="30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3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Organic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Organic growth means that the business has </a:t>
            </a:r>
            <a:r>
              <a:rPr lang="en-GB" b="1" dirty="0">
                <a:solidFill>
                  <a:srgbClr val="FF0000"/>
                </a:solidFill>
              </a:rPr>
              <a:t>grown from within</a:t>
            </a:r>
          </a:p>
          <a:p>
            <a:r>
              <a:rPr lang="en-GB" dirty="0"/>
              <a:t>The business has grown within itself without a merger or takeover with another business</a:t>
            </a:r>
          </a:p>
          <a:p>
            <a:r>
              <a:rPr lang="en-GB" dirty="0"/>
              <a:t>This may be through;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Increasing the product range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Opening more branches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/>
              <a:t>Taking on more staff</a:t>
            </a:r>
          </a:p>
          <a:p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37" y="2264845"/>
            <a:ext cx="4943463" cy="338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8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2580" y="4297915"/>
            <a:ext cx="10515600" cy="15001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Methods of growing organically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0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Methods of organic growth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There are lots of ways that a small business can grow , many are industry specific, but the ones your exam board would like you to know are: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New product launches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Opening new stores or branches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Expanding into foreign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Expansion of the workforce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986" y="3744260"/>
            <a:ext cx="3930720" cy="27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7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62455"/>
            <a:ext cx="11158329" cy="65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#1 New product launches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A business can grow from within by launching new products</a:t>
            </a:r>
          </a:p>
          <a:p>
            <a:r>
              <a:rPr lang="en-GB" dirty="0"/>
              <a:t>If the risk pays off then the business will be able to enjoy increased revenue and  profits</a:t>
            </a:r>
          </a:p>
          <a:p>
            <a:r>
              <a:rPr lang="en-GB" dirty="0"/>
              <a:t>Tesco Komodo Dragon Chillies hit the shelves see video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r>
              <a:rPr lang="en-GB" dirty="0"/>
              <a:t>Reggae, Reggae crisps, and drinks</a:t>
            </a:r>
          </a:p>
          <a:p>
            <a:r>
              <a:rPr lang="en-GB" dirty="0"/>
              <a:t>See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74" y="2554494"/>
            <a:ext cx="3128966" cy="2362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614" y="1825625"/>
            <a:ext cx="2882704" cy="4351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#2 Opening new stores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can grow organically by opening a series of new stores or outlets</a:t>
            </a:r>
          </a:p>
          <a:p>
            <a:r>
              <a:rPr lang="en-GB" dirty="0"/>
              <a:t>In 2016 H&amp;M’s expansion target was 10-15% with a planned opening of 400 new stores in the UK, China and America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21" y="2620755"/>
            <a:ext cx="4990650" cy="29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#3 Expanding into foreign markets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A business can grow organically by expanding into foreign markets</a:t>
            </a:r>
          </a:p>
          <a:p>
            <a:r>
              <a:rPr lang="en-GB" dirty="0"/>
              <a:t>For example Marks and Spencer aims to open 250 stores outside the UK, including 20 sites in India</a:t>
            </a:r>
          </a:p>
          <a:p>
            <a:r>
              <a:rPr lang="en-GB" dirty="0"/>
              <a:t>It also plans to open 20 stand alone food stores in Paris and some new stores in the Middle East</a:t>
            </a:r>
          </a:p>
          <a:p>
            <a:r>
              <a:rPr lang="en-GB" dirty="0"/>
              <a:t>Marks and Spencer </a:t>
            </a:r>
            <a:r>
              <a:rPr lang="en-GB" dirty="0">
                <a:hlinkClick r:id="rId2"/>
              </a:rPr>
              <a:t>annual report 2017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99653"/>
            <a:ext cx="5181600" cy="320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2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06367"/>
            <a:ext cx="10515600" cy="2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#4 Expansion of the workforce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4478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A business can expand organically by taking on new staff</a:t>
            </a:r>
          </a:p>
          <a:p>
            <a:r>
              <a:rPr lang="en-GB" b="1" dirty="0"/>
              <a:t>Discount supermarket Aldi has unveiled a £600 million expansion which includes hiring 8,000 more staff and opening hundreds of new stores</a:t>
            </a:r>
          </a:p>
          <a:p>
            <a:pPr fontAlgn="base"/>
            <a:r>
              <a:rPr lang="en-GB" dirty="0"/>
              <a:t>The supermarket is aiming to increase its UK workforce to 35,000, as well as open 130 new stores in the two-year planned investment, which it says will lay the foundation for 25 years of growth.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7896" y="3959829"/>
            <a:ext cx="3974937" cy="2706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95" y="1367852"/>
            <a:ext cx="397493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Advantages and disadvantages of organic growth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Advantages of organic growth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This avoids all the risks and pitfalls of merging with another business</a:t>
            </a:r>
          </a:p>
          <a:p>
            <a:r>
              <a:rPr lang="en-GB" dirty="0"/>
              <a:t>Cheaper than merging</a:t>
            </a:r>
          </a:p>
          <a:p>
            <a:r>
              <a:rPr lang="en-GB" dirty="0"/>
              <a:t>Retains the company culture</a:t>
            </a:r>
          </a:p>
          <a:p>
            <a:r>
              <a:rPr lang="en-GB" dirty="0"/>
              <a:t>Can be planned for unlike a takeover</a:t>
            </a:r>
          </a:p>
          <a:p>
            <a:r>
              <a:rPr lang="en-GB" dirty="0"/>
              <a:t>Higher production means EOS and lower average costs</a:t>
            </a:r>
          </a:p>
          <a:p>
            <a:r>
              <a:rPr lang="en-GB" dirty="0"/>
              <a:t>More influence comes with more market share, can start setting prices for the industry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600" cy="1813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40" y="4001294"/>
            <a:ext cx="5239319" cy="1744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27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Disadvantages of organic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This is a very high risk strategy, opening lots of stores and taking on thousands of new staff is very risky and capital intensive</a:t>
            </a:r>
          </a:p>
          <a:p>
            <a:r>
              <a:rPr lang="en-GB" dirty="0"/>
              <a:t>Long period between investment and return on investment</a:t>
            </a:r>
          </a:p>
          <a:p>
            <a:r>
              <a:rPr lang="en-GB" dirty="0"/>
              <a:t>Growth may be limited and is dependent on reliability of sales forecasts</a:t>
            </a:r>
          </a:p>
          <a:p>
            <a:r>
              <a:rPr lang="en-GB" dirty="0"/>
              <a:t>New markets and countries can be dangerous to enter into without buying a business already operating in that country</a:t>
            </a:r>
          </a:p>
          <a:p>
            <a:endParaRPr lang="en-GB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80990"/>
            <a:ext cx="5181600" cy="3006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1" y="5300870"/>
            <a:ext cx="562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</a:rPr>
              <a:t>Starbucks failed in Australia as they tried to teach the Australian people what and how to drink coffee “</a:t>
            </a:r>
            <a:r>
              <a:rPr lang="en-GB" dirty="0" err="1">
                <a:latin typeface="Arial Black" panose="020B0A04020102020204" pitchFamily="34" charset="0"/>
              </a:rPr>
              <a:t>decaff</a:t>
            </a:r>
            <a:r>
              <a:rPr lang="en-GB" dirty="0">
                <a:latin typeface="Arial Black" panose="020B0A04020102020204" pitchFamily="34" charset="0"/>
              </a:rPr>
              <a:t> mocha </a:t>
            </a:r>
            <a:r>
              <a:rPr lang="en-GB" dirty="0" err="1">
                <a:latin typeface="Arial Black" panose="020B0A04020102020204" pitchFamily="34" charset="0"/>
              </a:rPr>
              <a:t>grande</a:t>
            </a:r>
            <a:r>
              <a:rPr lang="en-GB" dirty="0">
                <a:latin typeface="Arial Black" panose="020B0A04020102020204" pitchFamily="34" charset="0"/>
              </a:rPr>
              <a:t>” Video </a:t>
            </a:r>
            <a:r>
              <a:rPr lang="en-GB" dirty="0">
                <a:latin typeface="Arial Black" panose="020B0A04020102020204" pitchFamily="34" charset="0"/>
                <a:hlinkClick r:id="rId2"/>
              </a:rPr>
              <a:t>here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61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FF09D-A274-4FCE-ABE7-91B3B049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ECDB3-3115-49B1-BB22-C2242892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C7101-3093-4FD2-BD70-382DE368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" y="681038"/>
            <a:ext cx="11574073" cy="36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97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556793"/>
            <a:ext cx="7267971" cy="464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0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08" y="1948007"/>
            <a:ext cx="10689328" cy="3273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3762"/>
            <a:ext cx="10515600" cy="102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2545837" cy="5936974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Case study for question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71" y="157987"/>
            <a:ext cx="8618456" cy="67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6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8000" dirty="0"/>
              <a:t>3.2.3 Organic Growth</a:t>
            </a:r>
            <a:br>
              <a:rPr lang="en-GB" sz="9600" dirty="0"/>
            </a:b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a) Distinction between inorganic and organic growth</a:t>
            </a:r>
          </a:p>
          <a:p>
            <a:pPr marL="0" indent="0">
              <a:buNone/>
            </a:pPr>
            <a:r>
              <a:rPr lang="en-GB" sz="4000" dirty="0"/>
              <a:t>b) Methods of growing organically</a:t>
            </a:r>
          </a:p>
          <a:p>
            <a:pPr marL="0" indent="0">
              <a:buNone/>
            </a:pPr>
            <a:r>
              <a:rPr lang="en-GB" sz="4000" dirty="0"/>
              <a:t>c) Advantages and disadvantages of organic growth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2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838200" y="2698078"/>
            <a:ext cx="10515600" cy="965311"/>
            <a:chOff x="237" y="2016"/>
            <a:chExt cx="5523" cy="507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37" y="2016"/>
              <a:ext cx="5523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016"/>
              <a:ext cx="5534" cy="51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0508974" y="40154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24818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-1"/>
            <a:ext cx="2347054" cy="6042991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Case study for question 3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3284951" y="457477"/>
            <a:ext cx="8558213" cy="5949950"/>
            <a:chOff x="-1" y="0"/>
            <a:chExt cx="5391" cy="374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5391" cy="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398" cy="375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51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3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Knowledge 1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1</a:t>
            </a:r>
            <a:endParaRPr lang="en-GB" sz="28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4463"/>
            <a:ext cx="10515600" cy="851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82470" y="355158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[4]</a:t>
            </a:r>
          </a:p>
        </p:txBody>
      </p:sp>
      <p:sp>
        <p:nvSpPr>
          <p:cNvPr id="13" name="Hexagon 12"/>
          <p:cNvSpPr/>
          <p:nvPr/>
        </p:nvSpPr>
        <p:spPr>
          <a:xfrm>
            <a:off x="6049640" y="4749373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747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GB" b="1" dirty="0"/>
              <a:t>Organic</a:t>
            </a:r>
            <a:r>
              <a:rPr lang="en-GB" dirty="0"/>
              <a:t> </a:t>
            </a:r>
            <a:r>
              <a:rPr lang="en-GB" b="1" dirty="0"/>
              <a:t>growth</a:t>
            </a:r>
            <a:r>
              <a:rPr lang="en-GB" dirty="0"/>
              <a:t>; growth of a business that does not involve another business</a:t>
            </a:r>
          </a:p>
          <a:p>
            <a:r>
              <a:rPr lang="en-GB" b="1" dirty="0"/>
              <a:t>Inorganic</a:t>
            </a:r>
            <a:r>
              <a:rPr lang="en-GB" dirty="0"/>
              <a:t> </a:t>
            </a:r>
            <a:r>
              <a:rPr lang="en-GB" b="1" dirty="0"/>
              <a:t>growth</a:t>
            </a:r>
            <a:r>
              <a:rPr lang="en-GB" dirty="0"/>
              <a:t>; growth through mergers, takeovers (acquisitions) or joint ventures which all involve other businesses</a:t>
            </a:r>
          </a:p>
          <a:p>
            <a:r>
              <a:rPr lang="en-GB" b="1" dirty="0"/>
              <a:t>Cash</a:t>
            </a:r>
            <a:r>
              <a:rPr lang="en-GB" dirty="0"/>
              <a:t> </a:t>
            </a:r>
            <a:r>
              <a:rPr lang="en-GB" b="1" dirty="0"/>
              <a:t>flow</a:t>
            </a:r>
            <a:r>
              <a:rPr lang="en-GB" dirty="0"/>
              <a:t>; the inflow and outflow of cash in a business</a:t>
            </a:r>
          </a:p>
          <a:p>
            <a:r>
              <a:rPr lang="en-GB" b="1" dirty="0"/>
              <a:t>Liquidity</a:t>
            </a:r>
            <a:r>
              <a:rPr lang="en-GB" dirty="0"/>
              <a:t>; the ability of a business to turn its assets into cash to pay its liabilities</a:t>
            </a:r>
          </a:p>
          <a:p>
            <a:r>
              <a:rPr lang="en-GB" b="1" dirty="0"/>
              <a:t>Economies</a:t>
            </a:r>
            <a:r>
              <a:rPr lang="en-GB" dirty="0"/>
              <a:t> </a:t>
            </a:r>
            <a:r>
              <a:rPr lang="en-GB" b="1" dirty="0"/>
              <a:t>of</a:t>
            </a:r>
            <a:r>
              <a:rPr lang="en-GB" dirty="0"/>
              <a:t> </a:t>
            </a:r>
            <a:r>
              <a:rPr lang="en-GB" b="1" dirty="0"/>
              <a:t>scale</a:t>
            </a:r>
            <a:r>
              <a:rPr lang="en-GB" dirty="0"/>
              <a:t>; the benefit of growing larger to a business</a:t>
            </a:r>
          </a:p>
          <a:p>
            <a:r>
              <a:rPr lang="en-GB" b="1" dirty="0"/>
              <a:t>Diseconomies</a:t>
            </a:r>
            <a:r>
              <a:rPr lang="en-GB" dirty="0"/>
              <a:t> </a:t>
            </a:r>
            <a:r>
              <a:rPr lang="en-GB" b="1" dirty="0"/>
              <a:t>of</a:t>
            </a:r>
            <a:r>
              <a:rPr lang="en-GB" dirty="0"/>
              <a:t> </a:t>
            </a:r>
            <a:r>
              <a:rPr lang="en-GB" b="1" dirty="0"/>
              <a:t>scale</a:t>
            </a:r>
            <a:r>
              <a:rPr lang="en-GB" dirty="0"/>
              <a:t>; the disadvantage of growing too large for a business</a:t>
            </a:r>
          </a:p>
          <a:p>
            <a:r>
              <a:rPr lang="en-GB" b="1" dirty="0"/>
              <a:t>Income</a:t>
            </a:r>
            <a:r>
              <a:rPr lang="en-GB" dirty="0"/>
              <a:t> </a:t>
            </a:r>
            <a:r>
              <a:rPr lang="en-GB" b="1" dirty="0"/>
              <a:t>elastic</a:t>
            </a:r>
            <a:r>
              <a:rPr lang="en-GB" dirty="0"/>
              <a:t>; demand for a product may depend on price, how much that demand changes determines the elasticity of the item e.g. insulin is inelastic as a patient who needs it will need to buy it no matter what the cost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sz="4800" dirty="0"/>
              <a:t>Cargo Throwing?</a:t>
            </a:r>
            <a:br>
              <a:rPr lang="en-GB" sz="13800" dirty="0"/>
            </a:br>
            <a:r>
              <a:rPr lang="en-GB" sz="4800" dirty="0"/>
              <a:t>Garroting Chow?</a:t>
            </a:r>
            <a:br>
              <a:rPr lang="en-GB" sz="13800" dirty="0"/>
            </a:br>
            <a:r>
              <a:rPr lang="en-GB" sz="4800" dirty="0"/>
              <a:t>Warthog Coring?</a:t>
            </a:r>
            <a:br>
              <a:rPr lang="en-GB" sz="13800" dirty="0"/>
            </a:br>
            <a:r>
              <a:rPr lang="en-GB" sz="4800" dirty="0"/>
              <a:t>A Torching Grow?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Organic Growth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23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Organic growth is the process of business growth which comes from within the business, as opposed to mergers and takeovers.</a:t>
            </a:r>
          </a:p>
        </p:txBody>
      </p:sp>
    </p:spTree>
    <p:extLst>
      <p:ext uri="{BB962C8B-B14F-4D97-AF65-F5344CB8AC3E}">
        <p14:creationId xmlns:p14="http://schemas.microsoft.com/office/powerpoint/2010/main" val="297490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Distinction between inorganic and organic growth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310AC9-13B5-4F1A-ACE4-FCD6CE96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Organic Growth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991451-6152-4183-9418-05727F77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Organic growth does not involve another business taking over or merging with it. This can be achieved through:</a:t>
            </a:r>
          </a:p>
          <a:p>
            <a:endParaRPr lang="en-GB" dirty="0"/>
          </a:p>
          <a:p>
            <a:r>
              <a:rPr lang="en-GB" dirty="0"/>
              <a:t>&gt; new product launches</a:t>
            </a:r>
          </a:p>
          <a:p>
            <a:r>
              <a:rPr lang="en-GB" dirty="0"/>
              <a:t>&gt; opening new stores/branches</a:t>
            </a:r>
          </a:p>
          <a:p>
            <a:r>
              <a:rPr lang="en-GB" dirty="0"/>
              <a:t>&gt; expanding into foreign markets</a:t>
            </a:r>
          </a:p>
          <a:p>
            <a:r>
              <a:rPr lang="en-GB" dirty="0"/>
              <a:t>&gt; increasing the workforce</a:t>
            </a:r>
          </a:p>
        </p:txBody>
      </p:sp>
    </p:spTree>
    <p:extLst>
      <p:ext uri="{BB962C8B-B14F-4D97-AF65-F5344CB8AC3E}">
        <p14:creationId xmlns:p14="http://schemas.microsoft.com/office/powerpoint/2010/main" val="15315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BD62-8658-49C9-B0C7-FA561962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 the strength behind Greggs strategy: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CE64-5F86-4CAC-B193-224BCEED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https://www.theguardian.com/global/2016/mar/05/greggs-conquered-britain-bakery-profit-sausage-rolls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54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EB69BF-2A72-40B1-8676-B7E05A36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6C02E-5FC9-4964-96E2-9587AB1B2D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Adv:</a:t>
            </a:r>
            <a:br>
              <a:rPr lang="en-GB" dirty="0"/>
            </a:br>
            <a:r>
              <a:rPr lang="en-GB" dirty="0"/>
              <a:t>&gt; Less expensive in SR</a:t>
            </a:r>
            <a:br>
              <a:rPr lang="en-GB" dirty="0"/>
            </a:br>
            <a:r>
              <a:rPr lang="en-GB" dirty="0"/>
              <a:t>&gt; Less risk (greater control)</a:t>
            </a:r>
            <a:br>
              <a:rPr lang="en-GB" dirty="0"/>
            </a:br>
            <a:r>
              <a:rPr lang="en-GB" dirty="0"/>
              <a:t>&gt; Maintain management &amp; cult.</a:t>
            </a:r>
            <a:br>
              <a:rPr lang="en-GB" dirty="0"/>
            </a:br>
            <a:r>
              <a:rPr lang="en-GB" dirty="0"/>
              <a:t>&gt; Easier to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BAF13-AD74-47E5-BC47-D9D521BFBB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Dis:</a:t>
            </a:r>
          </a:p>
          <a:p>
            <a:r>
              <a:rPr lang="en-GB" dirty="0"/>
              <a:t>&gt; Slow</a:t>
            </a:r>
            <a:br>
              <a:rPr lang="en-GB" dirty="0"/>
            </a:br>
            <a:r>
              <a:rPr lang="en-GB" dirty="0"/>
              <a:t>&gt; Limits growth availability compared to competitors</a:t>
            </a:r>
          </a:p>
        </p:txBody>
      </p:sp>
    </p:spTree>
    <p:extLst>
      <p:ext uri="{BB962C8B-B14F-4D97-AF65-F5344CB8AC3E}">
        <p14:creationId xmlns:p14="http://schemas.microsoft.com/office/powerpoint/2010/main" val="242861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981</Words>
  <Application>Microsoft Office PowerPoint</Application>
  <PresentationFormat>Widescreen</PresentationFormat>
  <Paragraphs>127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Wingdings</vt:lpstr>
      <vt:lpstr>Office Theme</vt:lpstr>
      <vt:lpstr>6_Office Theme</vt:lpstr>
      <vt:lpstr>1_Office Theme</vt:lpstr>
      <vt:lpstr>PowerPoint Presentation</vt:lpstr>
      <vt:lpstr>Worksheet</vt:lpstr>
      <vt:lpstr>3.2.3 Organic Growth </vt:lpstr>
      <vt:lpstr>Starter</vt:lpstr>
      <vt:lpstr>Organic Growth defined</vt:lpstr>
      <vt:lpstr>PowerPoint Presentation</vt:lpstr>
      <vt:lpstr>Organic Growth </vt:lpstr>
      <vt:lpstr>Assess the strength behind Greggs strategy:</vt:lpstr>
      <vt:lpstr>PowerPoint Presentation</vt:lpstr>
      <vt:lpstr> How I Started The UK's Fastest Growing Company: My Gymshark Story | Ben Francis </vt:lpstr>
      <vt:lpstr>BBC Start Up Stories: Innocent Drinks</vt:lpstr>
      <vt:lpstr>Inorganic growth</vt:lpstr>
      <vt:lpstr>Organic growth</vt:lpstr>
      <vt:lpstr>PowerPoint Presentation</vt:lpstr>
      <vt:lpstr>Methods of organic growth</vt:lpstr>
      <vt:lpstr>PowerPoint Presentation</vt:lpstr>
      <vt:lpstr>#1 New product launches</vt:lpstr>
      <vt:lpstr>#2 Opening new stores</vt:lpstr>
      <vt:lpstr>#3 Expanding into foreign markets </vt:lpstr>
      <vt:lpstr>#4 Expansion of the workforce</vt:lpstr>
      <vt:lpstr>PowerPoint Presentation</vt:lpstr>
      <vt:lpstr>Advantages of organic growth</vt:lpstr>
      <vt:lpstr>Disadvantages of organic growth</vt:lpstr>
      <vt:lpstr>PowerPoint Presentation</vt:lpstr>
      <vt:lpstr>Revision Video </vt:lpstr>
      <vt:lpstr>Sample Edexcel A2 questions</vt:lpstr>
      <vt:lpstr>Case study for question 1</vt:lpstr>
      <vt:lpstr>Sample question 1</vt:lpstr>
      <vt:lpstr>Case study for question 2</vt:lpstr>
      <vt:lpstr>Sample question 2</vt:lpstr>
      <vt:lpstr>Case study for question 3</vt:lpstr>
      <vt:lpstr>Sample question 3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69</cp:revision>
  <dcterms:created xsi:type="dcterms:W3CDTF">2017-05-29T18:04:54Z</dcterms:created>
  <dcterms:modified xsi:type="dcterms:W3CDTF">2021-03-17T08:39:26Z</dcterms:modified>
</cp:coreProperties>
</file>