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42"/>
  </p:notesMasterIdLst>
  <p:sldIdLst>
    <p:sldId id="256" r:id="rId4"/>
    <p:sldId id="266" r:id="rId5"/>
    <p:sldId id="258" r:id="rId6"/>
    <p:sldId id="284" r:id="rId7"/>
    <p:sldId id="301" r:id="rId8"/>
    <p:sldId id="274" r:id="rId9"/>
    <p:sldId id="269" r:id="rId10"/>
    <p:sldId id="308" r:id="rId11"/>
    <p:sldId id="309" r:id="rId12"/>
    <p:sldId id="302" r:id="rId13"/>
    <p:sldId id="306" r:id="rId14"/>
    <p:sldId id="316" r:id="rId15"/>
    <p:sldId id="307" r:id="rId16"/>
    <p:sldId id="317" r:id="rId17"/>
    <p:sldId id="318" r:id="rId18"/>
    <p:sldId id="303" r:id="rId19"/>
    <p:sldId id="310" r:id="rId20"/>
    <p:sldId id="319" r:id="rId21"/>
    <p:sldId id="320" r:id="rId22"/>
    <p:sldId id="311" r:id="rId23"/>
    <p:sldId id="304" r:id="rId24"/>
    <p:sldId id="312" r:id="rId25"/>
    <p:sldId id="305" r:id="rId26"/>
    <p:sldId id="314" r:id="rId27"/>
    <p:sldId id="299" r:id="rId28"/>
    <p:sldId id="286" r:id="rId29"/>
    <p:sldId id="287" r:id="rId30"/>
    <p:sldId id="300" r:id="rId31"/>
    <p:sldId id="288" r:id="rId32"/>
    <p:sldId id="289" r:id="rId33"/>
    <p:sldId id="291" r:id="rId34"/>
    <p:sldId id="292" r:id="rId35"/>
    <p:sldId id="293" r:id="rId36"/>
    <p:sldId id="295" r:id="rId37"/>
    <p:sldId id="296" r:id="rId38"/>
    <p:sldId id="297" r:id="rId39"/>
    <p:sldId id="263"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58" d="100"/>
          <a:sy n="58"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06/09/2017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First two are</a:t>
            </a:r>
            <a:r>
              <a:rPr lang="en-GB" baseline="0" dirty="0" smtClean="0"/>
              <a:t> joint ventures last two are mergers</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74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it gets to avoid rising corporation</a:t>
            </a:r>
            <a:r>
              <a:rPr lang="en-GB" baseline="0" dirty="0" smtClean="0"/>
              <a:t> taxes by manufacturing in the UK – a smart move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13</a:t>
            </a:fld>
            <a:endParaRPr lang="en-GB"/>
          </a:p>
        </p:txBody>
      </p:sp>
    </p:spTree>
    <p:extLst>
      <p:ext uri="{BB962C8B-B14F-4D97-AF65-F5344CB8AC3E}">
        <p14:creationId xmlns:p14="http://schemas.microsoft.com/office/powerpoint/2010/main" val="239927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5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3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62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legacy 6 mark question</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29</a:t>
            </a:fld>
            <a:endParaRPr lang="en-GB"/>
          </a:p>
        </p:txBody>
      </p:sp>
    </p:spTree>
    <p:extLst>
      <p:ext uri="{BB962C8B-B14F-4D97-AF65-F5344CB8AC3E}">
        <p14:creationId xmlns:p14="http://schemas.microsoft.com/office/powerpoint/2010/main" val="12728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419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31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786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2930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168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15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634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9236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9214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9152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073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06/09/2017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06/09/2017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06/09/2017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06/09/2017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9/6/2017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11396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leantechnica.com/2017/08/29/renault-nissan-dongfeng-build-8000-electric-car-china/"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BwoEUdmtrl8"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business/2015/jun/22/thorntons-bought-by-ferrero-rocher-for-112m-pound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guardian.com/business/2012/mar/21/jaguar-land-rover-china-cher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bc.co.uk/news/business-2548972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JNuDGsSdE0U"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qrius.com/the-disney-pixar-merger/"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kMXgMDC4G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ntrepreneur.com/article/7951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OBtr5ajk0tQ"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wlLdX0fs6hE"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heguardian.com/business/2007/jan/30/china.retail"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7742" y="4102780"/>
            <a:ext cx="5949753" cy="2536559"/>
          </a:xfrm>
        </p:spPr>
        <p:txBody>
          <a:bodyPr>
            <a:normAutofit fontScale="250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4.2.4 Reasons for global mergers or joint ventures</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Entering new markets/trade blocs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58336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Joint ventures and the Chinese car market</a:t>
            </a:r>
            <a:endParaRPr lang="en-GB" dirty="0"/>
          </a:p>
        </p:txBody>
      </p:sp>
      <p:sp>
        <p:nvSpPr>
          <p:cNvPr id="5" name="Content Placeholder 4"/>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en-GB" dirty="0"/>
              <a:t>Renault-Nissan alliance became the latest car group to sign a joint venture to produce electric vehicles with </a:t>
            </a:r>
            <a:r>
              <a:rPr lang="en-GB" dirty="0" smtClean="0"/>
              <a:t>long time </a:t>
            </a:r>
            <a:r>
              <a:rPr lang="en-GB" dirty="0"/>
              <a:t>partner Dongfeng Motor Corporation, based in </a:t>
            </a:r>
            <a:r>
              <a:rPr lang="en-GB" dirty="0" smtClean="0"/>
              <a:t>Wuhan</a:t>
            </a:r>
          </a:p>
          <a:p>
            <a:r>
              <a:rPr lang="en-GB" dirty="0" smtClean="0"/>
              <a:t>This is a good way for Nissan to get into the Chinese car market and to bypass the expensive import tariffs</a:t>
            </a:r>
            <a:endParaRPr lang="en-GB" dirty="0"/>
          </a:p>
        </p:txBody>
      </p:sp>
      <p:pic>
        <p:nvPicPr>
          <p:cNvPr id="7" name="Content Placeholder 6">
            <a:hlinkClick r:id="rId2"/>
          </p:cNvPr>
          <p:cNvPicPr>
            <a:picLocks noGrp="1" noChangeAspect="1"/>
          </p:cNvPicPr>
          <p:nvPr>
            <p:ph sz="half" idx="2"/>
          </p:nvPr>
        </p:nvPicPr>
        <p:blipFill>
          <a:blip r:embed="rId3"/>
          <a:stretch>
            <a:fillRect/>
          </a:stretch>
        </p:blipFill>
        <p:spPr>
          <a:xfrm>
            <a:off x="6292265" y="1825625"/>
            <a:ext cx="494147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41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Joint ventures in Japan</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A </a:t>
            </a:r>
            <a:r>
              <a:rPr lang="en-GB" dirty="0"/>
              <a:t>joint venture with another company in Japan may be an excellent opportunity </a:t>
            </a:r>
            <a:r>
              <a:rPr lang="en-GB" dirty="0" smtClean="0"/>
              <a:t>for a business to </a:t>
            </a:r>
            <a:r>
              <a:rPr lang="en-GB" dirty="0"/>
              <a:t>grow </a:t>
            </a:r>
            <a:r>
              <a:rPr lang="en-GB" dirty="0" smtClean="0"/>
              <a:t>without </a:t>
            </a:r>
            <a:r>
              <a:rPr lang="en-GB" dirty="0"/>
              <a:t>the complexities of making an outright purchase of another </a:t>
            </a:r>
            <a:r>
              <a:rPr lang="en-GB" dirty="0" smtClean="0"/>
              <a:t>company</a:t>
            </a:r>
          </a:p>
          <a:p>
            <a:r>
              <a:rPr lang="en-GB" dirty="0" smtClean="0"/>
              <a:t>For example Dow Chemical went into a Joint Venture with Ube to produce batteries in Japan</a:t>
            </a:r>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2433408"/>
            <a:ext cx="5181600" cy="3135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764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Mergers and new markets</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a:t>The Italian firm behind Ferrero </a:t>
            </a:r>
            <a:r>
              <a:rPr lang="en-GB" dirty="0" err="1"/>
              <a:t>Rocher</a:t>
            </a:r>
            <a:r>
              <a:rPr lang="en-GB" dirty="0"/>
              <a:t> chocolates and Nutella spread has agreed to buy British chocolate retailer </a:t>
            </a:r>
            <a:r>
              <a:rPr lang="en-GB" dirty="0" err="1"/>
              <a:t>Thorntons</a:t>
            </a:r>
            <a:r>
              <a:rPr lang="en-GB" dirty="0"/>
              <a:t> for </a:t>
            </a:r>
            <a:r>
              <a:rPr lang="en-GB" dirty="0" smtClean="0"/>
              <a:t>£112 million, </a:t>
            </a:r>
            <a:r>
              <a:rPr lang="en-GB" dirty="0"/>
              <a:t>striking a rare deal to expand in Europe's biggest confectionery market.</a:t>
            </a:r>
          </a:p>
          <a:p>
            <a:r>
              <a:rPr lang="en-GB" dirty="0"/>
              <a:t>Ferrero </a:t>
            </a:r>
            <a:r>
              <a:rPr lang="en-GB" dirty="0" smtClean="0"/>
              <a:t>International </a:t>
            </a:r>
            <a:r>
              <a:rPr lang="en-GB" dirty="0"/>
              <a:t>said it was buying </a:t>
            </a:r>
            <a:r>
              <a:rPr lang="en-GB" dirty="0" err="1"/>
              <a:t>Thorntons</a:t>
            </a:r>
            <a:r>
              <a:rPr lang="en-GB" dirty="0"/>
              <a:t> to expand its business in the UK, where the Italian firm has operated for 60 years.</a:t>
            </a:r>
          </a:p>
          <a:p>
            <a:endParaRPr lang="en-GB" dirty="0"/>
          </a:p>
        </p:txBody>
      </p:sp>
      <p:pic>
        <p:nvPicPr>
          <p:cNvPr id="5" name="Content Placeholder 4">
            <a:hlinkClick r:id="rId3"/>
          </p:cNvPr>
          <p:cNvPicPr>
            <a:picLocks noGrp="1" noChangeAspect="1"/>
          </p:cNvPicPr>
          <p:nvPr>
            <p:ph sz="half" idx="2"/>
          </p:nvPr>
        </p:nvPicPr>
        <p:blipFill>
          <a:blip r:embed="rId4"/>
          <a:stretch>
            <a:fillRect/>
          </a:stretch>
        </p:blipFill>
        <p:spPr>
          <a:xfrm>
            <a:off x="6291262" y="1996281"/>
            <a:ext cx="4943475" cy="4010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759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69" y="365125"/>
            <a:ext cx="51816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Advantages of joint ventures</a:t>
            </a:r>
            <a:endParaRPr lang="en-GB" dirty="0"/>
          </a:p>
        </p:txBody>
      </p:sp>
      <p:sp>
        <p:nvSpPr>
          <p:cNvPr id="3" name="Content Placeholder 2"/>
          <p:cNvSpPr>
            <a:spLocks noGrp="1"/>
          </p:cNvSpPr>
          <p:nvPr>
            <p:ph sz="half" idx="1"/>
          </p:nvPr>
        </p:nvSpPr>
        <p:spPr>
          <a:xfrm>
            <a:off x="542969" y="1768375"/>
            <a:ext cx="5181600" cy="4351338"/>
          </a:xfrm>
        </p:spPr>
        <p:style>
          <a:lnRef idx="2">
            <a:schemeClr val="accent1"/>
          </a:lnRef>
          <a:fillRef idx="1">
            <a:schemeClr val="lt1"/>
          </a:fillRef>
          <a:effectRef idx="0">
            <a:schemeClr val="accent1"/>
          </a:effectRef>
          <a:fontRef idx="minor">
            <a:schemeClr val="dk1"/>
          </a:fontRef>
        </p:style>
        <p:txBody>
          <a:bodyPr/>
          <a:lstStyle/>
          <a:p>
            <a:pPr fontAlgn="base"/>
            <a:r>
              <a:rPr lang="en-GB" dirty="0"/>
              <a:t>Access to knowledge and resources such as capital, staff and </a:t>
            </a:r>
            <a:r>
              <a:rPr lang="en-GB" dirty="0" smtClean="0"/>
              <a:t>technology</a:t>
            </a:r>
            <a:endParaRPr lang="en-GB" dirty="0"/>
          </a:p>
          <a:p>
            <a:pPr fontAlgn="base"/>
            <a:r>
              <a:rPr lang="en-GB" dirty="0"/>
              <a:t>Access to new opportunities such as new markets or greater distribution </a:t>
            </a:r>
            <a:r>
              <a:rPr lang="en-GB" dirty="0" smtClean="0"/>
              <a:t>reach</a:t>
            </a:r>
            <a:endParaRPr lang="en-GB" dirty="0"/>
          </a:p>
          <a:p>
            <a:pPr fontAlgn="base"/>
            <a:r>
              <a:rPr lang="en-GB" dirty="0"/>
              <a:t>Shared exposure to risks, financial responsibility and </a:t>
            </a:r>
            <a:r>
              <a:rPr lang="en-GB" dirty="0" smtClean="0"/>
              <a:t>workload</a:t>
            </a:r>
            <a:endParaRPr lang="en-GB" dirty="0"/>
          </a:p>
          <a:p>
            <a:endParaRPr lang="en-GB" dirty="0"/>
          </a:p>
        </p:txBody>
      </p:sp>
      <p:pic>
        <p:nvPicPr>
          <p:cNvPr id="6" name="Content Placeholder 5">
            <a:hlinkClick r:id="rId2"/>
          </p:cNvPr>
          <p:cNvPicPr>
            <a:picLocks noGrp="1" noChangeAspect="1"/>
          </p:cNvPicPr>
          <p:nvPr>
            <p:ph sz="half" idx="2"/>
          </p:nvPr>
        </p:nvPicPr>
        <p:blipFill>
          <a:blip r:embed="rId3"/>
          <a:stretch>
            <a:fillRect/>
          </a:stretch>
        </p:blipFill>
        <p:spPr>
          <a:xfrm>
            <a:off x="6610263" y="365125"/>
            <a:ext cx="420572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019800" y="5067776"/>
            <a:ext cx="6096000" cy="1477328"/>
          </a:xfrm>
          <a:prstGeom prst="rect">
            <a:avLst/>
          </a:prstGeom>
        </p:spPr>
        <p:txBody>
          <a:bodyPr>
            <a:spAutoFit/>
          </a:bodyPr>
          <a:lstStyle/>
          <a:p>
            <a:r>
              <a:rPr lang="en-GB" dirty="0">
                <a:solidFill>
                  <a:srgbClr val="545454"/>
                </a:solidFill>
                <a:latin typeface="arial" panose="020B0604020202020204" pitchFamily="34" charset="0"/>
              </a:rPr>
              <a:t>A 50:50 </a:t>
            </a:r>
            <a:r>
              <a:rPr lang="en-GB" b="1" dirty="0">
                <a:solidFill>
                  <a:srgbClr val="6A6A6A"/>
                </a:solidFill>
                <a:latin typeface="arial" panose="020B0604020202020204" pitchFamily="34" charset="0"/>
              </a:rPr>
              <a:t>joint venture</a:t>
            </a:r>
            <a:r>
              <a:rPr lang="en-GB" dirty="0">
                <a:solidFill>
                  <a:srgbClr val="545454"/>
                </a:solidFill>
                <a:latin typeface="arial" panose="020B0604020202020204" pitchFamily="34" charset="0"/>
              </a:rPr>
              <a:t> between UK-headquartered </a:t>
            </a:r>
            <a:r>
              <a:rPr lang="en-GB" b="1" dirty="0">
                <a:solidFill>
                  <a:srgbClr val="6A6A6A"/>
                </a:solidFill>
                <a:latin typeface="arial" panose="020B0604020202020204" pitchFamily="34" charset="0"/>
              </a:rPr>
              <a:t>Jaguar Land Rover</a:t>
            </a:r>
            <a:r>
              <a:rPr lang="en-GB" dirty="0">
                <a:solidFill>
                  <a:srgbClr val="545454"/>
                </a:solidFill>
                <a:latin typeface="arial" panose="020B0604020202020204" pitchFamily="34" charset="0"/>
              </a:rPr>
              <a:t>, itself a subsidiary of Tata Motors of India; and Chinese state owned automaker </a:t>
            </a:r>
            <a:r>
              <a:rPr lang="en-GB" b="1" dirty="0">
                <a:solidFill>
                  <a:srgbClr val="6A6A6A"/>
                </a:solidFill>
                <a:latin typeface="arial" panose="020B0604020202020204" pitchFamily="34" charset="0"/>
              </a:rPr>
              <a:t>Chery</a:t>
            </a:r>
            <a:r>
              <a:rPr lang="en-GB" dirty="0">
                <a:solidFill>
                  <a:srgbClr val="545454"/>
                </a:solidFill>
                <a:latin typeface="arial" panose="020B0604020202020204" pitchFamily="34" charset="0"/>
              </a:rPr>
              <a:t>, it was formed to allow production of Jaguar Cars and Land Rover vehicles in mainland China.</a:t>
            </a:r>
            <a:endParaRPr lang="en-GB" dirty="0"/>
          </a:p>
        </p:txBody>
      </p:sp>
    </p:spTree>
    <p:extLst>
      <p:ext uri="{BB962C8B-B14F-4D97-AF65-F5344CB8AC3E}">
        <p14:creationId xmlns:p14="http://schemas.microsoft.com/office/powerpoint/2010/main" val="93986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Disadvantages (risks) of  joint ventures</a:t>
            </a:r>
            <a:endParaRPr lang="en-GB" dirty="0"/>
          </a:p>
        </p:txBody>
      </p:sp>
      <p:sp>
        <p:nvSpPr>
          <p:cNvPr id="3" name="Content Placeholder 2"/>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GB" dirty="0"/>
              <a:t>A large number of joint ventures fail because of the many risks involved and the complexity of integrating operations and work culture of two different </a:t>
            </a:r>
            <a:r>
              <a:rPr lang="en-GB" dirty="0" smtClean="0"/>
              <a:t>companies</a:t>
            </a:r>
          </a:p>
          <a:p>
            <a:r>
              <a:rPr lang="en-GB" dirty="0" smtClean="0"/>
              <a:t>Coping </a:t>
            </a:r>
            <a:r>
              <a:rPr lang="en-GB" dirty="0"/>
              <a:t>with differing cultures, management styles, and working relationships that </a:t>
            </a:r>
            <a:r>
              <a:rPr lang="en-GB" dirty="0" smtClean="0"/>
              <a:t>are </a:t>
            </a:r>
            <a:r>
              <a:rPr lang="en-GB" dirty="0"/>
              <a:t>in each </a:t>
            </a:r>
            <a:r>
              <a:rPr lang="en-GB" dirty="0" smtClean="0"/>
              <a:t>company</a:t>
            </a:r>
          </a:p>
          <a:p>
            <a:r>
              <a:rPr lang="en-GB" dirty="0" smtClean="0"/>
              <a:t>50% of all joint ventures fail</a:t>
            </a:r>
            <a:endParaRPr lang="en-GB" dirty="0"/>
          </a:p>
          <a:p>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883851" y="1825625"/>
            <a:ext cx="375829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443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pPr>
              <a:lnSpc>
                <a:spcPct val="100000"/>
              </a:lnSpc>
            </a:pPr>
            <a:r>
              <a:rPr lang="en-GB" sz="4400" b="1" dirty="0">
                <a:solidFill>
                  <a:srgbClr val="0070C0"/>
                </a:solidFill>
              </a:rPr>
              <a:t>Acquiring national/international brand names/patents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08905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Brand name acquisition</a:t>
            </a:r>
            <a:endParaRPr lang="en-GB" dirty="0"/>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n-GB" dirty="0" smtClean="0"/>
              <a:t>A business may look to merge with another business in order to acquire a lucrative brand name</a:t>
            </a:r>
          </a:p>
          <a:p>
            <a:r>
              <a:rPr lang="en-GB" dirty="0" smtClean="0"/>
              <a:t>For example Ben and Jerrys sold their </a:t>
            </a:r>
            <a:r>
              <a:rPr lang="en-GB" dirty="0"/>
              <a:t>company to the Anglo-Dutch company Unilever in 1999.</a:t>
            </a:r>
          </a:p>
          <a:p>
            <a:r>
              <a:rPr lang="en-GB" dirty="0" smtClean="0"/>
              <a:t>They loved </a:t>
            </a:r>
            <a:r>
              <a:rPr lang="en-GB" dirty="0"/>
              <a:t>Ben &amp; Jerry's </a:t>
            </a:r>
            <a:r>
              <a:rPr lang="en-GB" dirty="0" smtClean="0"/>
              <a:t>but </a:t>
            </a:r>
            <a:r>
              <a:rPr lang="en-GB" dirty="0"/>
              <a:t>never wanted to sell </a:t>
            </a:r>
            <a:r>
              <a:rPr lang="en-GB" dirty="0" smtClean="0"/>
              <a:t>it, but </a:t>
            </a:r>
            <a:r>
              <a:rPr lang="en-GB" dirty="0"/>
              <a:t>Unilever offered so much money that, in the end, responsibility to the shareholders won out.</a:t>
            </a:r>
          </a:p>
          <a:p>
            <a:endParaRPr lang="en-GB" dirty="0"/>
          </a:p>
        </p:txBody>
      </p:sp>
      <p:pic>
        <p:nvPicPr>
          <p:cNvPr id="7" name="Content Placeholder 6">
            <a:hlinkClick r:id="rId2"/>
          </p:cNvPr>
          <p:cNvPicPr>
            <a:picLocks noGrp="1" noChangeAspect="1"/>
          </p:cNvPicPr>
          <p:nvPr>
            <p:ph sz="half" idx="2"/>
          </p:nvPr>
        </p:nvPicPr>
        <p:blipFill>
          <a:blip r:embed="rId3"/>
          <a:stretch>
            <a:fillRect/>
          </a:stretch>
        </p:blipFill>
        <p:spPr>
          <a:xfrm>
            <a:off x="6172200" y="2441556"/>
            <a:ext cx="5181600" cy="31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180" y="309198"/>
            <a:ext cx="2213620" cy="143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2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Brand acquisition – Disney Pixar</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On May 5, 2006 the two </a:t>
            </a:r>
            <a:r>
              <a:rPr lang="en-GB" dirty="0" smtClean="0"/>
              <a:t>companies </a:t>
            </a:r>
            <a:r>
              <a:rPr lang="en-GB" dirty="0"/>
              <a:t>Disney and Pixar merged. </a:t>
            </a:r>
            <a:endParaRPr lang="en-GB" dirty="0" smtClean="0"/>
          </a:p>
          <a:p>
            <a:r>
              <a:rPr lang="en-GB" dirty="0" smtClean="0"/>
              <a:t>Disney </a:t>
            </a:r>
            <a:r>
              <a:rPr lang="en-GB" dirty="0"/>
              <a:t>acquired shares worth $7.4 billion in Pixar and made it Disney’s subsidiary. </a:t>
            </a:r>
            <a:endParaRPr lang="en-GB" dirty="0" smtClean="0"/>
          </a:p>
          <a:p>
            <a:r>
              <a:rPr lang="en-GB" dirty="0" smtClean="0"/>
              <a:t>Since </a:t>
            </a:r>
            <a:r>
              <a:rPr lang="en-GB" dirty="0"/>
              <a:t>then it has been reported as one of the most successful mergers of times.</a:t>
            </a:r>
          </a:p>
        </p:txBody>
      </p:sp>
      <p:pic>
        <p:nvPicPr>
          <p:cNvPr id="5" name="Content Placeholder 4">
            <a:hlinkClick r:id="rId2"/>
          </p:cNvPr>
          <p:cNvPicPr>
            <a:picLocks noGrp="1" noChangeAspect="1"/>
          </p:cNvPicPr>
          <p:nvPr>
            <p:ph sz="half" idx="2"/>
          </p:nvPr>
        </p:nvPicPr>
        <p:blipFill>
          <a:blip r:embed="rId3"/>
          <a:stretch>
            <a:fillRect/>
          </a:stretch>
        </p:blipFill>
        <p:spPr>
          <a:xfrm>
            <a:off x="6172200" y="2161020"/>
            <a:ext cx="5181600" cy="3680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80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Brand Acquisition – Quaker and Snapple</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dirty="0"/>
              <a:t>In </a:t>
            </a:r>
            <a:r>
              <a:rPr lang="en-GB" dirty="0" smtClean="0"/>
              <a:t>1994 Quaker </a:t>
            </a:r>
            <a:r>
              <a:rPr lang="en-GB" dirty="0"/>
              <a:t>Oats </a:t>
            </a:r>
            <a:r>
              <a:rPr lang="en-GB" dirty="0" smtClean="0"/>
              <a:t>purchased Snapple</a:t>
            </a:r>
            <a:r>
              <a:rPr lang="en-GB" dirty="0"/>
              <a:t>, for $1.7 billion. </a:t>
            </a:r>
            <a:r>
              <a:rPr lang="en-GB" dirty="0" smtClean="0"/>
              <a:t> Snapple failed to sell into the larger shops and just didn’t take off</a:t>
            </a:r>
          </a:p>
          <a:p>
            <a:pPr marL="0" indent="0">
              <a:buNone/>
            </a:pPr>
            <a:r>
              <a:rPr lang="en-GB" dirty="0" smtClean="0"/>
              <a:t>After </a:t>
            </a:r>
            <a:r>
              <a:rPr lang="en-GB" dirty="0"/>
              <a:t>just 27 months, Quaker Oats sold Snapple for $300 million (or, for those of you doing the </a:t>
            </a:r>
            <a:r>
              <a:rPr lang="en-GB" dirty="0" smtClean="0"/>
              <a:t>maths, </a:t>
            </a:r>
            <a:r>
              <a:rPr lang="en-GB" dirty="0"/>
              <a:t>a loss of $1.6 million for each day that the company owned Snapple).</a:t>
            </a:r>
          </a:p>
        </p:txBody>
      </p:sp>
      <p:pic>
        <p:nvPicPr>
          <p:cNvPr id="5" name="Content Placeholder 4">
            <a:hlinkClick r:id="rId2"/>
          </p:cNvPr>
          <p:cNvPicPr>
            <a:picLocks noGrp="1" noChangeAspect="1"/>
          </p:cNvPicPr>
          <p:nvPr>
            <p:ph sz="half" idx="2"/>
          </p:nvPr>
        </p:nvPicPr>
        <p:blipFill>
          <a:blip r:embed="rId3"/>
          <a:stretch>
            <a:fillRect/>
          </a:stretch>
        </p:blipFill>
        <p:spPr>
          <a:xfrm>
            <a:off x="6172200" y="2390370"/>
            <a:ext cx="5181600" cy="3122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539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a:stretch>
            <a:fillRect/>
          </a:stretch>
        </p:blipFill>
        <p:spPr>
          <a:xfrm>
            <a:off x="838200" y="2215733"/>
            <a:ext cx="10515600" cy="3571122"/>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Patent acquisition</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dirty="0"/>
              <a:t>A joint venture allows inventors to move their products to market quickly with much less financial </a:t>
            </a:r>
            <a:r>
              <a:rPr lang="en-GB" dirty="0" smtClean="0"/>
              <a:t>risk</a:t>
            </a:r>
          </a:p>
          <a:p>
            <a:r>
              <a:rPr lang="en-GB" dirty="0" smtClean="0"/>
              <a:t>Inventors can team up with manufacturing companies who will help them; design, build and make the prototypes necessary to help get the product to market</a:t>
            </a:r>
          </a:p>
          <a:p>
            <a:r>
              <a:rPr lang="en-GB" dirty="0" smtClean="0"/>
              <a:t>The joint venture could be with an overseas manufacturer who will make the product for a reduced price in exchange for overseas marketing rights </a:t>
            </a:r>
            <a:r>
              <a:rPr lang="en-GB" dirty="0" smtClean="0">
                <a:hlinkClick r:id="rId2"/>
              </a:rPr>
              <a:t>ARTICLE</a:t>
            </a:r>
            <a:endParaRPr lang="en-GB" dirty="0"/>
          </a:p>
        </p:txBody>
      </p:sp>
      <p:pic>
        <p:nvPicPr>
          <p:cNvPr id="6" name="Content Placeholder 5"/>
          <p:cNvPicPr>
            <a:picLocks noGrp="1" noChangeAspect="1"/>
          </p:cNvPicPr>
          <p:nvPr>
            <p:ph sz="half" idx="2"/>
          </p:nvPr>
        </p:nvPicPr>
        <p:blipFill>
          <a:blip r:embed="rId3"/>
          <a:stretch>
            <a:fillRect/>
          </a:stretch>
        </p:blipFill>
        <p:spPr>
          <a:xfrm>
            <a:off x="7093774" y="1825625"/>
            <a:ext cx="3338451" cy="4351338"/>
          </a:xfrm>
          <a:prstGeom prst="rect">
            <a:avLst/>
          </a:prstGeom>
        </p:spPr>
      </p:pic>
    </p:spTree>
    <p:extLst>
      <p:ext uri="{BB962C8B-B14F-4D97-AF65-F5344CB8AC3E}">
        <p14:creationId xmlns:p14="http://schemas.microsoft.com/office/powerpoint/2010/main" val="215171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Securing resources/supplies</a:t>
            </a:r>
          </a:p>
          <a:p>
            <a:endParaRPr lang="en-GB" sz="44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85304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Joint ventures to secure resources</a:t>
            </a:r>
            <a:endParaRPr lang="en-GB" dirty="0"/>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dirty="0" smtClean="0"/>
              <a:t>A business in one country may need resources that are only found in another country and so they may enter into a joint venture to secure access to these resources</a:t>
            </a:r>
          </a:p>
          <a:p>
            <a:r>
              <a:rPr lang="en-GB" dirty="0" smtClean="0"/>
              <a:t>For example Chinese Railway and electric co went into a joint venture with the </a:t>
            </a:r>
            <a:r>
              <a:rPr lang="en-GB" dirty="0" err="1" smtClean="0"/>
              <a:t>Gecamines</a:t>
            </a:r>
            <a:r>
              <a:rPr lang="en-GB" dirty="0" smtClean="0"/>
              <a:t> in the Congo which mine nickel, cobalt and copper</a:t>
            </a:r>
          </a:p>
          <a:p>
            <a:r>
              <a:rPr lang="en-GB" dirty="0" smtClean="0"/>
              <a:t>The Chinese company provide technology and know-how and in return secure 10 million tonnes of copper</a:t>
            </a:r>
            <a:endParaRPr lang="en-GB" dirty="0"/>
          </a:p>
        </p:txBody>
      </p:sp>
      <p:pic>
        <p:nvPicPr>
          <p:cNvPr id="2" name="Content Placeholder 1">
            <a:hlinkClick r:id="rId2"/>
          </p:cNvPr>
          <p:cNvPicPr>
            <a:picLocks noGrp="1" noChangeAspect="1"/>
          </p:cNvPicPr>
          <p:nvPr>
            <p:ph sz="half" idx="2"/>
          </p:nvPr>
        </p:nvPicPr>
        <p:blipFill>
          <a:blip r:embed="rId3"/>
          <a:stretch>
            <a:fillRect/>
          </a:stretch>
        </p:blipFill>
        <p:spPr>
          <a:xfrm>
            <a:off x="6172200" y="2423177"/>
            <a:ext cx="5181600" cy="315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00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pPr>
              <a:lnSpc>
                <a:spcPct val="100000"/>
              </a:lnSpc>
            </a:pPr>
            <a:r>
              <a:rPr lang="en-GB" sz="4400" b="1" dirty="0">
                <a:solidFill>
                  <a:srgbClr val="0070C0"/>
                </a:solidFill>
              </a:rPr>
              <a:t>Maintaining/increasing global competitiveness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55020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Maintaining global competitiveness</a:t>
            </a:r>
            <a:endParaRPr lang="en-GB" dirty="0"/>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t>A joint venture or merger may be essential to ensure that the business remains competitive in a dynamic global market</a:t>
            </a:r>
          </a:p>
          <a:p>
            <a:r>
              <a:rPr lang="en-GB" dirty="0" smtClean="0"/>
              <a:t>The local partner may be able to provide critical market data, local knowledge on the domestic market and information on customers, tastes and trends which will help the parent business to maintain competitive advantage</a:t>
            </a:r>
            <a:endParaRPr lang="en-GB" dirty="0"/>
          </a:p>
        </p:txBody>
      </p:sp>
      <p:pic>
        <p:nvPicPr>
          <p:cNvPr id="2" name="Content Placeholder 1"/>
          <p:cNvPicPr>
            <a:picLocks noGrp="1" noChangeAspect="1"/>
          </p:cNvPicPr>
          <p:nvPr>
            <p:ph sz="half" idx="2"/>
          </p:nvPr>
        </p:nvPicPr>
        <p:blipFill>
          <a:blip r:embed="rId2"/>
          <a:stretch>
            <a:fillRect/>
          </a:stretch>
        </p:blipFill>
        <p:spPr>
          <a:xfrm>
            <a:off x="6172200" y="2185823"/>
            <a:ext cx="5181600" cy="3630942"/>
          </a:xfrm>
          <a:prstGeom prst="rect">
            <a:avLst/>
          </a:prstGeom>
        </p:spPr>
      </p:pic>
    </p:spTree>
    <p:extLst>
      <p:ext uri="{BB962C8B-B14F-4D97-AF65-F5344CB8AC3E}">
        <p14:creationId xmlns:p14="http://schemas.microsoft.com/office/powerpoint/2010/main" val="272850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628801"/>
            <a:ext cx="869632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8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11" y="490473"/>
            <a:ext cx="2481942" cy="546463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1</a:t>
            </a:r>
            <a:endParaRPr lang="en-GB" dirty="0"/>
          </a:p>
        </p:txBody>
      </p:sp>
      <p:grpSp>
        <p:nvGrpSpPr>
          <p:cNvPr id="6" name="Group 5"/>
          <p:cNvGrpSpPr>
            <a:grpSpLocks noChangeAspect="1"/>
          </p:cNvGrpSpPr>
          <p:nvPr/>
        </p:nvGrpSpPr>
        <p:grpSpPr bwMode="auto">
          <a:xfrm>
            <a:off x="2931097" y="775268"/>
            <a:ext cx="10088261" cy="6246762"/>
            <a:chOff x="1131" y="1079"/>
            <a:chExt cx="3498" cy="2166"/>
          </a:xfrm>
        </p:grpSpPr>
        <p:sp>
          <p:nvSpPr>
            <p:cNvPr id="7" name="AutoShape 4"/>
            <p:cNvSpPr>
              <a:spLocks noChangeAspect="1" noChangeArrowheads="1" noTextEdit="1"/>
            </p:cNvSpPr>
            <p:nvPr/>
          </p:nvSpPr>
          <p:spPr bwMode="auto">
            <a:xfrm>
              <a:off x="1131" y="1079"/>
              <a:ext cx="3498" cy="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9845" b="19912"/>
            <a:stretch/>
          </p:blipFill>
          <p:spPr bwMode="auto">
            <a:xfrm>
              <a:off x="1131" y="1079"/>
              <a:ext cx="3159" cy="1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2780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408995" y="703783"/>
            <a:ext cx="11251992" cy="4093503"/>
            <a:chOff x="1239" y="1565"/>
            <a:chExt cx="3282" cy="1194"/>
          </a:xfrm>
        </p:grpSpPr>
        <p:sp>
          <p:nvSpPr>
            <p:cNvPr id="5" name="AutoShape 4"/>
            <p:cNvSpPr>
              <a:spLocks noChangeAspect="1" noChangeArrowheads="1" noTextEdit="1"/>
            </p:cNvSpPr>
            <p:nvPr/>
          </p:nvSpPr>
          <p:spPr bwMode="auto">
            <a:xfrm>
              <a:off x="1239" y="1565"/>
              <a:ext cx="3282"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 y="1565"/>
              <a:ext cx="3288" cy="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047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oup 5"/>
          <p:cNvGrpSpPr>
            <a:grpSpLocks noChangeAspect="1"/>
          </p:cNvGrpSpPr>
          <p:nvPr/>
        </p:nvGrpSpPr>
        <p:grpSpPr bwMode="auto">
          <a:xfrm>
            <a:off x="983365" y="2649655"/>
            <a:ext cx="10152142" cy="964402"/>
            <a:chOff x="-57" y="1883"/>
            <a:chExt cx="5874" cy="558"/>
          </a:xfrm>
        </p:grpSpPr>
        <p:sp>
          <p:nvSpPr>
            <p:cNvPr id="16" name="AutoShape 4"/>
            <p:cNvSpPr>
              <a:spLocks noChangeAspect="1" noChangeArrowheads="1" noTextEdit="1"/>
            </p:cNvSpPr>
            <p:nvPr/>
          </p:nvSpPr>
          <p:spPr bwMode="auto">
            <a:xfrm>
              <a:off x="-57" y="1883"/>
              <a:ext cx="587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 y="1883"/>
              <a:ext cx="5880" cy="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526486" y="3907971"/>
            <a:ext cx="442750"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70438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a) Spreading risk over different countries/regions</a:t>
            </a:r>
          </a:p>
          <a:p>
            <a:pPr marL="0" indent="0">
              <a:buNone/>
            </a:pPr>
            <a:r>
              <a:rPr lang="en-GB" sz="4000" dirty="0"/>
              <a:t>b) Entering new markets/trade blocs</a:t>
            </a:r>
          </a:p>
          <a:p>
            <a:pPr marL="0" indent="0">
              <a:buNone/>
            </a:pPr>
            <a:r>
              <a:rPr lang="en-GB" sz="4000" dirty="0"/>
              <a:t>c) Acquiring national/international brand names/patents</a:t>
            </a:r>
          </a:p>
          <a:p>
            <a:pPr marL="0" indent="0">
              <a:buNone/>
            </a:pPr>
            <a:r>
              <a:rPr lang="en-GB" sz="4000" dirty="0"/>
              <a:t>d) Securing resources/supplies</a:t>
            </a:r>
          </a:p>
          <a:p>
            <a:pPr marL="0" indent="0">
              <a:buNone/>
            </a:pPr>
            <a:r>
              <a:rPr lang="en-GB" sz="4000" dirty="0"/>
              <a:t>e) Maintaining/increasing global competitiveness</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grpSp>
        <p:nvGrpSpPr>
          <p:cNvPr id="4" name="Group 6"/>
          <p:cNvGrpSpPr>
            <a:grpSpLocks noChangeAspect="1"/>
          </p:cNvGrpSpPr>
          <p:nvPr/>
        </p:nvGrpSpPr>
        <p:grpSpPr bwMode="auto">
          <a:xfrm>
            <a:off x="2418588" y="1825625"/>
            <a:ext cx="7604366" cy="4443437"/>
            <a:chOff x="1119" y="1130"/>
            <a:chExt cx="3522" cy="2058"/>
          </a:xfrm>
        </p:grpSpPr>
        <p:sp>
          <p:nvSpPr>
            <p:cNvPr id="5" name="AutoShape 5"/>
            <p:cNvSpPr>
              <a:spLocks noChangeAspect="1" noChangeArrowheads="1" noTextEdit="1"/>
            </p:cNvSpPr>
            <p:nvPr/>
          </p:nvSpPr>
          <p:spPr bwMode="auto">
            <a:xfrm>
              <a:off x="1119" y="1130"/>
              <a:ext cx="3522"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 y="1130"/>
              <a:ext cx="3528" cy="2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092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5" y="503582"/>
            <a:ext cx="2481942" cy="546463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2</a:t>
            </a:r>
            <a:endParaRPr lang="en-GB" dirty="0"/>
          </a:p>
        </p:txBody>
      </p:sp>
      <p:grpSp>
        <p:nvGrpSpPr>
          <p:cNvPr id="3" name="Group 5"/>
          <p:cNvGrpSpPr>
            <a:grpSpLocks noChangeAspect="1"/>
          </p:cNvGrpSpPr>
          <p:nvPr/>
        </p:nvGrpSpPr>
        <p:grpSpPr bwMode="auto">
          <a:xfrm>
            <a:off x="2891340" y="1269369"/>
            <a:ext cx="9110750" cy="3933056"/>
            <a:chOff x="135" y="977"/>
            <a:chExt cx="5490" cy="2370"/>
          </a:xfrm>
        </p:grpSpPr>
        <p:sp>
          <p:nvSpPr>
            <p:cNvPr id="4" name="AutoShape 4"/>
            <p:cNvSpPr>
              <a:spLocks noChangeAspect="1" noChangeArrowheads="1" noTextEdit="1"/>
            </p:cNvSpPr>
            <p:nvPr/>
          </p:nvSpPr>
          <p:spPr bwMode="auto">
            <a:xfrm>
              <a:off x="135" y="977"/>
              <a:ext cx="5490"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 y="977"/>
              <a:ext cx="5496" cy="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552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5"/>
          <p:cNvGrpSpPr>
            <a:grpSpLocks noChangeAspect="1"/>
          </p:cNvGrpSpPr>
          <p:nvPr/>
        </p:nvGrpSpPr>
        <p:grpSpPr bwMode="auto">
          <a:xfrm>
            <a:off x="949099" y="2279609"/>
            <a:ext cx="10265585" cy="1171161"/>
            <a:chOff x="303" y="1868"/>
            <a:chExt cx="5154" cy="588"/>
          </a:xfrm>
        </p:grpSpPr>
        <p:sp>
          <p:nvSpPr>
            <p:cNvPr id="13" name="AutoShape 4"/>
            <p:cNvSpPr>
              <a:spLocks noChangeAspect="1" noChangeArrowheads="1" noTextEdit="1"/>
            </p:cNvSpPr>
            <p:nvPr/>
          </p:nvSpPr>
          <p:spPr bwMode="auto">
            <a:xfrm>
              <a:off x="303" y="1868"/>
              <a:ext cx="515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 y="1868"/>
              <a:ext cx="5160" cy="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711543" y="3755571"/>
            <a:ext cx="442750" cy="369332"/>
          </a:xfrm>
          <a:prstGeom prst="rect">
            <a:avLst/>
          </a:prstGeom>
          <a:noFill/>
        </p:spPr>
        <p:txBody>
          <a:bodyPr wrap="none" rtlCol="0">
            <a:spAutoFit/>
          </a:bodyPr>
          <a:lstStyle/>
          <a:p>
            <a:r>
              <a:rPr lang="en-GB" dirty="0" smtClean="0"/>
              <a:t>[8]</a:t>
            </a:r>
            <a:endParaRPr lang="en-GB" dirty="0"/>
          </a:p>
        </p:txBody>
      </p:sp>
    </p:spTree>
    <p:extLst>
      <p:ext uri="{BB962C8B-B14F-4D97-AF65-F5344CB8AC3E}">
        <p14:creationId xmlns:p14="http://schemas.microsoft.com/office/powerpoint/2010/main" val="1367248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pPr marL="0" indent="0">
              <a:buNone/>
            </a:pPr>
            <a:r>
              <a:rPr lang="en-GB" dirty="0"/>
              <a:t>e.g. For a successful global multinational such as Wal-Mart having a joint venture partner is a good way of expanding and entering new markets</a:t>
            </a:r>
          </a:p>
          <a:p>
            <a:pPr marL="0" indent="0">
              <a:buNone/>
            </a:pPr>
            <a:r>
              <a:rPr lang="en-GB" dirty="0"/>
              <a:t>e.g. Having a joint venture makes entry much easier and reduces the risks involved. Local firms may have valuable knowledge and expertise. In the case of markets such as India and China there are also Government regulations regarding the entry of foreign firms. This makes entry into potentially lucrative emerging markets much easier 	</a:t>
            </a:r>
          </a:p>
          <a:p>
            <a:pPr marL="0" indent="0">
              <a:buNone/>
            </a:pPr>
            <a:r>
              <a:rPr lang="en-GB" dirty="0"/>
              <a:t>e.g. looks at the downside of such arrangements, risks may be shared but so too are profits. Some control is lost, there may be breakdowns in trust and communication, or a clash of corporate culture. These must be weighed against the benefits. 	</a:t>
            </a:r>
          </a:p>
          <a:p>
            <a:endParaRPr lang="en-GB" dirty="0"/>
          </a:p>
        </p:txBody>
      </p:sp>
    </p:spTree>
    <p:extLst>
      <p:ext uri="{BB962C8B-B14F-4D97-AF65-F5344CB8AC3E}">
        <p14:creationId xmlns:p14="http://schemas.microsoft.com/office/powerpoint/2010/main" val="338585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59" y="477077"/>
            <a:ext cx="2481942" cy="546463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3</a:t>
            </a:r>
            <a:endParaRPr lang="en-GB" dirty="0"/>
          </a:p>
        </p:txBody>
      </p:sp>
      <p:grpSp>
        <p:nvGrpSpPr>
          <p:cNvPr id="6" name="Group 5"/>
          <p:cNvGrpSpPr>
            <a:grpSpLocks noChangeAspect="1"/>
          </p:cNvGrpSpPr>
          <p:nvPr/>
        </p:nvGrpSpPr>
        <p:grpSpPr bwMode="auto">
          <a:xfrm>
            <a:off x="2847445" y="960504"/>
            <a:ext cx="9145773" cy="4497776"/>
            <a:chOff x="-225" y="635"/>
            <a:chExt cx="6210" cy="3054"/>
          </a:xfrm>
        </p:grpSpPr>
        <p:sp>
          <p:nvSpPr>
            <p:cNvPr id="7" name="AutoShape 4"/>
            <p:cNvSpPr>
              <a:spLocks noChangeAspect="1" noChangeArrowheads="1" noTextEdit="1"/>
            </p:cNvSpPr>
            <p:nvPr/>
          </p:nvSpPr>
          <p:spPr bwMode="auto">
            <a:xfrm>
              <a:off x="-225" y="635"/>
              <a:ext cx="6210" cy="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635"/>
              <a:ext cx="6216" cy="3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015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question3</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5"/>
          <p:cNvGrpSpPr>
            <a:grpSpLocks noChangeAspect="1"/>
          </p:cNvGrpSpPr>
          <p:nvPr/>
        </p:nvGrpSpPr>
        <p:grpSpPr bwMode="auto">
          <a:xfrm>
            <a:off x="1120686" y="2566287"/>
            <a:ext cx="10239290" cy="1200170"/>
            <a:chOff x="39" y="1829"/>
            <a:chExt cx="5682" cy="666"/>
          </a:xfrm>
        </p:grpSpPr>
        <p:sp>
          <p:nvSpPr>
            <p:cNvPr id="13" name="AutoShape 4"/>
            <p:cNvSpPr>
              <a:spLocks noChangeAspect="1" noChangeArrowheads="1" noTextEdit="1"/>
            </p:cNvSpPr>
            <p:nvPr/>
          </p:nvSpPr>
          <p:spPr bwMode="auto">
            <a:xfrm>
              <a:off x="39" y="1829"/>
              <a:ext cx="5682"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 y="1829"/>
              <a:ext cx="5688" cy="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820400" y="4180114"/>
            <a:ext cx="442750" cy="369332"/>
          </a:xfrm>
          <a:prstGeom prst="rect">
            <a:avLst/>
          </a:prstGeom>
          <a:noFill/>
        </p:spPr>
        <p:txBody>
          <a:bodyPr wrap="none" rtlCol="0">
            <a:spAutoFit/>
          </a:bodyPr>
          <a:lstStyle/>
          <a:p>
            <a:r>
              <a:rPr lang="en-GB" dirty="0" smtClean="0"/>
              <a:t>[8]</a:t>
            </a:r>
            <a:endParaRPr lang="en-GB" dirty="0"/>
          </a:p>
        </p:txBody>
      </p:sp>
    </p:spTree>
    <p:extLst>
      <p:ext uri="{BB962C8B-B14F-4D97-AF65-F5344CB8AC3E}">
        <p14:creationId xmlns:p14="http://schemas.microsoft.com/office/powerpoint/2010/main" val="200564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None/>
            </a:pPr>
            <a:r>
              <a:rPr lang="en-GB"/>
              <a:t>e.g. difficulty in getting access to Chinese market due to government Restrictions</a:t>
            </a:r>
          </a:p>
          <a:p>
            <a:pPr marL="0" indent="0">
              <a:buNone/>
            </a:pPr>
            <a:r>
              <a:rPr lang="en-GB"/>
              <a:t>e.g. access to previously inaccessible Chinese market and increased sales and profits caused by the growing size of the market which in turn is powered by rising incomes</a:t>
            </a:r>
          </a:p>
          <a:p>
            <a:pPr marL="0" indent="0">
              <a:buNone/>
            </a:pPr>
            <a:r>
              <a:rPr lang="en-GB"/>
              <a:t>e.g. local knowledge and advice which helps to avoid bureaucratic obstacles and hold-ups which delay output and increase costs</a:t>
            </a:r>
          </a:p>
          <a:p>
            <a:pPr marL="0" indent="0">
              <a:buNone/>
            </a:pPr>
            <a:r>
              <a:rPr lang="en-GB"/>
              <a:t>e.g. shared costs which means that more and bigger projects can be launched,</a:t>
            </a:r>
          </a:p>
          <a:p>
            <a:pPr marL="0" indent="0">
              <a:buNone/>
            </a:pPr>
            <a:r>
              <a:rPr lang="en-GB"/>
              <a:t>e.g. reduced risk from the above points makes investment safer and more viable</a:t>
            </a:r>
          </a:p>
          <a:p>
            <a:pPr marL="0" indent="0">
              <a:buNone/>
            </a:pPr>
            <a:r>
              <a:rPr lang="en-GB"/>
              <a:t>e.g. identifies possible risks - clash of cultures and communication problems, which can mean at worst a collapse of the venture (Danone may be used a s an example here)</a:t>
            </a:r>
          </a:p>
          <a:p>
            <a:pPr marL="0" indent="0">
              <a:buNone/>
            </a:pPr>
            <a:r>
              <a:rPr lang="en-GB"/>
              <a:t>e.g. difficulties in Chinese market such as theft of IPR, even with a JV this can happen causing a loss of profitability</a:t>
            </a:r>
          </a:p>
          <a:p>
            <a:pPr marL="0" indent="0">
              <a:buNone/>
            </a:pPr>
            <a:r>
              <a:rPr lang="en-GB"/>
              <a:t>e.g. sharing costs is an advantage but it also mean that profits are shared too</a:t>
            </a:r>
            <a:endParaRPr lang="en-GB" dirty="0"/>
          </a:p>
        </p:txBody>
      </p:sp>
    </p:spTree>
    <p:extLst>
      <p:ext uri="{BB962C8B-B14F-4D97-AF65-F5344CB8AC3E}">
        <p14:creationId xmlns:p14="http://schemas.microsoft.com/office/powerpoint/2010/main" val="62421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Merger</a:t>
            </a:r>
            <a:r>
              <a:rPr lang="en-GB" dirty="0"/>
              <a:t>; two companies or more merging to become </a:t>
            </a:r>
            <a:r>
              <a:rPr lang="en-GB" dirty="0" smtClean="0"/>
              <a:t>one on a permanent basis</a:t>
            </a:r>
            <a:endParaRPr lang="en-GB" dirty="0"/>
          </a:p>
          <a:p>
            <a:r>
              <a:rPr lang="en-GB" b="1" dirty="0"/>
              <a:t>Joint venture</a:t>
            </a:r>
            <a:r>
              <a:rPr lang="en-GB" dirty="0"/>
              <a:t>; two independent businesses collaborating on a specific </a:t>
            </a:r>
            <a:r>
              <a:rPr lang="en-GB" dirty="0" smtClean="0"/>
              <a:t>project, this is on a temporary basis</a:t>
            </a:r>
            <a:endParaRPr lang="en-GB" dirty="0"/>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Joint venture defined</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A joint venture is </a:t>
            </a:r>
            <a:r>
              <a:rPr lang="en-GB" dirty="0"/>
              <a:t>a commercial enterprise undertaken jointly by two or more parties which otherwise retain their distinct </a:t>
            </a:r>
            <a:r>
              <a:rPr lang="en-GB" dirty="0" smtClean="0"/>
              <a:t>identities</a:t>
            </a:r>
            <a:r>
              <a:rPr lang="en-GB" dirty="0" smtClean="0"/>
              <a:t>, this is only a temporary arrangement</a:t>
            </a:r>
            <a:endParaRPr lang="en-GB" dirty="0" smtClean="0"/>
          </a:p>
          <a:p>
            <a:endParaRPr lang="en-GB" dirty="0"/>
          </a:p>
          <a:p>
            <a:r>
              <a:rPr lang="en-GB" dirty="0" smtClean="0"/>
              <a:t>In other words two business come together to collaborate on one project, but will still remain separate businesses</a:t>
            </a:r>
            <a:endParaRPr lang="en-GB" dirty="0"/>
          </a:p>
        </p:txBody>
      </p:sp>
    </p:spTree>
    <p:extLst>
      <p:ext uri="{BB962C8B-B14F-4D97-AF65-F5344CB8AC3E}">
        <p14:creationId xmlns:p14="http://schemas.microsoft.com/office/powerpoint/2010/main" val="297490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Merger defined</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A merger is where two businesses come together to become </a:t>
            </a:r>
            <a:r>
              <a:rPr lang="en-GB" dirty="0" smtClean="0"/>
              <a:t>one, on a permanent basis </a:t>
            </a:r>
            <a:r>
              <a:rPr lang="en-GB" dirty="0" smtClean="0"/>
              <a:t>e.g. Orange and T mobile became EE</a:t>
            </a:r>
            <a:endParaRPr lang="en-GB" dirty="0"/>
          </a:p>
        </p:txBody>
      </p:sp>
    </p:spTree>
    <p:extLst>
      <p:ext uri="{BB962C8B-B14F-4D97-AF65-F5344CB8AC3E}">
        <p14:creationId xmlns:p14="http://schemas.microsoft.com/office/powerpoint/2010/main" val="330417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Are these joint ventures or mergers?</a:t>
            </a:r>
          </a:p>
          <a:p>
            <a:endParaRPr lang="en-GB" dirty="0"/>
          </a:p>
          <a:p>
            <a:r>
              <a:rPr lang="en-GB" b="1" dirty="0"/>
              <a:t>Sony Ericsson</a:t>
            </a:r>
            <a:r>
              <a:rPr lang="en-GB" dirty="0"/>
              <a:t> </a:t>
            </a:r>
          </a:p>
          <a:p>
            <a:r>
              <a:rPr lang="en-GB" b="1" dirty="0"/>
              <a:t>Hero Honda</a:t>
            </a:r>
          </a:p>
          <a:p>
            <a:r>
              <a:rPr lang="en-GB" b="1" dirty="0"/>
              <a:t>Exxon Mobil</a:t>
            </a:r>
          </a:p>
          <a:p>
            <a:r>
              <a:rPr lang="en-GB" b="1" dirty="0"/>
              <a:t>Mars Wrigley</a:t>
            </a:r>
            <a:endParaRPr lang="en-GB" dirty="0"/>
          </a:p>
          <a:p>
            <a:endParaRPr lang="en-GB" dirty="0"/>
          </a:p>
        </p:txBody>
      </p:sp>
    </p:spTree>
    <p:extLst>
      <p:ext uri="{BB962C8B-B14F-4D97-AF65-F5344CB8AC3E}">
        <p14:creationId xmlns:p14="http://schemas.microsoft.com/office/powerpoint/2010/main" val="21335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Spreading risk over different countries/regions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Spreading risk and joint ventures</a:t>
            </a:r>
            <a:endParaRPr lang="en-GB" dirty="0"/>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smtClean="0"/>
              <a:t>Moving production or sales into another country can be very complex and risky for a single business to go it alone</a:t>
            </a:r>
          </a:p>
          <a:p>
            <a:r>
              <a:rPr lang="en-GB" dirty="0" smtClean="0"/>
              <a:t>Often a business might decide to enter into a joint venture to share the risk, perhaps with a business already trading in that country – which can help them navigate the paperwork and cultural differences</a:t>
            </a:r>
            <a:endParaRPr lang="en-GB" dirty="0"/>
          </a:p>
        </p:txBody>
      </p:sp>
      <p:pic>
        <p:nvPicPr>
          <p:cNvPr id="2" name="Content Placeholder 1">
            <a:hlinkClick r:id="rId2"/>
          </p:cNvPr>
          <p:cNvPicPr>
            <a:picLocks noGrp="1" noChangeAspect="1"/>
          </p:cNvPicPr>
          <p:nvPr>
            <p:ph sz="half" idx="2"/>
          </p:nvPr>
        </p:nvPicPr>
        <p:blipFill>
          <a:blip r:embed="rId3"/>
          <a:stretch>
            <a:fillRect/>
          </a:stretch>
        </p:blipFill>
        <p:spPr>
          <a:xfrm>
            <a:off x="6172200" y="3011817"/>
            <a:ext cx="5181600" cy="3165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6300787" y="1608000"/>
            <a:ext cx="4924425" cy="1295400"/>
          </a:xfrm>
          <a:prstGeom prst="rect">
            <a:avLst/>
          </a:prstGeom>
        </p:spPr>
      </p:pic>
      <p:pic>
        <p:nvPicPr>
          <p:cNvPr id="7" name="Picture 6"/>
          <p:cNvPicPr>
            <a:picLocks noChangeAspect="1"/>
          </p:cNvPicPr>
          <p:nvPr/>
        </p:nvPicPr>
        <p:blipFill>
          <a:blip r:embed="rId5"/>
          <a:stretch>
            <a:fillRect/>
          </a:stretch>
        </p:blipFill>
        <p:spPr>
          <a:xfrm>
            <a:off x="1184413" y="6096000"/>
            <a:ext cx="3886200" cy="762000"/>
          </a:xfrm>
          <a:prstGeom prst="rect">
            <a:avLst/>
          </a:prstGeom>
        </p:spPr>
      </p:pic>
    </p:spTree>
    <p:extLst>
      <p:ext uri="{BB962C8B-B14F-4D97-AF65-F5344CB8AC3E}">
        <p14:creationId xmlns:p14="http://schemas.microsoft.com/office/powerpoint/2010/main" val="76044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Spreading risk and mergers</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GB" dirty="0" smtClean="0"/>
              <a:t>Risk can also be reduced by entering into a more long term arrangement with a merger</a:t>
            </a:r>
          </a:p>
          <a:p>
            <a:r>
              <a:rPr lang="en-GB" dirty="0" smtClean="0"/>
              <a:t>Ford </a:t>
            </a:r>
            <a:r>
              <a:rPr lang="en-GB" dirty="0"/>
              <a:t>wanted to sell Jaguar and Land Rover</a:t>
            </a:r>
          </a:p>
          <a:p>
            <a:r>
              <a:rPr lang="en-GB" dirty="0"/>
              <a:t>In 2008 Tata the Indian company bought the two companies from Ford</a:t>
            </a:r>
          </a:p>
          <a:p>
            <a:r>
              <a:rPr lang="en-GB" dirty="0"/>
              <a:t>They wanted the brands for different markets and different countries</a:t>
            </a:r>
          </a:p>
          <a:p>
            <a:r>
              <a:rPr lang="en-GB" dirty="0"/>
              <a:t>The purchase gave Tata the opportunity to expand its presence in the passenger car market beyond India and gave it the clout necessary to compete with international players.</a:t>
            </a:r>
          </a:p>
          <a:p>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338" y="2040834"/>
            <a:ext cx="4747411" cy="404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04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1239</Words>
  <Application>Microsoft Office PowerPoint</Application>
  <PresentationFormat>Widescreen</PresentationFormat>
  <Paragraphs>136</Paragraphs>
  <Slides>38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Arial</vt:lpstr>
      <vt:lpstr>Arial Black</vt:lpstr>
      <vt:lpstr>Calibri</vt:lpstr>
      <vt:lpstr>Calibri Light</vt:lpstr>
      <vt:lpstr>Office Theme</vt:lpstr>
      <vt:lpstr>6_Office Theme</vt:lpstr>
      <vt:lpstr>1_Office Theme</vt:lpstr>
      <vt:lpstr>PowerPoint Presentation</vt:lpstr>
      <vt:lpstr>Worksheet</vt:lpstr>
      <vt:lpstr>From Edexcel</vt:lpstr>
      <vt:lpstr>Joint venture defined</vt:lpstr>
      <vt:lpstr>Merger defined</vt:lpstr>
      <vt:lpstr>Starter</vt:lpstr>
      <vt:lpstr>PowerPoint Presentation</vt:lpstr>
      <vt:lpstr>Spreading risk and joint ventures</vt:lpstr>
      <vt:lpstr>Spreading risk and mergers</vt:lpstr>
      <vt:lpstr>PowerPoint Presentation</vt:lpstr>
      <vt:lpstr>Joint ventures and the Chinese car market</vt:lpstr>
      <vt:lpstr>Joint ventures in Japan</vt:lpstr>
      <vt:lpstr>Mergers and new markets</vt:lpstr>
      <vt:lpstr>Advantages of joint ventures</vt:lpstr>
      <vt:lpstr>Disadvantages (risks) of  joint ventures</vt:lpstr>
      <vt:lpstr>PowerPoint Presentation</vt:lpstr>
      <vt:lpstr>Brand name acquisition</vt:lpstr>
      <vt:lpstr>Brand acquisition – Disney Pixar</vt:lpstr>
      <vt:lpstr>Brand Acquisition – Quaker and Snapple</vt:lpstr>
      <vt:lpstr>Patent acquisition</vt:lpstr>
      <vt:lpstr>PowerPoint Presentation</vt:lpstr>
      <vt:lpstr>Joint ventures to secure resources</vt:lpstr>
      <vt:lpstr>PowerPoint Presentation</vt:lpstr>
      <vt:lpstr>Maintaining global competitiveness</vt:lpstr>
      <vt:lpstr>Revision Video </vt:lpstr>
      <vt:lpstr>Sample Edexcel A2 questions</vt:lpstr>
      <vt:lpstr>Case study for question 1</vt:lpstr>
      <vt:lpstr>PowerPoint Presentation</vt:lpstr>
      <vt:lpstr>Sample question 1</vt:lpstr>
      <vt:lpstr>Answer sample question 1</vt:lpstr>
      <vt:lpstr>Case study for question 2</vt:lpstr>
      <vt:lpstr>Sample question 2</vt:lpstr>
      <vt:lpstr>Answer sample question 2</vt:lpstr>
      <vt:lpstr>Case study for question 3</vt:lpstr>
      <vt:lpstr>Sample question3</vt:lpstr>
      <vt:lpstr>Answer sample question 1</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 Hilton</cp:lastModifiedBy>
  <cp:revision>86</cp:revision>
  <dcterms:created xsi:type="dcterms:W3CDTF">2017-05-29T18:04:54Z</dcterms:created>
  <dcterms:modified xsi:type="dcterms:W3CDTF">2017-09-06T19:41:39Z</dcterms:modified>
</cp:coreProperties>
</file>