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Lst>
  <p:notesMasterIdLst>
    <p:notesMasterId r:id="rId51"/>
  </p:notesMasterIdLst>
  <p:sldIdLst>
    <p:sldId id="256" r:id="rId5"/>
    <p:sldId id="266" r:id="rId6"/>
    <p:sldId id="258" r:id="rId7"/>
    <p:sldId id="291" r:id="rId8"/>
    <p:sldId id="269" r:id="rId9"/>
    <p:sldId id="284" r:id="rId10"/>
    <p:sldId id="305" r:id="rId11"/>
    <p:sldId id="306" r:id="rId12"/>
    <p:sldId id="300" r:id="rId13"/>
    <p:sldId id="304" r:id="rId14"/>
    <p:sldId id="307" r:id="rId15"/>
    <p:sldId id="308" r:id="rId16"/>
    <p:sldId id="309" r:id="rId17"/>
    <p:sldId id="302" r:id="rId18"/>
    <p:sldId id="310" r:id="rId19"/>
    <p:sldId id="311" r:id="rId20"/>
    <p:sldId id="312" r:id="rId21"/>
    <p:sldId id="313" r:id="rId22"/>
    <p:sldId id="314" r:id="rId23"/>
    <p:sldId id="316" r:id="rId24"/>
    <p:sldId id="315" r:id="rId25"/>
    <p:sldId id="317" r:id="rId26"/>
    <p:sldId id="318" r:id="rId27"/>
    <p:sldId id="319" r:id="rId28"/>
    <p:sldId id="320" r:id="rId29"/>
    <p:sldId id="321" r:id="rId30"/>
    <p:sldId id="322" r:id="rId31"/>
    <p:sldId id="303" r:id="rId32"/>
    <p:sldId id="327" r:id="rId33"/>
    <p:sldId id="328" r:id="rId34"/>
    <p:sldId id="323" r:id="rId35"/>
    <p:sldId id="324" r:id="rId36"/>
    <p:sldId id="325" r:id="rId37"/>
    <p:sldId id="292" r:id="rId38"/>
    <p:sldId id="286" r:id="rId39"/>
    <p:sldId id="287" r:id="rId40"/>
    <p:sldId id="288" r:id="rId41"/>
    <p:sldId id="289" r:id="rId42"/>
    <p:sldId id="293" r:id="rId43"/>
    <p:sldId id="294" r:id="rId44"/>
    <p:sldId id="295" r:id="rId45"/>
    <p:sldId id="297" r:id="rId46"/>
    <p:sldId id="298" r:id="rId47"/>
    <p:sldId id="299" r:id="rId48"/>
    <p:sldId id="263" r:id="rId49"/>
    <p:sldId id="28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462" autoAdjust="0"/>
  </p:normalViewPr>
  <p:slideViewPr>
    <p:cSldViewPr snapToGrid="0">
      <p:cViewPr varScale="1">
        <p:scale>
          <a:sx n="48" d="100"/>
          <a:sy n="48" d="100"/>
        </p:scale>
        <p:origin x="61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28/10/2018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contains some fruity language – watch it first…</a:t>
            </a:r>
            <a:r>
              <a:rPr lang="en-GB" baseline="0" dirty="0" smtClean="0"/>
              <a:t> decide if it is OK for </a:t>
            </a:r>
            <a:r>
              <a:rPr lang="en-GB" baseline="0" smtClean="0"/>
              <a:t>your group</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EF0CE-5E49-49AC-895D-99E7CE501E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418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7</a:t>
            </a:fld>
            <a:endParaRPr lang="en-GB"/>
          </a:p>
        </p:txBody>
      </p:sp>
    </p:spTree>
    <p:extLst>
      <p:ext uri="{BB962C8B-B14F-4D97-AF65-F5344CB8AC3E}">
        <p14:creationId xmlns:p14="http://schemas.microsoft.com/office/powerpoint/2010/main" val="380653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7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38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UPS</a:t>
            </a:r>
          </a:p>
          <a:p>
            <a:r>
              <a:rPr lang="en-GB" dirty="0" smtClean="0"/>
              <a:t>Yodel</a:t>
            </a:r>
          </a:p>
          <a:p>
            <a:r>
              <a:rPr lang="en-GB" dirty="0" err="1" smtClean="0"/>
              <a:t>Deliveroo</a:t>
            </a:r>
            <a:endParaRPr lang="en-GB" dirty="0" smtClean="0"/>
          </a:p>
          <a:p>
            <a:r>
              <a:rPr lang="en-GB" dirty="0" smtClean="0"/>
              <a:t>Eddie Stobart</a:t>
            </a:r>
          </a:p>
          <a:p>
            <a:r>
              <a:rPr lang="en-GB" dirty="0" smtClean="0"/>
              <a:t>DHL</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22</a:t>
            </a:fld>
            <a:endParaRPr lang="en-GB"/>
          </a:p>
        </p:txBody>
      </p:sp>
    </p:spTree>
    <p:extLst>
      <p:ext uri="{BB962C8B-B14F-4D97-AF65-F5344CB8AC3E}">
        <p14:creationId xmlns:p14="http://schemas.microsoft.com/office/powerpoint/2010/main" val="321141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45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S Hilton for </a:t>
            </a:r>
            <a:r>
              <a:rPr lang="en-GB" dirty="0" err="1" smtClean="0"/>
              <a:t>revisionstation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42651-E97E-41B1-B19C-B67CB49615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97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S Hilton for </a:t>
            </a:r>
            <a:r>
              <a:rPr lang="en-GB" dirty="0" err="1" smtClean="0"/>
              <a:t>revisionstation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42651-E97E-41B1-B19C-B67CB49615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20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3779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781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7986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2043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5510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2839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827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28/10/2018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904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6573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4745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5885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5292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9719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6481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4425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166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277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28/10/2018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8567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9707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6562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946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861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28/10/2018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28/10/2018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28/10/2018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28/10/2018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28/10/2018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28/10/2018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64304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10/28/2018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43702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raconteur.net/business/greatness-of-britain" TargetMode="Externa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intersnack.com/our-brands-products/our-brands/"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conomictimes.indiatimes.com/industry/auto/news/boost-to-make-in-india-hyundai-plans-to-shift-production-of-verna-from-korea-to-india/articleshow/60316013.cms" TargetMode="Externa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g3vwce8IFI&amp;t=44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bbc.co.uk/education/clips/zmdhfg8"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www.youtube.com/watch?v=CChAOh1X5C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aqhjNJkvC9w"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assemblymag.com/articles/84382-outsourcing-the-lin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YgSaJ1YRnYg"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telegraph.co.uk/news/bbc/12158689/Keeping-Up-Appearances-is-BBCs-most-popular-overseas-export.html"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vRw5d2sk0GI" TargetMode="Externa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wolfstad.com/dcw/blog/2007/04/disney-comics-around-the-world/"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nynbClTQH5A&amp;index=17&amp;list=PLSPzEOaAdWdFYQ3gGQOjR9i-lgLlGXupo" TargetMode="Externa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6giqmaLzS50"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obileworldlive.com/devices/news-devices/chinese-smartphone-vendors-expand-global-share/"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4504" y="4102780"/>
            <a:ext cx="6042992" cy="2536559"/>
          </a:xfrm>
        </p:spPr>
        <p:txBody>
          <a:bodyPr>
            <a:normAutofit fontScale="250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4.2.1. Conditions that prompt trade</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Pull factors defined</a:t>
            </a:r>
            <a:endParaRPr lang="en-GB" dirty="0"/>
          </a:p>
        </p:txBody>
      </p:sp>
      <p:sp>
        <p:nvSpPr>
          <p:cNvPr id="3" name="Content Placeholder 2"/>
          <p:cNvSpPr>
            <a:spLocks noGrp="1"/>
          </p:cNvSpPr>
          <p:nvPr>
            <p:ph idx="1"/>
          </p:nvPr>
        </p:nvSpPr>
        <p:spPr>
          <a:xfrm>
            <a:off x="838200" y="1825625"/>
            <a:ext cx="10515600" cy="2309053"/>
          </a:xfrm>
        </p:spPr>
        <p:style>
          <a:lnRef idx="2">
            <a:schemeClr val="accent2"/>
          </a:lnRef>
          <a:fillRef idx="1">
            <a:schemeClr val="lt1"/>
          </a:fillRef>
          <a:effectRef idx="0">
            <a:schemeClr val="accent2"/>
          </a:effectRef>
          <a:fontRef idx="minor">
            <a:schemeClr val="dk1"/>
          </a:fontRef>
        </p:style>
        <p:txBody>
          <a:bodyPr/>
          <a:lstStyle/>
          <a:p>
            <a:r>
              <a:rPr lang="en-GB" dirty="0" smtClean="0"/>
              <a:t>There are some </a:t>
            </a:r>
            <a:r>
              <a:rPr lang="en-GB" dirty="0" smtClean="0">
                <a:solidFill>
                  <a:srgbClr val="FF0000"/>
                </a:solidFill>
              </a:rPr>
              <a:t>PULL</a:t>
            </a:r>
            <a:r>
              <a:rPr lang="en-GB" dirty="0" smtClean="0"/>
              <a:t> factors which may force a business to consider selling abroad;</a:t>
            </a:r>
          </a:p>
          <a:p>
            <a:pPr marL="914400" lvl="1" indent="-457200">
              <a:buFont typeface="+mj-lt"/>
              <a:buAutoNum type="arabicPeriod"/>
            </a:pPr>
            <a:r>
              <a:rPr lang="en-GB" dirty="0" smtClean="0"/>
              <a:t>Significant opportunities to sell to overseas markets</a:t>
            </a:r>
          </a:p>
          <a:p>
            <a:pPr marL="914400" lvl="1" indent="-457200">
              <a:buFont typeface="+mj-lt"/>
              <a:buAutoNum type="arabicPeriod"/>
            </a:pPr>
            <a:r>
              <a:rPr lang="en-GB" dirty="0" smtClean="0"/>
              <a:t>Ability to spread risk across more markets</a:t>
            </a:r>
          </a:p>
          <a:p>
            <a:pPr marL="914400" lvl="1" indent="-457200">
              <a:buFont typeface="+mj-lt"/>
              <a:buAutoNum type="arabicPeriod"/>
            </a:pPr>
            <a:r>
              <a:rPr lang="en-GB" dirty="0" smtClean="0"/>
              <a:t>Ability to gain economies of scale</a:t>
            </a:r>
            <a:endParaRPr lang="en-GB" dirty="0"/>
          </a:p>
        </p:txBody>
      </p:sp>
      <p:pic>
        <p:nvPicPr>
          <p:cNvPr id="4" name="Picture 3"/>
          <p:cNvPicPr>
            <a:picLocks noChangeAspect="1"/>
          </p:cNvPicPr>
          <p:nvPr/>
        </p:nvPicPr>
        <p:blipFill>
          <a:blip r:embed="rId2"/>
          <a:stretch>
            <a:fillRect/>
          </a:stretch>
        </p:blipFill>
        <p:spPr>
          <a:xfrm>
            <a:off x="2928110" y="4269615"/>
            <a:ext cx="5646048" cy="2189012"/>
          </a:xfrm>
          <a:prstGeom prst="rect">
            <a:avLst/>
          </a:prstGeom>
        </p:spPr>
      </p:pic>
    </p:spTree>
    <p:extLst>
      <p:ext uri="{BB962C8B-B14F-4D97-AF65-F5344CB8AC3E}">
        <p14:creationId xmlns:p14="http://schemas.microsoft.com/office/powerpoint/2010/main" val="223634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181600" cy="1325563"/>
          </a:xfrm>
          <a:solidFill>
            <a:srgbClr val="7030A0"/>
          </a:solidFill>
        </p:spPr>
        <p:txBody>
          <a:bodyPr/>
          <a:lstStyle/>
          <a:p>
            <a:r>
              <a:rPr lang="en-GB" dirty="0" smtClean="0">
                <a:solidFill>
                  <a:schemeClr val="bg1"/>
                </a:solidFill>
              </a:rPr>
              <a:t>#1 Opportunities in overseas markets </a:t>
            </a:r>
            <a:endParaRPr lang="en-GB" dirty="0">
              <a:solidFill>
                <a:schemeClr val="bg1"/>
              </a:solidFill>
            </a:endParaRPr>
          </a:p>
        </p:txBody>
      </p:sp>
      <p:sp>
        <p:nvSpPr>
          <p:cNvPr id="5" name="Content Placeholder 4"/>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GB" dirty="0" smtClean="0"/>
              <a:t>Exporting is one way for a business to increase sales and this can contribute to increased profits</a:t>
            </a:r>
          </a:p>
          <a:p>
            <a:r>
              <a:rPr lang="en-GB" dirty="0" smtClean="0"/>
              <a:t>An export opportunity may arise when demand increases for your product in other countries</a:t>
            </a:r>
          </a:p>
          <a:p>
            <a:r>
              <a:rPr lang="en-GB" dirty="0" smtClean="0"/>
              <a:t>A business selling in overseas markets will be able to grow faster than those limited to domestic markets</a:t>
            </a: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513193" y="1825625"/>
            <a:ext cx="4499614" cy="4351338"/>
          </a:xfrm>
          <a:prstGeom prst="rect">
            <a:avLst/>
          </a:prstGeom>
        </p:spPr>
      </p:pic>
      <p:sp>
        <p:nvSpPr>
          <p:cNvPr id="8" name="TextBox 7"/>
          <p:cNvSpPr txBox="1"/>
          <p:nvPr/>
        </p:nvSpPr>
        <p:spPr>
          <a:xfrm>
            <a:off x="6513193" y="5314121"/>
            <a:ext cx="4499614"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smtClean="0">
                <a:solidFill>
                  <a:schemeClr val="tx1"/>
                </a:solidFill>
                <a:latin typeface="Arial Black" panose="020B0A04020102020204" pitchFamily="34" charset="0"/>
              </a:rPr>
              <a:t>UK products are perceived as high quality abroad, helped by the Royal Family as Brand Britain promoters, creating opportunities for British companies to export</a:t>
            </a:r>
            <a:endParaRPr lang="en-GB" dirty="0">
              <a:solidFill>
                <a:schemeClr val="tx1"/>
              </a:solidFill>
              <a:latin typeface="Arial Black" panose="020B0A04020102020204" pitchFamily="34" charset="0"/>
            </a:endParaRPr>
          </a:p>
        </p:txBody>
      </p:sp>
      <p:pic>
        <p:nvPicPr>
          <p:cNvPr id="9" name="Picture 8"/>
          <p:cNvPicPr>
            <a:picLocks noChangeAspect="1"/>
          </p:cNvPicPr>
          <p:nvPr/>
        </p:nvPicPr>
        <p:blipFill>
          <a:blip r:embed="rId4"/>
          <a:stretch>
            <a:fillRect/>
          </a:stretch>
        </p:blipFill>
        <p:spPr>
          <a:xfrm>
            <a:off x="7245912" y="365125"/>
            <a:ext cx="3242934" cy="1255894"/>
          </a:xfrm>
          <a:prstGeom prst="rect">
            <a:avLst/>
          </a:prstGeom>
        </p:spPr>
      </p:pic>
    </p:spTree>
    <p:extLst>
      <p:ext uri="{BB962C8B-B14F-4D97-AF65-F5344CB8AC3E}">
        <p14:creationId xmlns:p14="http://schemas.microsoft.com/office/powerpoint/2010/main" val="242772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520274" cy="1325563"/>
          </a:xfrm>
          <a:solidFill>
            <a:srgbClr val="7030A0"/>
          </a:solidFill>
        </p:spPr>
        <p:txBody>
          <a:bodyPr/>
          <a:lstStyle/>
          <a:p>
            <a:r>
              <a:rPr lang="en-GB" dirty="0" smtClean="0">
                <a:solidFill>
                  <a:schemeClr val="bg1"/>
                </a:solidFill>
              </a:rPr>
              <a:t>#2 Ability to spread risk</a:t>
            </a:r>
            <a:endParaRPr lang="en-GB" dirty="0">
              <a:solidFill>
                <a:schemeClr val="bg1"/>
              </a:solidFill>
            </a:endParaRPr>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GB" dirty="0" smtClean="0"/>
              <a:t>A key benefit of exporting to other nations is that it allows the business to spread the risk</a:t>
            </a:r>
          </a:p>
          <a:p>
            <a:r>
              <a:rPr lang="en-GB" dirty="0" smtClean="0"/>
              <a:t>By selling in other countries the business is less vulnerable to changes in the domestic economy</a:t>
            </a:r>
          </a:p>
          <a:p>
            <a:r>
              <a:rPr lang="en-GB" dirty="0" smtClean="0"/>
              <a:t>Different countries may have different growth rates at any time, selling in multiple countries can give a balanced portfolio of growth</a:t>
            </a:r>
            <a:endParaRPr lang="en-GB" dirty="0"/>
          </a:p>
        </p:txBody>
      </p:sp>
      <p:pic>
        <p:nvPicPr>
          <p:cNvPr id="2" name="Content Placeholder 1">
            <a:hlinkClick r:id="rId2"/>
          </p:cNvPr>
          <p:cNvPicPr>
            <a:picLocks noGrp="1" noChangeAspect="1"/>
          </p:cNvPicPr>
          <p:nvPr>
            <p:ph sz="half" idx="2"/>
          </p:nvPr>
        </p:nvPicPr>
        <p:blipFill>
          <a:blip r:embed="rId3"/>
          <a:stretch>
            <a:fillRect/>
          </a:stretch>
        </p:blipFill>
        <p:spPr>
          <a:xfrm>
            <a:off x="6616644" y="7688"/>
            <a:ext cx="5553963" cy="4968946"/>
          </a:xfrm>
          <a:prstGeom prst="rect">
            <a:avLst/>
          </a:prstGeom>
        </p:spPr>
      </p:pic>
      <p:sp>
        <p:nvSpPr>
          <p:cNvPr id="3" name="TextBox 2"/>
          <p:cNvSpPr txBox="1"/>
          <p:nvPr/>
        </p:nvSpPr>
        <p:spPr>
          <a:xfrm>
            <a:off x="6490079" y="5201142"/>
            <a:ext cx="5062182" cy="1200329"/>
          </a:xfrm>
          <a:prstGeom prst="rect">
            <a:avLst/>
          </a:prstGeom>
          <a:noFill/>
        </p:spPr>
        <p:txBody>
          <a:bodyPr wrap="square" rtlCol="0">
            <a:spAutoFit/>
          </a:bodyPr>
          <a:lstStyle/>
          <a:p>
            <a:r>
              <a:rPr lang="en-GB" dirty="0" smtClean="0">
                <a:latin typeface="Arial Black" panose="020B0A04020102020204" pitchFamily="34" charset="0"/>
              </a:rPr>
              <a:t>This is the product list for Intersnack a German food manufacturer, how many brands do you know or recognise?</a:t>
            </a:r>
            <a:endParaRPr lang="en-GB" dirty="0">
              <a:latin typeface="Arial Black" panose="020B0A04020102020204" pitchFamily="34" charset="0"/>
            </a:endParaRPr>
          </a:p>
        </p:txBody>
      </p:sp>
      <p:pic>
        <p:nvPicPr>
          <p:cNvPr id="7" name="Picture 6"/>
          <p:cNvPicPr>
            <a:picLocks noChangeAspect="1"/>
          </p:cNvPicPr>
          <p:nvPr/>
        </p:nvPicPr>
        <p:blipFill>
          <a:blip r:embed="rId4"/>
          <a:stretch>
            <a:fillRect/>
          </a:stretch>
        </p:blipFill>
        <p:spPr>
          <a:xfrm>
            <a:off x="10387723" y="5801307"/>
            <a:ext cx="1363000" cy="751312"/>
          </a:xfrm>
          <a:prstGeom prst="rect">
            <a:avLst/>
          </a:prstGeom>
        </p:spPr>
      </p:pic>
      <p:pic>
        <p:nvPicPr>
          <p:cNvPr id="8" name="Picture 7"/>
          <p:cNvPicPr>
            <a:picLocks noChangeAspect="1"/>
          </p:cNvPicPr>
          <p:nvPr/>
        </p:nvPicPr>
        <p:blipFill>
          <a:blip r:embed="rId5"/>
          <a:stretch>
            <a:fillRect/>
          </a:stretch>
        </p:blipFill>
        <p:spPr>
          <a:xfrm>
            <a:off x="2181781" y="5918459"/>
            <a:ext cx="2494437" cy="966023"/>
          </a:xfrm>
          <a:prstGeom prst="rect">
            <a:avLst/>
          </a:prstGeom>
        </p:spPr>
      </p:pic>
    </p:spTree>
    <p:extLst>
      <p:ext uri="{BB962C8B-B14F-4D97-AF65-F5344CB8AC3E}">
        <p14:creationId xmlns:p14="http://schemas.microsoft.com/office/powerpoint/2010/main" val="2548217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181600" cy="1325563"/>
          </a:xfrm>
          <a:solidFill>
            <a:srgbClr val="7030A0"/>
          </a:solidFill>
        </p:spPr>
        <p:txBody>
          <a:bodyPr/>
          <a:lstStyle/>
          <a:p>
            <a:r>
              <a:rPr lang="en-GB" dirty="0" smtClean="0">
                <a:solidFill>
                  <a:schemeClr val="bg1"/>
                </a:solidFill>
              </a:rPr>
              <a:t>#3 Ability to gain economies of scale</a:t>
            </a:r>
            <a:endParaRPr lang="en-GB" dirty="0">
              <a:solidFill>
                <a:schemeClr val="bg1"/>
              </a:solidFill>
            </a:endParaRPr>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a:t>Exporting is an excellent way to drive production to a level that delivers economies of scale, particularly if </a:t>
            </a:r>
            <a:r>
              <a:rPr lang="en-GB" dirty="0" smtClean="0"/>
              <a:t>the </a:t>
            </a:r>
            <a:r>
              <a:rPr lang="en-GB" dirty="0"/>
              <a:t>product or service is standard across export markets with little or no need for adaptation</a:t>
            </a:r>
            <a:r>
              <a:rPr lang="en-GB" dirty="0" smtClean="0"/>
              <a:t>.</a:t>
            </a:r>
          </a:p>
          <a:p>
            <a:r>
              <a:rPr lang="en-GB" dirty="0" smtClean="0"/>
              <a:t>Achieving </a:t>
            </a:r>
            <a:r>
              <a:rPr lang="en-GB" dirty="0"/>
              <a:t>greater economies of scale will allow </a:t>
            </a:r>
            <a:r>
              <a:rPr lang="en-GB" dirty="0" smtClean="0"/>
              <a:t>the </a:t>
            </a:r>
            <a:r>
              <a:rPr lang="en-GB" dirty="0"/>
              <a:t>business to become more </a:t>
            </a:r>
            <a:r>
              <a:rPr lang="en-GB" dirty="0" smtClean="0"/>
              <a:t>cost-competitive</a:t>
            </a:r>
            <a:endParaRPr lang="en-GB" dirty="0"/>
          </a:p>
        </p:txBody>
      </p:sp>
      <p:pic>
        <p:nvPicPr>
          <p:cNvPr id="2" name="Content Placeholder 1">
            <a:hlinkClick r:id="rId2"/>
          </p:cNvPr>
          <p:cNvPicPr>
            <a:picLocks noGrp="1" noChangeAspect="1"/>
          </p:cNvPicPr>
          <p:nvPr>
            <p:ph sz="half" idx="2"/>
          </p:nvPr>
        </p:nvPicPr>
        <p:blipFill>
          <a:blip r:embed="rId3"/>
          <a:stretch>
            <a:fillRect/>
          </a:stretch>
        </p:blipFill>
        <p:spPr>
          <a:xfrm>
            <a:off x="6172200" y="2207388"/>
            <a:ext cx="5181600" cy="3587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6742328" y="365124"/>
            <a:ext cx="3422833" cy="1325563"/>
          </a:xfrm>
          <a:prstGeom prst="rect">
            <a:avLst/>
          </a:prstGeom>
        </p:spPr>
      </p:pic>
    </p:spTree>
    <p:extLst>
      <p:ext uri="{BB962C8B-B14F-4D97-AF65-F5344CB8AC3E}">
        <p14:creationId xmlns:p14="http://schemas.microsoft.com/office/powerpoint/2010/main" val="3756120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Offshoring and outsourcing</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52741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181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Offshoring - Dyson</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Offshoring is when a business relocates some of its production process to another country</a:t>
            </a:r>
          </a:p>
          <a:p>
            <a:r>
              <a:rPr lang="en-GB" dirty="0" smtClean="0"/>
              <a:t>This may be to cut costs in terms of labour pay rates</a:t>
            </a:r>
          </a:p>
          <a:p>
            <a:r>
              <a:rPr lang="en-GB" dirty="0" smtClean="0"/>
              <a:t>This may also be to take advantage of trade blocs or trade deals </a:t>
            </a: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463748" y="365125"/>
            <a:ext cx="5181600" cy="3136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463748" y="3864816"/>
            <a:ext cx="5082258" cy="2031325"/>
          </a:xfrm>
          <a:prstGeom prst="rect">
            <a:avLst/>
          </a:prstGeom>
          <a:noFill/>
        </p:spPr>
        <p:txBody>
          <a:bodyPr wrap="square" rtlCol="0">
            <a:spAutoFit/>
          </a:bodyPr>
          <a:lstStyle/>
          <a:p>
            <a:r>
              <a:rPr lang="en-GB" dirty="0" smtClean="0">
                <a:latin typeface="Arial Black" panose="020B0A04020102020204" pitchFamily="34" charset="0"/>
              </a:rPr>
              <a:t>Dyson moved production of the vacuum cleaner from </a:t>
            </a:r>
            <a:r>
              <a:rPr lang="en-GB" dirty="0" err="1" smtClean="0">
                <a:latin typeface="Arial Black" panose="020B0A04020102020204" pitchFamily="34" charset="0"/>
              </a:rPr>
              <a:t>Malmesbury</a:t>
            </a:r>
            <a:r>
              <a:rPr lang="en-GB" dirty="0" smtClean="0">
                <a:latin typeface="Arial Black" panose="020B0A04020102020204" pitchFamily="34" charset="0"/>
              </a:rPr>
              <a:t> to Malaysia with the loss of 800 jobs, but which meant that Dyson could successfully launch in America.</a:t>
            </a:r>
          </a:p>
          <a:p>
            <a:r>
              <a:rPr lang="en-GB" dirty="0" smtClean="0">
                <a:latin typeface="Arial Black" panose="020B0A04020102020204" pitchFamily="34" charset="0"/>
              </a:rPr>
              <a:t>The products are still designed in the UK. </a:t>
            </a:r>
            <a:endParaRPr lang="en-GB" dirty="0">
              <a:latin typeface="Arial Black" panose="020B0A04020102020204" pitchFamily="34" charset="0"/>
            </a:endParaRPr>
          </a:p>
        </p:txBody>
      </p:sp>
    </p:spTree>
    <p:extLst>
      <p:ext uri="{BB962C8B-B14F-4D97-AF65-F5344CB8AC3E}">
        <p14:creationId xmlns:p14="http://schemas.microsoft.com/office/powerpoint/2010/main" val="4216458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Offshoring discussion, good or bad?</a:t>
            </a:r>
            <a:endParaRPr lang="en-GB" dirty="0"/>
          </a:p>
        </p:txBody>
      </p:sp>
      <p:pic>
        <p:nvPicPr>
          <p:cNvPr id="6" name="Content Placeholder 5">
            <a:hlinkClick r:id="rId2"/>
          </p:cNvPr>
          <p:cNvPicPr>
            <a:picLocks noGrp="1" noChangeAspect="1"/>
          </p:cNvPicPr>
          <p:nvPr>
            <p:ph sz="half" idx="1"/>
          </p:nvPr>
        </p:nvPicPr>
        <p:blipFill>
          <a:blip r:embed="rId3"/>
          <a:stretch>
            <a:fillRect/>
          </a:stretch>
        </p:blipFill>
        <p:spPr>
          <a:xfrm>
            <a:off x="838200" y="2317670"/>
            <a:ext cx="5181600" cy="3367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hlinkClick r:id="rId4"/>
          </p:cNvPr>
          <p:cNvPicPr>
            <a:picLocks noGrp="1" noChangeAspect="1"/>
          </p:cNvPicPr>
          <p:nvPr>
            <p:ph sz="half" idx="2"/>
          </p:nvPr>
        </p:nvPicPr>
        <p:blipFill>
          <a:blip r:embed="rId5"/>
          <a:stretch>
            <a:fillRect/>
          </a:stretch>
        </p:blipFill>
        <p:spPr>
          <a:xfrm>
            <a:off x="6172200" y="2387081"/>
            <a:ext cx="5181600" cy="322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776042" y="5942567"/>
            <a:ext cx="90004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Watch the two videos and discuss the two very different perspectives</a:t>
            </a:r>
            <a:endParaRPr lang="en-GB" dirty="0">
              <a:latin typeface="Arial Black" panose="020B0A04020102020204" pitchFamily="34" charset="0"/>
            </a:endParaRPr>
          </a:p>
        </p:txBody>
      </p:sp>
    </p:spTree>
    <p:extLst>
      <p:ext uri="{BB962C8B-B14F-4D97-AF65-F5344CB8AC3E}">
        <p14:creationId xmlns:p14="http://schemas.microsoft.com/office/powerpoint/2010/main" val="21894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Outsourcing</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r>
              <a:rPr lang="en-GB" dirty="0" smtClean="0"/>
              <a:t>This is where a business function, such as payroll, is contracted out to a third party business.</a:t>
            </a:r>
          </a:p>
          <a:p>
            <a:r>
              <a:rPr lang="en-GB" dirty="0" smtClean="0"/>
              <a:t>This third party business may or may not be located abroad</a:t>
            </a:r>
          </a:p>
          <a:p>
            <a:r>
              <a:rPr lang="en-GB" dirty="0" smtClean="0"/>
              <a:t>May be marketing research, legal work, accountancy or even human resources functions can be carried out by outsourced companies</a:t>
            </a:r>
          </a:p>
          <a:p>
            <a:r>
              <a:rPr lang="en-GB" dirty="0" smtClean="0"/>
              <a:t>The most common example is a call centre in India</a:t>
            </a:r>
            <a:endParaRPr lang="en-GB" dirty="0"/>
          </a:p>
        </p:txBody>
      </p:sp>
      <p:pic>
        <p:nvPicPr>
          <p:cNvPr id="3" name="Picture 2">
            <a:hlinkClick r:id="rId2"/>
          </p:cNvPr>
          <p:cNvPicPr>
            <a:picLocks noChangeAspect="1"/>
          </p:cNvPicPr>
          <p:nvPr/>
        </p:nvPicPr>
        <p:blipFill>
          <a:blip r:embed="rId3"/>
          <a:stretch>
            <a:fillRect/>
          </a:stretch>
        </p:blipFill>
        <p:spPr>
          <a:xfrm>
            <a:off x="6279434" y="2445431"/>
            <a:ext cx="5074366" cy="3111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414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148862"/>
            <a:ext cx="10515600" cy="132556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Outsourcing examples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3822440"/>
              </p:ext>
            </p:extLst>
          </p:nvPr>
        </p:nvGraphicFramePr>
        <p:xfrm>
          <a:off x="707571" y="1474425"/>
          <a:ext cx="10515600" cy="5303519"/>
        </p:xfrm>
        <a:graphic>
          <a:graphicData uri="http://schemas.openxmlformats.org/drawingml/2006/table">
            <a:tbl>
              <a:tblPr firstRow="1" bandRow="1">
                <a:tableStyleId>{5940675A-B579-460E-94D1-54222C63F5DA}</a:tableStyleId>
              </a:tblPr>
              <a:tblGrid>
                <a:gridCol w="1643743">
                  <a:extLst>
                    <a:ext uri="{9D8B030D-6E8A-4147-A177-3AD203B41FA5}">
                      <a16:colId xmlns:a16="http://schemas.microsoft.com/office/drawing/2014/main" val="448783597"/>
                    </a:ext>
                  </a:extLst>
                </a:gridCol>
                <a:gridCol w="8871857">
                  <a:extLst>
                    <a:ext uri="{9D8B030D-6E8A-4147-A177-3AD203B41FA5}">
                      <a16:colId xmlns:a16="http://schemas.microsoft.com/office/drawing/2014/main" val="1530901142"/>
                    </a:ext>
                  </a:extLst>
                </a:gridCol>
              </a:tblGrid>
              <a:tr h="370840">
                <a:tc>
                  <a:txBody>
                    <a:bodyPr/>
                    <a:lstStyle/>
                    <a:p>
                      <a:r>
                        <a:rPr lang="en-GB" dirty="0" smtClean="0">
                          <a:latin typeface="Arial Black" panose="020B0A04020102020204" pitchFamily="34" charset="0"/>
                        </a:rPr>
                        <a:t>Production</a:t>
                      </a:r>
                      <a:endParaRPr lang="en-GB" dirty="0">
                        <a:latin typeface="Arial Black" panose="020B0A04020102020204" pitchFamily="34" charset="0"/>
                      </a:endParaRPr>
                    </a:p>
                  </a:txBody>
                  <a:tcPr marL="116839" marR="116839"/>
                </a:tc>
                <a:tc>
                  <a:txBody>
                    <a:bodyPr/>
                    <a:lstStyle/>
                    <a:p>
                      <a:endParaRPr lang="en-GB" dirty="0" smtClean="0"/>
                    </a:p>
                    <a:p>
                      <a:endParaRPr lang="en-GB" dirty="0" smtClean="0"/>
                    </a:p>
                    <a:p>
                      <a:endParaRPr lang="en-GB" dirty="0" smtClean="0"/>
                    </a:p>
                    <a:p>
                      <a:endParaRPr lang="en-GB" dirty="0" smtClean="0"/>
                    </a:p>
                    <a:p>
                      <a:endParaRPr lang="en-GB" dirty="0" smtClean="0"/>
                    </a:p>
                  </a:txBody>
                  <a:tcPr marL="116839" marR="116839"/>
                </a:tc>
                <a:extLst>
                  <a:ext uri="{0D108BD9-81ED-4DB2-BD59-A6C34878D82A}">
                    <a16:rowId xmlns:a16="http://schemas.microsoft.com/office/drawing/2014/main" val="870010887"/>
                  </a:ext>
                </a:extLst>
              </a:tr>
              <a:tr h="370840">
                <a:tc>
                  <a:txBody>
                    <a:bodyPr/>
                    <a:lstStyle/>
                    <a:p>
                      <a:r>
                        <a:rPr lang="en-GB" dirty="0" smtClean="0">
                          <a:latin typeface="Arial Black" panose="020B0A04020102020204" pitchFamily="34" charset="0"/>
                        </a:rPr>
                        <a:t>Payroll</a:t>
                      </a:r>
                      <a:endParaRPr lang="en-GB" dirty="0">
                        <a:latin typeface="Arial Black" panose="020B0A04020102020204" pitchFamily="34" charset="0"/>
                      </a:endParaRPr>
                    </a:p>
                  </a:txBody>
                  <a:tcPr marL="116839" marR="116839"/>
                </a:tc>
                <a:tc>
                  <a:txBody>
                    <a:bodyPr/>
                    <a:lstStyle/>
                    <a:p>
                      <a:endParaRPr lang="en-GB" dirty="0" smtClean="0"/>
                    </a:p>
                    <a:p>
                      <a:endParaRPr lang="en-GB" dirty="0" smtClean="0"/>
                    </a:p>
                    <a:p>
                      <a:endParaRPr lang="en-GB" dirty="0" smtClean="0"/>
                    </a:p>
                    <a:p>
                      <a:endParaRPr lang="en-GB" dirty="0"/>
                    </a:p>
                  </a:txBody>
                  <a:tcPr marL="116839" marR="116839"/>
                </a:tc>
                <a:extLst>
                  <a:ext uri="{0D108BD9-81ED-4DB2-BD59-A6C34878D82A}">
                    <a16:rowId xmlns:a16="http://schemas.microsoft.com/office/drawing/2014/main" val="291885615"/>
                  </a:ext>
                </a:extLst>
              </a:tr>
              <a:tr h="370840">
                <a:tc>
                  <a:txBody>
                    <a:bodyPr/>
                    <a:lstStyle/>
                    <a:p>
                      <a:r>
                        <a:rPr lang="en-GB" dirty="0" smtClean="0">
                          <a:latin typeface="Arial Black" panose="020B0A04020102020204" pitchFamily="34" charset="0"/>
                        </a:rPr>
                        <a:t>Purchasing</a:t>
                      </a:r>
                      <a:endParaRPr lang="en-GB" dirty="0">
                        <a:latin typeface="Arial Black" panose="020B0A04020102020204" pitchFamily="34" charset="0"/>
                      </a:endParaRPr>
                    </a:p>
                  </a:txBody>
                  <a:tcPr marL="116839" marR="116839"/>
                </a:tc>
                <a:tc>
                  <a:txBody>
                    <a:bodyPr/>
                    <a:lstStyle/>
                    <a:p>
                      <a:endParaRPr lang="en-GB" dirty="0" smtClean="0"/>
                    </a:p>
                    <a:p>
                      <a:endParaRPr lang="en-GB" dirty="0" smtClean="0"/>
                    </a:p>
                    <a:p>
                      <a:endParaRPr lang="en-GB" dirty="0" smtClean="0"/>
                    </a:p>
                    <a:p>
                      <a:endParaRPr lang="en-GB" dirty="0"/>
                    </a:p>
                  </a:txBody>
                  <a:tcPr marL="116839" marR="116839"/>
                </a:tc>
                <a:extLst>
                  <a:ext uri="{0D108BD9-81ED-4DB2-BD59-A6C34878D82A}">
                    <a16:rowId xmlns:a16="http://schemas.microsoft.com/office/drawing/2014/main" val="1647384275"/>
                  </a:ext>
                </a:extLst>
              </a:tr>
              <a:tr h="370840">
                <a:tc>
                  <a:txBody>
                    <a:bodyPr/>
                    <a:lstStyle/>
                    <a:p>
                      <a:r>
                        <a:rPr lang="en-GB" dirty="0" smtClean="0">
                          <a:latin typeface="Arial Black" panose="020B0A04020102020204" pitchFamily="34" charset="0"/>
                        </a:rPr>
                        <a:t>Delivery</a:t>
                      </a:r>
                      <a:endParaRPr lang="en-GB" dirty="0">
                        <a:latin typeface="Arial Black" panose="020B0A04020102020204" pitchFamily="34" charset="0"/>
                      </a:endParaRPr>
                    </a:p>
                  </a:txBody>
                  <a:tcPr marL="116839" marR="116839"/>
                </a:tc>
                <a:tc>
                  <a:txBody>
                    <a:bodyPr/>
                    <a:lstStyle/>
                    <a:p>
                      <a:endParaRPr lang="en-GB" dirty="0" smtClean="0"/>
                    </a:p>
                    <a:p>
                      <a:endParaRPr lang="en-GB" dirty="0" smtClean="0"/>
                    </a:p>
                    <a:p>
                      <a:endParaRPr lang="en-GB" dirty="0" smtClean="0"/>
                    </a:p>
                    <a:p>
                      <a:endParaRPr lang="en-GB" dirty="0" smtClean="0"/>
                    </a:p>
                    <a:p>
                      <a:endParaRPr lang="en-GB" dirty="0"/>
                    </a:p>
                  </a:txBody>
                  <a:tcPr marL="116839" marR="116839"/>
                </a:tc>
                <a:extLst>
                  <a:ext uri="{0D108BD9-81ED-4DB2-BD59-A6C34878D82A}">
                    <a16:rowId xmlns:a16="http://schemas.microsoft.com/office/drawing/2014/main" val="2449891544"/>
                  </a:ext>
                </a:extLst>
              </a:tr>
            </a:tbl>
          </a:graphicData>
        </a:graphic>
      </p:graphicFrame>
    </p:spTree>
    <p:extLst>
      <p:ext uri="{BB962C8B-B14F-4D97-AF65-F5344CB8AC3E}">
        <p14:creationId xmlns:p14="http://schemas.microsoft.com/office/powerpoint/2010/main" val="2247335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#1 Outsourcing - production</a:t>
            </a:r>
            <a:endParaRPr lang="en-GB" dirty="0"/>
          </a:p>
        </p:txBody>
      </p:sp>
      <p:sp>
        <p:nvSpPr>
          <p:cNvPr id="5" name="Content Placeholder 4"/>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a:bodyPr>
          <a:lstStyle/>
          <a:p>
            <a:r>
              <a:rPr lang="en-GB" dirty="0" smtClean="0"/>
              <a:t>This means sending some of the production to other companies to complete </a:t>
            </a:r>
          </a:p>
          <a:p>
            <a:r>
              <a:rPr lang="en-GB" dirty="0" smtClean="0"/>
              <a:t>Some </a:t>
            </a:r>
            <a:r>
              <a:rPr lang="en-GB" dirty="0"/>
              <a:t>motor manufacturers now outsource not only parts but complete assemblies – steering, transmissions, engines, interior assemblies.</a:t>
            </a:r>
          </a:p>
          <a:p>
            <a:r>
              <a:rPr lang="en-GB" dirty="0" smtClean="0"/>
              <a:t>1/5 of Europe's cars are sub-assembled in Eastern Europe</a:t>
            </a:r>
            <a:endParaRPr lang="en-GB" dirty="0"/>
          </a:p>
          <a:p>
            <a:endParaRPr lang="en-GB" dirty="0"/>
          </a:p>
        </p:txBody>
      </p:sp>
      <p:pic>
        <p:nvPicPr>
          <p:cNvPr id="1026" name="Picture 2" descr="Image result for BMW x3">
            <a:hlinkClick r:id="rId2"/>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825625"/>
            <a:ext cx="5181600" cy="33401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424864" y="5300701"/>
            <a:ext cx="4836694" cy="646331"/>
          </a:xfrm>
          <a:prstGeom prst="rect">
            <a:avLst/>
          </a:prstGeom>
          <a:noFill/>
        </p:spPr>
        <p:txBody>
          <a:bodyPr wrap="square" rtlCol="0">
            <a:spAutoFit/>
          </a:bodyPr>
          <a:lstStyle/>
          <a:p>
            <a:r>
              <a:rPr lang="en-GB" dirty="0" smtClean="0">
                <a:latin typeface="Arial Black" panose="020B0A04020102020204" pitchFamily="34" charset="0"/>
              </a:rPr>
              <a:t>BMW made in Germany? No! Assembled in Austria</a:t>
            </a:r>
            <a:endParaRPr lang="en-GB" dirty="0">
              <a:latin typeface="Arial Black" panose="020B0A04020102020204" pitchFamily="34" charset="0"/>
            </a:endParaRPr>
          </a:p>
        </p:txBody>
      </p:sp>
    </p:spTree>
    <p:extLst>
      <p:ext uri="{BB962C8B-B14F-4D97-AF65-F5344CB8AC3E}">
        <p14:creationId xmlns:p14="http://schemas.microsoft.com/office/powerpoint/2010/main" val="422153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135440"/>
            <a:ext cx="10515600" cy="3731707"/>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#2 Outsourcing - payroll</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smtClean="0"/>
              <a:t>Payroll is the </a:t>
            </a:r>
            <a:r>
              <a:rPr lang="en-GB" dirty="0"/>
              <a:t>most common task that companies </a:t>
            </a:r>
            <a:r>
              <a:rPr lang="en-GB" dirty="0" smtClean="0"/>
              <a:t>outsource</a:t>
            </a:r>
            <a:r>
              <a:rPr lang="en-GB" dirty="0"/>
              <a:t> </a:t>
            </a:r>
            <a:r>
              <a:rPr lang="en-GB" dirty="0" smtClean="0"/>
              <a:t>to other businesses who specialise in this task</a:t>
            </a:r>
          </a:p>
          <a:p>
            <a:r>
              <a:rPr lang="en-GB" dirty="0" smtClean="0"/>
              <a:t>Services </a:t>
            </a:r>
            <a:r>
              <a:rPr lang="en-GB" dirty="0"/>
              <a:t>include weekly/monthly/quarterly payroll and </a:t>
            </a:r>
            <a:r>
              <a:rPr lang="en-GB" dirty="0" smtClean="0"/>
              <a:t>will involve the </a:t>
            </a:r>
            <a:r>
              <a:rPr lang="en-GB" dirty="0"/>
              <a:t>completion of the </a:t>
            </a:r>
            <a:r>
              <a:rPr lang="en-GB" dirty="0" smtClean="0"/>
              <a:t>complex HMRC paperwork</a:t>
            </a:r>
            <a:endParaRPr lang="en-GB" dirty="0"/>
          </a:p>
          <a:p>
            <a:r>
              <a:rPr lang="en-GB" dirty="0" smtClean="0"/>
              <a:t>Payroll includes the payment of taxes and NI contributions which can be beyond the </a:t>
            </a:r>
            <a:r>
              <a:rPr lang="en-GB" smtClean="0"/>
              <a:t>skills of many </a:t>
            </a:r>
            <a:r>
              <a:rPr lang="en-GB" dirty="0" smtClean="0"/>
              <a:t>self employed business owners</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378104"/>
            <a:ext cx="5181600" cy="3246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3291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#3 Outsourcing - purchasing</a:t>
            </a:r>
            <a:endParaRPr lang="en-GB" dirty="0"/>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b="1" dirty="0"/>
              <a:t>Purchasing and maintaining information </a:t>
            </a:r>
            <a:r>
              <a:rPr lang="en-GB" b="1" dirty="0" smtClean="0"/>
              <a:t>systems</a:t>
            </a:r>
            <a:endParaRPr lang="en-GB" dirty="0" smtClean="0"/>
          </a:p>
          <a:p>
            <a:r>
              <a:rPr lang="en-GB" dirty="0" smtClean="0"/>
              <a:t>Hiring </a:t>
            </a:r>
            <a:r>
              <a:rPr lang="en-GB" dirty="0"/>
              <a:t>and evaluating IT staff and training users can </a:t>
            </a:r>
            <a:r>
              <a:rPr lang="en-GB" dirty="0" smtClean="0"/>
              <a:t>be </a:t>
            </a:r>
            <a:r>
              <a:rPr lang="en-GB" dirty="0"/>
              <a:t>very </a:t>
            </a:r>
            <a:r>
              <a:rPr lang="en-GB" dirty="0" smtClean="0"/>
              <a:t>costly and time consuming for SMEs</a:t>
            </a:r>
          </a:p>
          <a:p>
            <a:r>
              <a:rPr lang="en-GB" dirty="0" smtClean="0"/>
              <a:t>By </a:t>
            </a:r>
            <a:r>
              <a:rPr lang="en-GB" dirty="0"/>
              <a:t>outsourcing </a:t>
            </a:r>
            <a:r>
              <a:rPr lang="en-GB" dirty="0" smtClean="0"/>
              <a:t>the IT function the business </a:t>
            </a:r>
            <a:r>
              <a:rPr lang="en-GB" dirty="0"/>
              <a:t>can obtain the latest technology and suitably skilled </a:t>
            </a:r>
            <a:r>
              <a:rPr lang="en-GB" dirty="0" smtClean="0"/>
              <a:t>personnel</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2792965"/>
            <a:ext cx="5181600" cy="2416658"/>
          </a:xfrm>
          <a:prstGeom prst="rect">
            <a:avLst/>
          </a:prstGeom>
        </p:spPr>
      </p:pic>
    </p:spTree>
    <p:extLst>
      <p:ext uri="{BB962C8B-B14F-4D97-AF65-F5344CB8AC3E}">
        <p14:creationId xmlns:p14="http://schemas.microsoft.com/office/powerpoint/2010/main" val="702937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#4 Outsourcing - delivery</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Larger </a:t>
            </a:r>
            <a:r>
              <a:rPr lang="en-GB" dirty="0"/>
              <a:t>businesses might prefer to contract a major delivery firm rather than maintain their own fleet. </a:t>
            </a:r>
            <a:endParaRPr lang="en-GB" dirty="0" smtClean="0"/>
          </a:p>
          <a:p>
            <a:r>
              <a:rPr lang="en-GB" dirty="0" smtClean="0"/>
              <a:t>Either </a:t>
            </a:r>
            <a:r>
              <a:rPr lang="en-GB" dirty="0"/>
              <a:t>way, the business can hire the expertise to keep delivery problems and decisions off their </a:t>
            </a:r>
            <a:r>
              <a:rPr lang="en-GB" dirty="0" smtClean="0"/>
              <a:t>desk</a:t>
            </a:r>
          </a:p>
          <a:p>
            <a:r>
              <a:rPr lang="en-GB" dirty="0" smtClean="0"/>
              <a:t>You can probably name at least 3 delivery companies</a:t>
            </a:r>
            <a:endParaRPr lang="en-GB" dirty="0"/>
          </a:p>
          <a:p>
            <a:endParaRPr lang="en-GB" dirty="0"/>
          </a:p>
        </p:txBody>
      </p:sp>
      <p:pic>
        <p:nvPicPr>
          <p:cNvPr id="2050" name="Picture 2" descr="Image result for yod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825625"/>
            <a:ext cx="5143500" cy="32956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244389" y="5438273"/>
            <a:ext cx="5109411" cy="923330"/>
          </a:xfrm>
          <a:prstGeom prst="rect">
            <a:avLst/>
          </a:prstGeom>
          <a:noFill/>
        </p:spPr>
        <p:txBody>
          <a:bodyPr wrap="square" rtlCol="0">
            <a:spAutoFit/>
          </a:bodyPr>
          <a:lstStyle/>
          <a:p>
            <a:r>
              <a:rPr lang="en-GB" dirty="0" smtClean="0">
                <a:latin typeface="Arial Black" panose="020B0A04020102020204" pitchFamily="34" charset="0"/>
              </a:rPr>
              <a:t>Did you know that the Yodel name is a contraction of the words “your delivery”?</a:t>
            </a:r>
            <a:endParaRPr lang="en-GB" dirty="0">
              <a:latin typeface="Arial Black" panose="020B0A04020102020204" pitchFamily="34" charset="0"/>
            </a:endParaRPr>
          </a:p>
        </p:txBody>
      </p:sp>
    </p:spTree>
    <p:extLst>
      <p:ext uri="{BB962C8B-B14F-4D97-AF65-F5344CB8AC3E}">
        <p14:creationId xmlns:p14="http://schemas.microsoft.com/office/powerpoint/2010/main" val="3976192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94"/>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Business decision – keep call centre in UK or move it to India?</a:t>
            </a:r>
            <a:endParaRPr lang="en-GB" dirty="0"/>
          </a:p>
        </p:txBody>
      </p:sp>
      <p:pic>
        <p:nvPicPr>
          <p:cNvPr id="1026" name="Picture 2" descr="Image result for Indian call cen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6793"/>
            <a:ext cx="5238750" cy="35718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Indian call cen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56793"/>
            <a:ext cx="4762500" cy="35718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Indian call cent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6756" y="3888883"/>
            <a:ext cx="4453674" cy="29691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19386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Moving a call centre to India</a:t>
            </a:r>
            <a:endParaRPr lang="en-GB" dirty="0"/>
          </a:p>
        </p:txBody>
      </p:sp>
      <p:sp>
        <p:nvSpPr>
          <p:cNvPr id="5" name="Text Placeholder 4"/>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r>
              <a:rPr lang="en-GB" dirty="0" smtClean="0"/>
              <a:t>Advantages	</a:t>
            </a:r>
            <a:endParaRPr lang="en-GB" dirty="0"/>
          </a:p>
        </p:txBody>
      </p:sp>
      <p:sp>
        <p:nvSpPr>
          <p:cNvPr id="6" name="Content Placeholder 5"/>
          <p:cNvSpPr>
            <a:spLocks noGrp="1"/>
          </p:cNvSpPr>
          <p:nvPr>
            <p:ph sz="half" idx="2"/>
          </p:nvPr>
        </p:nvSpPr>
        <p:spPr/>
        <p:style>
          <a:lnRef idx="2">
            <a:schemeClr val="accent6"/>
          </a:lnRef>
          <a:fillRef idx="1">
            <a:schemeClr val="lt1"/>
          </a:fillRef>
          <a:effectRef idx="0">
            <a:schemeClr val="accent6"/>
          </a:effectRef>
          <a:fontRef idx="minor">
            <a:schemeClr val="dk1"/>
          </a:fontRef>
        </p:style>
        <p:txBody>
          <a:bodyPr/>
          <a:lstStyle/>
          <a:p>
            <a:endParaRPr lang="en-GB"/>
          </a:p>
        </p:txBody>
      </p:sp>
      <p:sp>
        <p:nvSpPr>
          <p:cNvPr id="7" name="Text Placeholder 6"/>
          <p:cNvSpPr>
            <a:spLocks noGrp="1"/>
          </p:cNvSpPr>
          <p:nvPr>
            <p:ph type="body" sz="quarter" idx="3"/>
          </p:nvPr>
        </p:nvSpPr>
        <p:spPr/>
        <p:style>
          <a:lnRef idx="2">
            <a:schemeClr val="accent4"/>
          </a:lnRef>
          <a:fillRef idx="1">
            <a:schemeClr val="lt1"/>
          </a:fillRef>
          <a:effectRef idx="0">
            <a:schemeClr val="accent4"/>
          </a:effectRef>
          <a:fontRef idx="minor">
            <a:schemeClr val="dk1"/>
          </a:fontRef>
        </p:style>
        <p:txBody>
          <a:bodyPr/>
          <a:lstStyle/>
          <a:p>
            <a:r>
              <a:rPr lang="en-GB" dirty="0" smtClean="0"/>
              <a:t>Disadvantages</a:t>
            </a:r>
            <a:endParaRPr lang="en-GB" dirty="0"/>
          </a:p>
        </p:txBody>
      </p:sp>
      <p:sp>
        <p:nvSpPr>
          <p:cNvPr id="8" name="Content Placeholder 7"/>
          <p:cNvSpPr>
            <a:spLocks noGrp="1"/>
          </p:cNvSpPr>
          <p:nvPr>
            <p:ph sz="quarter" idx="4"/>
          </p:nvPr>
        </p:nvSpPr>
        <p:spPr/>
        <p:style>
          <a:lnRef idx="2">
            <a:schemeClr val="accent5"/>
          </a:lnRef>
          <a:fillRef idx="1">
            <a:schemeClr val="lt1"/>
          </a:fillRef>
          <a:effectRef idx="0">
            <a:schemeClr val="accent5"/>
          </a:effectRef>
          <a:fontRef idx="minor">
            <a:schemeClr val="dk1"/>
          </a:fontRef>
        </p:style>
        <p:txBody>
          <a:bodyPr/>
          <a:lstStyle/>
          <a:p>
            <a:endParaRPr lang="en-GB" dirty="0"/>
          </a:p>
        </p:txBody>
      </p:sp>
    </p:spTree>
    <p:extLst>
      <p:ext uri="{BB962C8B-B14F-4D97-AF65-F5344CB8AC3E}">
        <p14:creationId xmlns:p14="http://schemas.microsoft.com/office/powerpoint/2010/main" val="739809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90953"/>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Advantages of moving a call centre to India</a:t>
            </a:r>
            <a:endParaRPr lang="en-GB" dirty="0"/>
          </a:p>
        </p:txBody>
      </p:sp>
      <p:sp>
        <p:nvSpPr>
          <p:cNvPr id="8" name="Content Placeholder 7"/>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r>
              <a:rPr lang="en-GB" dirty="0"/>
              <a:t>India is a hub of talent. It has skilled call centre professionals who can provide businesses with efficient services at fraction of the UK cost.</a:t>
            </a:r>
          </a:p>
          <a:p>
            <a:r>
              <a:rPr lang="en-GB" dirty="0"/>
              <a:t>Indian call centres utilise the best of technology, software and infrastructure. </a:t>
            </a:r>
          </a:p>
          <a:p>
            <a:r>
              <a:rPr lang="en-GB" dirty="0"/>
              <a:t>The time zone difference between western countries and India makes it possible for companies to offer customers quality services on a 24x7 basis.</a:t>
            </a:r>
          </a:p>
          <a:p>
            <a:r>
              <a:rPr lang="en-GB" dirty="0"/>
              <a:t>A vast majority of the Indian population speaks English. They also have workers who can speak  other foreign languages like French, German, Spanish.</a:t>
            </a:r>
          </a:p>
          <a:p>
            <a:r>
              <a:rPr lang="en-GB" dirty="0"/>
              <a:t>India also has a growing pool of technical talent, making it an ideal location to outsource call centre services to.</a:t>
            </a:r>
          </a:p>
          <a:p>
            <a:r>
              <a:rPr lang="en-GB" dirty="0"/>
              <a:t>India's highly advanced satellite-based telecommunication network helps in high-speed transfer of voice and data from all over the world.</a:t>
            </a:r>
          </a:p>
          <a:p>
            <a:r>
              <a:rPr lang="en-GB" dirty="0"/>
              <a:t>The Indian government is very supportive of the IT industry and does all it can to nurture it.</a:t>
            </a:r>
          </a:p>
          <a:p>
            <a:endParaRPr lang="en-GB" dirty="0"/>
          </a:p>
        </p:txBody>
      </p:sp>
    </p:spTree>
    <p:extLst>
      <p:ext uri="{BB962C8B-B14F-4D97-AF65-F5344CB8AC3E}">
        <p14:creationId xmlns:p14="http://schemas.microsoft.com/office/powerpoint/2010/main" val="705371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Disadvantages of moving the call centre to India</a:t>
            </a:r>
            <a:endParaRPr lang="en-GB" dirty="0"/>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r>
              <a:rPr lang="en-GB" dirty="0"/>
              <a:t>One of the biggest disadvantages of outsourcing is the risk of losing sensitive data and the loss of confidentiality. </a:t>
            </a:r>
          </a:p>
          <a:p>
            <a:r>
              <a:rPr lang="en-GB" dirty="0"/>
              <a:t>Losing management control of business functions mean that businesses may no longer be able to control operations as well as if the were in domestic markets.</a:t>
            </a:r>
          </a:p>
          <a:p>
            <a:r>
              <a:rPr lang="en-GB" dirty="0"/>
              <a:t>Problems with quality can arise if the outsourcing provider doesn't have proper processes and/ or is inexperienced in working in an outsourcing relationship.</a:t>
            </a:r>
          </a:p>
          <a:p>
            <a:r>
              <a:rPr lang="en-GB" dirty="0"/>
              <a:t>Since the outsourcing provider may work with other customers, they might not give 100% time and attention to a single company. This may result in delays and inaccuracies in the work output.</a:t>
            </a:r>
          </a:p>
          <a:p>
            <a:r>
              <a:rPr lang="en-GB" dirty="0"/>
              <a:t>Hidden costs and legal problems may arise if the outsourcing terms and conditions are not clearly defined.</a:t>
            </a:r>
          </a:p>
          <a:p>
            <a:r>
              <a:rPr lang="en-GB" dirty="0"/>
              <a:t>Not understanding the culture of the outsourcing provider and the location where the business outsources to may lead to poor communication and lower productivity.</a:t>
            </a:r>
          </a:p>
          <a:p>
            <a:endParaRPr lang="en-GB" dirty="0"/>
          </a:p>
        </p:txBody>
      </p:sp>
    </p:spTree>
    <p:extLst>
      <p:ext uri="{BB962C8B-B14F-4D97-AF65-F5344CB8AC3E}">
        <p14:creationId xmlns:p14="http://schemas.microsoft.com/office/powerpoint/2010/main" val="2423898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372"/>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Time to make your decision – and justify it with a balanced argument</a:t>
            </a:r>
            <a:endParaRPr lang="en-GB" dirty="0"/>
          </a:p>
        </p:txBody>
      </p:sp>
      <p:pic>
        <p:nvPicPr>
          <p:cNvPr id="2050" name="Picture 2" descr="Interview with N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6793"/>
            <a:ext cx="4572000" cy="257001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Indian call cen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73016"/>
            <a:ext cx="4248472" cy="317967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716899" y="4559189"/>
            <a:ext cx="3816424" cy="2160240"/>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rgbClr val="FFFF00"/>
                </a:solidFill>
                <a:latin typeface="Calibri"/>
              </a:rPr>
              <a:t>Can you argue the other way round? </a:t>
            </a:r>
          </a:p>
          <a:p>
            <a:pPr algn="ctr"/>
            <a:r>
              <a:rPr lang="en-GB" sz="2400" dirty="0">
                <a:solidFill>
                  <a:prstClr val="white"/>
                </a:solidFill>
                <a:latin typeface="Calibri"/>
              </a:rPr>
              <a:t>E.g. if you wanted to move your call centre to India can you argue against the move?</a:t>
            </a:r>
          </a:p>
        </p:txBody>
      </p:sp>
      <p:sp>
        <p:nvSpPr>
          <p:cNvPr id="5" name="Rounded Rectangle 4"/>
          <p:cNvSpPr/>
          <p:nvPr/>
        </p:nvSpPr>
        <p:spPr>
          <a:xfrm>
            <a:off x="6860750" y="1700244"/>
            <a:ext cx="3240360" cy="1440160"/>
          </a:xfrm>
          <a:prstGeom prst="round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solidFill>
                  <a:prstClr val="white"/>
                </a:solidFill>
                <a:latin typeface="Calibri"/>
              </a:rPr>
              <a:t>This is a cracking opportunity to work on your counter balance</a:t>
            </a:r>
          </a:p>
        </p:txBody>
      </p:sp>
    </p:spTree>
    <p:extLst>
      <p:ext uri="{BB962C8B-B14F-4D97-AF65-F5344CB8AC3E}">
        <p14:creationId xmlns:p14="http://schemas.microsoft.com/office/powerpoint/2010/main" val="180909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Product lifecycle extension</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09340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853" y="27102"/>
            <a:ext cx="9869078"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Product life cycle</a:t>
            </a:r>
            <a:endParaRPr lang="en-GB" dirty="0"/>
          </a:p>
        </p:txBody>
      </p:sp>
      <p:sp>
        <p:nvSpPr>
          <p:cNvPr id="4" name="Rounded Rectangle 3"/>
          <p:cNvSpPr/>
          <p:nvPr/>
        </p:nvSpPr>
        <p:spPr>
          <a:xfrm>
            <a:off x="1702204" y="1282772"/>
            <a:ext cx="8928992" cy="48965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p:cNvCxnSpPr/>
          <p:nvPr/>
        </p:nvCxnSpPr>
        <p:spPr>
          <a:xfrm>
            <a:off x="2423592" y="1772816"/>
            <a:ext cx="0" cy="34563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423592" y="5157193"/>
            <a:ext cx="8244408" cy="401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31557" y="1532087"/>
            <a:ext cx="0" cy="3456384"/>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015733" y="1532087"/>
            <a:ext cx="0" cy="3456384"/>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472264" y="1532087"/>
            <a:ext cx="0" cy="3456384"/>
          </a:xfrm>
          <a:prstGeom prst="line">
            <a:avLst/>
          </a:prstGeom>
          <a:ln/>
        </p:spPr>
        <p:style>
          <a:lnRef idx="1">
            <a:schemeClr val="dk1"/>
          </a:lnRef>
          <a:fillRef idx="0">
            <a:schemeClr val="dk1"/>
          </a:fillRef>
          <a:effectRef idx="0">
            <a:schemeClr val="dk1"/>
          </a:effectRef>
          <a:fontRef idx="minor">
            <a:schemeClr val="tx1"/>
          </a:fontRef>
        </p:style>
      </p:cxnSp>
      <p:sp>
        <p:nvSpPr>
          <p:cNvPr id="18" name="Rounded Rectangle 17"/>
          <p:cNvSpPr/>
          <p:nvPr/>
        </p:nvSpPr>
        <p:spPr>
          <a:xfrm>
            <a:off x="4063405" y="394018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Introduction</a:t>
            </a:r>
          </a:p>
        </p:txBody>
      </p:sp>
      <p:sp>
        <p:nvSpPr>
          <p:cNvPr id="11" name="Rounded Rectangle 10"/>
          <p:cNvSpPr/>
          <p:nvPr/>
        </p:nvSpPr>
        <p:spPr>
          <a:xfrm>
            <a:off x="5467063" y="286694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Growth</a:t>
            </a:r>
          </a:p>
        </p:txBody>
      </p:sp>
      <p:sp>
        <p:nvSpPr>
          <p:cNvPr id="12" name="Rounded Rectangle 11"/>
          <p:cNvSpPr/>
          <p:nvPr/>
        </p:nvSpPr>
        <p:spPr>
          <a:xfrm>
            <a:off x="7072939" y="2434900"/>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Maturity</a:t>
            </a:r>
          </a:p>
        </p:txBody>
      </p:sp>
      <p:sp>
        <p:nvSpPr>
          <p:cNvPr id="14" name="Rounded Rectangle 13"/>
          <p:cNvSpPr/>
          <p:nvPr/>
        </p:nvSpPr>
        <p:spPr>
          <a:xfrm>
            <a:off x="8760296" y="386104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Decline</a:t>
            </a:r>
          </a:p>
        </p:txBody>
      </p:sp>
      <p:sp>
        <p:nvSpPr>
          <p:cNvPr id="5" name="Freeform 4"/>
          <p:cNvSpPr/>
          <p:nvPr/>
        </p:nvSpPr>
        <p:spPr>
          <a:xfrm>
            <a:off x="3348272" y="2410021"/>
            <a:ext cx="7140217" cy="2787588"/>
          </a:xfrm>
          <a:custGeom>
            <a:avLst/>
            <a:gdLst>
              <a:gd name="connsiteX0" fmla="*/ 0 w 7643674"/>
              <a:gd name="connsiteY0" fmla="*/ 2760955 h 2787588"/>
              <a:gd name="connsiteX1" fmla="*/ 168676 w 7643674"/>
              <a:gd name="connsiteY1" fmla="*/ 2769833 h 2787588"/>
              <a:gd name="connsiteX2" fmla="*/ 195309 w 7643674"/>
              <a:gd name="connsiteY2" fmla="*/ 2778710 h 2787588"/>
              <a:gd name="connsiteX3" fmla="*/ 239697 w 7643674"/>
              <a:gd name="connsiteY3" fmla="*/ 2787588 h 2787588"/>
              <a:gd name="connsiteX4" fmla="*/ 363984 w 7643674"/>
              <a:gd name="connsiteY4" fmla="*/ 2769833 h 2787588"/>
              <a:gd name="connsiteX5" fmla="*/ 417250 w 7643674"/>
              <a:gd name="connsiteY5" fmla="*/ 2752077 h 2787588"/>
              <a:gd name="connsiteX6" fmla="*/ 443883 w 7643674"/>
              <a:gd name="connsiteY6" fmla="*/ 2743200 h 2787588"/>
              <a:gd name="connsiteX7" fmla="*/ 470516 w 7643674"/>
              <a:gd name="connsiteY7" fmla="*/ 2734322 h 2787588"/>
              <a:gd name="connsiteX8" fmla="*/ 612559 w 7643674"/>
              <a:gd name="connsiteY8" fmla="*/ 2707689 h 2787588"/>
              <a:gd name="connsiteX9" fmla="*/ 639192 w 7643674"/>
              <a:gd name="connsiteY9" fmla="*/ 2689934 h 2787588"/>
              <a:gd name="connsiteX10" fmla="*/ 683580 w 7643674"/>
              <a:gd name="connsiteY10" fmla="*/ 2681056 h 2787588"/>
              <a:gd name="connsiteX11" fmla="*/ 719091 w 7643674"/>
              <a:gd name="connsiteY11" fmla="*/ 2672178 h 2787588"/>
              <a:gd name="connsiteX12" fmla="*/ 772357 w 7643674"/>
              <a:gd name="connsiteY12" fmla="*/ 2654423 h 2787588"/>
              <a:gd name="connsiteX13" fmla="*/ 798990 w 7643674"/>
              <a:gd name="connsiteY13" fmla="*/ 2645545 h 2787588"/>
              <a:gd name="connsiteX14" fmla="*/ 878889 w 7643674"/>
              <a:gd name="connsiteY14" fmla="*/ 2601157 h 2787588"/>
              <a:gd name="connsiteX15" fmla="*/ 932155 w 7643674"/>
              <a:gd name="connsiteY15" fmla="*/ 2565646 h 2787588"/>
              <a:gd name="connsiteX16" fmla="*/ 985421 w 7643674"/>
              <a:gd name="connsiteY16" fmla="*/ 2530136 h 2787588"/>
              <a:gd name="connsiteX17" fmla="*/ 1012054 w 7643674"/>
              <a:gd name="connsiteY17" fmla="*/ 2512380 h 2787588"/>
              <a:gd name="connsiteX18" fmla="*/ 1038687 w 7643674"/>
              <a:gd name="connsiteY18" fmla="*/ 2485747 h 2787588"/>
              <a:gd name="connsiteX19" fmla="*/ 1065320 w 7643674"/>
              <a:gd name="connsiteY19" fmla="*/ 2467992 h 2787588"/>
              <a:gd name="connsiteX20" fmla="*/ 1127464 w 7643674"/>
              <a:gd name="connsiteY20" fmla="*/ 2405848 h 2787588"/>
              <a:gd name="connsiteX21" fmla="*/ 1154097 w 7643674"/>
              <a:gd name="connsiteY21" fmla="*/ 2379215 h 2787588"/>
              <a:gd name="connsiteX22" fmla="*/ 1180730 w 7643674"/>
              <a:gd name="connsiteY22" fmla="*/ 2361460 h 2787588"/>
              <a:gd name="connsiteX23" fmla="*/ 1216241 w 7643674"/>
              <a:gd name="connsiteY23" fmla="*/ 2325949 h 2787588"/>
              <a:gd name="connsiteX24" fmla="*/ 1242874 w 7643674"/>
              <a:gd name="connsiteY24" fmla="*/ 2308194 h 2787588"/>
              <a:gd name="connsiteX25" fmla="*/ 1260629 w 7643674"/>
              <a:gd name="connsiteY25" fmla="*/ 2290438 h 2787588"/>
              <a:gd name="connsiteX26" fmla="*/ 1278384 w 7643674"/>
              <a:gd name="connsiteY26" fmla="*/ 2263805 h 2787588"/>
              <a:gd name="connsiteX27" fmla="*/ 1305017 w 7643674"/>
              <a:gd name="connsiteY27" fmla="*/ 2254928 h 2787588"/>
              <a:gd name="connsiteX28" fmla="*/ 1349406 w 7643674"/>
              <a:gd name="connsiteY28" fmla="*/ 2228295 h 2787588"/>
              <a:gd name="connsiteX29" fmla="*/ 1420427 w 7643674"/>
              <a:gd name="connsiteY29" fmla="*/ 2157273 h 2787588"/>
              <a:gd name="connsiteX30" fmla="*/ 1447060 w 7643674"/>
              <a:gd name="connsiteY30" fmla="*/ 2130640 h 2787588"/>
              <a:gd name="connsiteX31" fmla="*/ 1473693 w 7643674"/>
              <a:gd name="connsiteY31" fmla="*/ 2095130 h 2787588"/>
              <a:gd name="connsiteX32" fmla="*/ 1526959 w 7643674"/>
              <a:gd name="connsiteY32" fmla="*/ 2041864 h 2787588"/>
              <a:gd name="connsiteX33" fmla="*/ 1544714 w 7643674"/>
              <a:gd name="connsiteY33" fmla="*/ 2015231 h 2787588"/>
              <a:gd name="connsiteX34" fmla="*/ 1562470 w 7643674"/>
              <a:gd name="connsiteY34" fmla="*/ 1997475 h 2787588"/>
              <a:gd name="connsiteX35" fmla="*/ 1597980 w 7643674"/>
              <a:gd name="connsiteY35" fmla="*/ 1944209 h 2787588"/>
              <a:gd name="connsiteX36" fmla="*/ 1615736 w 7643674"/>
              <a:gd name="connsiteY36" fmla="*/ 1917576 h 2787588"/>
              <a:gd name="connsiteX37" fmla="*/ 1651246 w 7643674"/>
              <a:gd name="connsiteY37" fmla="*/ 1864310 h 2787588"/>
              <a:gd name="connsiteX38" fmla="*/ 1686757 w 7643674"/>
              <a:gd name="connsiteY38" fmla="*/ 1802167 h 2787588"/>
              <a:gd name="connsiteX39" fmla="*/ 1704512 w 7643674"/>
              <a:gd name="connsiteY39" fmla="*/ 1784411 h 2787588"/>
              <a:gd name="connsiteX40" fmla="*/ 1722268 w 7643674"/>
              <a:gd name="connsiteY40" fmla="*/ 1740023 h 2787588"/>
              <a:gd name="connsiteX41" fmla="*/ 1748901 w 7643674"/>
              <a:gd name="connsiteY41" fmla="*/ 1713390 h 2787588"/>
              <a:gd name="connsiteX42" fmla="*/ 1793289 w 7643674"/>
              <a:gd name="connsiteY42" fmla="*/ 1660124 h 2787588"/>
              <a:gd name="connsiteX43" fmla="*/ 1846555 w 7643674"/>
              <a:gd name="connsiteY43" fmla="*/ 1571347 h 2787588"/>
              <a:gd name="connsiteX44" fmla="*/ 1890943 w 7643674"/>
              <a:gd name="connsiteY44" fmla="*/ 1509204 h 2787588"/>
              <a:gd name="connsiteX45" fmla="*/ 1908699 w 7643674"/>
              <a:gd name="connsiteY45" fmla="*/ 1491448 h 2787588"/>
              <a:gd name="connsiteX46" fmla="*/ 1953087 w 7643674"/>
              <a:gd name="connsiteY46" fmla="*/ 1429304 h 2787588"/>
              <a:gd name="connsiteX47" fmla="*/ 1979720 w 7643674"/>
              <a:gd name="connsiteY47" fmla="*/ 1367161 h 2787588"/>
              <a:gd name="connsiteX48" fmla="*/ 1997476 w 7643674"/>
              <a:gd name="connsiteY48" fmla="*/ 1349405 h 2787588"/>
              <a:gd name="connsiteX49" fmla="*/ 2015231 w 7643674"/>
              <a:gd name="connsiteY49" fmla="*/ 1322772 h 2787588"/>
              <a:gd name="connsiteX50" fmla="*/ 2059619 w 7643674"/>
              <a:gd name="connsiteY50" fmla="*/ 1269506 h 2787588"/>
              <a:gd name="connsiteX51" fmla="*/ 2068497 w 7643674"/>
              <a:gd name="connsiteY51" fmla="*/ 1242873 h 2787588"/>
              <a:gd name="connsiteX52" fmla="*/ 2086252 w 7643674"/>
              <a:gd name="connsiteY52" fmla="*/ 1216240 h 2787588"/>
              <a:gd name="connsiteX53" fmla="*/ 2130641 w 7643674"/>
              <a:gd name="connsiteY53" fmla="*/ 1154097 h 2787588"/>
              <a:gd name="connsiteX54" fmla="*/ 2157274 w 7643674"/>
              <a:gd name="connsiteY54" fmla="*/ 1100831 h 2787588"/>
              <a:gd name="connsiteX55" fmla="*/ 2192784 w 7643674"/>
              <a:gd name="connsiteY55" fmla="*/ 1029809 h 2787588"/>
              <a:gd name="connsiteX56" fmla="*/ 2210540 w 7643674"/>
              <a:gd name="connsiteY56" fmla="*/ 994299 h 2787588"/>
              <a:gd name="connsiteX57" fmla="*/ 2228295 w 7643674"/>
              <a:gd name="connsiteY57" fmla="*/ 976543 h 2787588"/>
              <a:gd name="connsiteX58" fmla="*/ 2254928 w 7643674"/>
              <a:gd name="connsiteY58" fmla="*/ 914400 h 2787588"/>
              <a:gd name="connsiteX59" fmla="*/ 2272683 w 7643674"/>
              <a:gd name="connsiteY59" fmla="*/ 896644 h 2787588"/>
              <a:gd name="connsiteX60" fmla="*/ 2308194 w 7643674"/>
              <a:gd name="connsiteY60" fmla="*/ 825623 h 2787588"/>
              <a:gd name="connsiteX61" fmla="*/ 2317072 w 7643674"/>
              <a:gd name="connsiteY61" fmla="*/ 798990 h 2787588"/>
              <a:gd name="connsiteX62" fmla="*/ 2334827 w 7643674"/>
              <a:gd name="connsiteY62" fmla="*/ 772357 h 2787588"/>
              <a:gd name="connsiteX63" fmla="*/ 2352582 w 7643674"/>
              <a:gd name="connsiteY63" fmla="*/ 736846 h 2787588"/>
              <a:gd name="connsiteX64" fmla="*/ 2396971 w 7643674"/>
              <a:gd name="connsiteY64" fmla="*/ 674703 h 2787588"/>
              <a:gd name="connsiteX65" fmla="*/ 2423604 w 7643674"/>
              <a:gd name="connsiteY65" fmla="*/ 621437 h 2787588"/>
              <a:gd name="connsiteX66" fmla="*/ 2432481 w 7643674"/>
              <a:gd name="connsiteY66" fmla="*/ 594804 h 2787588"/>
              <a:gd name="connsiteX67" fmla="*/ 2485747 w 7643674"/>
              <a:gd name="connsiteY67" fmla="*/ 541537 h 2787588"/>
              <a:gd name="connsiteX68" fmla="*/ 2503503 w 7643674"/>
              <a:gd name="connsiteY68" fmla="*/ 523782 h 2787588"/>
              <a:gd name="connsiteX69" fmla="*/ 2556769 w 7643674"/>
              <a:gd name="connsiteY69" fmla="*/ 452761 h 2787588"/>
              <a:gd name="connsiteX70" fmla="*/ 2601157 w 7643674"/>
              <a:gd name="connsiteY70" fmla="*/ 408372 h 2787588"/>
              <a:gd name="connsiteX71" fmla="*/ 2618912 w 7643674"/>
              <a:gd name="connsiteY71" fmla="*/ 381739 h 2787588"/>
              <a:gd name="connsiteX72" fmla="*/ 2645545 w 7643674"/>
              <a:gd name="connsiteY72" fmla="*/ 355106 h 2787588"/>
              <a:gd name="connsiteX73" fmla="*/ 2672178 w 7643674"/>
              <a:gd name="connsiteY73" fmla="*/ 319596 h 2787588"/>
              <a:gd name="connsiteX74" fmla="*/ 2716567 w 7643674"/>
              <a:gd name="connsiteY74" fmla="*/ 275207 h 2787588"/>
              <a:gd name="connsiteX75" fmla="*/ 2743200 w 7643674"/>
              <a:gd name="connsiteY75" fmla="*/ 248574 h 2787588"/>
              <a:gd name="connsiteX76" fmla="*/ 2769833 w 7643674"/>
              <a:gd name="connsiteY76" fmla="*/ 221941 h 2787588"/>
              <a:gd name="connsiteX77" fmla="*/ 2796466 w 7643674"/>
              <a:gd name="connsiteY77" fmla="*/ 195308 h 2787588"/>
              <a:gd name="connsiteX78" fmla="*/ 2849732 w 7643674"/>
              <a:gd name="connsiteY78" fmla="*/ 168675 h 2787588"/>
              <a:gd name="connsiteX79" fmla="*/ 2876365 w 7643674"/>
              <a:gd name="connsiteY79" fmla="*/ 150920 h 2787588"/>
              <a:gd name="connsiteX80" fmla="*/ 2938509 w 7643674"/>
              <a:gd name="connsiteY80" fmla="*/ 133165 h 2787588"/>
              <a:gd name="connsiteX81" fmla="*/ 3009530 w 7643674"/>
              <a:gd name="connsiteY81" fmla="*/ 97654 h 2787588"/>
              <a:gd name="connsiteX82" fmla="*/ 3036163 w 7643674"/>
              <a:gd name="connsiteY82" fmla="*/ 88776 h 2787588"/>
              <a:gd name="connsiteX83" fmla="*/ 3080551 w 7643674"/>
              <a:gd name="connsiteY83" fmla="*/ 71021 h 2787588"/>
              <a:gd name="connsiteX84" fmla="*/ 3151573 w 7643674"/>
              <a:gd name="connsiteY84" fmla="*/ 53266 h 2787588"/>
              <a:gd name="connsiteX85" fmla="*/ 3187083 w 7643674"/>
              <a:gd name="connsiteY85" fmla="*/ 44388 h 2787588"/>
              <a:gd name="connsiteX86" fmla="*/ 3240349 w 7643674"/>
              <a:gd name="connsiteY86" fmla="*/ 26633 h 2787588"/>
              <a:gd name="connsiteX87" fmla="*/ 3266982 w 7643674"/>
              <a:gd name="connsiteY87" fmla="*/ 17755 h 2787588"/>
              <a:gd name="connsiteX88" fmla="*/ 3338004 w 7643674"/>
              <a:gd name="connsiteY88" fmla="*/ 0 h 2787588"/>
              <a:gd name="connsiteX89" fmla="*/ 3666477 w 7643674"/>
              <a:gd name="connsiteY89" fmla="*/ 8877 h 2787588"/>
              <a:gd name="connsiteX90" fmla="*/ 3755254 w 7643674"/>
              <a:gd name="connsiteY90" fmla="*/ 35510 h 2787588"/>
              <a:gd name="connsiteX91" fmla="*/ 3799643 w 7643674"/>
              <a:gd name="connsiteY91" fmla="*/ 44388 h 2787588"/>
              <a:gd name="connsiteX92" fmla="*/ 3852909 w 7643674"/>
              <a:gd name="connsiteY92" fmla="*/ 62143 h 2787588"/>
              <a:gd name="connsiteX93" fmla="*/ 3879542 w 7643674"/>
              <a:gd name="connsiteY93" fmla="*/ 71021 h 2787588"/>
              <a:gd name="connsiteX94" fmla="*/ 3977196 w 7643674"/>
              <a:gd name="connsiteY94" fmla="*/ 97654 h 2787588"/>
              <a:gd name="connsiteX95" fmla="*/ 4021584 w 7643674"/>
              <a:gd name="connsiteY95" fmla="*/ 106532 h 2787588"/>
              <a:gd name="connsiteX96" fmla="*/ 4057095 w 7643674"/>
              <a:gd name="connsiteY96" fmla="*/ 115409 h 2787588"/>
              <a:gd name="connsiteX97" fmla="*/ 4190260 w 7643674"/>
              <a:gd name="connsiteY97" fmla="*/ 133165 h 2787588"/>
              <a:gd name="connsiteX98" fmla="*/ 4216893 w 7643674"/>
              <a:gd name="connsiteY98" fmla="*/ 142042 h 2787588"/>
              <a:gd name="connsiteX99" fmla="*/ 4252404 w 7643674"/>
              <a:gd name="connsiteY99" fmla="*/ 150920 h 2787588"/>
              <a:gd name="connsiteX100" fmla="*/ 4305670 w 7643674"/>
              <a:gd name="connsiteY100" fmla="*/ 177553 h 2787588"/>
              <a:gd name="connsiteX101" fmla="*/ 4341180 w 7643674"/>
              <a:gd name="connsiteY101" fmla="*/ 195308 h 2787588"/>
              <a:gd name="connsiteX102" fmla="*/ 4385569 w 7643674"/>
              <a:gd name="connsiteY102" fmla="*/ 221941 h 2787588"/>
              <a:gd name="connsiteX103" fmla="*/ 4429957 w 7643674"/>
              <a:gd name="connsiteY103" fmla="*/ 257452 h 2787588"/>
              <a:gd name="connsiteX104" fmla="*/ 4465468 w 7643674"/>
              <a:gd name="connsiteY104" fmla="*/ 292963 h 2787588"/>
              <a:gd name="connsiteX105" fmla="*/ 4500978 w 7643674"/>
              <a:gd name="connsiteY105" fmla="*/ 319596 h 2787588"/>
              <a:gd name="connsiteX106" fmla="*/ 4518734 w 7643674"/>
              <a:gd name="connsiteY106" fmla="*/ 337351 h 2787588"/>
              <a:gd name="connsiteX107" fmla="*/ 4563122 w 7643674"/>
              <a:gd name="connsiteY107" fmla="*/ 372862 h 2787588"/>
              <a:gd name="connsiteX108" fmla="*/ 4589755 w 7643674"/>
              <a:gd name="connsiteY108" fmla="*/ 399495 h 2787588"/>
              <a:gd name="connsiteX109" fmla="*/ 4687409 w 7643674"/>
              <a:gd name="connsiteY109" fmla="*/ 470516 h 2787588"/>
              <a:gd name="connsiteX110" fmla="*/ 4731798 w 7643674"/>
              <a:gd name="connsiteY110" fmla="*/ 523782 h 2787588"/>
              <a:gd name="connsiteX111" fmla="*/ 4758431 w 7643674"/>
              <a:gd name="connsiteY111" fmla="*/ 541537 h 2787588"/>
              <a:gd name="connsiteX112" fmla="*/ 4802819 w 7643674"/>
              <a:gd name="connsiteY112" fmla="*/ 594804 h 2787588"/>
              <a:gd name="connsiteX113" fmla="*/ 4820575 w 7643674"/>
              <a:gd name="connsiteY113" fmla="*/ 621437 h 2787588"/>
              <a:gd name="connsiteX114" fmla="*/ 4856085 w 7643674"/>
              <a:gd name="connsiteY114" fmla="*/ 648070 h 2787588"/>
              <a:gd name="connsiteX115" fmla="*/ 4900474 w 7643674"/>
              <a:gd name="connsiteY115" fmla="*/ 692458 h 2787588"/>
              <a:gd name="connsiteX116" fmla="*/ 4935984 w 7643674"/>
              <a:gd name="connsiteY116" fmla="*/ 727969 h 2787588"/>
              <a:gd name="connsiteX117" fmla="*/ 4962617 w 7643674"/>
              <a:gd name="connsiteY117" fmla="*/ 754602 h 2787588"/>
              <a:gd name="connsiteX118" fmla="*/ 5007006 w 7643674"/>
              <a:gd name="connsiteY118" fmla="*/ 798990 h 2787588"/>
              <a:gd name="connsiteX119" fmla="*/ 5024761 w 7643674"/>
              <a:gd name="connsiteY119" fmla="*/ 825623 h 2787588"/>
              <a:gd name="connsiteX120" fmla="*/ 5042516 w 7643674"/>
              <a:gd name="connsiteY120" fmla="*/ 861134 h 2787588"/>
              <a:gd name="connsiteX121" fmla="*/ 5086905 w 7643674"/>
              <a:gd name="connsiteY121" fmla="*/ 905522 h 2787588"/>
              <a:gd name="connsiteX122" fmla="*/ 5131293 w 7643674"/>
              <a:gd name="connsiteY122" fmla="*/ 949910 h 2787588"/>
              <a:gd name="connsiteX123" fmla="*/ 5157926 w 7643674"/>
              <a:gd name="connsiteY123" fmla="*/ 985421 h 2787588"/>
              <a:gd name="connsiteX124" fmla="*/ 5193437 w 7643674"/>
              <a:gd name="connsiteY124" fmla="*/ 1012054 h 2787588"/>
              <a:gd name="connsiteX125" fmla="*/ 5211192 w 7643674"/>
              <a:gd name="connsiteY125" fmla="*/ 1047565 h 2787588"/>
              <a:gd name="connsiteX126" fmla="*/ 5237825 w 7643674"/>
              <a:gd name="connsiteY126" fmla="*/ 1083075 h 2787588"/>
              <a:gd name="connsiteX127" fmla="*/ 5264458 w 7643674"/>
              <a:gd name="connsiteY127" fmla="*/ 1109708 h 2787588"/>
              <a:gd name="connsiteX128" fmla="*/ 5291091 w 7643674"/>
              <a:gd name="connsiteY128" fmla="*/ 1145219 h 2787588"/>
              <a:gd name="connsiteX129" fmla="*/ 5317724 w 7643674"/>
              <a:gd name="connsiteY129" fmla="*/ 1171852 h 2787588"/>
              <a:gd name="connsiteX130" fmla="*/ 5335479 w 7643674"/>
              <a:gd name="connsiteY130" fmla="*/ 1198485 h 2787588"/>
              <a:gd name="connsiteX131" fmla="*/ 5406501 w 7643674"/>
              <a:gd name="connsiteY131" fmla="*/ 1260629 h 2787588"/>
              <a:gd name="connsiteX132" fmla="*/ 5450889 w 7643674"/>
              <a:gd name="connsiteY132" fmla="*/ 1331650 h 2787588"/>
              <a:gd name="connsiteX133" fmla="*/ 5468644 w 7643674"/>
              <a:gd name="connsiteY133" fmla="*/ 1358283 h 2787588"/>
              <a:gd name="connsiteX134" fmla="*/ 5504155 w 7643674"/>
              <a:gd name="connsiteY134" fmla="*/ 1393794 h 2787588"/>
              <a:gd name="connsiteX135" fmla="*/ 5530788 w 7643674"/>
              <a:gd name="connsiteY135" fmla="*/ 1429304 h 2787588"/>
              <a:gd name="connsiteX136" fmla="*/ 5548543 w 7643674"/>
              <a:gd name="connsiteY136" fmla="*/ 1455937 h 2787588"/>
              <a:gd name="connsiteX137" fmla="*/ 5592932 w 7643674"/>
              <a:gd name="connsiteY137" fmla="*/ 1500326 h 2787588"/>
              <a:gd name="connsiteX138" fmla="*/ 5655076 w 7643674"/>
              <a:gd name="connsiteY138" fmla="*/ 1571347 h 2787588"/>
              <a:gd name="connsiteX139" fmla="*/ 5672831 w 7643674"/>
              <a:gd name="connsiteY139" fmla="*/ 1589103 h 2787588"/>
              <a:gd name="connsiteX140" fmla="*/ 5699464 w 7643674"/>
              <a:gd name="connsiteY140" fmla="*/ 1597980 h 2787588"/>
              <a:gd name="connsiteX141" fmla="*/ 5734975 w 7643674"/>
              <a:gd name="connsiteY141" fmla="*/ 1624613 h 2787588"/>
              <a:gd name="connsiteX142" fmla="*/ 5788241 w 7643674"/>
              <a:gd name="connsiteY142" fmla="*/ 1669002 h 2787588"/>
              <a:gd name="connsiteX143" fmla="*/ 5841507 w 7643674"/>
              <a:gd name="connsiteY143" fmla="*/ 1731145 h 2787588"/>
              <a:gd name="connsiteX144" fmla="*/ 5930283 w 7643674"/>
              <a:gd name="connsiteY144" fmla="*/ 1828800 h 2787588"/>
              <a:gd name="connsiteX145" fmla="*/ 5948039 w 7643674"/>
              <a:gd name="connsiteY145" fmla="*/ 1864310 h 2787588"/>
              <a:gd name="connsiteX146" fmla="*/ 5992427 w 7643674"/>
              <a:gd name="connsiteY146" fmla="*/ 1899821 h 2787588"/>
              <a:gd name="connsiteX147" fmla="*/ 6045693 w 7643674"/>
              <a:gd name="connsiteY147" fmla="*/ 1953087 h 2787588"/>
              <a:gd name="connsiteX148" fmla="*/ 6063448 w 7643674"/>
              <a:gd name="connsiteY148" fmla="*/ 1979720 h 2787588"/>
              <a:gd name="connsiteX149" fmla="*/ 6169980 w 7643674"/>
              <a:gd name="connsiteY149" fmla="*/ 2041864 h 2787588"/>
              <a:gd name="connsiteX150" fmla="*/ 6214369 w 7643674"/>
              <a:gd name="connsiteY150" fmla="*/ 2068497 h 2787588"/>
              <a:gd name="connsiteX151" fmla="*/ 6249879 w 7643674"/>
              <a:gd name="connsiteY151" fmla="*/ 2095130 h 2787588"/>
              <a:gd name="connsiteX152" fmla="*/ 6276512 w 7643674"/>
              <a:gd name="connsiteY152" fmla="*/ 2104007 h 2787588"/>
              <a:gd name="connsiteX153" fmla="*/ 6303145 w 7643674"/>
              <a:gd name="connsiteY153" fmla="*/ 2121763 h 2787588"/>
              <a:gd name="connsiteX154" fmla="*/ 6320901 w 7643674"/>
              <a:gd name="connsiteY154" fmla="*/ 2139518 h 2787588"/>
              <a:gd name="connsiteX155" fmla="*/ 6383044 w 7643674"/>
              <a:gd name="connsiteY155" fmla="*/ 2157273 h 2787588"/>
              <a:gd name="connsiteX156" fmla="*/ 6471821 w 7643674"/>
              <a:gd name="connsiteY156" fmla="*/ 2201662 h 2787588"/>
              <a:gd name="connsiteX157" fmla="*/ 6542843 w 7643674"/>
              <a:gd name="connsiteY157" fmla="*/ 2228295 h 2787588"/>
              <a:gd name="connsiteX158" fmla="*/ 6569476 w 7643674"/>
              <a:gd name="connsiteY158" fmla="*/ 2246050 h 2787588"/>
              <a:gd name="connsiteX159" fmla="*/ 6604986 w 7643674"/>
              <a:gd name="connsiteY159" fmla="*/ 2254928 h 2787588"/>
              <a:gd name="connsiteX160" fmla="*/ 6658252 w 7643674"/>
              <a:gd name="connsiteY160" fmla="*/ 2281561 h 2787588"/>
              <a:gd name="connsiteX161" fmla="*/ 6693763 w 7643674"/>
              <a:gd name="connsiteY161" fmla="*/ 2299316 h 2787588"/>
              <a:gd name="connsiteX162" fmla="*/ 6747029 w 7643674"/>
              <a:gd name="connsiteY162" fmla="*/ 2317071 h 2787588"/>
              <a:gd name="connsiteX163" fmla="*/ 6773662 w 7643674"/>
              <a:gd name="connsiteY163" fmla="*/ 2325949 h 2787588"/>
              <a:gd name="connsiteX164" fmla="*/ 6862439 w 7643674"/>
              <a:gd name="connsiteY164" fmla="*/ 2334827 h 2787588"/>
              <a:gd name="connsiteX165" fmla="*/ 6924582 w 7643674"/>
              <a:gd name="connsiteY165" fmla="*/ 2352582 h 2787588"/>
              <a:gd name="connsiteX166" fmla="*/ 6995604 w 7643674"/>
              <a:gd name="connsiteY166" fmla="*/ 2370337 h 2787588"/>
              <a:gd name="connsiteX167" fmla="*/ 7031114 w 7643674"/>
              <a:gd name="connsiteY167" fmla="*/ 2379215 h 2787588"/>
              <a:gd name="connsiteX168" fmla="*/ 7119891 w 7643674"/>
              <a:gd name="connsiteY168" fmla="*/ 2396970 h 2787588"/>
              <a:gd name="connsiteX169" fmla="*/ 7643674 w 7643674"/>
              <a:gd name="connsiteY169" fmla="*/ 2396970 h 27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643674" h="2787588">
                <a:moveTo>
                  <a:pt x="0" y="2760955"/>
                </a:moveTo>
                <a:cubicBezTo>
                  <a:pt x="56225" y="2763914"/>
                  <a:pt x="112604" y="2764736"/>
                  <a:pt x="168676" y="2769833"/>
                </a:cubicBezTo>
                <a:cubicBezTo>
                  <a:pt x="177995" y="2770680"/>
                  <a:pt x="186231" y="2776440"/>
                  <a:pt x="195309" y="2778710"/>
                </a:cubicBezTo>
                <a:cubicBezTo>
                  <a:pt x="209948" y="2782370"/>
                  <a:pt x="224901" y="2784629"/>
                  <a:pt x="239697" y="2787588"/>
                </a:cubicBezTo>
                <a:cubicBezTo>
                  <a:pt x="260705" y="2784962"/>
                  <a:pt x="338394" y="2776230"/>
                  <a:pt x="363984" y="2769833"/>
                </a:cubicBezTo>
                <a:cubicBezTo>
                  <a:pt x="382141" y="2765294"/>
                  <a:pt x="399495" y="2757995"/>
                  <a:pt x="417250" y="2752077"/>
                </a:cubicBezTo>
                <a:lnTo>
                  <a:pt x="443883" y="2743200"/>
                </a:lnTo>
                <a:cubicBezTo>
                  <a:pt x="452761" y="2740241"/>
                  <a:pt x="461437" y="2736592"/>
                  <a:pt x="470516" y="2734322"/>
                </a:cubicBezTo>
                <a:cubicBezTo>
                  <a:pt x="564684" y="2710781"/>
                  <a:pt x="517324" y="2719594"/>
                  <a:pt x="612559" y="2707689"/>
                </a:cubicBezTo>
                <a:cubicBezTo>
                  <a:pt x="621437" y="2701771"/>
                  <a:pt x="629202" y="2693680"/>
                  <a:pt x="639192" y="2689934"/>
                </a:cubicBezTo>
                <a:cubicBezTo>
                  <a:pt x="653320" y="2684636"/>
                  <a:pt x="668850" y="2684329"/>
                  <a:pt x="683580" y="2681056"/>
                </a:cubicBezTo>
                <a:cubicBezTo>
                  <a:pt x="695491" y="2678409"/>
                  <a:pt x="707404" y="2675684"/>
                  <a:pt x="719091" y="2672178"/>
                </a:cubicBezTo>
                <a:cubicBezTo>
                  <a:pt x="737017" y="2666800"/>
                  <a:pt x="754602" y="2660341"/>
                  <a:pt x="772357" y="2654423"/>
                </a:cubicBezTo>
                <a:cubicBezTo>
                  <a:pt x="781235" y="2651464"/>
                  <a:pt x="791204" y="2650736"/>
                  <a:pt x="798990" y="2645545"/>
                </a:cubicBezTo>
                <a:cubicBezTo>
                  <a:pt x="860042" y="2604844"/>
                  <a:pt x="832012" y="2616783"/>
                  <a:pt x="878889" y="2601157"/>
                </a:cubicBezTo>
                <a:cubicBezTo>
                  <a:pt x="937993" y="2542053"/>
                  <a:pt x="874341" y="2597765"/>
                  <a:pt x="932155" y="2565646"/>
                </a:cubicBezTo>
                <a:cubicBezTo>
                  <a:pt x="950809" y="2555283"/>
                  <a:pt x="967666" y="2541973"/>
                  <a:pt x="985421" y="2530136"/>
                </a:cubicBezTo>
                <a:cubicBezTo>
                  <a:pt x="994299" y="2524217"/>
                  <a:pt x="1004509" y="2519925"/>
                  <a:pt x="1012054" y="2512380"/>
                </a:cubicBezTo>
                <a:cubicBezTo>
                  <a:pt x="1020932" y="2503502"/>
                  <a:pt x="1029042" y="2493784"/>
                  <a:pt x="1038687" y="2485747"/>
                </a:cubicBezTo>
                <a:cubicBezTo>
                  <a:pt x="1046884" y="2478917"/>
                  <a:pt x="1057290" y="2475018"/>
                  <a:pt x="1065320" y="2467992"/>
                </a:cubicBezTo>
                <a:cubicBezTo>
                  <a:pt x="1065360" y="2467957"/>
                  <a:pt x="1115020" y="2418292"/>
                  <a:pt x="1127464" y="2405848"/>
                </a:cubicBezTo>
                <a:cubicBezTo>
                  <a:pt x="1136342" y="2396970"/>
                  <a:pt x="1143651" y="2386179"/>
                  <a:pt x="1154097" y="2379215"/>
                </a:cubicBezTo>
                <a:cubicBezTo>
                  <a:pt x="1162975" y="2373297"/>
                  <a:pt x="1172629" y="2368404"/>
                  <a:pt x="1180730" y="2361460"/>
                </a:cubicBezTo>
                <a:cubicBezTo>
                  <a:pt x="1193440" y="2350566"/>
                  <a:pt x="1202312" y="2335235"/>
                  <a:pt x="1216241" y="2325949"/>
                </a:cubicBezTo>
                <a:cubicBezTo>
                  <a:pt x="1225119" y="2320031"/>
                  <a:pt x="1234543" y="2314859"/>
                  <a:pt x="1242874" y="2308194"/>
                </a:cubicBezTo>
                <a:cubicBezTo>
                  <a:pt x="1249410" y="2302965"/>
                  <a:pt x="1255400" y="2296974"/>
                  <a:pt x="1260629" y="2290438"/>
                </a:cubicBezTo>
                <a:cubicBezTo>
                  <a:pt x="1267294" y="2282106"/>
                  <a:pt x="1270052" y="2270470"/>
                  <a:pt x="1278384" y="2263805"/>
                </a:cubicBezTo>
                <a:cubicBezTo>
                  <a:pt x="1285691" y="2257959"/>
                  <a:pt x="1296139" y="2257887"/>
                  <a:pt x="1305017" y="2254928"/>
                </a:cubicBezTo>
                <a:cubicBezTo>
                  <a:pt x="1391240" y="2168705"/>
                  <a:pt x="1245685" y="2308966"/>
                  <a:pt x="1349406" y="2228295"/>
                </a:cubicBezTo>
                <a:cubicBezTo>
                  <a:pt x="1349428" y="2228278"/>
                  <a:pt x="1404638" y="2173062"/>
                  <a:pt x="1420427" y="2157273"/>
                </a:cubicBezTo>
                <a:cubicBezTo>
                  <a:pt x="1429305" y="2148395"/>
                  <a:pt x="1439527" y="2140684"/>
                  <a:pt x="1447060" y="2130640"/>
                </a:cubicBezTo>
                <a:cubicBezTo>
                  <a:pt x="1455938" y="2118803"/>
                  <a:pt x="1463795" y="2106128"/>
                  <a:pt x="1473693" y="2095130"/>
                </a:cubicBezTo>
                <a:cubicBezTo>
                  <a:pt x="1490491" y="2076466"/>
                  <a:pt x="1513031" y="2062757"/>
                  <a:pt x="1526959" y="2041864"/>
                </a:cubicBezTo>
                <a:cubicBezTo>
                  <a:pt x="1532877" y="2032986"/>
                  <a:pt x="1538049" y="2023563"/>
                  <a:pt x="1544714" y="2015231"/>
                </a:cubicBezTo>
                <a:cubicBezTo>
                  <a:pt x="1549943" y="2008695"/>
                  <a:pt x="1557448" y="2004171"/>
                  <a:pt x="1562470" y="1997475"/>
                </a:cubicBezTo>
                <a:cubicBezTo>
                  <a:pt x="1575273" y="1980404"/>
                  <a:pt x="1586143" y="1961964"/>
                  <a:pt x="1597980" y="1944209"/>
                </a:cubicBezTo>
                <a:lnTo>
                  <a:pt x="1615736" y="1917576"/>
                </a:lnTo>
                <a:cubicBezTo>
                  <a:pt x="1631336" y="1870773"/>
                  <a:pt x="1614302" y="1908642"/>
                  <a:pt x="1651246" y="1864310"/>
                </a:cubicBezTo>
                <a:cubicBezTo>
                  <a:pt x="1681517" y="1827985"/>
                  <a:pt x="1657813" y="1845584"/>
                  <a:pt x="1686757" y="1802167"/>
                </a:cubicBezTo>
                <a:cubicBezTo>
                  <a:pt x="1691400" y="1795203"/>
                  <a:pt x="1698594" y="1790330"/>
                  <a:pt x="1704512" y="1784411"/>
                </a:cubicBezTo>
                <a:cubicBezTo>
                  <a:pt x="1710431" y="1769615"/>
                  <a:pt x="1713822" y="1753537"/>
                  <a:pt x="1722268" y="1740023"/>
                </a:cubicBezTo>
                <a:cubicBezTo>
                  <a:pt x="1728922" y="1729377"/>
                  <a:pt x="1740864" y="1723035"/>
                  <a:pt x="1748901" y="1713390"/>
                </a:cubicBezTo>
                <a:cubicBezTo>
                  <a:pt x="1810700" y="1639231"/>
                  <a:pt x="1715480" y="1737933"/>
                  <a:pt x="1793289" y="1660124"/>
                </a:cubicBezTo>
                <a:cubicBezTo>
                  <a:pt x="1820588" y="1605525"/>
                  <a:pt x="1803702" y="1635627"/>
                  <a:pt x="1846555" y="1571347"/>
                </a:cubicBezTo>
                <a:cubicBezTo>
                  <a:pt x="1861933" y="1548280"/>
                  <a:pt x="1872585" y="1531233"/>
                  <a:pt x="1890943" y="1509204"/>
                </a:cubicBezTo>
                <a:cubicBezTo>
                  <a:pt x="1896302" y="1502774"/>
                  <a:pt x="1903834" y="1498259"/>
                  <a:pt x="1908699" y="1491448"/>
                </a:cubicBezTo>
                <a:cubicBezTo>
                  <a:pt x="1960268" y="1419252"/>
                  <a:pt x="1913124" y="1469269"/>
                  <a:pt x="1953087" y="1429304"/>
                </a:cubicBezTo>
                <a:cubicBezTo>
                  <a:pt x="1960978" y="1405632"/>
                  <a:pt x="1965094" y="1389100"/>
                  <a:pt x="1979720" y="1367161"/>
                </a:cubicBezTo>
                <a:cubicBezTo>
                  <a:pt x="1984363" y="1360197"/>
                  <a:pt x="1992247" y="1355941"/>
                  <a:pt x="1997476" y="1349405"/>
                </a:cubicBezTo>
                <a:cubicBezTo>
                  <a:pt x="2004141" y="1341073"/>
                  <a:pt x="2009029" y="1331454"/>
                  <a:pt x="2015231" y="1322772"/>
                </a:cubicBezTo>
                <a:cubicBezTo>
                  <a:pt x="2041608" y="1285845"/>
                  <a:pt x="2034388" y="1294739"/>
                  <a:pt x="2059619" y="1269506"/>
                </a:cubicBezTo>
                <a:cubicBezTo>
                  <a:pt x="2062578" y="1260628"/>
                  <a:pt x="2064312" y="1251243"/>
                  <a:pt x="2068497" y="1242873"/>
                </a:cubicBezTo>
                <a:cubicBezTo>
                  <a:pt x="2073269" y="1233330"/>
                  <a:pt x="2080050" y="1224922"/>
                  <a:pt x="2086252" y="1216240"/>
                </a:cubicBezTo>
                <a:cubicBezTo>
                  <a:pt x="2141328" y="1139133"/>
                  <a:pt x="2088783" y="1216882"/>
                  <a:pt x="2130641" y="1154097"/>
                </a:cubicBezTo>
                <a:cubicBezTo>
                  <a:pt x="2148642" y="1100090"/>
                  <a:pt x="2127771" y="1154921"/>
                  <a:pt x="2157274" y="1100831"/>
                </a:cubicBezTo>
                <a:cubicBezTo>
                  <a:pt x="2169948" y="1077595"/>
                  <a:pt x="2180947" y="1053483"/>
                  <a:pt x="2192784" y="1029809"/>
                </a:cubicBezTo>
                <a:cubicBezTo>
                  <a:pt x="2198702" y="1017972"/>
                  <a:pt x="2201182" y="1003657"/>
                  <a:pt x="2210540" y="994299"/>
                </a:cubicBezTo>
                <a:lnTo>
                  <a:pt x="2228295" y="976543"/>
                </a:lnTo>
                <a:cubicBezTo>
                  <a:pt x="2236186" y="952870"/>
                  <a:pt x="2240302" y="936340"/>
                  <a:pt x="2254928" y="914400"/>
                </a:cubicBezTo>
                <a:cubicBezTo>
                  <a:pt x="2259571" y="907436"/>
                  <a:pt x="2266765" y="902563"/>
                  <a:pt x="2272683" y="896644"/>
                </a:cubicBezTo>
                <a:cubicBezTo>
                  <a:pt x="2292703" y="836587"/>
                  <a:pt x="2266263" y="909483"/>
                  <a:pt x="2308194" y="825623"/>
                </a:cubicBezTo>
                <a:cubicBezTo>
                  <a:pt x="2312379" y="817253"/>
                  <a:pt x="2312887" y="807360"/>
                  <a:pt x="2317072" y="798990"/>
                </a:cubicBezTo>
                <a:cubicBezTo>
                  <a:pt x="2321844" y="789447"/>
                  <a:pt x="2329534" y="781621"/>
                  <a:pt x="2334827" y="772357"/>
                </a:cubicBezTo>
                <a:cubicBezTo>
                  <a:pt x="2341393" y="760867"/>
                  <a:pt x="2346016" y="748336"/>
                  <a:pt x="2352582" y="736846"/>
                </a:cubicBezTo>
                <a:cubicBezTo>
                  <a:pt x="2362965" y="718676"/>
                  <a:pt x="2385542" y="689942"/>
                  <a:pt x="2396971" y="674703"/>
                </a:cubicBezTo>
                <a:cubicBezTo>
                  <a:pt x="2419283" y="607761"/>
                  <a:pt x="2389185" y="690275"/>
                  <a:pt x="2423604" y="621437"/>
                </a:cubicBezTo>
                <a:cubicBezTo>
                  <a:pt x="2427789" y="613067"/>
                  <a:pt x="2426736" y="602191"/>
                  <a:pt x="2432481" y="594804"/>
                </a:cubicBezTo>
                <a:cubicBezTo>
                  <a:pt x="2447897" y="574983"/>
                  <a:pt x="2467991" y="559293"/>
                  <a:pt x="2485747" y="541537"/>
                </a:cubicBezTo>
                <a:cubicBezTo>
                  <a:pt x="2491666" y="535618"/>
                  <a:pt x="2498481" y="530478"/>
                  <a:pt x="2503503" y="523782"/>
                </a:cubicBezTo>
                <a:cubicBezTo>
                  <a:pt x="2521258" y="500108"/>
                  <a:pt x="2535844" y="473686"/>
                  <a:pt x="2556769" y="452761"/>
                </a:cubicBezTo>
                <a:cubicBezTo>
                  <a:pt x="2571565" y="437965"/>
                  <a:pt x="2589550" y="425783"/>
                  <a:pt x="2601157" y="408372"/>
                </a:cubicBezTo>
                <a:cubicBezTo>
                  <a:pt x="2607075" y="399494"/>
                  <a:pt x="2612082" y="389936"/>
                  <a:pt x="2618912" y="381739"/>
                </a:cubicBezTo>
                <a:cubicBezTo>
                  <a:pt x="2626949" y="372094"/>
                  <a:pt x="2637374" y="364638"/>
                  <a:pt x="2645545" y="355106"/>
                </a:cubicBezTo>
                <a:cubicBezTo>
                  <a:pt x="2655174" y="343872"/>
                  <a:pt x="2662348" y="330655"/>
                  <a:pt x="2672178" y="319596"/>
                </a:cubicBezTo>
                <a:cubicBezTo>
                  <a:pt x="2686080" y="303956"/>
                  <a:pt x="2701771" y="290003"/>
                  <a:pt x="2716567" y="275207"/>
                </a:cubicBezTo>
                <a:lnTo>
                  <a:pt x="2743200" y="248574"/>
                </a:lnTo>
                <a:lnTo>
                  <a:pt x="2769833" y="221941"/>
                </a:lnTo>
                <a:cubicBezTo>
                  <a:pt x="2778711" y="213063"/>
                  <a:pt x="2786020" y="202272"/>
                  <a:pt x="2796466" y="195308"/>
                </a:cubicBezTo>
                <a:cubicBezTo>
                  <a:pt x="2872792" y="144425"/>
                  <a:pt x="2776222" y="205430"/>
                  <a:pt x="2849732" y="168675"/>
                </a:cubicBezTo>
                <a:cubicBezTo>
                  <a:pt x="2859275" y="163903"/>
                  <a:pt x="2866822" y="155692"/>
                  <a:pt x="2876365" y="150920"/>
                </a:cubicBezTo>
                <a:cubicBezTo>
                  <a:pt x="2889105" y="144550"/>
                  <a:pt x="2927126" y="136011"/>
                  <a:pt x="2938509" y="133165"/>
                </a:cubicBezTo>
                <a:cubicBezTo>
                  <a:pt x="2969498" y="102174"/>
                  <a:pt x="2948323" y="118056"/>
                  <a:pt x="3009530" y="97654"/>
                </a:cubicBezTo>
                <a:cubicBezTo>
                  <a:pt x="3018408" y="94695"/>
                  <a:pt x="3027474" y="92251"/>
                  <a:pt x="3036163" y="88776"/>
                </a:cubicBezTo>
                <a:cubicBezTo>
                  <a:pt x="3050959" y="82858"/>
                  <a:pt x="3065320" y="75707"/>
                  <a:pt x="3080551" y="71021"/>
                </a:cubicBezTo>
                <a:cubicBezTo>
                  <a:pt x="3103874" y="63845"/>
                  <a:pt x="3127899" y="59184"/>
                  <a:pt x="3151573" y="53266"/>
                </a:cubicBezTo>
                <a:cubicBezTo>
                  <a:pt x="3163410" y="50307"/>
                  <a:pt x="3175508" y="48246"/>
                  <a:pt x="3187083" y="44388"/>
                </a:cubicBezTo>
                <a:lnTo>
                  <a:pt x="3240349" y="26633"/>
                </a:lnTo>
                <a:cubicBezTo>
                  <a:pt x="3249227" y="23674"/>
                  <a:pt x="3257903" y="20025"/>
                  <a:pt x="3266982" y="17755"/>
                </a:cubicBezTo>
                <a:lnTo>
                  <a:pt x="3338004" y="0"/>
                </a:lnTo>
                <a:cubicBezTo>
                  <a:pt x="3447495" y="2959"/>
                  <a:pt x="3557070" y="3667"/>
                  <a:pt x="3666477" y="8877"/>
                </a:cubicBezTo>
                <a:cubicBezTo>
                  <a:pt x="3712165" y="11053"/>
                  <a:pt x="3711987" y="22530"/>
                  <a:pt x="3755254" y="35510"/>
                </a:cubicBezTo>
                <a:cubicBezTo>
                  <a:pt x="3769707" y="39846"/>
                  <a:pt x="3785085" y="40418"/>
                  <a:pt x="3799643" y="44388"/>
                </a:cubicBezTo>
                <a:cubicBezTo>
                  <a:pt x="3817699" y="49312"/>
                  <a:pt x="3835154" y="56225"/>
                  <a:pt x="3852909" y="62143"/>
                </a:cubicBezTo>
                <a:cubicBezTo>
                  <a:pt x="3861787" y="65102"/>
                  <a:pt x="3870366" y="69186"/>
                  <a:pt x="3879542" y="71021"/>
                </a:cubicBezTo>
                <a:cubicBezTo>
                  <a:pt x="3987686" y="92651"/>
                  <a:pt x="3853298" y="63864"/>
                  <a:pt x="3977196" y="97654"/>
                </a:cubicBezTo>
                <a:cubicBezTo>
                  <a:pt x="3991753" y="101624"/>
                  <a:pt x="4006854" y="103259"/>
                  <a:pt x="4021584" y="106532"/>
                </a:cubicBezTo>
                <a:cubicBezTo>
                  <a:pt x="4033495" y="109179"/>
                  <a:pt x="4045036" y="113554"/>
                  <a:pt x="4057095" y="115409"/>
                </a:cubicBezTo>
                <a:cubicBezTo>
                  <a:pt x="4119609" y="125026"/>
                  <a:pt x="4134257" y="120720"/>
                  <a:pt x="4190260" y="133165"/>
                </a:cubicBezTo>
                <a:cubicBezTo>
                  <a:pt x="4199395" y="135195"/>
                  <a:pt x="4207895" y="139471"/>
                  <a:pt x="4216893" y="142042"/>
                </a:cubicBezTo>
                <a:cubicBezTo>
                  <a:pt x="4228625" y="145394"/>
                  <a:pt x="4240672" y="147568"/>
                  <a:pt x="4252404" y="150920"/>
                </a:cubicBezTo>
                <a:cubicBezTo>
                  <a:pt x="4293095" y="162546"/>
                  <a:pt x="4266763" y="155321"/>
                  <a:pt x="4305670" y="177553"/>
                </a:cubicBezTo>
                <a:cubicBezTo>
                  <a:pt x="4317160" y="184119"/>
                  <a:pt x="4330169" y="187967"/>
                  <a:pt x="4341180" y="195308"/>
                </a:cubicBezTo>
                <a:cubicBezTo>
                  <a:pt x="4389923" y="227804"/>
                  <a:pt x="4323750" y="201336"/>
                  <a:pt x="4385569" y="221941"/>
                </a:cubicBezTo>
                <a:cubicBezTo>
                  <a:pt x="4445997" y="282372"/>
                  <a:pt x="4351580" y="190272"/>
                  <a:pt x="4429957" y="257452"/>
                </a:cubicBezTo>
                <a:cubicBezTo>
                  <a:pt x="4442667" y="268346"/>
                  <a:pt x="4452870" y="281940"/>
                  <a:pt x="4465468" y="292963"/>
                </a:cubicBezTo>
                <a:cubicBezTo>
                  <a:pt x="4476603" y="302706"/>
                  <a:pt x="4489611" y="310124"/>
                  <a:pt x="4500978" y="319596"/>
                </a:cubicBezTo>
                <a:cubicBezTo>
                  <a:pt x="4507408" y="324954"/>
                  <a:pt x="4512379" y="331904"/>
                  <a:pt x="4518734" y="337351"/>
                </a:cubicBezTo>
                <a:cubicBezTo>
                  <a:pt x="4533121" y="349682"/>
                  <a:pt x="4548862" y="360384"/>
                  <a:pt x="4563122" y="372862"/>
                </a:cubicBezTo>
                <a:cubicBezTo>
                  <a:pt x="4572570" y="381130"/>
                  <a:pt x="4580110" y="391458"/>
                  <a:pt x="4589755" y="399495"/>
                </a:cubicBezTo>
                <a:cubicBezTo>
                  <a:pt x="4621556" y="425995"/>
                  <a:pt x="4661810" y="432119"/>
                  <a:pt x="4687409" y="470516"/>
                </a:cubicBezTo>
                <a:cubicBezTo>
                  <a:pt x="4704867" y="496702"/>
                  <a:pt x="4706166" y="502422"/>
                  <a:pt x="4731798" y="523782"/>
                </a:cubicBezTo>
                <a:cubicBezTo>
                  <a:pt x="4739995" y="530612"/>
                  <a:pt x="4749553" y="535619"/>
                  <a:pt x="4758431" y="541537"/>
                </a:cubicBezTo>
                <a:cubicBezTo>
                  <a:pt x="4802509" y="607655"/>
                  <a:pt x="4745862" y="526456"/>
                  <a:pt x="4802819" y="594804"/>
                </a:cubicBezTo>
                <a:cubicBezTo>
                  <a:pt x="4809650" y="603001"/>
                  <a:pt x="4813030" y="613892"/>
                  <a:pt x="4820575" y="621437"/>
                </a:cubicBezTo>
                <a:cubicBezTo>
                  <a:pt x="4831037" y="631899"/>
                  <a:pt x="4845026" y="638240"/>
                  <a:pt x="4856085" y="648070"/>
                </a:cubicBezTo>
                <a:cubicBezTo>
                  <a:pt x="4871725" y="661972"/>
                  <a:pt x="4885678" y="677662"/>
                  <a:pt x="4900474" y="692458"/>
                </a:cubicBezTo>
                <a:lnTo>
                  <a:pt x="4935984" y="727969"/>
                </a:lnTo>
                <a:cubicBezTo>
                  <a:pt x="4944862" y="736847"/>
                  <a:pt x="4955653" y="744156"/>
                  <a:pt x="4962617" y="754602"/>
                </a:cubicBezTo>
                <a:cubicBezTo>
                  <a:pt x="4986292" y="790113"/>
                  <a:pt x="4971495" y="775317"/>
                  <a:pt x="5007006" y="798990"/>
                </a:cubicBezTo>
                <a:cubicBezTo>
                  <a:pt x="5012924" y="807868"/>
                  <a:pt x="5019468" y="816359"/>
                  <a:pt x="5024761" y="825623"/>
                </a:cubicBezTo>
                <a:cubicBezTo>
                  <a:pt x="5031327" y="837113"/>
                  <a:pt x="5034391" y="850688"/>
                  <a:pt x="5042516" y="861134"/>
                </a:cubicBezTo>
                <a:cubicBezTo>
                  <a:pt x="5055363" y="877651"/>
                  <a:pt x="5075298" y="888111"/>
                  <a:pt x="5086905" y="905522"/>
                </a:cubicBezTo>
                <a:cubicBezTo>
                  <a:pt x="5110578" y="941033"/>
                  <a:pt x="5095782" y="926237"/>
                  <a:pt x="5131293" y="949910"/>
                </a:cubicBezTo>
                <a:cubicBezTo>
                  <a:pt x="5140171" y="961747"/>
                  <a:pt x="5147464" y="974959"/>
                  <a:pt x="5157926" y="985421"/>
                </a:cubicBezTo>
                <a:cubicBezTo>
                  <a:pt x="5168388" y="995883"/>
                  <a:pt x="5183808" y="1000820"/>
                  <a:pt x="5193437" y="1012054"/>
                </a:cubicBezTo>
                <a:cubicBezTo>
                  <a:pt x="5202050" y="1022102"/>
                  <a:pt x="5204178" y="1036343"/>
                  <a:pt x="5211192" y="1047565"/>
                </a:cubicBezTo>
                <a:cubicBezTo>
                  <a:pt x="5219034" y="1060112"/>
                  <a:pt x="5228196" y="1071841"/>
                  <a:pt x="5237825" y="1083075"/>
                </a:cubicBezTo>
                <a:cubicBezTo>
                  <a:pt x="5245996" y="1092607"/>
                  <a:pt x="5256287" y="1100176"/>
                  <a:pt x="5264458" y="1109708"/>
                </a:cubicBezTo>
                <a:cubicBezTo>
                  <a:pt x="5274087" y="1120942"/>
                  <a:pt x="5281462" y="1133985"/>
                  <a:pt x="5291091" y="1145219"/>
                </a:cubicBezTo>
                <a:cubicBezTo>
                  <a:pt x="5299262" y="1154751"/>
                  <a:pt x="5309687" y="1162207"/>
                  <a:pt x="5317724" y="1171852"/>
                </a:cubicBezTo>
                <a:cubicBezTo>
                  <a:pt x="5324554" y="1180049"/>
                  <a:pt x="5327934" y="1190940"/>
                  <a:pt x="5335479" y="1198485"/>
                </a:cubicBezTo>
                <a:cubicBezTo>
                  <a:pt x="5377512" y="1240518"/>
                  <a:pt x="5358511" y="1183845"/>
                  <a:pt x="5406501" y="1260629"/>
                </a:cubicBezTo>
                <a:cubicBezTo>
                  <a:pt x="5421297" y="1284303"/>
                  <a:pt x="5435901" y="1308097"/>
                  <a:pt x="5450889" y="1331650"/>
                </a:cubicBezTo>
                <a:cubicBezTo>
                  <a:pt x="5456617" y="1340652"/>
                  <a:pt x="5461099" y="1350738"/>
                  <a:pt x="5468644" y="1358283"/>
                </a:cubicBezTo>
                <a:cubicBezTo>
                  <a:pt x="5480481" y="1370120"/>
                  <a:pt x="5494111" y="1380402"/>
                  <a:pt x="5504155" y="1393794"/>
                </a:cubicBezTo>
                <a:cubicBezTo>
                  <a:pt x="5513033" y="1405631"/>
                  <a:pt x="5522188" y="1417264"/>
                  <a:pt x="5530788" y="1429304"/>
                </a:cubicBezTo>
                <a:cubicBezTo>
                  <a:pt x="5536990" y="1437986"/>
                  <a:pt x="5541517" y="1447907"/>
                  <a:pt x="5548543" y="1455937"/>
                </a:cubicBezTo>
                <a:cubicBezTo>
                  <a:pt x="5562322" y="1471685"/>
                  <a:pt x="5581325" y="1482915"/>
                  <a:pt x="5592932" y="1500326"/>
                </a:cubicBezTo>
                <a:cubicBezTo>
                  <a:pt x="5622295" y="1544371"/>
                  <a:pt x="5603140" y="1519411"/>
                  <a:pt x="5655076" y="1571347"/>
                </a:cubicBezTo>
                <a:cubicBezTo>
                  <a:pt x="5660995" y="1577266"/>
                  <a:pt x="5664890" y="1586456"/>
                  <a:pt x="5672831" y="1589103"/>
                </a:cubicBezTo>
                <a:lnTo>
                  <a:pt x="5699464" y="1597980"/>
                </a:lnTo>
                <a:cubicBezTo>
                  <a:pt x="5711301" y="1606858"/>
                  <a:pt x="5723741" y="1614984"/>
                  <a:pt x="5734975" y="1624613"/>
                </a:cubicBezTo>
                <a:cubicBezTo>
                  <a:pt x="5794791" y="1675883"/>
                  <a:pt x="5729373" y="1629755"/>
                  <a:pt x="5788241" y="1669002"/>
                </a:cubicBezTo>
                <a:cubicBezTo>
                  <a:pt x="5833577" y="1737007"/>
                  <a:pt x="5769747" y="1645034"/>
                  <a:pt x="5841507" y="1731145"/>
                </a:cubicBezTo>
                <a:cubicBezTo>
                  <a:pt x="5922067" y="1827816"/>
                  <a:pt x="5861891" y="1777505"/>
                  <a:pt x="5930283" y="1828800"/>
                </a:cubicBezTo>
                <a:cubicBezTo>
                  <a:pt x="5936202" y="1840637"/>
                  <a:pt x="5940698" y="1853299"/>
                  <a:pt x="5948039" y="1864310"/>
                </a:cubicBezTo>
                <a:cubicBezTo>
                  <a:pt x="5962226" y="1885590"/>
                  <a:pt x="5972995" y="1882548"/>
                  <a:pt x="5992427" y="1899821"/>
                </a:cubicBezTo>
                <a:cubicBezTo>
                  <a:pt x="6011194" y="1916503"/>
                  <a:pt x="6031765" y="1932194"/>
                  <a:pt x="6045693" y="1953087"/>
                </a:cubicBezTo>
                <a:cubicBezTo>
                  <a:pt x="6051611" y="1961965"/>
                  <a:pt x="6055116" y="1973055"/>
                  <a:pt x="6063448" y="1979720"/>
                </a:cubicBezTo>
                <a:cubicBezTo>
                  <a:pt x="6115796" y="2021598"/>
                  <a:pt x="6123672" y="2016137"/>
                  <a:pt x="6169980" y="2041864"/>
                </a:cubicBezTo>
                <a:cubicBezTo>
                  <a:pt x="6185064" y="2050244"/>
                  <a:pt x="6200012" y="2058925"/>
                  <a:pt x="6214369" y="2068497"/>
                </a:cubicBezTo>
                <a:cubicBezTo>
                  <a:pt x="6226680" y="2076704"/>
                  <a:pt x="6237033" y="2087789"/>
                  <a:pt x="6249879" y="2095130"/>
                </a:cubicBezTo>
                <a:cubicBezTo>
                  <a:pt x="6258004" y="2099773"/>
                  <a:pt x="6267634" y="2101048"/>
                  <a:pt x="6276512" y="2104007"/>
                </a:cubicBezTo>
                <a:cubicBezTo>
                  <a:pt x="6285390" y="2109926"/>
                  <a:pt x="6294813" y="2115098"/>
                  <a:pt x="6303145" y="2121763"/>
                </a:cubicBezTo>
                <a:cubicBezTo>
                  <a:pt x="6309681" y="2126992"/>
                  <a:pt x="6313724" y="2135212"/>
                  <a:pt x="6320901" y="2139518"/>
                </a:cubicBezTo>
                <a:cubicBezTo>
                  <a:pt x="6330001" y="2144978"/>
                  <a:pt x="6376407" y="2155614"/>
                  <a:pt x="6383044" y="2157273"/>
                </a:cubicBezTo>
                <a:cubicBezTo>
                  <a:pt x="6446462" y="2199552"/>
                  <a:pt x="6415608" y="2187608"/>
                  <a:pt x="6471821" y="2201662"/>
                </a:cubicBezTo>
                <a:cubicBezTo>
                  <a:pt x="6534280" y="2243300"/>
                  <a:pt x="6455081" y="2195385"/>
                  <a:pt x="6542843" y="2228295"/>
                </a:cubicBezTo>
                <a:cubicBezTo>
                  <a:pt x="6552833" y="2232041"/>
                  <a:pt x="6559669" y="2241847"/>
                  <a:pt x="6569476" y="2246050"/>
                </a:cubicBezTo>
                <a:cubicBezTo>
                  <a:pt x="6580690" y="2250856"/>
                  <a:pt x="6593149" y="2251969"/>
                  <a:pt x="6604986" y="2254928"/>
                </a:cubicBezTo>
                <a:cubicBezTo>
                  <a:pt x="6637356" y="2287296"/>
                  <a:pt x="6605896" y="2261927"/>
                  <a:pt x="6658252" y="2281561"/>
                </a:cubicBezTo>
                <a:cubicBezTo>
                  <a:pt x="6670643" y="2286208"/>
                  <a:pt x="6681475" y="2294401"/>
                  <a:pt x="6693763" y="2299316"/>
                </a:cubicBezTo>
                <a:cubicBezTo>
                  <a:pt x="6711140" y="2306267"/>
                  <a:pt x="6729274" y="2311153"/>
                  <a:pt x="6747029" y="2317071"/>
                </a:cubicBezTo>
                <a:cubicBezTo>
                  <a:pt x="6755907" y="2320030"/>
                  <a:pt x="6764351" y="2325018"/>
                  <a:pt x="6773662" y="2325949"/>
                </a:cubicBezTo>
                <a:lnTo>
                  <a:pt x="6862439" y="2334827"/>
                </a:lnTo>
                <a:cubicBezTo>
                  <a:pt x="7039829" y="2379172"/>
                  <a:pt x="6784517" y="2314383"/>
                  <a:pt x="6924582" y="2352582"/>
                </a:cubicBezTo>
                <a:cubicBezTo>
                  <a:pt x="6948125" y="2359003"/>
                  <a:pt x="6971930" y="2364419"/>
                  <a:pt x="6995604" y="2370337"/>
                </a:cubicBezTo>
                <a:cubicBezTo>
                  <a:pt x="7007441" y="2373296"/>
                  <a:pt x="7019539" y="2375357"/>
                  <a:pt x="7031114" y="2379215"/>
                </a:cubicBezTo>
                <a:cubicBezTo>
                  <a:pt x="7064782" y="2390438"/>
                  <a:pt x="7077140" y="2396322"/>
                  <a:pt x="7119891" y="2396970"/>
                </a:cubicBezTo>
                <a:cubicBezTo>
                  <a:pt x="7294465" y="2399615"/>
                  <a:pt x="7469080" y="2396970"/>
                  <a:pt x="7643674" y="2396970"/>
                </a:cubicBezTo>
              </a:path>
            </a:pathLst>
          </a:custGeom>
          <a:ln w="76200"/>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5807968" y="5373216"/>
            <a:ext cx="2217944"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Time</a:t>
            </a:r>
          </a:p>
        </p:txBody>
      </p:sp>
      <p:sp>
        <p:nvSpPr>
          <p:cNvPr id="9" name="Rectangle 8"/>
          <p:cNvSpPr/>
          <p:nvPr/>
        </p:nvSpPr>
        <p:spPr>
          <a:xfrm rot="16200000">
            <a:off x="1238660" y="3086962"/>
            <a:ext cx="1548172"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Revenue £</a:t>
            </a:r>
          </a:p>
        </p:txBody>
      </p:sp>
      <p:cxnSp>
        <p:nvCxnSpPr>
          <p:cNvPr id="17" name="Straight Connector 16"/>
          <p:cNvCxnSpPr/>
          <p:nvPr/>
        </p:nvCxnSpPr>
        <p:spPr>
          <a:xfrm>
            <a:off x="3935760" y="1570804"/>
            <a:ext cx="0" cy="3456384"/>
          </a:xfrm>
          <a:prstGeom prst="line">
            <a:avLst/>
          </a:prstGeom>
          <a:ln/>
        </p:spPr>
        <p:style>
          <a:lnRef idx="1">
            <a:schemeClr val="dk1"/>
          </a:lnRef>
          <a:fillRef idx="0">
            <a:schemeClr val="dk1"/>
          </a:fillRef>
          <a:effectRef idx="0">
            <a:schemeClr val="dk1"/>
          </a:effectRef>
          <a:fontRef idx="minor">
            <a:schemeClr val="tx1"/>
          </a:fontRef>
        </p:style>
      </p:cxnSp>
      <p:sp>
        <p:nvSpPr>
          <p:cNvPr id="19" name="Rounded Rectangle 18"/>
          <p:cNvSpPr/>
          <p:nvPr/>
        </p:nvSpPr>
        <p:spPr>
          <a:xfrm>
            <a:off x="2502099" y="5229200"/>
            <a:ext cx="1289645"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Development</a:t>
            </a:r>
          </a:p>
        </p:txBody>
      </p:sp>
    </p:spTree>
    <p:extLst>
      <p:ext uri="{BB962C8B-B14F-4D97-AF65-F5344CB8AC3E}">
        <p14:creationId xmlns:p14="http://schemas.microsoft.com/office/powerpoint/2010/main" val="1012021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dirty="0"/>
              <a:t>a) Push factors:</a:t>
            </a:r>
          </a:p>
          <a:p>
            <a:pPr marL="857250" lvl="1" indent="-457200">
              <a:buFont typeface="Wingdings" panose="05000000000000000000" pitchFamily="2" charset="2"/>
              <a:buChar char="§"/>
            </a:pPr>
            <a:r>
              <a:rPr lang="en-GB" sz="2600" dirty="0"/>
              <a:t>saturated markets</a:t>
            </a:r>
          </a:p>
          <a:p>
            <a:pPr marL="857250" lvl="1" indent="-457200">
              <a:buFont typeface="Wingdings" panose="05000000000000000000" pitchFamily="2" charset="2"/>
              <a:buChar char="§"/>
            </a:pPr>
            <a:r>
              <a:rPr lang="en-GB" sz="2600" dirty="0"/>
              <a:t>competition</a:t>
            </a:r>
          </a:p>
          <a:p>
            <a:pPr marL="0" indent="0">
              <a:buNone/>
            </a:pPr>
            <a:r>
              <a:rPr lang="en-GB" dirty="0"/>
              <a:t>b) Pull factors:</a:t>
            </a:r>
          </a:p>
          <a:p>
            <a:pPr marL="857250" lvl="1" indent="-457200">
              <a:buFont typeface="Wingdings" panose="05000000000000000000" pitchFamily="2" charset="2"/>
              <a:buChar char="§"/>
            </a:pPr>
            <a:r>
              <a:rPr lang="en-GB" sz="2600" dirty="0"/>
              <a:t>economies of scale</a:t>
            </a:r>
          </a:p>
          <a:p>
            <a:pPr marL="857250" lvl="1" indent="-457200">
              <a:buFont typeface="Wingdings" panose="05000000000000000000" pitchFamily="2" charset="2"/>
              <a:buChar char="§"/>
            </a:pPr>
            <a:r>
              <a:rPr lang="en-GB" sz="2600" dirty="0"/>
              <a:t>risk spreading</a:t>
            </a:r>
          </a:p>
          <a:p>
            <a:pPr marL="0" indent="0">
              <a:buNone/>
            </a:pPr>
            <a:r>
              <a:rPr lang="en-GB" dirty="0"/>
              <a:t>c) Possibility of off-shoring and outsourcing</a:t>
            </a:r>
          </a:p>
          <a:p>
            <a:pPr marL="0" indent="0">
              <a:buNone/>
            </a:pPr>
            <a:r>
              <a:rPr lang="en-GB" dirty="0"/>
              <a:t>d) Extending the product life cycle by selling in multiple markets</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0" y="27102"/>
            <a:ext cx="11463131"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Product lifecycle extension</a:t>
            </a:r>
            <a:endParaRPr lang="en-GB" dirty="0"/>
          </a:p>
        </p:txBody>
      </p:sp>
      <p:sp>
        <p:nvSpPr>
          <p:cNvPr id="4" name="Rounded Rectangle 3"/>
          <p:cNvSpPr/>
          <p:nvPr/>
        </p:nvSpPr>
        <p:spPr>
          <a:xfrm>
            <a:off x="1702204" y="1282772"/>
            <a:ext cx="8928992" cy="48965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p:cNvCxnSpPr/>
          <p:nvPr/>
        </p:nvCxnSpPr>
        <p:spPr>
          <a:xfrm>
            <a:off x="2423592" y="1772816"/>
            <a:ext cx="0" cy="34563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423592" y="5157193"/>
            <a:ext cx="8244408" cy="401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31557" y="1532087"/>
            <a:ext cx="0" cy="3456384"/>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015733" y="1532087"/>
            <a:ext cx="0" cy="3456384"/>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472264" y="1532087"/>
            <a:ext cx="0" cy="3456384"/>
          </a:xfrm>
          <a:prstGeom prst="line">
            <a:avLst/>
          </a:prstGeom>
          <a:ln/>
        </p:spPr>
        <p:style>
          <a:lnRef idx="1">
            <a:schemeClr val="dk1"/>
          </a:lnRef>
          <a:fillRef idx="0">
            <a:schemeClr val="dk1"/>
          </a:fillRef>
          <a:effectRef idx="0">
            <a:schemeClr val="dk1"/>
          </a:effectRef>
          <a:fontRef idx="minor">
            <a:schemeClr val="tx1"/>
          </a:fontRef>
        </p:style>
      </p:cxnSp>
      <p:sp>
        <p:nvSpPr>
          <p:cNvPr id="18" name="Rounded Rectangle 17"/>
          <p:cNvSpPr/>
          <p:nvPr/>
        </p:nvSpPr>
        <p:spPr>
          <a:xfrm>
            <a:off x="4063405" y="394018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Introduction</a:t>
            </a:r>
          </a:p>
        </p:txBody>
      </p:sp>
      <p:sp>
        <p:nvSpPr>
          <p:cNvPr id="11" name="Rounded Rectangle 10"/>
          <p:cNvSpPr/>
          <p:nvPr/>
        </p:nvSpPr>
        <p:spPr>
          <a:xfrm>
            <a:off x="5467063" y="286694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Growth</a:t>
            </a:r>
          </a:p>
        </p:txBody>
      </p:sp>
      <p:sp>
        <p:nvSpPr>
          <p:cNvPr id="12" name="Rounded Rectangle 11"/>
          <p:cNvSpPr/>
          <p:nvPr/>
        </p:nvSpPr>
        <p:spPr>
          <a:xfrm>
            <a:off x="7072939" y="2434900"/>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Maturity</a:t>
            </a:r>
          </a:p>
        </p:txBody>
      </p:sp>
      <p:sp>
        <p:nvSpPr>
          <p:cNvPr id="14" name="Rounded Rectangle 13"/>
          <p:cNvSpPr/>
          <p:nvPr/>
        </p:nvSpPr>
        <p:spPr>
          <a:xfrm>
            <a:off x="8760296" y="386104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Decline</a:t>
            </a:r>
          </a:p>
        </p:txBody>
      </p:sp>
      <p:sp>
        <p:nvSpPr>
          <p:cNvPr id="5" name="Freeform 4"/>
          <p:cNvSpPr/>
          <p:nvPr/>
        </p:nvSpPr>
        <p:spPr>
          <a:xfrm>
            <a:off x="3348272" y="2410021"/>
            <a:ext cx="7140217" cy="2787588"/>
          </a:xfrm>
          <a:custGeom>
            <a:avLst/>
            <a:gdLst>
              <a:gd name="connsiteX0" fmla="*/ 0 w 7643674"/>
              <a:gd name="connsiteY0" fmla="*/ 2760955 h 2787588"/>
              <a:gd name="connsiteX1" fmla="*/ 168676 w 7643674"/>
              <a:gd name="connsiteY1" fmla="*/ 2769833 h 2787588"/>
              <a:gd name="connsiteX2" fmla="*/ 195309 w 7643674"/>
              <a:gd name="connsiteY2" fmla="*/ 2778710 h 2787588"/>
              <a:gd name="connsiteX3" fmla="*/ 239697 w 7643674"/>
              <a:gd name="connsiteY3" fmla="*/ 2787588 h 2787588"/>
              <a:gd name="connsiteX4" fmla="*/ 363984 w 7643674"/>
              <a:gd name="connsiteY4" fmla="*/ 2769833 h 2787588"/>
              <a:gd name="connsiteX5" fmla="*/ 417250 w 7643674"/>
              <a:gd name="connsiteY5" fmla="*/ 2752077 h 2787588"/>
              <a:gd name="connsiteX6" fmla="*/ 443883 w 7643674"/>
              <a:gd name="connsiteY6" fmla="*/ 2743200 h 2787588"/>
              <a:gd name="connsiteX7" fmla="*/ 470516 w 7643674"/>
              <a:gd name="connsiteY7" fmla="*/ 2734322 h 2787588"/>
              <a:gd name="connsiteX8" fmla="*/ 612559 w 7643674"/>
              <a:gd name="connsiteY8" fmla="*/ 2707689 h 2787588"/>
              <a:gd name="connsiteX9" fmla="*/ 639192 w 7643674"/>
              <a:gd name="connsiteY9" fmla="*/ 2689934 h 2787588"/>
              <a:gd name="connsiteX10" fmla="*/ 683580 w 7643674"/>
              <a:gd name="connsiteY10" fmla="*/ 2681056 h 2787588"/>
              <a:gd name="connsiteX11" fmla="*/ 719091 w 7643674"/>
              <a:gd name="connsiteY11" fmla="*/ 2672178 h 2787588"/>
              <a:gd name="connsiteX12" fmla="*/ 772357 w 7643674"/>
              <a:gd name="connsiteY12" fmla="*/ 2654423 h 2787588"/>
              <a:gd name="connsiteX13" fmla="*/ 798990 w 7643674"/>
              <a:gd name="connsiteY13" fmla="*/ 2645545 h 2787588"/>
              <a:gd name="connsiteX14" fmla="*/ 878889 w 7643674"/>
              <a:gd name="connsiteY14" fmla="*/ 2601157 h 2787588"/>
              <a:gd name="connsiteX15" fmla="*/ 932155 w 7643674"/>
              <a:gd name="connsiteY15" fmla="*/ 2565646 h 2787588"/>
              <a:gd name="connsiteX16" fmla="*/ 985421 w 7643674"/>
              <a:gd name="connsiteY16" fmla="*/ 2530136 h 2787588"/>
              <a:gd name="connsiteX17" fmla="*/ 1012054 w 7643674"/>
              <a:gd name="connsiteY17" fmla="*/ 2512380 h 2787588"/>
              <a:gd name="connsiteX18" fmla="*/ 1038687 w 7643674"/>
              <a:gd name="connsiteY18" fmla="*/ 2485747 h 2787588"/>
              <a:gd name="connsiteX19" fmla="*/ 1065320 w 7643674"/>
              <a:gd name="connsiteY19" fmla="*/ 2467992 h 2787588"/>
              <a:gd name="connsiteX20" fmla="*/ 1127464 w 7643674"/>
              <a:gd name="connsiteY20" fmla="*/ 2405848 h 2787588"/>
              <a:gd name="connsiteX21" fmla="*/ 1154097 w 7643674"/>
              <a:gd name="connsiteY21" fmla="*/ 2379215 h 2787588"/>
              <a:gd name="connsiteX22" fmla="*/ 1180730 w 7643674"/>
              <a:gd name="connsiteY22" fmla="*/ 2361460 h 2787588"/>
              <a:gd name="connsiteX23" fmla="*/ 1216241 w 7643674"/>
              <a:gd name="connsiteY23" fmla="*/ 2325949 h 2787588"/>
              <a:gd name="connsiteX24" fmla="*/ 1242874 w 7643674"/>
              <a:gd name="connsiteY24" fmla="*/ 2308194 h 2787588"/>
              <a:gd name="connsiteX25" fmla="*/ 1260629 w 7643674"/>
              <a:gd name="connsiteY25" fmla="*/ 2290438 h 2787588"/>
              <a:gd name="connsiteX26" fmla="*/ 1278384 w 7643674"/>
              <a:gd name="connsiteY26" fmla="*/ 2263805 h 2787588"/>
              <a:gd name="connsiteX27" fmla="*/ 1305017 w 7643674"/>
              <a:gd name="connsiteY27" fmla="*/ 2254928 h 2787588"/>
              <a:gd name="connsiteX28" fmla="*/ 1349406 w 7643674"/>
              <a:gd name="connsiteY28" fmla="*/ 2228295 h 2787588"/>
              <a:gd name="connsiteX29" fmla="*/ 1420427 w 7643674"/>
              <a:gd name="connsiteY29" fmla="*/ 2157273 h 2787588"/>
              <a:gd name="connsiteX30" fmla="*/ 1447060 w 7643674"/>
              <a:gd name="connsiteY30" fmla="*/ 2130640 h 2787588"/>
              <a:gd name="connsiteX31" fmla="*/ 1473693 w 7643674"/>
              <a:gd name="connsiteY31" fmla="*/ 2095130 h 2787588"/>
              <a:gd name="connsiteX32" fmla="*/ 1526959 w 7643674"/>
              <a:gd name="connsiteY32" fmla="*/ 2041864 h 2787588"/>
              <a:gd name="connsiteX33" fmla="*/ 1544714 w 7643674"/>
              <a:gd name="connsiteY33" fmla="*/ 2015231 h 2787588"/>
              <a:gd name="connsiteX34" fmla="*/ 1562470 w 7643674"/>
              <a:gd name="connsiteY34" fmla="*/ 1997475 h 2787588"/>
              <a:gd name="connsiteX35" fmla="*/ 1597980 w 7643674"/>
              <a:gd name="connsiteY35" fmla="*/ 1944209 h 2787588"/>
              <a:gd name="connsiteX36" fmla="*/ 1615736 w 7643674"/>
              <a:gd name="connsiteY36" fmla="*/ 1917576 h 2787588"/>
              <a:gd name="connsiteX37" fmla="*/ 1651246 w 7643674"/>
              <a:gd name="connsiteY37" fmla="*/ 1864310 h 2787588"/>
              <a:gd name="connsiteX38" fmla="*/ 1686757 w 7643674"/>
              <a:gd name="connsiteY38" fmla="*/ 1802167 h 2787588"/>
              <a:gd name="connsiteX39" fmla="*/ 1704512 w 7643674"/>
              <a:gd name="connsiteY39" fmla="*/ 1784411 h 2787588"/>
              <a:gd name="connsiteX40" fmla="*/ 1722268 w 7643674"/>
              <a:gd name="connsiteY40" fmla="*/ 1740023 h 2787588"/>
              <a:gd name="connsiteX41" fmla="*/ 1748901 w 7643674"/>
              <a:gd name="connsiteY41" fmla="*/ 1713390 h 2787588"/>
              <a:gd name="connsiteX42" fmla="*/ 1793289 w 7643674"/>
              <a:gd name="connsiteY42" fmla="*/ 1660124 h 2787588"/>
              <a:gd name="connsiteX43" fmla="*/ 1846555 w 7643674"/>
              <a:gd name="connsiteY43" fmla="*/ 1571347 h 2787588"/>
              <a:gd name="connsiteX44" fmla="*/ 1890943 w 7643674"/>
              <a:gd name="connsiteY44" fmla="*/ 1509204 h 2787588"/>
              <a:gd name="connsiteX45" fmla="*/ 1908699 w 7643674"/>
              <a:gd name="connsiteY45" fmla="*/ 1491448 h 2787588"/>
              <a:gd name="connsiteX46" fmla="*/ 1953087 w 7643674"/>
              <a:gd name="connsiteY46" fmla="*/ 1429304 h 2787588"/>
              <a:gd name="connsiteX47" fmla="*/ 1979720 w 7643674"/>
              <a:gd name="connsiteY47" fmla="*/ 1367161 h 2787588"/>
              <a:gd name="connsiteX48" fmla="*/ 1997476 w 7643674"/>
              <a:gd name="connsiteY48" fmla="*/ 1349405 h 2787588"/>
              <a:gd name="connsiteX49" fmla="*/ 2015231 w 7643674"/>
              <a:gd name="connsiteY49" fmla="*/ 1322772 h 2787588"/>
              <a:gd name="connsiteX50" fmla="*/ 2059619 w 7643674"/>
              <a:gd name="connsiteY50" fmla="*/ 1269506 h 2787588"/>
              <a:gd name="connsiteX51" fmla="*/ 2068497 w 7643674"/>
              <a:gd name="connsiteY51" fmla="*/ 1242873 h 2787588"/>
              <a:gd name="connsiteX52" fmla="*/ 2086252 w 7643674"/>
              <a:gd name="connsiteY52" fmla="*/ 1216240 h 2787588"/>
              <a:gd name="connsiteX53" fmla="*/ 2130641 w 7643674"/>
              <a:gd name="connsiteY53" fmla="*/ 1154097 h 2787588"/>
              <a:gd name="connsiteX54" fmla="*/ 2157274 w 7643674"/>
              <a:gd name="connsiteY54" fmla="*/ 1100831 h 2787588"/>
              <a:gd name="connsiteX55" fmla="*/ 2192784 w 7643674"/>
              <a:gd name="connsiteY55" fmla="*/ 1029809 h 2787588"/>
              <a:gd name="connsiteX56" fmla="*/ 2210540 w 7643674"/>
              <a:gd name="connsiteY56" fmla="*/ 994299 h 2787588"/>
              <a:gd name="connsiteX57" fmla="*/ 2228295 w 7643674"/>
              <a:gd name="connsiteY57" fmla="*/ 976543 h 2787588"/>
              <a:gd name="connsiteX58" fmla="*/ 2254928 w 7643674"/>
              <a:gd name="connsiteY58" fmla="*/ 914400 h 2787588"/>
              <a:gd name="connsiteX59" fmla="*/ 2272683 w 7643674"/>
              <a:gd name="connsiteY59" fmla="*/ 896644 h 2787588"/>
              <a:gd name="connsiteX60" fmla="*/ 2308194 w 7643674"/>
              <a:gd name="connsiteY60" fmla="*/ 825623 h 2787588"/>
              <a:gd name="connsiteX61" fmla="*/ 2317072 w 7643674"/>
              <a:gd name="connsiteY61" fmla="*/ 798990 h 2787588"/>
              <a:gd name="connsiteX62" fmla="*/ 2334827 w 7643674"/>
              <a:gd name="connsiteY62" fmla="*/ 772357 h 2787588"/>
              <a:gd name="connsiteX63" fmla="*/ 2352582 w 7643674"/>
              <a:gd name="connsiteY63" fmla="*/ 736846 h 2787588"/>
              <a:gd name="connsiteX64" fmla="*/ 2396971 w 7643674"/>
              <a:gd name="connsiteY64" fmla="*/ 674703 h 2787588"/>
              <a:gd name="connsiteX65" fmla="*/ 2423604 w 7643674"/>
              <a:gd name="connsiteY65" fmla="*/ 621437 h 2787588"/>
              <a:gd name="connsiteX66" fmla="*/ 2432481 w 7643674"/>
              <a:gd name="connsiteY66" fmla="*/ 594804 h 2787588"/>
              <a:gd name="connsiteX67" fmla="*/ 2485747 w 7643674"/>
              <a:gd name="connsiteY67" fmla="*/ 541537 h 2787588"/>
              <a:gd name="connsiteX68" fmla="*/ 2503503 w 7643674"/>
              <a:gd name="connsiteY68" fmla="*/ 523782 h 2787588"/>
              <a:gd name="connsiteX69" fmla="*/ 2556769 w 7643674"/>
              <a:gd name="connsiteY69" fmla="*/ 452761 h 2787588"/>
              <a:gd name="connsiteX70" fmla="*/ 2601157 w 7643674"/>
              <a:gd name="connsiteY70" fmla="*/ 408372 h 2787588"/>
              <a:gd name="connsiteX71" fmla="*/ 2618912 w 7643674"/>
              <a:gd name="connsiteY71" fmla="*/ 381739 h 2787588"/>
              <a:gd name="connsiteX72" fmla="*/ 2645545 w 7643674"/>
              <a:gd name="connsiteY72" fmla="*/ 355106 h 2787588"/>
              <a:gd name="connsiteX73" fmla="*/ 2672178 w 7643674"/>
              <a:gd name="connsiteY73" fmla="*/ 319596 h 2787588"/>
              <a:gd name="connsiteX74" fmla="*/ 2716567 w 7643674"/>
              <a:gd name="connsiteY74" fmla="*/ 275207 h 2787588"/>
              <a:gd name="connsiteX75" fmla="*/ 2743200 w 7643674"/>
              <a:gd name="connsiteY75" fmla="*/ 248574 h 2787588"/>
              <a:gd name="connsiteX76" fmla="*/ 2769833 w 7643674"/>
              <a:gd name="connsiteY76" fmla="*/ 221941 h 2787588"/>
              <a:gd name="connsiteX77" fmla="*/ 2796466 w 7643674"/>
              <a:gd name="connsiteY77" fmla="*/ 195308 h 2787588"/>
              <a:gd name="connsiteX78" fmla="*/ 2849732 w 7643674"/>
              <a:gd name="connsiteY78" fmla="*/ 168675 h 2787588"/>
              <a:gd name="connsiteX79" fmla="*/ 2876365 w 7643674"/>
              <a:gd name="connsiteY79" fmla="*/ 150920 h 2787588"/>
              <a:gd name="connsiteX80" fmla="*/ 2938509 w 7643674"/>
              <a:gd name="connsiteY80" fmla="*/ 133165 h 2787588"/>
              <a:gd name="connsiteX81" fmla="*/ 3009530 w 7643674"/>
              <a:gd name="connsiteY81" fmla="*/ 97654 h 2787588"/>
              <a:gd name="connsiteX82" fmla="*/ 3036163 w 7643674"/>
              <a:gd name="connsiteY82" fmla="*/ 88776 h 2787588"/>
              <a:gd name="connsiteX83" fmla="*/ 3080551 w 7643674"/>
              <a:gd name="connsiteY83" fmla="*/ 71021 h 2787588"/>
              <a:gd name="connsiteX84" fmla="*/ 3151573 w 7643674"/>
              <a:gd name="connsiteY84" fmla="*/ 53266 h 2787588"/>
              <a:gd name="connsiteX85" fmla="*/ 3187083 w 7643674"/>
              <a:gd name="connsiteY85" fmla="*/ 44388 h 2787588"/>
              <a:gd name="connsiteX86" fmla="*/ 3240349 w 7643674"/>
              <a:gd name="connsiteY86" fmla="*/ 26633 h 2787588"/>
              <a:gd name="connsiteX87" fmla="*/ 3266982 w 7643674"/>
              <a:gd name="connsiteY87" fmla="*/ 17755 h 2787588"/>
              <a:gd name="connsiteX88" fmla="*/ 3338004 w 7643674"/>
              <a:gd name="connsiteY88" fmla="*/ 0 h 2787588"/>
              <a:gd name="connsiteX89" fmla="*/ 3666477 w 7643674"/>
              <a:gd name="connsiteY89" fmla="*/ 8877 h 2787588"/>
              <a:gd name="connsiteX90" fmla="*/ 3755254 w 7643674"/>
              <a:gd name="connsiteY90" fmla="*/ 35510 h 2787588"/>
              <a:gd name="connsiteX91" fmla="*/ 3799643 w 7643674"/>
              <a:gd name="connsiteY91" fmla="*/ 44388 h 2787588"/>
              <a:gd name="connsiteX92" fmla="*/ 3852909 w 7643674"/>
              <a:gd name="connsiteY92" fmla="*/ 62143 h 2787588"/>
              <a:gd name="connsiteX93" fmla="*/ 3879542 w 7643674"/>
              <a:gd name="connsiteY93" fmla="*/ 71021 h 2787588"/>
              <a:gd name="connsiteX94" fmla="*/ 3977196 w 7643674"/>
              <a:gd name="connsiteY94" fmla="*/ 97654 h 2787588"/>
              <a:gd name="connsiteX95" fmla="*/ 4021584 w 7643674"/>
              <a:gd name="connsiteY95" fmla="*/ 106532 h 2787588"/>
              <a:gd name="connsiteX96" fmla="*/ 4057095 w 7643674"/>
              <a:gd name="connsiteY96" fmla="*/ 115409 h 2787588"/>
              <a:gd name="connsiteX97" fmla="*/ 4190260 w 7643674"/>
              <a:gd name="connsiteY97" fmla="*/ 133165 h 2787588"/>
              <a:gd name="connsiteX98" fmla="*/ 4216893 w 7643674"/>
              <a:gd name="connsiteY98" fmla="*/ 142042 h 2787588"/>
              <a:gd name="connsiteX99" fmla="*/ 4252404 w 7643674"/>
              <a:gd name="connsiteY99" fmla="*/ 150920 h 2787588"/>
              <a:gd name="connsiteX100" fmla="*/ 4305670 w 7643674"/>
              <a:gd name="connsiteY100" fmla="*/ 177553 h 2787588"/>
              <a:gd name="connsiteX101" fmla="*/ 4341180 w 7643674"/>
              <a:gd name="connsiteY101" fmla="*/ 195308 h 2787588"/>
              <a:gd name="connsiteX102" fmla="*/ 4385569 w 7643674"/>
              <a:gd name="connsiteY102" fmla="*/ 221941 h 2787588"/>
              <a:gd name="connsiteX103" fmla="*/ 4429957 w 7643674"/>
              <a:gd name="connsiteY103" fmla="*/ 257452 h 2787588"/>
              <a:gd name="connsiteX104" fmla="*/ 4465468 w 7643674"/>
              <a:gd name="connsiteY104" fmla="*/ 292963 h 2787588"/>
              <a:gd name="connsiteX105" fmla="*/ 4500978 w 7643674"/>
              <a:gd name="connsiteY105" fmla="*/ 319596 h 2787588"/>
              <a:gd name="connsiteX106" fmla="*/ 4518734 w 7643674"/>
              <a:gd name="connsiteY106" fmla="*/ 337351 h 2787588"/>
              <a:gd name="connsiteX107" fmla="*/ 4563122 w 7643674"/>
              <a:gd name="connsiteY107" fmla="*/ 372862 h 2787588"/>
              <a:gd name="connsiteX108" fmla="*/ 4589755 w 7643674"/>
              <a:gd name="connsiteY108" fmla="*/ 399495 h 2787588"/>
              <a:gd name="connsiteX109" fmla="*/ 4687409 w 7643674"/>
              <a:gd name="connsiteY109" fmla="*/ 470516 h 2787588"/>
              <a:gd name="connsiteX110" fmla="*/ 4731798 w 7643674"/>
              <a:gd name="connsiteY110" fmla="*/ 523782 h 2787588"/>
              <a:gd name="connsiteX111" fmla="*/ 4758431 w 7643674"/>
              <a:gd name="connsiteY111" fmla="*/ 541537 h 2787588"/>
              <a:gd name="connsiteX112" fmla="*/ 4802819 w 7643674"/>
              <a:gd name="connsiteY112" fmla="*/ 594804 h 2787588"/>
              <a:gd name="connsiteX113" fmla="*/ 4820575 w 7643674"/>
              <a:gd name="connsiteY113" fmla="*/ 621437 h 2787588"/>
              <a:gd name="connsiteX114" fmla="*/ 4856085 w 7643674"/>
              <a:gd name="connsiteY114" fmla="*/ 648070 h 2787588"/>
              <a:gd name="connsiteX115" fmla="*/ 4900474 w 7643674"/>
              <a:gd name="connsiteY115" fmla="*/ 692458 h 2787588"/>
              <a:gd name="connsiteX116" fmla="*/ 4935984 w 7643674"/>
              <a:gd name="connsiteY116" fmla="*/ 727969 h 2787588"/>
              <a:gd name="connsiteX117" fmla="*/ 4962617 w 7643674"/>
              <a:gd name="connsiteY117" fmla="*/ 754602 h 2787588"/>
              <a:gd name="connsiteX118" fmla="*/ 5007006 w 7643674"/>
              <a:gd name="connsiteY118" fmla="*/ 798990 h 2787588"/>
              <a:gd name="connsiteX119" fmla="*/ 5024761 w 7643674"/>
              <a:gd name="connsiteY119" fmla="*/ 825623 h 2787588"/>
              <a:gd name="connsiteX120" fmla="*/ 5042516 w 7643674"/>
              <a:gd name="connsiteY120" fmla="*/ 861134 h 2787588"/>
              <a:gd name="connsiteX121" fmla="*/ 5086905 w 7643674"/>
              <a:gd name="connsiteY121" fmla="*/ 905522 h 2787588"/>
              <a:gd name="connsiteX122" fmla="*/ 5131293 w 7643674"/>
              <a:gd name="connsiteY122" fmla="*/ 949910 h 2787588"/>
              <a:gd name="connsiteX123" fmla="*/ 5157926 w 7643674"/>
              <a:gd name="connsiteY123" fmla="*/ 985421 h 2787588"/>
              <a:gd name="connsiteX124" fmla="*/ 5193437 w 7643674"/>
              <a:gd name="connsiteY124" fmla="*/ 1012054 h 2787588"/>
              <a:gd name="connsiteX125" fmla="*/ 5211192 w 7643674"/>
              <a:gd name="connsiteY125" fmla="*/ 1047565 h 2787588"/>
              <a:gd name="connsiteX126" fmla="*/ 5237825 w 7643674"/>
              <a:gd name="connsiteY126" fmla="*/ 1083075 h 2787588"/>
              <a:gd name="connsiteX127" fmla="*/ 5264458 w 7643674"/>
              <a:gd name="connsiteY127" fmla="*/ 1109708 h 2787588"/>
              <a:gd name="connsiteX128" fmla="*/ 5291091 w 7643674"/>
              <a:gd name="connsiteY128" fmla="*/ 1145219 h 2787588"/>
              <a:gd name="connsiteX129" fmla="*/ 5317724 w 7643674"/>
              <a:gd name="connsiteY129" fmla="*/ 1171852 h 2787588"/>
              <a:gd name="connsiteX130" fmla="*/ 5335479 w 7643674"/>
              <a:gd name="connsiteY130" fmla="*/ 1198485 h 2787588"/>
              <a:gd name="connsiteX131" fmla="*/ 5406501 w 7643674"/>
              <a:gd name="connsiteY131" fmla="*/ 1260629 h 2787588"/>
              <a:gd name="connsiteX132" fmla="*/ 5450889 w 7643674"/>
              <a:gd name="connsiteY132" fmla="*/ 1331650 h 2787588"/>
              <a:gd name="connsiteX133" fmla="*/ 5468644 w 7643674"/>
              <a:gd name="connsiteY133" fmla="*/ 1358283 h 2787588"/>
              <a:gd name="connsiteX134" fmla="*/ 5504155 w 7643674"/>
              <a:gd name="connsiteY134" fmla="*/ 1393794 h 2787588"/>
              <a:gd name="connsiteX135" fmla="*/ 5530788 w 7643674"/>
              <a:gd name="connsiteY135" fmla="*/ 1429304 h 2787588"/>
              <a:gd name="connsiteX136" fmla="*/ 5548543 w 7643674"/>
              <a:gd name="connsiteY136" fmla="*/ 1455937 h 2787588"/>
              <a:gd name="connsiteX137" fmla="*/ 5592932 w 7643674"/>
              <a:gd name="connsiteY137" fmla="*/ 1500326 h 2787588"/>
              <a:gd name="connsiteX138" fmla="*/ 5655076 w 7643674"/>
              <a:gd name="connsiteY138" fmla="*/ 1571347 h 2787588"/>
              <a:gd name="connsiteX139" fmla="*/ 5672831 w 7643674"/>
              <a:gd name="connsiteY139" fmla="*/ 1589103 h 2787588"/>
              <a:gd name="connsiteX140" fmla="*/ 5699464 w 7643674"/>
              <a:gd name="connsiteY140" fmla="*/ 1597980 h 2787588"/>
              <a:gd name="connsiteX141" fmla="*/ 5734975 w 7643674"/>
              <a:gd name="connsiteY141" fmla="*/ 1624613 h 2787588"/>
              <a:gd name="connsiteX142" fmla="*/ 5788241 w 7643674"/>
              <a:gd name="connsiteY142" fmla="*/ 1669002 h 2787588"/>
              <a:gd name="connsiteX143" fmla="*/ 5841507 w 7643674"/>
              <a:gd name="connsiteY143" fmla="*/ 1731145 h 2787588"/>
              <a:gd name="connsiteX144" fmla="*/ 5930283 w 7643674"/>
              <a:gd name="connsiteY144" fmla="*/ 1828800 h 2787588"/>
              <a:gd name="connsiteX145" fmla="*/ 5948039 w 7643674"/>
              <a:gd name="connsiteY145" fmla="*/ 1864310 h 2787588"/>
              <a:gd name="connsiteX146" fmla="*/ 5992427 w 7643674"/>
              <a:gd name="connsiteY146" fmla="*/ 1899821 h 2787588"/>
              <a:gd name="connsiteX147" fmla="*/ 6045693 w 7643674"/>
              <a:gd name="connsiteY147" fmla="*/ 1953087 h 2787588"/>
              <a:gd name="connsiteX148" fmla="*/ 6063448 w 7643674"/>
              <a:gd name="connsiteY148" fmla="*/ 1979720 h 2787588"/>
              <a:gd name="connsiteX149" fmla="*/ 6169980 w 7643674"/>
              <a:gd name="connsiteY149" fmla="*/ 2041864 h 2787588"/>
              <a:gd name="connsiteX150" fmla="*/ 6214369 w 7643674"/>
              <a:gd name="connsiteY150" fmla="*/ 2068497 h 2787588"/>
              <a:gd name="connsiteX151" fmla="*/ 6249879 w 7643674"/>
              <a:gd name="connsiteY151" fmla="*/ 2095130 h 2787588"/>
              <a:gd name="connsiteX152" fmla="*/ 6276512 w 7643674"/>
              <a:gd name="connsiteY152" fmla="*/ 2104007 h 2787588"/>
              <a:gd name="connsiteX153" fmla="*/ 6303145 w 7643674"/>
              <a:gd name="connsiteY153" fmla="*/ 2121763 h 2787588"/>
              <a:gd name="connsiteX154" fmla="*/ 6320901 w 7643674"/>
              <a:gd name="connsiteY154" fmla="*/ 2139518 h 2787588"/>
              <a:gd name="connsiteX155" fmla="*/ 6383044 w 7643674"/>
              <a:gd name="connsiteY155" fmla="*/ 2157273 h 2787588"/>
              <a:gd name="connsiteX156" fmla="*/ 6471821 w 7643674"/>
              <a:gd name="connsiteY156" fmla="*/ 2201662 h 2787588"/>
              <a:gd name="connsiteX157" fmla="*/ 6542843 w 7643674"/>
              <a:gd name="connsiteY157" fmla="*/ 2228295 h 2787588"/>
              <a:gd name="connsiteX158" fmla="*/ 6569476 w 7643674"/>
              <a:gd name="connsiteY158" fmla="*/ 2246050 h 2787588"/>
              <a:gd name="connsiteX159" fmla="*/ 6604986 w 7643674"/>
              <a:gd name="connsiteY159" fmla="*/ 2254928 h 2787588"/>
              <a:gd name="connsiteX160" fmla="*/ 6658252 w 7643674"/>
              <a:gd name="connsiteY160" fmla="*/ 2281561 h 2787588"/>
              <a:gd name="connsiteX161" fmla="*/ 6693763 w 7643674"/>
              <a:gd name="connsiteY161" fmla="*/ 2299316 h 2787588"/>
              <a:gd name="connsiteX162" fmla="*/ 6747029 w 7643674"/>
              <a:gd name="connsiteY162" fmla="*/ 2317071 h 2787588"/>
              <a:gd name="connsiteX163" fmla="*/ 6773662 w 7643674"/>
              <a:gd name="connsiteY163" fmla="*/ 2325949 h 2787588"/>
              <a:gd name="connsiteX164" fmla="*/ 6862439 w 7643674"/>
              <a:gd name="connsiteY164" fmla="*/ 2334827 h 2787588"/>
              <a:gd name="connsiteX165" fmla="*/ 6924582 w 7643674"/>
              <a:gd name="connsiteY165" fmla="*/ 2352582 h 2787588"/>
              <a:gd name="connsiteX166" fmla="*/ 6995604 w 7643674"/>
              <a:gd name="connsiteY166" fmla="*/ 2370337 h 2787588"/>
              <a:gd name="connsiteX167" fmla="*/ 7031114 w 7643674"/>
              <a:gd name="connsiteY167" fmla="*/ 2379215 h 2787588"/>
              <a:gd name="connsiteX168" fmla="*/ 7119891 w 7643674"/>
              <a:gd name="connsiteY168" fmla="*/ 2396970 h 2787588"/>
              <a:gd name="connsiteX169" fmla="*/ 7643674 w 7643674"/>
              <a:gd name="connsiteY169" fmla="*/ 2396970 h 27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643674" h="2787588">
                <a:moveTo>
                  <a:pt x="0" y="2760955"/>
                </a:moveTo>
                <a:cubicBezTo>
                  <a:pt x="56225" y="2763914"/>
                  <a:pt x="112604" y="2764736"/>
                  <a:pt x="168676" y="2769833"/>
                </a:cubicBezTo>
                <a:cubicBezTo>
                  <a:pt x="177995" y="2770680"/>
                  <a:pt x="186231" y="2776440"/>
                  <a:pt x="195309" y="2778710"/>
                </a:cubicBezTo>
                <a:cubicBezTo>
                  <a:pt x="209948" y="2782370"/>
                  <a:pt x="224901" y="2784629"/>
                  <a:pt x="239697" y="2787588"/>
                </a:cubicBezTo>
                <a:cubicBezTo>
                  <a:pt x="260705" y="2784962"/>
                  <a:pt x="338394" y="2776230"/>
                  <a:pt x="363984" y="2769833"/>
                </a:cubicBezTo>
                <a:cubicBezTo>
                  <a:pt x="382141" y="2765294"/>
                  <a:pt x="399495" y="2757995"/>
                  <a:pt x="417250" y="2752077"/>
                </a:cubicBezTo>
                <a:lnTo>
                  <a:pt x="443883" y="2743200"/>
                </a:lnTo>
                <a:cubicBezTo>
                  <a:pt x="452761" y="2740241"/>
                  <a:pt x="461437" y="2736592"/>
                  <a:pt x="470516" y="2734322"/>
                </a:cubicBezTo>
                <a:cubicBezTo>
                  <a:pt x="564684" y="2710781"/>
                  <a:pt x="517324" y="2719594"/>
                  <a:pt x="612559" y="2707689"/>
                </a:cubicBezTo>
                <a:cubicBezTo>
                  <a:pt x="621437" y="2701771"/>
                  <a:pt x="629202" y="2693680"/>
                  <a:pt x="639192" y="2689934"/>
                </a:cubicBezTo>
                <a:cubicBezTo>
                  <a:pt x="653320" y="2684636"/>
                  <a:pt x="668850" y="2684329"/>
                  <a:pt x="683580" y="2681056"/>
                </a:cubicBezTo>
                <a:cubicBezTo>
                  <a:pt x="695491" y="2678409"/>
                  <a:pt x="707404" y="2675684"/>
                  <a:pt x="719091" y="2672178"/>
                </a:cubicBezTo>
                <a:cubicBezTo>
                  <a:pt x="737017" y="2666800"/>
                  <a:pt x="754602" y="2660341"/>
                  <a:pt x="772357" y="2654423"/>
                </a:cubicBezTo>
                <a:cubicBezTo>
                  <a:pt x="781235" y="2651464"/>
                  <a:pt x="791204" y="2650736"/>
                  <a:pt x="798990" y="2645545"/>
                </a:cubicBezTo>
                <a:cubicBezTo>
                  <a:pt x="860042" y="2604844"/>
                  <a:pt x="832012" y="2616783"/>
                  <a:pt x="878889" y="2601157"/>
                </a:cubicBezTo>
                <a:cubicBezTo>
                  <a:pt x="937993" y="2542053"/>
                  <a:pt x="874341" y="2597765"/>
                  <a:pt x="932155" y="2565646"/>
                </a:cubicBezTo>
                <a:cubicBezTo>
                  <a:pt x="950809" y="2555283"/>
                  <a:pt x="967666" y="2541973"/>
                  <a:pt x="985421" y="2530136"/>
                </a:cubicBezTo>
                <a:cubicBezTo>
                  <a:pt x="994299" y="2524217"/>
                  <a:pt x="1004509" y="2519925"/>
                  <a:pt x="1012054" y="2512380"/>
                </a:cubicBezTo>
                <a:cubicBezTo>
                  <a:pt x="1020932" y="2503502"/>
                  <a:pt x="1029042" y="2493784"/>
                  <a:pt x="1038687" y="2485747"/>
                </a:cubicBezTo>
                <a:cubicBezTo>
                  <a:pt x="1046884" y="2478917"/>
                  <a:pt x="1057290" y="2475018"/>
                  <a:pt x="1065320" y="2467992"/>
                </a:cubicBezTo>
                <a:cubicBezTo>
                  <a:pt x="1065360" y="2467957"/>
                  <a:pt x="1115020" y="2418292"/>
                  <a:pt x="1127464" y="2405848"/>
                </a:cubicBezTo>
                <a:cubicBezTo>
                  <a:pt x="1136342" y="2396970"/>
                  <a:pt x="1143651" y="2386179"/>
                  <a:pt x="1154097" y="2379215"/>
                </a:cubicBezTo>
                <a:cubicBezTo>
                  <a:pt x="1162975" y="2373297"/>
                  <a:pt x="1172629" y="2368404"/>
                  <a:pt x="1180730" y="2361460"/>
                </a:cubicBezTo>
                <a:cubicBezTo>
                  <a:pt x="1193440" y="2350566"/>
                  <a:pt x="1202312" y="2335235"/>
                  <a:pt x="1216241" y="2325949"/>
                </a:cubicBezTo>
                <a:cubicBezTo>
                  <a:pt x="1225119" y="2320031"/>
                  <a:pt x="1234543" y="2314859"/>
                  <a:pt x="1242874" y="2308194"/>
                </a:cubicBezTo>
                <a:cubicBezTo>
                  <a:pt x="1249410" y="2302965"/>
                  <a:pt x="1255400" y="2296974"/>
                  <a:pt x="1260629" y="2290438"/>
                </a:cubicBezTo>
                <a:cubicBezTo>
                  <a:pt x="1267294" y="2282106"/>
                  <a:pt x="1270052" y="2270470"/>
                  <a:pt x="1278384" y="2263805"/>
                </a:cubicBezTo>
                <a:cubicBezTo>
                  <a:pt x="1285691" y="2257959"/>
                  <a:pt x="1296139" y="2257887"/>
                  <a:pt x="1305017" y="2254928"/>
                </a:cubicBezTo>
                <a:cubicBezTo>
                  <a:pt x="1391240" y="2168705"/>
                  <a:pt x="1245685" y="2308966"/>
                  <a:pt x="1349406" y="2228295"/>
                </a:cubicBezTo>
                <a:cubicBezTo>
                  <a:pt x="1349428" y="2228278"/>
                  <a:pt x="1404638" y="2173062"/>
                  <a:pt x="1420427" y="2157273"/>
                </a:cubicBezTo>
                <a:cubicBezTo>
                  <a:pt x="1429305" y="2148395"/>
                  <a:pt x="1439527" y="2140684"/>
                  <a:pt x="1447060" y="2130640"/>
                </a:cubicBezTo>
                <a:cubicBezTo>
                  <a:pt x="1455938" y="2118803"/>
                  <a:pt x="1463795" y="2106128"/>
                  <a:pt x="1473693" y="2095130"/>
                </a:cubicBezTo>
                <a:cubicBezTo>
                  <a:pt x="1490491" y="2076466"/>
                  <a:pt x="1513031" y="2062757"/>
                  <a:pt x="1526959" y="2041864"/>
                </a:cubicBezTo>
                <a:cubicBezTo>
                  <a:pt x="1532877" y="2032986"/>
                  <a:pt x="1538049" y="2023563"/>
                  <a:pt x="1544714" y="2015231"/>
                </a:cubicBezTo>
                <a:cubicBezTo>
                  <a:pt x="1549943" y="2008695"/>
                  <a:pt x="1557448" y="2004171"/>
                  <a:pt x="1562470" y="1997475"/>
                </a:cubicBezTo>
                <a:cubicBezTo>
                  <a:pt x="1575273" y="1980404"/>
                  <a:pt x="1586143" y="1961964"/>
                  <a:pt x="1597980" y="1944209"/>
                </a:cubicBezTo>
                <a:lnTo>
                  <a:pt x="1615736" y="1917576"/>
                </a:lnTo>
                <a:cubicBezTo>
                  <a:pt x="1631336" y="1870773"/>
                  <a:pt x="1614302" y="1908642"/>
                  <a:pt x="1651246" y="1864310"/>
                </a:cubicBezTo>
                <a:cubicBezTo>
                  <a:pt x="1681517" y="1827985"/>
                  <a:pt x="1657813" y="1845584"/>
                  <a:pt x="1686757" y="1802167"/>
                </a:cubicBezTo>
                <a:cubicBezTo>
                  <a:pt x="1691400" y="1795203"/>
                  <a:pt x="1698594" y="1790330"/>
                  <a:pt x="1704512" y="1784411"/>
                </a:cubicBezTo>
                <a:cubicBezTo>
                  <a:pt x="1710431" y="1769615"/>
                  <a:pt x="1713822" y="1753537"/>
                  <a:pt x="1722268" y="1740023"/>
                </a:cubicBezTo>
                <a:cubicBezTo>
                  <a:pt x="1728922" y="1729377"/>
                  <a:pt x="1740864" y="1723035"/>
                  <a:pt x="1748901" y="1713390"/>
                </a:cubicBezTo>
                <a:cubicBezTo>
                  <a:pt x="1810700" y="1639231"/>
                  <a:pt x="1715480" y="1737933"/>
                  <a:pt x="1793289" y="1660124"/>
                </a:cubicBezTo>
                <a:cubicBezTo>
                  <a:pt x="1820588" y="1605525"/>
                  <a:pt x="1803702" y="1635627"/>
                  <a:pt x="1846555" y="1571347"/>
                </a:cubicBezTo>
                <a:cubicBezTo>
                  <a:pt x="1861933" y="1548280"/>
                  <a:pt x="1872585" y="1531233"/>
                  <a:pt x="1890943" y="1509204"/>
                </a:cubicBezTo>
                <a:cubicBezTo>
                  <a:pt x="1896302" y="1502774"/>
                  <a:pt x="1903834" y="1498259"/>
                  <a:pt x="1908699" y="1491448"/>
                </a:cubicBezTo>
                <a:cubicBezTo>
                  <a:pt x="1960268" y="1419252"/>
                  <a:pt x="1913124" y="1469269"/>
                  <a:pt x="1953087" y="1429304"/>
                </a:cubicBezTo>
                <a:cubicBezTo>
                  <a:pt x="1960978" y="1405632"/>
                  <a:pt x="1965094" y="1389100"/>
                  <a:pt x="1979720" y="1367161"/>
                </a:cubicBezTo>
                <a:cubicBezTo>
                  <a:pt x="1984363" y="1360197"/>
                  <a:pt x="1992247" y="1355941"/>
                  <a:pt x="1997476" y="1349405"/>
                </a:cubicBezTo>
                <a:cubicBezTo>
                  <a:pt x="2004141" y="1341073"/>
                  <a:pt x="2009029" y="1331454"/>
                  <a:pt x="2015231" y="1322772"/>
                </a:cubicBezTo>
                <a:cubicBezTo>
                  <a:pt x="2041608" y="1285845"/>
                  <a:pt x="2034388" y="1294739"/>
                  <a:pt x="2059619" y="1269506"/>
                </a:cubicBezTo>
                <a:cubicBezTo>
                  <a:pt x="2062578" y="1260628"/>
                  <a:pt x="2064312" y="1251243"/>
                  <a:pt x="2068497" y="1242873"/>
                </a:cubicBezTo>
                <a:cubicBezTo>
                  <a:pt x="2073269" y="1233330"/>
                  <a:pt x="2080050" y="1224922"/>
                  <a:pt x="2086252" y="1216240"/>
                </a:cubicBezTo>
                <a:cubicBezTo>
                  <a:pt x="2141328" y="1139133"/>
                  <a:pt x="2088783" y="1216882"/>
                  <a:pt x="2130641" y="1154097"/>
                </a:cubicBezTo>
                <a:cubicBezTo>
                  <a:pt x="2148642" y="1100090"/>
                  <a:pt x="2127771" y="1154921"/>
                  <a:pt x="2157274" y="1100831"/>
                </a:cubicBezTo>
                <a:cubicBezTo>
                  <a:pt x="2169948" y="1077595"/>
                  <a:pt x="2180947" y="1053483"/>
                  <a:pt x="2192784" y="1029809"/>
                </a:cubicBezTo>
                <a:cubicBezTo>
                  <a:pt x="2198702" y="1017972"/>
                  <a:pt x="2201182" y="1003657"/>
                  <a:pt x="2210540" y="994299"/>
                </a:cubicBezTo>
                <a:lnTo>
                  <a:pt x="2228295" y="976543"/>
                </a:lnTo>
                <a:cubicBezTo>
                  <a:pt x="2236186" y="952870"/>
                  <a:pt x="2240302" y="936340"/>
                  <a:pt x="2254928" y="914400"/>
                </a:cubicBezTo>
                <a:cubicBezTo>
                  <a:pt x="2259571" y="907436"/>
                  <a:pt x="2266765" y="902563"/>
                  <a:pt x="2272683" y="896644"/>
                </a:cubicBezTo>
                <a:cubicBezTo>
                  <a:pt x="2292703" y="836587"/>
                  <a:pt x="2266263" y="909483"/>
                  <a:pt x="2308194" y="825623"/>
                </a:cubicBezTo>
                <a:cubicBezTo>
                  <a:pt x="2312379" y="817253"/>
                  <a:pt x="2312887" y="807360"/>
                  <a:pt x="2317072" y="798990"/>
                </a:cubicBezTo>
                <a:cubicBezTo>
                  <a:pt x="2321844" y="789447"/>
                  <a:pt x="2329534" y="781621"/>
                  <a:pt x="2334827" y="772357"/>
                </a:cubicBezTo>
                <a:cubicBezTo>
                  <a:pt x="2341393" y="760867"/>
                  <a:pt x="2346016" y="748336"/>
                  <a:pt x="2352582" y="736846"/>
                </a:cubicBezTo>
                <a:cubicBezTo>
                  <a:pt x="2362965" y="718676"/>
                  <a:pt x="2385542" y="689942"/>
                  <a:pt x="2396971" y="674703"/>
                </a:cubicBezTo>
                <a:cubicBezTo>
                  <a:pt x="2419283" y="607761"/>
                  <a:pt x="2389185" y="690275"/>
                  <a:pt x="2423604" y="621437"/>
                </a:cubicBezTo>
                <a:cubicBezTo>
                  <a:pt x="2427789" y="613067"/>
                  <a:pt x="2426736" y="602191"/>
                  <a:pt x="2432481" y="594804"/>
                </a:cubicBezTo>
                <a:cubicBezTo>
                  <a:pt x="2447897" y="574983"/>
                  <a:pt x="2467991" y="559293"/>
                  <a:pt x="2485747" y="541537"/>
                </a:cubicBezTo>
                <a:cubicBezTo>
                  <a:pt x="2491666" y="535618"/>
                  <a:pt x="2498481" y="530478"/>
                  <a:pt x="2503503" y="523782"/>
                </a:cubicBezTo>
                <a:cubicBezTo>
                  <a:pt x="2521258" y="500108"/>
                  <a:pt x="2535844" y="473686"/>
                  <a:pt x="2556769" y="452761"/>
                </a:cubicBezTo>
                <a:cubicBezTo>
                  <a:pt x="2571565" y="437965"/>
                  <a:pt x="2589550" y="425783"/>
                  <a:pt x="2601157" y="408372"/>
                </a:cubicBezTo>
                <a:cubicBezTo>
                  <a:pt x="2607075" y="399494"/>
                  <a:pt x="2612082" y="389936"/>
                  <a:pt x="2618912" y="381739"/>
                </a:cubicBezTo>
                <a:cubicBezTo>
                  <a:pt x="2626949" y="372094"/>
                  <a:pt x="2637374" y="364638"/>
                  <a:pt x="2645545" y="355106"/>
                </a:cubicBezTo>
                <a:cubicBezTo>
                  <a:pt x="2655174" y="343872"/>
                  <a:pt x="2662348" y="330655"/>
                  <a:pt x="2672178" y="319596"/>
                </a:cubicBezTo>
                <a:cubicBezTo>
                  <a:pt x="2686080" y="303956"/>
                  <a:pt x="2701771" y="290003"/>
                  <a:pt x="2716567" y="275207"/>
                </a:cubicBezTo>
                <a:lnTo>
                  <a:pt x="2743200" y="248574"/>
                </a:lnTo>
                <a:lnTo>
                  <a:pt x="2769833" y="221941"/>
                </a:lnTo>
                <a:cubicBezTo>
                  <a:pt x="2778711" y="213063"/>
                  <a:pt x="2786020" y="202272"/>
                  <a:pt x="2796466" y="195308"/>
                </a:cubicBezTo>
                <a:cubicBezTo>
                  <a:pt x="2872792" y="144425"/>
                  <a:pt x="2776222" y="205430"/>
                  <a:pt x="2849732" y="168675"/>
                </a:cubicBezTo>
                <a:cubicBezTo>
                  <a:pt x="2859275" y="163903"/>
                  <a:pt x="2866822" y="155692"/>
                  <a:pt x="2876365" y="150920"/>
                </a:cubicBezTo>
                <a:cubicBezTo>
                  <a:pt x="2889105" y="144550"/>
                  <a:pt x="2927126" y="136011"/>
                  <a:pt x="2938509" y="133165"/>
                </a:cubicBezTo>
                <a:cubicBezTo>
                  <a:pt x="2969498" y="102174"/>
                  <a:pt x="2948323" y="118056"/>
                  <a:pt x="3009530" y="97654"/>
                </a:cubicBezTo>
                <a:cubicBezTo>
                  <a:pt x="3018408" y="94695"/>
                  <a:pt x="3027474" y="92251"/>
                  <a:pt x="3036163" y="88776"/>
                </a:cubicBezTo>
                <a:cubicBezTo>
                  <a:pt x="3050959" y="82858"/>
                  <a:pt x="3065320" y="75707"/>
                  <a:pt x="3080551" y="71021"/>
                </a:cubicBezTo>
                <a:cubicBezTo>
                  <a:pt x="3103874" y="63845"/>
                  <a:pt x="3127899" y="59184"/>
                  <a:pt x="3151573" y="53266"/>
                </a:cubicBezTo>
                <a:cubicBezTo>
                  <a:pt x="3163410" y="50307"/>
                  <a:pt x="3175508" y="48246"/>
                  <a:pt x="3187083" y="44388"/>
                </a:cubicBezTo>
                <a:lnTo>
                  <a:pt x="3240349" y="26633"/>
                </a:lnTo>
                <a:cubicBezTo>
                  <a:pt x="3249227" y="23674"/>
                  <a:pt x="3257903" y="20025"/>
                  <a:pt x="3266982" y="17755"/>
                </a:cubicBezTo>
                <a:lnTo>
                  <a:pt x="3338004" y="0"/>
                </a:lnTo>
                <a:cubicBezTo>
                  <a:pt x="3447495" y="2959"/>
                  <a:pt x="3557070" y="3667"/>
                  <a:pt x="3666477" y="8877"/>
                </a:cubicBezTo>
                <a:cubicBezTo>
                  <a:pt x="3712165" y="11053"/>
                  <a:pt x="3711987" y="22530"/>
                  <a:pt x="3755254" y="35510"/>
                </a:cubicBezTo>
                <a:cubicBezTo>
                  <a:pt x="3769707" y="39846"/>
                  <a:pt x="3785085" y="40418"/>
                  <a:pt x="3799643" y="44388"/>
                </a:cubicBezTo>
                <a:cubicBezTo>
                  <a:pt x="3817699" y="49312"/>
                  <a:pt x="3835154" y="56225"/>
                  <a:pt x="3852909" y="62143"/>
                </a:cubicBezTo>
                <a:cubicBezTo>
                  <a:pt x="3861787" y="65102"/>
                  <a:pt x="3870366" y="69186"/>
                  <a:pt x="3879542" y="71021"/>
                </a:cubicBezTo>
                <a:cubicBezTo>
                  <a:pt x="3987686" y="92651"/>
                  <a:pt x="3853298" y="63864"/>
                  <a:pt x="3977196" y="97654"/>
                </a:cubicBezTo>
                <a:cubicBezTo>
                  <a:pt x="3991753" y="101624"/>
                  <a:pt x="4006854" y="103259"/>
                  <a:pt x="4021584" y="106532"/>
                </a:cubicBezTo>
                <a:cubicBezTo>
                  <a:pt x="4033495" y="109179"/>
                  <a:pt x="4045036" y="113554"/>
                  <a:pt x="4057095" y="115409"/>
                </a:cubicBezTo>
                <a:cubicBezTo>
                  <a:pt x="4119609" y="125026"/>
                  <a:pt x="4134257" y="120720"/>
                  <a:pt x="4190260" y="133165"/>
                </a:cubicBezTo>
                <a:cubicBezTo>
                  <a:pt x="4199395" y="135195"/>
                  <a:pt x="4207895" y="139471"/>
                  <a:pt x="4216893" y="142042"/>
                </a:cubicBezTo>
                <a:cubicBezTo>
                  <a:pt x="4228625" y="145394"/>
                  <a:pt x="4240672" y="147568"/>
                  <a:pt x="4252404" y="150920"/>
                </a:cubicBezTo>
                <a:cubicBezTo>
                  <a:pt x="4293095" y="162546"/>
                  <a:pt x="4266763" y="155321"/>
                  <a:pt x="4305670" y="177553"/>
                </a:cubicBezTo>
                <a:cubicBezTo>
                  <a:pt x="4317160" y="184119"/>
                  <a:pt x="4330169" y="187967"/>
                  <a:pt x="4341180" y="195308"/>
                </a:cubicBezTo>
                <a:cubicBezTo>
                  <a:pt x="4389923" y="227804"/>
                  <a:pt x="4323750" y="201336"/>
                  <a:pt x="4385569" y="221941"/>
                </a:cubicBezTo>
                <a:cubicBezTo>
                  <a:pt x="4445997" y="282372"/>
                  <a:pt x="4351580" y="190272"/>
                  <a:pt x="4429957" y="257452"/>
                </a:cubicBezTo>
                <a:cubicBezTo>
                  <a:pt x="4442667" y="268346"/>
                  <a:pt x="4452870" y="281940"/>
                  <a:pt x="4465468" y="292963"/>
                </a:cubicBezTo>
                <a:cubicBezTo>
                  <a:pt x="4476603" y="302706"/>
                  <a:pt x="4489611" y="310124"/>
                  <a:pt x="4500978" y="319596"/>
                </a:cubicBezTo>
                <a:cubicBezTo>
                  <a:pt x="4507408" y="324954"/>
                  <a:pt x="4512379" y="331904"/>
                  <a:pt x="4518734" y="337351"/>
                </a:cubicBezTo>
                <a:cubicBezTo>
                  <a:pt x="4533121" y="349682"/>
                  <a:pt x="4548862" y="360384"/>
                  <a:pt x="4563122" y="372862"/>
                </a:cubicBezTo>
                <a:cubicBezTo>
                  <a:pt x="4572570" y="381130"/>
                  <a:pt x="4580110" y="391458"/>
                  <a:pt x="4589755" y="399495"/>
                </a:cubicBezTo>
                <a:cubicBezTo>
                  <a:pt x="4621556" y="425995"/>
                  <a:pt x="4661810" y="432119"/>
                  <a:pt x="4687409" y="470516"/>
                </a:cubicBezTo>
                <a:cubicBezTo>
                  <a:pt x="4704867" y="496702"/>
                  <a:pt x="4706166" y="502422"/>
                  <a:pt x="4731798" y="523782"/>
                </a:cubicBezTo>
                <a:cubicBezTo>
                  <a:pt x="4739995" y="530612"/>
                  <a:pt x="4749553" y="535619"/>
                  <a:pt x="4758431" y="541537"/>
                </a:cubicBezTo>
                <a:cubicBezTo>
                  <a:pt x="4802509" y="607655"/>
                  <a:pt x="4745862" y="526456"/>
                  <a:pt x="4802819" y="594804"/>
                </a:cubicBezTo>
                <a:cubicBezTo>
                  <a:pt x="4809650" y="603001"/>
                  <a:pt x="4813030" y="613892"/>
                  <a:pt x="4820575" y="621437"/>
                </a:cubicBezTo>
                <a:cubicBezTo>
                  <a:pt x="4831037" y="631899"/>
                  <a:pt x="4845026" y="638240"/>
                  <a:pt x="4856085" y="648070"/>
                </a:cubicBezTo>
                <a:cubicBezTo>
                  <a:pt x="4871725" y="661972"/>
                  <a:pt x="4885678" y="677662"/>
                  <a:pt x="4900474" y="692458"/>
                </a:cubicBezTo>
                <a:lnTo>
                  <a:pt x="4935984" y="727969"/>
                </a:lnTo>
                <a:cubicBezTo>
                  <a:pt x="4944862" y="736847"/>
                  <a:pt x="4955653" y="744156"/>
                  <a:pt x="4962617" y="754602"/>
                </a:cubicBezTo>
                <a:cubicBezTo>
                  <a:pt x="4986292" y="790113"/>
                  <a:pt x="4971495" y="775317"/>
                  <a:pt x="5007006" y="798990"/>
                </a:cubicBezTo>
                <a:cubicBezTo>
                  <a:pt x="5012924" y="807868"/>
                  <a:pt x="5019468" y="816359"/>
                  <a:pt x="5024761" y="825623"/>
                </a:cubicBezTo>
                <a:cubicBezTo>
                  <a:pt x="5031327" y="837113"/>
                  <a:pt x="5034391" y="850688"/>
                  <a:pt x="5042516" y="861134"/>
                </a:cubicBezTo>
                <a:cubicBezTo>
                  <a:pt x="5055363" y="877651"/>
                  <a:pt x="5075298" y="888111"/>
                  <a:pt x="5086905" y="905522"/>
                </a:cubicBezTo>
                <a:cubicBezTo>
                  <a:pt x="5110578" y="941033"/>
                  <a:pt x="5095782" y="926237"/>
                  <a:pt x="5131293" y="949910"/>
                </a:cubicBezTo>
                <a:cubicBezTo>
                  <a:pt x="5140171" y="961747"/>
                  <a:pt x="5147464" y="974959"/>
                  <a:pt x="5157926" y="985421"/>
                </a:cubicBezTo>
                <a:cubicBezTo>
                  <a:pt x="5168388" y="995883"/>
                  <a:pt x="5183808" y="1000820"/>
                  <a:pt x="5193437" y="1012054"/>
                </a:cubicBezTo>
                <a:cubicBezTo>
                  <a:pt x="5202050" y="1022102"/>
                  <a:pt x="5204178" y="1036343"/>
                  <a:pt x="5211192" y="1047565"/>
                </a:cubicBezTo>
                <a:cubicBezTo>
                  <a:pt x="5219034" y="1060112"/>
                  <a:pt x="5228196" y="1071841"/>
                  <a:pt x="5237825" y="1083075"/>
                </a:cubicBezTo>
                <a:cubicBezTo>
                  <a:pt x="5245996" y="1092607"/>
                  <a:pt x="5256287" y="1100176"/>
                  <a:pt x="5264458" y="1109708"/>
                </a:cubicBezTo>
                <a:cubicBezTo>
                  <a:pt x="5274087" y="1120942"/>
                  <a:pt x="5281462" y="1133985"/>
                  <a:pt x="5291091" y="1145219"/>
                </a:cubicBezTo>
                <a:cubicBezTo>
                  <a:pt x="5299262" y="1154751"/>
                  <a:pt x="5309687" y="1162207"/>
                  <a:pt x="5317724" y="1171852"/>
                </a:cubicBezTo>
                <a:cubicBezTo>
                  <a:pt x="5324554" y="1180049"/>
                  <a:pt x="5327934" y="1190940"/>
                  <a:pt x="5335479" y="1198485"/>
                </a:cubicBezTo>
                <a:cubicBezTo>
                  <a:pt x="5377512" y="1240518"/>
                  <a:pt x="5358511" y="1183845"/>
                  <a:pt x="5406501" y="1260629"/>
                </a:cubicBezTo>
                <a:cubicBezTo>
                  <a:pt x="5421297" y="1284303"/>
                  <a:pt x="5435901" y="1308097"/>
                  <a:pt x="5450889" y="1331650"/>
                </a:cubicBezTo>
                <a:cubicBezTo>
                  <a:pt x="5456617" y="1340652"/>
                  <a:pt x="5461099" y="1350738"/>
                  <a:pt x="5468644" y="1358283"/>
                </a:cubicBezTo>
                <a:cubicBezTo>
                  <a:pt x="5480481" y="1370120"/>
                  <a:pt x="5494111" y="1380402"/>
                  <a:pt x="5504155" y="1393794"/>
                </a:cubicBezTo>
                <a:cubicBezTo>
                  <a:pt x="5513033" y="1405631"/>
                  <a:pt x="5522188" y="1417264"/>
                  <a:pt x="5530788" y="1429304"/>
                </a:cubicBezTo>
                <a:cubicBezTo>
                  <a:pt x="5536990" y="1437986"/>
                  <a:pt x="5541517" y="1447907"/>
                  <a:pt x="5548543" y="1455937"/>
                </a:cubicBezTo>
                <a:cubicBezTo>
                  <a:pt x="5562322" y="1471685"/>
                  <a:pt x="5581325" y="1482915"/>
                  <a:pt x="5592932" y="1500326"/>
                </a:cubicBezTo>
                <a:cubicBezTo>
                  <a:pt x="5622295" y="1544371"/>
                  <a:pt x="5603140" y="1519411"/>
                  <a:pt x="5655076" y="1571347"/>
                </a:cubicBezTo>
                <a:cubicBezTo>
                  <a:pt x="5660995" y="1577266"/>
                  <a:pt x="5664890" y="1586456"/>
                  <a:pt x="5672831" y="1589103"/>
                </a:cubicBezTo>
                <a:lnTo>
                  <a:pt x="5699464" y="1597980"/>
                </a:lnTo>
                <a:cubicBezTo>
                  <a:pt x="5711301" y="1606858"/>
                  <a:pt x="5723741" y="1614984"/>
                  <a:pt x="5734975" y="1624613"/>
                </a:cubicBezTo>
                <a:cubicBezTo>
                  <a:pt x="5794791" y="1675883"/>
                  <a:pt x="5729373" y="1629755"/>
                  <a:pt x="5788241" y="1669002"/>
                </a:cubicBezTo>
                <a:cubicBezTo>
                  <a:pt x="5833577" y="1737007"/>
                  <a:pt x="5769747" y="1645034"/>
                  <a:pt x="5841507" y="1731145"/>
                </a:cubicBezTo>
                <a:cubicBezTo>
                  <a:pt x="5922067" y="1827816"/>
                  <a:pt x="5861891" y="1777505"/>
                  <a:pt x="5930283" y="1828800"/>
                </a:cubicBezTo>
                <a:cubicBezTo>
                  <a:pt x="5936202" y="1840637"/>
                  <a:pt x="5940698" y="1853299"/>
                  <a:pt x="5948039" y="1864310"/>
                </a:cubicBezTo>
                <a:cubicBezTo>
                  <a:pt x="5962226" y="1885590"/>
                  <a:pt x="5972995" y="1882548"/>
                  <a:pt x="5992427" y="1899821"/>
                </a:cubicBezTo>
                <a:cubicBezTo>
                  <a:pt x="6011194" y="1916503"/>
                  <a:pt x="6031765" y="1932194"/>
                  <a:pt x="6045693" y="1953087"/>
                </a:cubicBezTo>
                <a:cubicBezTo>
                  <a:pt x="6051611" y="1961965"/>
                  <a:pt x="6055116" y="1973055"/>
                  <a:pt x="6063448" y="1979720"/>
                </a:cubicBezTo>
                <a:cubicBezTo>
                  <a:pt x="6115796" y="2021598"/>
                  <a:pt x="6123672" y="2016137"/>
                  <a:pt x="6169980" y="2041864"/>
                </a:cubicBezTo>
                <a:cubicBezTo>
                  <a:pt x="6185064" y="2050244"/>
                  <a:pt x="6200012" y="2058925"/>
                  <a:pt x="6214369" y="2068497"/>
                </a:cubicBezTo>
                <a:cubicBezTo>
                  <a:pt x="6226680" y="2076704"/>
                  <a:pt x="6237033" y="2087789"/>
                  <a:pt x="6249879" y="2095130"/>
                </a:cubicBezTo>
                <a:cubicBezTo>
                  <a:pt x="6258004" y="2099773"/>
                  <a:pt x="6267634" y="2101048"/>
                  <a:pt x="6276512" y="2104007"/>
                </a:cubicBezTo>
                <a:cubicBezTo>
                  <a:pt x="6285390" y="2109926"/>
                  <a:pt x="6294813" y="2115098"/>
                  <a:pt x="6303145" y="2121763"/>
                </a:cubicBezTo>
                <a:cubicBezTo>
                  <a:pt x="6309681" y="2126992"/>
                  <a:pt x="6313724" y="2135212"/>
                  <a:pt x="6320901" y="2139518"/>
                </a:cubicBezTo>
                <a:cubicBezTo>
                  <a:pt x="6330001" y="2144978"/>
                  <a:pt x="6376407" y="2155614"/>
                  <a:pt x="6383044" y="2157273"/>
                </a:cubicBezTo>
                <a:cubicBezTo>
                  <a:pt x="6446462" y="2199552"/>
                  <a:pt x="6415608" y="2187608"/>
                  <a:pt x="6471821" y="2201662"/>
                </a:cubicBezTo>
                <a:cubicBezTo>
                  <a:pt x="6534280" y="2243300"/>
                  <a:pt x="6455081" y="2195385"/>
                  <a:pt x="6542843" y="2228295"/>
                </a:cubicBezTo>
                <a:cubicBezTo>
                  <a:pt x="6552833" y="2232041"/>
                  <a:pt x="6559669" y="2241847"/>
                  <a:pt x="6569476" y="2246050"/>
                </a:cubicBezTo>
                <a:cubicBezTo>
                  <a:pt x="6580690" y="2250856"/>
                  <a:pt x="6593149" y="2251969"/>
                  <a:pt x="6604986" y="2254928"/>
                </a:cubicBezTo>
                <a:cubicBezTo>
                  <a:pt x="6637356" y="2287296"/>
                  <a:pt x="6605896" y="2261927"/>
                  <a:pt x="6658252" y="2281561"/>
                </a:cubicBezTo>
                <a:cubicBezTo>
                  <a:pt x="6670643" y="2286208"/>
                  <a:pt x="6681475" y="2294401"/>
                  <a:pt x="6693763" y="2299316"/>
                </a:cubicBezTo>
                <a:cubicBezTo>
                  <a:pt x="6711140" y="2306267"/>
                  <a:pt x="6729274" y="2311153"/>
                  <a:pt x="6747029" y="2317071"/>
                </a:cubicBezTo>
                <a:cubicBezTo>
                  <a:pt x="6755907" y="2320030"/>
                  <a:pt x="6764351" y="2325018"/>
                  <a:pt x="6773662" y="2325949"/>
                </a:cubicBezTo>
                <a:lnTo>
                  <a:pt x="6862439" y="2334827"/>
                </a:lnTo>
                <a:cubicBezTo>
                  <a:pt x="7039829" y="2379172"/>
                  <a:pt x="6784517" y="2314383"/>
                  <a:pt x="6924582" y="2352582"/>
                </a:cubicBezTo>
                <a:cubicBezTo>
                  <a:pt x="6948125" y="2359003"/>
                  <a:pt x="6971930" y="2364419"/>
                  <a:pt x="6995604" y="2370337"/>
                </a:cubicBezTo>
                <a:cubicBezTo>
                  <a:pt x="7007441" y="2373296"/>
                  <a:pt x="7019539" y="2375357"/>
                  <a:pt x="7031114" y="2379215"/>
                </a:cubicBezTo>
                <a:cubicBezTo>
                  <a:pt x="7064782" y="2390438"/>
                  <a:pt x="7077140" y="2396322"/>
                  <a:pt x="7119891" y="2396970"/>
                </a:cubicBezTo>
                <a:cubicBezTo>
                  <a:pt x="7294465" y="2399615"/>
                  <a:pt x="7469080" y="2396970"/>
                  <a:pt x="7643674" y="2396970"/>
                </a:cubicBezTo>
              </a:path>
            </a:pathLst>
          </a:custGeom>
          <a:ln w="76200"/>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5807968" y="5373216"/>
            <a:ext cx="2217944"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Time</a:t>
            </a:r>
          </a:p>
        </p:txBody>
      </p:sp>
      <p:sp>
        <p:nvSpPr>
          <p:cNvPr id="9" name="Rectangle 8"/>
          <p:cNvSpPr/>
          <p:nvPr/>
        </p:nvSpPr>
        <p:spPr>
          <a:xfrm rot="16200000">
            <a:off x="1238660" y="3086962"/>
            <a:ext cx="1548172"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Revenue £</a:t>
            </a:r>
          </a:p>
        </p:txBody>
      </p:sp>
      <p:cxnSp>
        <p:nvCxnSpPr>
          <p:cNvPr id="17" name="Straight Connector 16"/>
          <p:cNvCxnSpPr/>
          <p:nvPr/>
        </p:nvCxnSpPr>
        <p:spPr>
          <a:xfrm>
            <a:off x="3935760" y="1570804"/>
            <a:ext cx="0" cy="3456384"/>
          </a:xfrm>
          <a:prstGeom prst="line">
            <a:avLst/>
          </a:prstGeom>
          <a:ln/>
        </p:spPr>
        <p:style>
          <a:lnRef idx="1">
            <a:schemeClr val="dk1"/>
          </a:lnRef>
          <a:fillRef idx="0">
            <a:schemeClr val="dk1"/>
          </a:fillRef>
          <a:effectRef idx="0">
            <a:schemeClr val="dk1"/>
          </a:effectRef>
          <a:fontRef idx="minor">
            <a:schemeClr val="tx1"/>
          </a:fontRef>
        </p:style>
      </p:cxnSp>
      <p:sp>
        <p:nvSpPr>
          <p:cNvPr id="19" name="Rounded Rectangle 18"/>
          <p:cNvSpPr/>
          <p:nvPr/>
        </p:nvSpPr>
        <p:spPr>
          <a:xfrm>
            <a:off x="2502099" y="5229200"/>
            <a:ext cx="1289645"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Development</a:t>
            </a:r>
          </a:p>
        </p:txBody>
      </p:sp>
      <p:sp>
        <p:nvSpPr>
          <p:cNvPr id="3" name="Freeform 2"/>
          <p:cNvSpPr/>
          <p:nvPr/>
        </p:nvSpPr>
        <p:spPr>
          <a:xfrm>
            <a:off x="7121913" y="2459685"/>
            <a:ext cx="3222703" cy="127399"/>
          </a:xfrm>
          <a:custGeom>
            <a:avLst/>
            <a:gdLst>
              <a:gd name="connsiteX0" fmla="*/ 0 w 3222703"/>
              <a:gd name="connsiteY0" fmla="*/ 0 h 100361"/>
              <a:gd name="connsiteX1" fmla="*/ 401444 w 3222703"/>
              <a:gd name="connsiteY1" fmla="*/ 11151 h 100361"/>
              <a:gd name="connsiteX2" fmla="*/ 446049 w 3222703"/>
              <a:gd name="connsiteY2" fmla="*/ 22302 h 100361"/>
              <a:gd name="connsiteX3" fmla="*/ 691376 w 3222703"/>
              <a:gd name="connsiteY3" fmla="*/ 55756 h 100361"/>
              <a:gd name="connsiteX4" fmla="*/ 747132 w 3222703"/>
              <a:gd name="connsiteY4" fmla="*/ 66907 h 100361"/>
              <a:gd name="connsiteX5" fmla="*/ 1349298 w 3222703"/>
              <a:gd name="connsiteY5" fmla="*/ 78058 h 100361"/>
              <a:gd name="connsiteX6" fmla="*/ 1416205 w 3222703"/>
              <a:gd name="connsiteY6" fmla="*/ 89210 h 100361"/>
              <a:gd name="connsiteX7" fmla="*/ 3222703 w 3222703"/>
              <a:gd name="connsiteY7" fmla="*/ 100361 h 10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703" h="100361">
                <a:moveTo>
                  <a:pt x="0" y="0"/>
                </a:moveTo>
                <a:cubicBezTo>
                  <a:pt x="133815" y="3717"/>
                  <a:pt x="267745" y="4466"/>
                  <a:pt x="401444" y="11151"/>
                </a:cubicBezTo>
                <a:cubicBezTo>
                  <a:pt x="416751" y="11916"/>
                  <a:pt x="430932" y="19782"/>
                  <a:pt x="446049" y="22302"/>
                </a:cubicBezTo>
                <a:cubicBezTo>
                  <a:pt x="844705" y="88745"/>
                  <a:pt x="428649" y="15337"/>
                  <a:pt x="691376" y="55756"/>
                </a:cubicBezTo>
                <a:cubicBezTo>
                  <a:pt x="710109" y="58638"/>
                  <a:pt x="728189" y="66265"/>
                  <a:pt x="747132" y="66907"/>
                </a:cubicBezTo>
                <a:cubicBezTo>
                  <a:pt x="947773" y="73708"/>
                  <a:pt x="1148576" y="74341"/>
                  <a:pt x="1349298" y="78058"/>
                </a:cubicBezTo>
                <a:cubicBezTo>
                  <a:pt x="1371600" y="81775"/>
                  <a:pt x="1393597" y="88941"/>
                  <a:pt x="1416205" y="89210"/>
                </a:cubicBezTo>
                <a:lnTo>
                  <a:pt x="3222703" y="100361"/>
                </a:lnTo>
              </a:path>
            </a:pathLst>
          </a:custGeom>
          <a:ln w="76200">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ounded Rectangle 19"/>
          <p:cNvSpPr/>
          <p:nvPr/>
        </p:nvSpPr>
        <p:spPr>
          <a:xfrm>
            <a:off x="8733263" y="1595588"/>
            <a:ext cx="1224136"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Extension</a:t>
            </a:r>
          </a:p>
        </p:txBody>
      </p:sp>
    </p:spTree>
    <p:extLst>
      <p:ext uri="{BB962C8B-B14F-4D97-AF65-F5344CB8AC3E}">
        <p14:creationId xmlns:p14="http://schemas.microsoft.com/office/powerpoint/2010/main" val="3434439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Extension of product lifecycle</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smtClean="0"/>
              <a:t>Extending the product lifecycle by selling in multiple markets</a:t>
            </a:r>
          </a:p>
          <a:p>
            <a:r>
              <a:rPr lang="en-GB" dirty="0" smtClean="0"/>
              <a:t>This means being able to sell a product that might be in decline in the UK into a new international market as a new product</a:t>
            </a:r>
          </a:p>
          <a:p>
            <a:r>
              <a:rPr lang="en-GB" dirty="0" smtClean="0"/>
              <a:t>Developing nations often see our “mature” or “declining” products as new and exciting</a:t>
            </a: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172200" y="1910649"/>
            <a:ext cx="5181600" cy="4109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9791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Extension of the product lifecycle - SPAM</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smtClean="0"/>
              <a:t>SPAM is a unique blend of prime pork and ham which is 90% meat</a:t>
            </a:r>
          </a:p>
          <a:p>
            <a:r>
              <a:rPr lang="en-GB" dirty="0" smtClean="0"/>
              <a:t>SPAM was introduced into the </a:t>
            </a:r>
            <a:r>
              <a:rPr lang="en-GB" dirty="0"/>
              <a:t>U</a:t>
            </a:r>
            <a:r>
              <a:rPr lang="en-GB" dirty="0" smtClean="0"/>
              <a:t>K from USA in the 1940s – a product created due to excesses of pork meat in Minnesota</a:t>
            </a:r>
          </a:p>
          <a:p>
            <a:r>
              <a:rPr lang="en-GB" dirty="0" smtClean="0"/>
              <a:t>It may be in decline in the UK but in Guam it is part of their native cooking and each person consumes on average 16 cans a year </a:t>
            </a:r>
            <a:endParaRPr lang="en-GB" dirty="0"/>
          </a:p>
        </p:txBody>
      </p:sp>
      <p:pic>
        <p:nvPicPr>
          <p:cNvPr id="7" name="Content Placeholder 6"/>
          <p:cNvPicPr>
            <a:picLocks noGrp="1" noChangeAspect="1"/>
          </p:cNvPicPr>
          <p:nvPr>
            <p:ph sz="half" idx="2"/>
          </p:nvPr>
        </p:nvPicPr>
        <p:blipFill>
          <a:blip r:embed="rId2"/>
          <a:stretch>
            <a:fillRect/>
          </a:stretch>
        </p:blipFill>
        <p:spPr>
          <a:xfrm>
            <a:off x="6292516" y="1825625"/>
            <a:ext cx="5181600" cy="1844963"/>
          </a:xfrm>
          <a:prstGeom prst="rect">
            <a:avLst/>
          </a:prstGeom>
        </p:spPr>
      </p:pic>
      <p:pic>
        <p:nvPicPr>
          <p:cNvPr id="8" name="Picture 7">
            <a:hlinkClick r:id="rId3"/>
          </p:cNvPr>
          <p:cNvPicPr>
            <a:picLocks noChangeAspect="1"/>
          </p:cNvPicPr>
          <p:nvPr/>
        </p:nvPicPr>
        <p:blipFill>
          <a:blip r:embed="rId4"/>
          <a:stretch>
            <a:fillRect/>
          </a:stretch>
        </p:blipFill>
        <p:spPr>
          <a:xfrm>
            <a:off x="6893969" y="3805525"/>
            <a:ext cx="3978693" cy="252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5204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Extension of the product lifecycle – Disney comics</a:t>
            </a:r>
            <a:endParaRPr lang="en-GB" dirty="0"/>
          </a:p>
        </p:txBody>
      </p:sp>
      <p:sp>
        <p:nvSpPr>
          <p:cNvPr id="5" name="Content Placeholder 4"/>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lstStyle/>
          <a:p>
            <a:r>
              <a:rPr lang="en-GB" dirty="0" smtClean="0"/>
              <a:t>The readership levels of Disney comics in the UK and USA are very low indeed </a:t>
            </a:r>
          </a:p>
          <a:p>
            <a:r>
              <a:rPr lang="en-GB" dirty="0" smtClean="0"/>
              <a:t>However in the Netherlands they are very popular and sold at local shops and newsagents</a:t>
            </a:r>
          </a:p>
          <a:p>
            <a:r>
              <a:rPr lang="en-GB" dirty="0" smtClean="0"/>
              <a:t>Around ¼ Norwegians read Donald Duck and Co</a:t>
            </a:r>
          </a:p>
          <a:p>
            <a:r>
              <a:rPr lang="en-GB" dirty="0" smtClean="0"/>
              <a:t>Article </a:t>
            </a:r>
            <a:r>
              <a:rPr lang="en-GB" dirty="0" smtClean="0">
                <a:hlinkClick r:id="rId2"/>
              </a:rPr>
              <a:t>here</a:t>
            </a:r>
            <a:endParaRPr lang="en-GB" dirty="0"/>
          </a:p>
        </p:txBody>
      </p:sp>
      <p:pic>
        <p:nvPicPr>
          <p:cNvPr id="7" name="Content Placeholder 6"/>
          <p:cNvPicPr>
            <a:picLocks noGrp="1" noChangeAspect="1"/>
          </p:cNvPicPr>
          <p:nvPr>
            <p:ph sz="half" idx="2"/>
          </p:nvPr>
        </p:nvPicPr>
        <p:blipFill>
          <a:blip r:embed="rId3"/>
          <a:stretch>
            <a:fillRect/>
          </a:stretch>
        </p:blipFill>
        <p:spPr>
          <a:xfrm>
            <a:off x="7146917" y="1825625"/>
            <a:ext cx="3232166" cy="4351338"/>
          </a:xfrm>
          <a:prstGeom prst="rect">
            <a:avLst/>
          </a:prstGeom>
        </p:spPr>
      </p:pic>
    </p:spTree>
    <p:extLst>
      <p:ext uri="{BB962C8B-B14F-4D97-AF65-F5344CB8AC3E}">
        <p14:creationId xmlns:p14="http://schemas.microsoft.com/office/powerpoint/2010/main" val="406741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Revision Video </a:t>
            </a:r>
            <a:endParaRPr lang="en-GB" dirty="0">
              <a:solidFill>
                <a:schemeClr val="bg1"/>
              </a:solidFill>
            </a:endParaRPr>
          </a:p>
        </p:txBody>
      </p:sp>
      <p:pic>
        <p:nvPicPr>
          <p:cNvPr id="4"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778" y="1668961"/>
            <a:ext cx="6056965" cy="38182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77386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35" y="1469190"/>
            <a:ext cx="9234488" cy="498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4278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50" y="2558297"/>
            <a:ext cx="10908749" cy="895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TextBox 3"/>
          <p:cNvSpPr txBox="1"/>
          <p:nvPr/>
        </p:nvSpPr>
        <p:spPr>
          <a:xfrm>
            <a:off x="10347158" y="4018547"/>
            <a:ext cx="442750"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704388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b="1" dirty="0"/>
              <a:t>Knowledge (2), Application (2), Analysis (4) </a:t>
            </a:r>
            <a:endParaRPr lang="en-GB" dirty="0"/>
          </a:p>
          <a:p>
            <a:r>
              <a:rPr lang="en-GB" b="1" dirty="0"/>
              <a:t>Knowledge: up to 2 marks </a:t>
            </a:r>
            <a:r>
              <a:rPr lang="en-GB" dirty="0"/>
              <a:t>are available for giving simple reasons such as cost, skilled labour, English spoken, political stability etc. </a:t>
            </a:r>
          </a:p>
          <a:p>
            <a:r>
              <a:rPr lang="en-GB" b="1" dirty="0"/>
              <a:t>Application: up to 2 marks </a:t>
            </a:r>
            <a:r>
              <a:rPr lang="en-GB" dirty="0"/>
              <a:t>are available for contextual answers e.g. such as Egypt having high levels of English speaking workers because of the educational system, proximity of Egypt to Europe for communication etc. </a:t>
            </a:r>
          </a:p>
          <a:p>
            <a:r>
              <a:rPr lang="en-GB" b="1" dirty="0"/>
              <a:t>Analysis: up to 4 marks </a:t>
            </a:r>
            <a:r>
              <a:rPr lang="en-GB" dirty="0"/>
              <a:t>are available for expanding on the above and showing why Egypt would be particularly attractive (over China) for companies such as Vodafone and Microsoft e.g. the nature of their business requires skilled labour and good infrastructure, there are clues in the stimulus material that this is the case. The consequences for these businesses may be developed </a:t>
            </a:r>
          </a:p>
          <a:p>
            <a:r>
              <a:rPr lang="en-GB" dirty="0"/>
              <a:t>Maximum 2 marks for </a:t>
            </a:r>
            <a:r>
              <a:rPr lang="en-GB" b="1" dirty="0"/>
              <a:t>one </a:t>
            </a:r>
            <a:r>
              <a:rPr lang="en-GB" dirty="0"/>
              <a:t>factor, 4 marks for analysis of </a:t>
            </a:r>
            <a:r>
              <a:rPr lang="en-GB" b="1" dirty="0"/>
              <a:t>two </a:t>
            </a:r>
            <a:r>
              <a:rPr lang="en-GB" dirty="0"/>
              <a:t>factors </a:t>
            </a:r>
          </a:p>
          <a:p>
            <a:r>
              <a:rPr lang="en-GB" b="1" i="1" dirty="0"/>
              <a:t>General – if only one reason, cap at 4</a:t>
            </a:r>
            <a:endParaRPr lang="en-GB" dirty="0"/>
          </a:p>
        </p:txBody>
      </p:sp>
    </p:spTree>
    <p:extLst>
      <p:ext uri="{BB962C8B-B14F-4D97-AF65-F5344CB8AC3E}">
        <p14:creationId xmlns:p14="http://schemas.microsoft.com/office/powerpoint/2010/main" val="2610921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2</a:t>
            </a:r>
            <a:endParaRPr lang="en-GB" dirty="0"/>
          </a:p>
        </p:txBody>
      </p:sp>
      <p:grpSp>
        <p:nvGrpSpPr>
          <p:cNvPr id="3" name="Group 5"/>
          <p:cNvGrpSpPr>
            <a:grpSpLocks noChangeAspect="1"/>
          </p:cNvGrpSpPr>
          <p:nvPr/>
        </p:nvGrpSpPr>
        <p:grpSpPr bwMode="auto">
          <a:xfrm>
            <a:off x="1489265" y="1515718"/>
            <a:ext cx="9104614" cy="4437112"/>
            <a:chOff x="-321" y="601"/>
            <a:chExt cx="6402" cy="3120"/>
          </a:xfrm>
        </p:grpSpPr>
        <p:sp>
          <p:nvSpPr>
            <p:cNvPr id="4" name="AutoShape 4"/>
            <p:cNvSpPr>
              <a:spLocks noChangeAspect="1" noChangeArrowheads="1" noTextEdit="1"/>
            </p:cNvSpPr>
            <p:nvPr/>
          </p:nvSpPr>
          <p:spPr bwMode="auto">
            <a:xfrm>
              <a:off x="-321" y="601"/>
              <a:ext cx="6402" cy="3120"/>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 y="601"/>
              <a:ext cx="6408" cy="3126"/>
            </a:xfrm>
            <a:prstGeom prst="rect">
              <a:avLst/>
            </a:prstGeom>
            <a:ln/>
          </p:spPr>
          <p:style>
            <a:lnRef idx="2">
              <a:schemeClr val="accent5"/>
            </a:lnRef>
            <a:fillRef idx="1">
              <a:schemeClr val="lt1"/>
            </a:fillRef>
            <a:effectRef idx="0">
              <a:schemeClr val="accent5"/>
            </a:effectRef>
            <a:fontRef idx="minor">
              <a:schemeClr val="dk1"/>
            </a:fontRef>
          </p:style>
        </p:pic>
      </p:grpSp>
    </p:spTree>
    <p:extLst>
      <p:ext uri="{BB962C8B-B14F-4D97-AF65-F5344CB8AC3E}">
        <p14:creationId xmlns:p14="http://schemas.microsoft.com/office/powerpoint/2010/main" val="52547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lstStyle/>
          <a:p>
            <a:r>
              <a:rPr lang="en-GB" dirty="0" smtClean="0"/>
              <a:t>Starter</a:t>
            </a:r>
            <a:endParaRPr lang="en-GB" dirty="0"/>
          </a:p>
        </p:txBody>
      </p:sp>
      <p:sp>
        <p:nvSpPr>
          <p:cNvPr id="3" name="Content Placeholder 2"/>
          <p:cNvSpPr>
            <a:spLocks noGrp="1"/>
          </p:cNvSpPr>
          <p:nvPr>
            <p:ph idx="1"/>
          </p:nvPr>
        </p:nvSpPr>
        <p:spPr>
          <a:solidFill>
            <a:schemeClr val="accent6">
              <a:lumMod val="20000"/>
              <a:lumOff val="80000"/>
            </a:schemeClr>
          </a:solidFill>
        </p:spPr>
        <p:txBody>
          <a:bodyPr/>
          <a:lstStyle/>
          <a:p>
            <a:r>
              <a:rPr lang="en-GB" dirty="0" smtClean="0"/>
              <a:t>Watch this – would you join in?</a:t>
            </a:r>
            <a:endParaRPr lang="en-GB" dirty="0"/>
          </a:p>
        </p:txBody>
      </p:sp>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619" y="2276872"/>
            <a:ext cx="6261100" cy="389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3449942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5"/>
          <p:cNvGrpSpPr>
            <a:grpSpLocks noChangeAspect="1"/>
          </p:cNvGrpSpPr>
          <p:nvPr/>
        </p:nvGrpSpPr>
        <p:grpSpPr bwMode="auto">
          <a:xfrm>
            <a:off x="259718" y="2112115"/>
            <a:ext cx="11036771" cy="1425169"/>
            <a:chOff x="-117" y="1774"/>
            <a:chExt cx="5994" cy="774"/>
          </a:xfrm>
        </p:grpSpPr>
        <p:sp>
          <p:nvSpPr>
            <p:cNvPr id="12" name="AutoShape 4"/>
            <p:cNvSpPr>
              <a:spLocks noChangeAspect="1" noChangeArrowheads="1" noTextEdit="1"/>
            </p:cNvSpPr>
            <p:nvPr/>
          </p:nvSpPr>
          <p:spPr bwMode="auto">
            <a:xfrm>
              <a:off x="-117" y="1774"/>
              <a:ext cx="5994" cy="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 y="1774"/>
              <a:ext cx="6000" cy="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grpSp>
      <p:sp>
        <p:nvSpPr>
          <p:cNvPr id="3" name="TextBox 2"/>
          <p:cNvSpPr txBox="1"/>
          <p:nvPr/>
        </p:nvSpPr>
        <p:spPr>
          <a:xfrm>
            <a:off x="9865895" y="4066674"/>
            <a:ext cx="559769" cy="369332"/>
          </a:xfrm>
          <a:prstGeom prst="rect">
            <a:avLst/>
          </a:prstGeom>
          <a:noFill/>
        </p:spPr>
        <p:txBody>
          <a:bodyPr wrap="none" rtlCol="0">
            <a:spAutoFit/>
          </a:bodyPr>
          <a:lstStyle/>
          <a:p>
            <a:r>
              <a:rPr lang="en-GB" dirty="0" smtClean="0"/>
              <a:t>[10]</a:t>
            </a:r>
            <a:endParaRPr lang="en-GB" dirty="0"/>
          </a:p>
        </p:txBody>
      </p:sp>
    </p:spTree>
    <p:extLst>
      <p:ext uri="{BB962C8B-B14F-4D97-AF65-F5344CB8AC3E}">
        <p14:creationId xmlns:p14="http://schemas.microsoft.com/office/powerpoint/2010/main" val="2110122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2</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0" indent="0">
              <a:buNone/>
            </a:pPr>
            <a:r>
              <a:rPr lang="en-GB" dirty="0"/>
              <a:t>e.g. lower wage rates/moving part of your production to another country</a:t>
            </a:r>
          </a:p>
          <a:p>
            <a:pPr marL="0" indent="0">
              <a:buNone/>
            </a:pPr>
            <a:r>
              <a:rPr lang="en-GB" dirty="0"/>
              <a:t>e.g. lower labour costs will lower the costs of production. For many businesses labour costs are a substantial part of their total costs, reducing them can lead to lower prices and a competitive advantage with regard to price 	</a:t>
            </a:r>
          </a:p>
          <a:p>
            <a:pPr marL="0" indent="0">
              <a:buNone/>
            </a:pPr>
            <a:r>
              <a:rPr lang="en-GB" dirty="0"/>
              <a:t>e.g. balances possible cost savings against extra costs that might be incurred such as training the workforce. </a:t>
            </a:r>
          </a:p>
          <a:p>
            <a:pPr marL="0" indent="0">
              <a:buNone/>
            </a:pPr>
            <a:r>
              <a:rPr lang="en-GB" dirty="0"/>
              <a:t>e.g. the cost of labour might not be as important as the quality and skills of the labour force </a:t>
            </a:r>
          </a:p>
          <a:p>
            <a:pPr marL="0" indent="0">
              <a:buNone/>
            </a:pPr>
            <a:r>
              <a:rPr lang="en-GB" dirty="0"/>
              <a:t>e.g. considers the importance of other factors such as infrastructure, location, land costs. Ease of doing business, size and amount of government restrictions/incentives. </a:t>
            </a:r>
          </a:p>
          <a:p>
            <a:pPr marL="0" indent="0">
              <a:buNone/>
            </a:pPr>
            <a:r>
              <a:rPr lang="en-GB" dirty="0"/>
              <a:t>e.g. labour costs might only be a small proportion of total costs </a:t>
            </a:r>
          </a:p>
          <a:p>
            <a:pPr marL="0" indent="0">
              <a:buNone/>
            </a:pPr>
            <a:r>
              <a:rPr lang="en-GB" dirty="0"/>
              <a:t>e.g. the pharmaceutical industry in particular is capital intensive rather than labour intensive</a:t>
            </a:r>
          </a:p>
        </p:txBody>
      </p:sp>
    </p:spTree>
    <p:extLst>
      <p:ext uri="{BB962C8B-B14F-4D97-AF65-F5344CB8AC3E}">
        <p14:creationId xmlns:p14="http://schemas.microsoft.com/office/powerpoint/2010/main" val="3747580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573039" cy="6858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3</a:t>
            </a:r>
            <a:endParaRPr lang="en-GB" dirty="0"/>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7937"/>
            <a:ext cx="7037388" cy="6865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7345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3</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5"/>
          <p:cNvGrpSpPr>
            <a:grpSpLocks noChangeAspect="1"/>
          </p:cNvGrpSpPr>
          <p:nvPr/>
        </p:nvGrpSpPr>
        <p:grpSpPr bwMode="auto">
          <a:xfrm>
            <a:off x="467009" y="1994191"/>
            <a:ext cx="11257981" cy="1243696"/>
            <a:chOff x="793" y="2039"/>
            <a:chExt cx="4001" cy="442"/>
          </a:xfrm>
        </p:grpSpPr>
        <p:sp>
          <p:nvSpPr>
            <p:cNvPr id="12" name="AutoShape 4"/>
            <p:cNvSpPr>
              <a:spLocks noChangeAspect="1" noChangeArrowheads="1" noTextEdit="1"/>
            </p:cNvSpPr>
            <p:nvPr/>
          </p:nvSpPr>
          <p:spPr bwMode="auto">
            <a:xfrm>
              <a:off x="793" y="2039"/>
              <a:ext cx="4001"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 y="2039"/>
              <a:ext cx="4005" cy="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grpSp>
      <p:sp>
        <p:nvSpPr>
          <p:cNvPr id="3" name="TextBox 2"/>
          <p:cNvSpPr txBox="1"/>
          <p:nvPr/>
        </p:nvSpPr>
        <p:spPr>
          <a:xfrm>
            <a:off x="10442025" y="3801979"/>
            <a:ext cx="559769" cy="369332"/>
          </a:xfrm>
          <a:prstGeom prst="rect">
            <a:avLst/>
          </a:prstGeom>
          <a:noFill/>
        </p:spPr>
        <p:txBody>
          <a:bodyPr wrap="none" rtlCol="0">
            <a:spAutoFit/>
          </a:bodyPr>
          <a:lstStyle/>
          <a:p>
            <a:r>
              <a:rPr lang="en-GB" dirty="0" smtClean="0"/>
              <a:t>[10]</a:t>
            </a:r>
            <a:endParaRPr lang="en-GB" dirty="0"/>
          </a:p>
        </p:txBody>
      </p:sp>
    </p:spTree>
    <p:extLst>
      <p:ext uri="{BB962C8B-B14F-4D97-AF65-F5344CB8AC3E}">
        <p14:creationId xmlns:p14="http://schemas.microsoft.com/office/powerpoint/2010/main" val="4178482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a:t>3</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62500" lnSpcReduction="20000"/>
          </a:bodyPr>
          <a:lstStyle/>
          <a:p>
            <a:pPr marL="0" indent="0">
              <a:buNone/>
            </a:pPr>
            <a:r>
              <a:rPr lang="en-GB" dirty="0"/>
              <a:t>e. g. refers to the time period required to start a business and/or the number of bureaucratic obstacles to be overcome</a:t>
            </a:r>
          </a:p>
          <a:p>
            <a:pPr marL="0" indent="0">
              <a:buNone/>
            </a:pPr>
            <a:r>
              <a:rPr lang="en-GB" dirty="0"/>
              <a:t>e.g. procedures, time, fees, tax levels or own relevant knowledge </a:t>
            </a:r>
          </a:p>
          <a:p>
            <a:pPr marL="0" indent="0">
              <a:buNone/>
            </a:pPr>
            <a:r>
              <a:rPr lang="en-GB" dirty="0"/>
              <a:t>e.g. fewer planning restrictions, less bureaucracy</a:t>
            </a:r>
          </a:p>
          <a:p>
            <a:pPr marL="0" indent="0">
              <a:buNone/>
            </a:pPr>
            <a:r>
              <a:rPr lang="en-GB" dirty="0"/>
              <a:t>e.g. ease of doing business implies less time taken to get started, this reduces start-up costs and this may be a good reason to choose a particular location</a:t>
            </a:r>
          </a:p>
          <a:p>
            <a:pPr marL="0" indent="0">
              <a:buNone/>
            </a:pPr>
            <a:r>
              <a:rPr lang="en-GB" dirty="0"/>
              <a:t>e.g. less bureaucracy means that there is less need for expensive experts to advise on overcoming legal obstacles, it may also mean less regulation in the future, all of which may be a deciding factor</a:t>
            </a:r>
          </a:p>
          <a:p>
            <a:pPr marL="0" indent="0">
              <a:buNone/>
            </a:pPr>
            <a:r>
              <a:rPr lang="en-GB" dirty="0"/>
              <a:t>e.g. Other factors may be much more important such as other production costs, skills and availability of labour force, infrastructure</a:t>
            </a:r>
          </a:p>
          <a:p>
            <a:pPr marL="0" indent="0">
              <a:buNone/>
            </a:pPr>
            <a:r>
              <a:rPr lang="en-GB" dirty="0"/>
              <a:t>e.g. much may depend on the nature of the business and its particular requirements such as a research laboratory may require high skills and good infrastructure rather than cheap labour</a:t>
            </a:r>
          </a:p>
          <a:p>
            <a:pPr marL="0" indent="0">
              <a:buNone/>
            </a:pPr>
            <a:r>
              <a:rPr lang="en-GB" dirty="0"/>
              <a:t>e.g. location may not be a choice a business has if it is determined by access to raw materials such as oil Companies </a:t>
            </a:r>
          </a:p>
          <a:p>
            <a:pPr marL="0" indent="0">
              <a:buNone/>
            </a:pPr>
            <a:r>
              <a:rPr lang="en-GB" dirty="0"/>
              <a:t>e.g. long term considerations may outweigh short term advantages or indeed drawbacks, and ease of doing business may only be a one-off obstacle at the outset</a:t>
            </a:r>
          </a:p>
        </p:txBody>
      </p:sp>
    </p:spTree>
    <p:extLst>
      <p:ext uri="{BB962C8B-B14F-4D97-AF65-F5344CB8AC3E}">
        <p14:creationId xmlns:p14="http://schemas.microsoft.com/office/powerpoint/2010/main" val="587061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b="1" dirty="0"/>
              <a:t>Push</a:t>
            </a:r>
            <a:r>
              <a:rPr lang="en-GB" dirty="0"/>
              <a:t> </a:t>
            </a:r>
            <a:r>
              <a:rPr lang="en-GB" b="1" dirty="0"/>
              <a:t>factors</a:t>
            </a:r>
            <a:r>
              <a:rPr lang="en-GB" dirty="0"/>
              <a:t>; Threats in a domestic market that force a business to sell abroad</a:t>
            </a:r>
          </a:p>
          <a:p>
            <a:r>
              <a:rPr lang="en-GB" b="1" dirty="0"/>
              <a:t>Pull</a:t>
            </a:r>
            <a:r>
              <a:rPr lang="en-GB" dirty="0"/>
              <a:t> </a:t>
            </a:r>
            <a:r>
              <a:rPr lang="en-GB" b="1" dirty="0"/>
              <a:t>factors</a:t>
            </a:r>
            <a:r>
              <a:rPr lang="en-GB" dirty="0"/>
              <a:t>; Opportunities that encourage a business to sell abroad</a:t>
            </a:r>
          </a:p>
          <a:p>
            <a:r>
              <a:rPr lang="en-GB" b="1" dirty="0"/>
              <a:t>Offshoring</a:t>
            </a:r>
            <a:r>
              <a:rPr lang="en-GB" dirty="0"/>
              <a:t>; When a business relocates its operations to another country e.g. Dell moving operations to Poland from Ireland</a:t>
            </a:r>
          </a:p>
          <a:p>
            <a:r>
              <a:rPr lang="en-GB" b="1" dirty="0"/>
              <a:t>Outsourcing</a:t>
            </a:r>
            <a:r>
              <a:rPr lang="en-GB" dirty="0"/>
              <a:t>; When a business contracts out a function to a third party business that may or may not be located in another country e.g. having garments made in India by another business</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Push factors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Push factors defined</a:t>
            </a:r>
            <a:endParaRPr lang="en-GB" dirty="0"/>
          </a:p>
        </p:txBody>
      </p:sp>
      <p:sp>
        <p:nvSpPr>
          <p:cNvPr id="3" name="Content Placeholder 2"/>
          <p:cNvSpPr>
            <a:spLocks noGrp="1"/>
          </p:cNvSpPr>
          <p:nvPr>
            <p:ph idx="1"/>
          </p:nvPr>
        </p:nvSpPr>
        <p:spPr>
          <a:xfrm>
            <a:off x="838200" y="1825625"/>
            <a:ext cx="10515600" cy="1924740"/>
          </a:xfrm>
        </p:spPr>
        <p:style>
          <a:lnRef idx="2">
            <a:schemeClr val="accent2"/>
          </a:lnRef>
          <a:fillRef idx="1">
            <a:schemeClr val="lt1"/>
          </a:fillRef>
          <a:effectRef idx="0">
            <a:schemeClr val="accent2"/>
          </a:effectRef>
          <a:fontRef idx="minor">
            <a:schemeClr val="dk1"/>
          </a:fontRef>
        </p:style>
        <p:txBody>
          <a:bodyPr/>
          <a:lstStyle/>
          <a:p>
            <a:r>
              <a:rPr lang="en-GB" dirty="0" smtClean="0"/>
              <a:t>There are some </a:t>
            </a:r>
            <a:r>
              <a:rPr lang="en-GB" dirty="0" smtClean="0">
                <a:solidFill>
                  <a:srgbClr val="FF0000"/>
                </a:solidFill>
              </a:rPr>
              <a:t>PUSH</a:t>
            </a:r>
            <a:r>
              <a:rPr lang="en-GB" dirty="0" smtClean="0"/>
              <a:t> factors which may force a business to consider selling abroad;</a:t>
            </a:r>
          </a:p>
          <a:p>
            <a:pPr lvl="1"/>
            <a:r>
              <a:rPr lang="en-GB" dirty="0" smtClean="0"/>
              <a:t>High levels of domestic competition</a:t>
            </a:r>
          </a:p>
          <a:p>
            <a:pPr lvl="1"/>
            <a:r>
              <a:rPr lang="en-GB" dirty="0" smtClean="0"/>
              <a:t>Saturated markets with only low growth opportunities</a:t>
            </a:r>
            <a:endParaRPr lang="en-GB" dirty="0"/>
          </a:p>
        </p:txBody>
      </p:sp>
      <p:pic>
        <p:nvPicPr>
          <p:cNvPr id="4" name="Picture 3"/>
          <p:cNvPicPr>
            <a:picLocks noChangeAspect="1"/>
          </p:cNvPicPr>
          <p:nvPr/>
        </p:nvPicPr>
        <p:blipFill>
          <a:blip r:embed="rId2"/>
          <a:stretch>
            <a:fillRect/>
          </a:stretch>
        </p:blipFill>
        <p:spPr>
          <a:xfrm>
            <a:off x="3094382" y="4061271"/>
            <a:ext cx="5360504" cy="2543902"/>
          </a:xfrm>
          <a:prstGeom prst="rect">
            <a:avLst/>
          </a:prstGeom>
        </p:spPr>
      </p:pic>
    </p:spTree>
    <p:extLst>
      <p:ext uri="{BB962C8B-B14F-4D97-AF65-F5344CB8AC3E}">
        <p14:creationId xmlns:p14="http://schemas.microsoft.com/office/powerpoint/2010/main" val="297490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7285383"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Push factor – saturated market</a:t>
            </a:r>
            <a:endParaRPr lang="en-GB" dirty="0">
              <a:solidFill>
                <a:schemeClr val="tx1"/>
              </a:solidFill>
            </a:endParaRPr>
          </a:p>
        </p:txBody>
      </p:sp>
      <p:sp>
        <p:nvSpPr>
          <p:cNvPr id="5" name="Content Placeholder 4"/>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GB" dirty="0" smtClean="0"/>
              <a:t>A saturated domestic market means that a business or group of businesses has sold a product to just about everyone who will buy one</a:t>
            </a:r>
          </a:p>
          <a:p>
            <a:r>
              <a:rPr lang="en-GB" dirty="0" smtClean="0"/>
              <a:t>While R&amp;D is taking place the business needs to continue to trade and to grow and so will look for new markets for the products abroad</a:t>
            </a:r>
          </a:p>
          <a:p>
            <a:r>
              <a:rPr lang="en-GB" dirty="0" smtClean="0"/>
              <a:t>E.g. Chinese smartphone manufacturers; Apple, Samsung, Huawei and LG all now sell to overseas markets</a:t>
            </a:r>
            <a:endParaRPr lang="en-GB" dirty="0"/>
          </a:p>
        </p:txBody>
      </p:sp>
      <p:pic>
        <p:nvPicPr>
          <p:cNvPr id="7" name="Content Placeholder 6">
            <a:hlinkClick r:id="rId3"/>
          </p:cNvPr>
          <p:cNvPicPr>
            <a:picLocks noGrp="1" noChangeAspect="1"/>
          </p:cNvPicPr>
          <p:nvPr>
            <p:ph sz="half" idx="2"/>
          </p:nvPr>
        </p:nvPicPr>
        <p:blipFill>
          <a:blip r:embed="rId4"/>
          <a:stretch>
            <a:fillRect/>
          </a:stretch>
        </p:blipFill>
        <p:spPr>
          <a:xfrm>
            <a:off x="6595252" y="1905000"/>
            <a:ext cx="433549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8916963" y="365125"/>
            <a:ext cx="2569830" cy="1278977"/>
          </a:xfrm>
          <a:prstGeom prst="rect">
            <a:avLst/>
          </a:prstGeom>
        </p:spPr>
      </p:pic>
    </p:spTree>
    <p:extLst>
      <p:ext uri="{BB962C8B-B14F-4D97-AF65-F5344CB8AC3E}">
        <p14:creationId xmlns:p14="http://schemas.microsoft.com/office/powerpoint/2010/main" val="250154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52791"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dirty="0" smtClean="0">
                <a:solidFill>
                  <a:schemeClr val="tx1"/>
                </a:solidFill>
              </a:rPr>
              <a:t>Push factor – high competition in home market</a:t>
            </a:r>
            <a:endParaRPr lang="en-GB" dirty="0">
              <a:solidFill>
                <a:schemeClr val="tx1"/>
              </a:solidFill>
            </a:endParaRP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High levels of competition in the home markets mean that a business will look abroad to where there may be less competition and lucrative market opportunities to trade</a:t>
            </a:r>
          </a:p>
          <a:p>
            <a:r>
              <a:rPr lang="en-GB" dirty="0" smtClean="0"/>
              <a:t>An example is the food and drink market in the UK is very competitive but there is a very buoyant market for unusual food imports to other countries</a:t>
            </a:r>
          </a:p>
          <a:p>
            <a:endParaRPr lang="en-GB" dirty="0"/>
          </a:p>
        </p:txBody>
      </p:sp>
      <p:pic>
        <p:nvPicPr>
          <p:cNvPr id="5" name="Content Placeholder 4"/>
          <p:cNvPicPr>
            <a:picLocks noGrp="1" noChangeAspect="1"/>
          </p:cNvPicPr>
          <p:nvPr>
            <p:ph sz="half" idx="2"/>
          </p:nvPr>
        </p:nvPicPr>
        <p:blipFill>
          <a:blip r:embed="rId2"/>
          <a:stretch>
            <a:fillRect/>
          </a:stretch>
        </p:blipFill>
        <p:spPr>
          <a:xfrm>
            <a:off x="6172200" y="1960058"/>
            <a:ext cx="5181600" cy="4082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9291114" y="410417"/>
            <a:ext cx="2700762" cy="1280271"/>
          </a:xfrm>
          <a:prstGeom prst="rect">
            <a:avLst/>
          </a:prstGeom>
        </p:spPr>
      </p:pic>
    </p:spTree>
    <p:extLst>
      <p:ext uri="{BB962C8B-B14F-4D97-AF65-F5344CB8AC3E}">
        <p14:creationId xmlns:p14="http://schemas.microsoft.com/office/powerpoint/2010/main" val="35256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Pull factors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802362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2019</Words>
  <Application>Microsoft Office PowerPoint</Application>
  <PresentationFormat>Widescreen</PresentationFormat>
  <Paragraphs>227</Paragraphs>
  <Slides>46</Slides>
  <Notes>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46</vt:i4>
      </vt:variant>
    </vt:vector>
  </HeadingPairs>
  <TitlesOfParts>
    <vt:vector size="55" baseType="lpstr">
      <vt:lpstr>Arial</vt:lpstr>
      <vt:lpstr>Arial Black</vt:lpstr>
      <vt:lpstr>Calibri</vt:lpstr>
      <vt:lpstr>Calibri Light</vt:lpstr>
      <vt:lpstr>Wingdings</vt:lpstr>
      <vt:lpstr>Office Theme</vt:lpstr>
      <vt:lpstr>6_Office Theme</vt:lpstr>
      <vt:lpstr>1_Office Theme</vt:lpstr>
      <vt:lpstr>2_Office Theme</vt:lpstr>
      <vt:lpstr>PowerPoint Presentation</vt:lpstr>
      <vt:lpstr>Worksheet</vt:lpstr>
      <vt:lpstr>From Edexcel</vt:lpstr>
      <vt:lpstr>Starter</vt:lpstr>
      <vt:lpstr>PowerPoint Presentation</vt:lpstr>
      <vt:lpstr>Push factors defined</vt:lpstr>
      <vt:lpstr>Push factor – saturated market</vt:lpstr>
      <vt:lpstr>Push factor – high competition in home market</vt:lpstr>
      <vt:lpstr>PowerPoint Presentation</vt:lpstr>
      <vt:lpstr>Pull factors defined</vt:lpstr>
      <vt:lpstr>#1 Opportunities in overseas markets </vt:lpstr>
      <vt:lpstr>#2 Ability to spread risk</vt:lpstr>
      <vt:lpstr>#3 Ability to gain economies of scale</vt:lpstr>
      <vt:lpstr>PowerPoint Presentation</vt:lpstr>
      <vt:lpstr>Offshoring - Dyson</vt:lpstr>
      <vt:lpstr>Offshoring discussion, good or bad?</vt:lpstr>
      <vt:lpstr>Outsourcing</vt:lpstr>
      <vt:lpstr>Outsourcing examples</vt:lpstr>
      <vt:lpstr>#1 Outsourcing - production</vt:lpstr>
      <vt:lpstr>#2 Outsourcing - payroll</vt:lpstr>
      <vt:lpstr>#3 Outsourcing - purchasing</vt:lpstr>
      <vt:lpstr>#4 Outsourcing - delivery</vt:lpstr>
      <vt:lpstr>Business decision – keep call centre in UK or move it to India?</vt:lpstr>
      <vt:lpstr>Moving a call centre to India</vt:lpstr>
      <vt:lpstr>Advantages of moving a call centre to India</vt:lpstr>
      <vt:lpstr>Disadvantages of moving the call centre to India</vt:lpstr>
      <vt:lpstr>Time to make your decision – and justify it with a balanced argument</vt:lpstr>
      <vt:lpstr>PowerPoint Presentation</vt:lpstr>
      <vt:lpstr>Product life cycle</vt:lpstr>
      <vt:lpstr>Product lifecycle extension</vt:lpstr>
      <vt:lpstr>Extension of product lifecycle</vt:lpstr>
      <vt:lpstr>Extension of the product lifecycle - SPAM</vt:lpstr>
      <vt:lpstr>Extension of the product lifecycle – Disney comics</vt:lpstr>
      <vt:lpstr>Revision Video </vt:lpstr>
      <vt:lpstr>Sample Edexcel A2 questions</vt:lpstr>
      <vt:lpstr>Case study for question 1</vt:lpstr>
      <vt:lpstr>Sample question 1</vt:lpstr>
      <vt:lpstr>Answer sample question 1</vt:lpstr>
      <vt:lpstr>Case study for question 2</vt:lpstr>
      <vt:lpstr>Sample question 2</vt:lpstr>
      <vt:lpstr>Answer sample question 2</vt:lpstr>
      <vt:lpstr>Case study for question 3</vt:lpstr>
      <vt:lpstr>Sample question 3</vt:lpstr>
      <vt:lpstr>Answer sample question 3</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79</cp:revision>
  <dcterms:created xsi:type="dcterms:W3CDTF">2017-05-29T18:04:54Z</dcterms:created>
  <dcterms:modified xsi:type="dcterms:W3CDTF">2018-10-28T15:31:33Z</dcterms:modified>
</cp:coreProperties>
</file>