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handoutMasterIdLst>
    <p:handoutMasterId r:id="rId31"/>
  </p:handoutMasterIdLst>
  <p:sldIdLst>
    <p:sldId id="315" r:id="rId2"/>
    <p:sldId id="317" r:id="rId3"/>
    <p:sldId id="326" r:id="rId4"/>
    <p:sldId id="327" r:id="rId5"/>
    <p:sldId id="328" r:id="rId6"/>
    <p:sldId id="329" r:id="rId7"/>
    <p:sldId id="330" r:id="rId8"/>
    <p:sldId id="309" r:id="rId9"/>
    <p:sldId id="310" r:id="rId10"/>
    <p:sldId id="287" r:id="rId11"/>
    <p:sldId id="302" r:id="rId12"/>
    <p:sldId id="312" r:id="rId13"/>
    <p:sldId id="331" r:id="rId14"/>
    <p:sldId id="323" r:id="rId15"/>
    <p:sldId id="324" r:id="rId16"/>
    <p:sldId id="325" r:id="rId17"/>
    <p:sldId id="313" r:id="rId18"/>
    <p:sldId id="293" r:id="rId19"/>
    <p:sldId id="320" r:id="rId20"/>
    <p:sldId id="321" r:id="rId21"/>
    <p:sldId id="322" r:id="rId22"/>
    <p:sldId id="332" r:id="rId23"/>
    <p:sldId id="333" r:id="rId24"/>
    <p:sldId id="334" r:id="rId25"/>
    <p:sldId id="318" r:id="rId26"/>
    <p:sldId id="319" r:id="rId27"/>
    <p:sldId id="335" r:id="rId28"/>
    <p:sldId id="316" r:id="rId29"/>
  </p:sldIdLst>
  <p:sldSz cx="9144000" cy="6858000" type="screen4x3"/>
  <p:notesSz cx="6858000" cy="9715500"/>
  <p:defaultTextStyle>
    <a:defPPr>
      <a:defRPr lang="en-US"/>
    </a:defPPr>
    <a:lvl1pPr algn="l" rtl="0" eaLnBrk="0" fontAlgn="base" hangingPunct="0">
      <a:spcBef>
        <a:spcPct val="0"/>
      </a:spcBef>
      <a:spcAft>
        <a:spcPct val="0"/>
      </a:spcAft>
      <a:defRPr sz="2400" kern="1200">
        <a:solidFill>
          <a:schemeClr val="tx1"/>
        </a:solidFill>
        <a:latin typeface="Tempus Sans ITC"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a:srgbClr val="FFFF00"/>
    <a:srgbClr val="66CCFF"/>
    <a:srgbClr val="CCFFFF"/>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7"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77827" name="Rectangle 3"/>
          <p:cNvSpPr>
            <a:spLocks noGrp="1" noChangeArrowheads="1"/>
          </p:cNvSpPr>
          <p:nvPr>
            <p:ph type="dt" sz="quarter" idx="1"/>
          </p:nvPr>
        </p:nvSpPr>
        <p:spPr bwMode="auto">
          <a:xfrm>
            <a:off x="3884613"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77828" name="Rectangle 4"/>
          <p:cNvSpPr>
            <a:spLocks noGrp="1" noChangeArrowheads="1"/>
          </p:cNvSpPr>
          <p:nvPr>
            <p:ph type="ftr" sz="quarter" idx="2"/>
          </p:nvPr>
        </p:nvSpPr>
        <p:spPr bwMode="auto">
          <a:xfrm>
            <a:off x="0" y="9228138"/>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77829" name="Rectangle 5"/>
          <p:cNvSpPr>
            <a:spLocks noGrp="1" noChangeArrowheads="1"/>
          </p:cNvSpPr>
          <p:nvPr>
            <p:ph type="sldNum" sz="quarter" idx="3"/>
          </p:nvPr>
        </p:nvSpPr>
        <p:spPr bwMode="auto">
          <a:xfrm>
            <a:off x="3884613" y="9228138"/>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8A3A571-9191-48B4-8D40-D8D7D3E7D54C}" type="slidenum">
              <a:rPr lang="en-GB"/>
              <a:pPr/>
              <a:t>‹#›</a:t>
            </a:fld>
            <a:endParaRPr lang="en-GB"/>
          </a:p>
        </p:txBody>
      </p:sp>
    </p:spTree>
    <p:extLst>
      <p:ext uri="{BB962C8B-B14F-4D97-AF65-F5344CB8AC3E}">
        <p14:creationId xmlns:p14="http://schemas.microsoft.com/office/powerpoint/2010/main" val="3601519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614863"/>
            <a:ext cx="50292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22972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922972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0C21B06-5902-489F-97C8-1F1484A590E8}" type="slidenum">
              <a:rPr lang="en-US"/>
              <a:pPr/>
              <a:t>‹#›</a:t>
            </a:fld>
            <a:endParaRPr lang="en-US"/>
          </a:p>
        </p:txBody>
      </p:sp>
    </p:spTree>
    <p:extLst>
      <p:ext uri="{BB962C8B-B14F-4D97-AF65-F5344CB8AC3E}">
        <p14:creationId xmlns:p14="http://schemas.microsoft.com/office/powerpoint/2010/main" val="2250571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7443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17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60350"/>
            <a:ext cx="20955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260350"/>
            <a:ext cx="61341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704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68413"/>
            <a:ext cx="3771900"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68413"/>
            <a:ext cx="3771900"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566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2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272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820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634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7925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3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888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89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2" descr="nth_theme_business_classic_shades_of_blue_bg"/>
          <p:cNvPicPr>
            <a:picLocks noChangeAspect="1" noChangeArrowheads="1"/>
          </p:cNvPicPr>
          <p:nvPr/>
        </p:nvPicPr>
        <p:blipFill>
          <a:blip r:embed="rId14">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extLst>
            <a:ext uri="{909E8E84-426E-40DD-AFC4-6F175D3DCCD1}">
              <a14:hiddenFill xmlns:a14="http://schemas.microsoft.com/office/drawing/2010/main">
                <a:solidFill>
                  <a:srgbClr val="FFFFFF"/>
                </a:solidFill>
              </a14:hiddenFill>
            </a:ext>
          </a:extLst>
        </p:spPr>
      </p:pic>
      <p:sp>
        <p:nvSpPr>
          <p:cNvPr id="73731" name="Rectangle 3"/>
          <p:cNvSpPr>
            <a:spLocks noGrp="1" noChangeArrowheads="1"/>
          </p:cNvSpPr>
          <p:nvPr>
            <p:ph type="body" idx="1"/>
          </p:nvPr>
        </p:nvSpPr>
        <p:spPr bwMode="auto">
          <a:xfrm>
            <a:off x="685800" y="1268413"/>
            <a:ext cx="76962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Text Box 4"/>
          <p:cNvSpPr txBox="1">
            <a:spLocks noChangeArrowheads="1"/>
          </p:cNvSpPr>
          <p:nvPr/>
        </p:nvSpPr>
        <p:spPr bwMode="auto">
          <a:xfrm>
            <a:off x="5795963" y="6610350"/>
            <a:ext cx="3348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latin typeface="Times New Roman" pitchFamily="18" charset="0"/>
              </a:rPr>
              <a:t> © Business Studies Online: Slide </a:t>
            </a:r>
            <a:fld id="{7365C905-8025-4A43-8502-847DF134E52B}" type="slidenum">
              <a:rPr lang="en-US" sz="1200">
                <a:latin typeface="Times New Roman" pitchFamily="18" charset="0"/>
              </a:rPr>
              <a:pPr algn="r"/>
              <a:t>‹#›</a:t>
            </a:fld>
            <a:endParaRPr lang="en-US" sz="1200">
              <a:latin typeface="Times New Roman" pitchFamily="18" charset="0"/>
            </a:endParaRPr>
          </a:p>
        </p:txBody>
      </p:sp>
      <p:pic>
        <p:nvPicPr>
          <p:cNvPr id="73733" name="Picture 5" descr="penny_guy_walking_md_transparent_3013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3734" name="Rectangle 6"/>
          <p:cNvSpPr>
            <a:spLocks noGrp="1" noChangeArrowheads="1"/>
          </p:cNvSpPr>
          <p:nvPr>
            <p:ph type="title"/>
          </p:nvPr>
        </p:nvSpPr>
        <p:spPr bwMode="auto">
          <a:xfrm>
            <a:off x="0" y="26035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fontAlgn="base">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fontAlgn="base">
        <a:spcBef>
          <a:spcPct val="20000"/>
        </a:spcBef>
        <a:spcAft>
          <a:spcPct val="0"/>
        </a:spcAft>
        <a:buBlip>
          <a:blip r:embed="rId16"/>
        </a:buBlip>
        <a:defRPr sz="2400">
          <a:solidFill>
            <a:schemeClr val="tx1"/>
          </a:solidFill>
          <a:latin typeface="+mn-lt"/>
          <a:ea typeface="+mn-ea"/>
          <a:cs typeface="+mn-cs"/>
        </a:defRPr>
      </a:lvl1pPr>
      <a:lvl2pPr marL="742950" indent="-285750" algn="l" rtl="0" fontAlgn="base">
        <a:spcBef>
          <a:spcPct val="20000"/>
        </a:spcBef>
        <a:spcAft>
          <a:spcPct val="0"/>
        </a:spcAft>
        <a:buFont typeface="Wingdings 3" pitchFamily="18" charset="2"/>
        <a:buBlip>
          <a:blip r:embed="rId17"/>
        </a:buBlip>
        <a:defRPr sz="2000">
          <a:solidFill>
            <a:schemeClr val="tx1"/>
          </a:solidFill>
          <a:latin typeface="+mn-lt"/>
        </a:defRPr>
      </a:lvl2pPr>
      <a:lvl3pPr marL="1143000" indent="-228600" algn="l" rtl="0" fontAlgn="base">
        <a:spcBef>
          <a:spcPct val="20000"/>
        </a:spcBef>
        <a:spcAft>
          <a:spcPct val="0"/>
        </a:spcAft>
        <a:buBlip>
          <a:blip r:embed="rId18"/>
        </a:buBlip>
        <a:defRPr>
          <a:solidFill>
            <a:schemeClr val="tx1"/>
          </a:solidFill>
          <a:latin typeface="+mn-lt"/>
        </a:defRPr>
      </a:lvl3pPr>
      <a:lvl4pPr marL="1600200" indent="-228600" algn="l" rtl="0" fontAlgn="base">
        <a:spcBef>
          <a:spcPct val="20000"/>
        </a:spcBef>
        <a:spcAft>
          <a:spcPct val="0"/>
        </a:spcAft>
        <a:buBlip>
          <a:blip r:embed="rId19"/>
        </a:buBlip>
        <a:defRPr sz="1600">
          <a:solidFill>
            <a:schemeClr val="tx1"/>
          </a:solidFill>
          <a:latin typeface="+mn-lt"/>
        </a:defRPr>
      </a:lvl4pPr>
      <a:lvl5pPr marL="2057400" indent="-228600" algn="l" rtl="0" fontAlgn="base">
        <a:spcBef>
          <a:spcPct val="20000"/>
        </a:spcBef>
        <a:spcAft>
          <a:spcPct val="0"/>
        </a:spcAft>
        <a:buBlip>
          <a:blip r:embed="rId20"/>
        </a:buBlip>
        <a:defRPr sz="1200">
          <a:solidFill>
            <a:schemeClr val="tx1"/>
          </a:solidFill>
          <a:latin typeface="+mn-lt"/>
        </a:defRPr>
      </a:lvl5pPr>
      <a:lvl6pPr marL="2514600" indent="-228600" algn="l" rtl="0" fontAlgn="base">
        <a:spcBef>
          <a:spcPct val="20000"/>
        </a:spcBef>
        <a:spcAft>
          <a:spcPct val="0"/>
        </a:spcAft>
        <a:buBlip>
          <a:blip r:embed="rId20"/>
        </a:buBlip>
        <a:defRPr sz="1200">
          <a:solidFill>
            <a:schemeClr val="tx1"/>
          </a:solidFill>
          <a:latin typeface="+mn-lt"/>
        </a:defRPr>
      </a:lvl6pPr>
      <a:lvl7pPr marL="2971800" indent="-228600" algn="l" rtl="0" fontAlgn="base">
        <a:spcBef>
          <a:spcPct val="20000"/>
        </a:spcBef>
        <a:spcAft>
          <a:spcPct val="0"/>
        </a:spcAft>
        <a:buBlip>
          <a:blip r:embed="rId20"/>
        </a:buBlip>
        <a:defRPr sz="1200">
          <a:solidFill>
            <a:schemeClr val="tx1"/>
          </a:solidFill>
          <a:latin typeface="+mn-lt"/>
        </a:defRPr>
      </a:lvl7pPr>
      <a:lvl8pPr marL="3429000" indent="-228600" algn="l" rtl="0" fontAlgn="base">
        <a:spcBef>
          <a:spcPct val="20000"/>
        </a:spcBef>
        <a:spcAft>
          <a:spcPct val="0"/>
        </a:spcAft>
        <a:buBlip>
          <a:blip r:embed="rId20"/>
        </a:buBlip>
        <a:defRPr sz="1200">
          <a:solidFill>
            <a:schemeClr val="tx1"/>
          </a:solidFill>
          <a:latin typeface="+mn-lt"/>
        </a:defRPr>
      </a:lvl8pPr>
      <a:lvl9pPr marL="3886200" indent="-228600" algn="l" rtl="0" fontAlgn="base">
        <a:spcBef>
          <a:spcPct val="20000"/>
        </a:spcBef>
        <a:spcAft>
          <a:spcPct val="0"/>
        </a:spcAft>
        <a:buBlip>
          <a:blip r:embed="rId20"/>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7.gif"/><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w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Cash flow forecasting</a:t>
            </a:r>
            <a:endParaRPr lang="en-GB" dirty="0"/>
          </a:p>
        </p:txBody>
      </p:sp>
      <p:sp>
        <p:nvSpPr>
          <p:cNvPr id="3" name="Subtitle 2"/>
          <p:cNvSpPr>
            <a:spLocks noGrp="1"/>
          </p:cNvSpPr>
          <p:nvPr>
            <p:ph type="subTitle" idx="1"/>
          </p:nvPr>
        </p:nvSpPr>
        <p:spPr/>
        <p:txBody>
          <a:bodyPr/>
          <a:lstStyle/>
          <a:p>
            <a:r>
              <a:rPr lang="en-GB" dirty="0" smtClean="0"/>
              <a:t>Starter – Why do people consult weather forecasts?</a:t>
            </a:r>
            <a:endParaRPr lang="en-GB" dirty="0"/>
          </a:p>
        </p:txBody>
      </p:sp>
    </p:spTree>
    <p:extLst>
      <p:ext uri="{BB962C8B-B14F-4D97-AF65-F5344CB8AC3E}">
        <p14:creationId xmlns:p14="http://schemas.microsoft.com/office/powerpoint/2010/main" val="123184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250825" y="1125538"/>
            <a:ext cx="871378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The cash flow forecast is made up of three main sections: </a:t>
            </a:r>
          </a:p>
          <a:p>
            <a:pPr marL="342900" indent="-342900" eaLnBrk="1" hangingPunct="1">
              <a:spcBef>
                <a:spcPct val="20000"/>
              </a:spcBef>
              <a:buFontTx/>
              <a:buBlip>
                <a:blip r:embed="rId2"/>
              </a:buBlip>
            </a:pPr>
            <a:endParaRPr lang="en-GB">
              <a:latin typeface="Arial" charset="0"/>
            </a:endParaRPr>
          </a:p>
        </p:txBody>
      </p:sp>
      <p:grpSp>
        <p:nvGrpSpPr>
          <p:cNvPr id="45105" name="Group 49"/>
          <p:cNvGrpSpPr>
            <a:grpSpLocks/>
          </p:cNvGrpSpPr>
          <p:nvPr/>
        </p:nvGrpSpPr>
        <p:grpSpPr bwMode="auto">
          <a:xfrm>
            <a:off x="3130550" y="4005263"/>
            <a:ext cx="2881313" cy="2808287"/>
            <a:chOff x="1972" y="2296"/>
            <a:chExt cx="1815" cy="1769"/>
          </a:xfrm>
        </p:grpSpPr>
        <p:sp>
          <p:nvSpPr>
            <p:cNvPr id="45083" name="Oval 27"/>
            <p:cNvSpPr>
              <a:spLocks noChangeArrowheads="1"/>
            </p:cNvSpPr>
            <p:nvPr/>
          </p:nvSpPr>
          <p:spPr bwMode="auto">
            <a:xfrm>
              <a:off x="1972" y="2296"/>
              <a:ext cx="1815" cy="1769"/>
            </a:xfrm>
            <a:prstGeom prst="ellipse">
              <a:avLst/>
            </a:prstGeom>
            <a:solidFill>
              <a:schemeClr val="hlink"/>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7" name="WordArt 31"/>
            <p:cNvSpPr>
              <a:spLocks noChangeArrowheads="1" noChangeShapeType="1" noTextEdit="1"/>
            </p:cNvSpPr>
            <p:nvPr/>
          </p:nvSpPr>
          <p:spPr bwMode="auto">
            <a:xfrm>
              <a:off x="2199" y="2477"/>
              <a:ext cx="1406" cy="108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80435"/>
                </a:avLst>
              </a:prstTxWarp>
            </a:bodyPr>
            <a:lstStyle/>
            <a:p>
              <a:pPr algn="ctr"/>
              <a:r>
                <a:rPr lang="en-GB" sz="3600" kern="10">
                  <a:ln w="9525">
                    <a:solidFill>
                      <a:schemeClr val="hlink"/>
                    </a:solidFill>
                    <a:round/>
                    <a:headEnd/>
                    <a:tailEnd/>
                  </a:ln>
                  <a:solidFill>
                    <a:schemeClr val="accent2"/>
                  </a:solidFill>
                  <a:latin typeface="Arial Black"/>
                </a:rPr>
                <a:t>Net In/Out Flow</a:t>
              </a:r>
            </a:p>
          </p:txBody>
        </p:sp>
        <p:sp>
          <p:nvSpPr>
            <p:cNvPr id="45092" name="Rectangle 36"/>
            <p:cNvSpPr>
              <a:spLocks noChangeArrowheads="1"/>
            </p:cNvSpPr>
            <p:nvPr/>
          </p:nvSpPr>
          <p:spPr bwMode="auto">
            <a:xfrm>
              <a:off x="2199" y="2795"/>
              <a:ext cx="1361"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b="1">
                  <a:latin typeface="Arial" charset="0"/>
                </a:rPr>
                <a:t>This section shows the </a:t>
              </a:r>
              <a:r>
                <a:rPr lang="en-GB" sz="1800" b="1">
                  <a:solidFill>
                    <a:srgbClr val="FF0000"/>
                  </a:solidFill>
                  <a:latin typeface="Arial" charset="0"/>
                </a:rPr>
                <a:t>difference</a:t>
              </a:r>
              <a:r>
                <a:rPr lang="en-GB" sz="1800" b="1">
                  <a:latin typeface="Arial" charset="0"/>
                </a:rPr>
                <a:t> between the receipts and payments</a:t>
              </a:r>
            </a:p>
          </p:txBody>
        </p:sp>
      </p:grpSp>
      <p:grpSp>
        <p:nvGrpSpPr>
          <p:cNvPr id="45103" name="Group 47"/>
          <p:cNvGrpSpPr>
            <a:grpSpLocks/>
          </p:cNvGrpSpPr>
          <p:nvPr/>
        </p:nvGrpSpPr>
        <p:grpSpPr bwMode="auto">
          <a:xfrm>
            <a:off x="106363" y="1701800"/>
            <a:ext cx="2881312" cy="2808288"/>
            <a:chOff x="67" y="1252"/>
            <a:chExt cx="1815" cy="1769"/>
          </a:xfrm>
        </p:grpSpPr>
        <p:sp>
          <p:nvSpPr>
            <p:cNvPr id="45081" name="Oval 25"/>
            <p:cNvSpPr>
              <a:spLocks noChangeArrowheads="1"/>
            </p:cNvSpPr>
            <p:nvPr/>
          </p:nvSpPr>
          <p:spPr bwMode="auto">
            <a:xfrm>
              <a:off x="67" y="1252"/>
              <a:ext cx="1815" cy="1769"/>
            </a:xfrm>
            <a:prstGeom prst="ellipse">
              <a:avLst/>
            </a:prstGeom>
            <a:solidFill>
              <a:srgbClr val="FFFF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chemeClr val="accent2"/>
                </a:solidFill>
              </a:endParaRPr>
            </a:p>
          </p:txBody>
        </p:sp>
        <p:sp>
          <p:nvSpPr>
            <p:cNvPr id="45084" name="WordArt 28"/>
            <p:cNvSpPr>
              <a:spLocks noChangeArrowheads="1" noChangeShapeType="1" noTextEdit="1"/>
            </p:cNvSpPr>
            <p:nvPr/>
          </p:nvSpPr>
          <p:spPr bwMode="auto">
            <a:xfrm>
              <a:off x="339" y="1478"/>
              <a:ext cx="1270" cy="99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984123"/>
                </a:avLst>
              </a:prstTxWarp>
            </a:bodyPr>
            <a:lstStyle/>
            <a:p>
              <a:pPr algn="ctr"/>
              <a:r>
                <a:rPr lang="en-GB" sz="3600" kern="10">
                  <a:ln w="9525">
                    <a:solidFill>
                      <a:schemeClr val="hlink"/>
                    </a:solidFill>
                    <a:round/>
                    <a:headEnd/>
                    <a:tailEnd/>
                  </a:ln>
                  <a:solidFill>
                    <a:schemeClr val="accent2"/>
                  </a:solidFill>
                  <a:latin typeface="Arial Black"/>
                </a:rPr>
                <a:t>Receipts</a:t>
              </a:r>
            </a:p>
          </p:txBody>
        </p:sp>
        <p:sp>
          <p:nvSpPr>
            <p:cNvPr id="45089" name="Rectangle 33"/>
            <p:cNvSpPr>
              <a:spLocks noChangeArrowheads="1"/>
            </p:cNvSpPr>
            <p:nvPr/>
          </p:nvSpPr>
          <p:spPr bwMode="auto">
            <a:xfrm>
              <a:off x="249" y="1842"/>
              <a:ext cx="145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b="1">
                  <a:latin typeface="Arial" charset="0"/>
                </a:rPr>
                <a:t>This section records any money that the business expects to </a:t>
              </a:r>
              <a:r>
                <a:rPr lang="en-GB" sz="1800" b="1">
                  <a:solidFill>
                    <a:srgbClr val="FF0000"/>
                  </a:solidFill>
                  <a:latin typeface="Arial" charset="0"/>
                </a:rPr>
                <a:t>receive</a:t>
              </a:r>
            </a:p>
          </p:txBody>
        </p:sp>
      </p:grpSp>
      <p:grpSp>
        <p:nvGrpSpPr>
          <p:cNvPr id="45118" name="Group 62"/>
          <p:cNvGrpSpPr>
            <a:grpSpLocks/>
          </p:cNvGrpSpPr>
          <p:nvPr/>
        </p:nvGrpSpPr>
        <p:grpSpPr bwMode="auto">
          <a:xfrm>
            <a:off x="6119813" y="1700213"/>
            <a:ext cx="2881312" cy="2808287"/>
            <a:chOff x="3855" y="1071"/>
            <a:chExt cx="1815" cy="1769"/>
          </a:xfrm>
        </p:grpSpPr>
        <p:sp>
          <p:nvSpPr>
            <p:cNvPr id="45082" name="Oval 26"/>
            <p:cNvSpPr>
              <a:spLocks noChangeArrowheads="1"/>
            </p:cNvSpPr>
            <p:nvPr/>
          </p:nvSpPr>
          <p:spPr bwMode="auto">
            <a:xfrm>
              <a:off x="3855" y="1071"/>
              <a:ext cx="1815" cy="1769"/>
            </a:xfrm>
            <a:prstGeom prst="ellipse">
              <a:avLst/>
            </a:prstGeom>
            <a:solidFill>
              <a:srgbClr val="FFFF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6" name="WordArt 30"/>
            <p:cNvSpPr>
              <a:spLocks noChangeArrowheads="1" noChangeShapeType="1" noTextEdit="1"/>
            </p:cNvSpPr>
            <p:nvPr/>
          </p:nvSpPr>
          <p:spPr bwMode="auto">
            <a:xfrm>
              <a:off x="4127" y="1253"/>
              <a:ext cx="1316" cy="1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800114"/>
                </a:avLst>
              </a:prstTxWarp>
            </a:bodyPr>
            <a:lstStyle/>
            <a:p>
              <a:pPr algn="ctr"/>
              <a:r>
                <a:rPr lang="en-GB" sz="3600" kern="10">
                  <a:ln w="9525">
                    <a:solidFill>
                      <a:schemeClr val="hlink"/>
                    </a:solidFill>
                    <a:round/>
                    <a:headEnd/>
                    <a:tailEnd/>
                  </a:ln>
                  <a:solidFill>
                    <a:schemeClr val="accent2"/>
                  </a:solidFill>
                  <a:latin typeface="Arial Black"/>
                </a:rPr>
                <a:t>Payments</a:t>
              </a:r>
            </a:p>
          </p:txBody>
        </p:sp>
        <p:sp>
          <p:nvSpPr>
            <p:cNvPr id="45102" name="Rectangle 46"/>
            <p:cNvSpPr>
              <a:spLocks noChangeArrowheads="1"/>
            </p:cNvSpPr>
            <p:nvPr/>
          </p:nvSpPr>
          <p:spPr bwMode="auto">
            <a:xfrm>
              <a:off x="4059" y="1637"/>
              <a:ext cx="145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b="1">
                  <a:latin typeface="Arial" charset="0"/>
                </a:rPr>
                <a:t>This section records any money that the business expects to </a:t>
              </a:r>
              <a:r>
                <a:rPr lang="en-GB" sz="1800" b="1">
                  <a:solidFill>
                    <a:srgbClr val="FF0000"/>
                  </a:solidFill>
                  <a:latin typeface="Arial" charset="0"/>
                </a:rPr>
                <a:t>spend</a:t>
              </a:r>
            </a:p>
          </p:txBody>
        </p:sp>
      </p:grpSp>
      <p:pic>
        <p:nvPicPr>
          <p:cNvPr id="45108" name="Picture 5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450" y="2133600"/>
            <a:ext cx="1095375" cy="1073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5110" name="AutoShape 54"/>
          <p:cNvSpPr>
            <a:spLocks noChangeArrowheads="1"/>
          </p:cNvSpPr>
          <p:nvPr/>
        </p:nvSpPr>
        <p:spPr bwMode="auto">
          <a:xfrm rot="-16200000">
            <a:off x="3284538" y="2503488"/>
            <a:ext cx="412750" cy="863600"/>
          </a:xfrm>
          <a:prstGeom prst="upArrow">
            <a:avLst>
              <a:gd name="adj1" fmla="val 50000"/>
              <a:gd name="adj2" fmla="val 104615"/>
            </a:avLst>
          </a:prstGeom>
          <a:solidFill>
            <a:schemeClr val="accent2"/>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45111" name="AutoShape 55"/>
          <p:cNvSpPr>
            <a:spLocks noChangeArrowheads="1"/>
          </p:cNvSpPr>
          <p:nvPr/>
        </p:nvSpPr>
        <p:spPr bwMode="auto">
          <a:xfrm rot="-16200000">
            <a:off x="5445919" y="2502694"/>
            <a:ext cx="412750" cy="865188"/>
          </a:xfrm>
          <a:prstGeom prst="upArrow">
            <a:avLst>
              <a:gd name="adj1" fmla="val 50000"/>
              <a:gd name="adj2" fmla="val 104808"/>
            </a:avLst>
          </a:prstGeom>
          <a:solidFill>
            <a:schemeClr val="accent2"/>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45112" name="AutoShape 56"/>
          <p:cNvSpPr>
            <a:spLocks noChangeArrowheads="1"/>
          </p:cNvSpPr>
          <p:nvPr/>
        </p:nvSpPr>
        <p:spPr bwMode="auto">
          <a:xfrm rot="10800000">
            <a:off x="4427538" y="3213100"/>
            <a:ext cx="360362" cy="792163"/>
          </a:xfrm>
          <a:prstGeom prst="upArrow">
            <a:avLst>
              <a:gd name="adj1" fmla="val 50000"/>
              <a:gd name="adj2" fmla="val 109912"/>
            </a:avLst>
          </a:prstGeom>
          <a:solidFill>
            <a:schemeClr val="accent2"/>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pic>
        <p:nvPicPr>
          <p:cNvPr id="45116" name="Picture 60" descr="wallet_losing_money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644900"/>
            <a:ext cx="1924050" cy="2901950"/>
          </a:xfrm>
          <a:prstGeom prst="rect">
            <a:avLst/>
          </a:prstGeom>
          <a:noFill/>
          <a:extLst>
            <a:ext uri="{909E8E84-426E-40DD-AFC4-6F175D3DCCD1}">
              <a14:hiddenFill xmlns:a14="http://schemas.microsoft.com/office/drawing/2010/main">
                <a:solidFill>
                  <a:srgbClr val="FFFFFF"/>
                </a:solidFill>
              </a14:hiddenFill>
            </a:ext>
          </a:extLst>
        </p:spPr>
      </p:pic>
      <p:pic>
        <p:nvPicPr>
          <p:cNvPr id="45117" name="Picture 61" descr="wallet_money_falling_in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573463"/>
            <a:ext cx="1924050" cy="2901950"/>
          </a:xfrm>
          <a:prstGeom prst="rect">
            <a:avLst/>
          </a:prstGeom>
          <a:noFill/>
          <a:extLst>
            <a:ext uri="{909E8E84-426E-40DD-AFC4-6F175D3DCCD1}">
              <a14:hiddenFill xmlns:a14="http://schemas.microsoft.com/office/drawing/2010/main">
                <a:solidFill>
                  <a:srgbClr val="FFFFFF"/>
                </a:solidFill>
              </a14:hiddenFill>
            </a:ext>
          </a:extLst>
        </p:spPr>
      </p:pic>
      <p:sp>
        <p:nvSpPr>
          <p:cNvPr id="45119" name="Rectangle 63"/>
          <p:cNvSpPr>
            <a:spLocks noGrp="1" noChangeArrowheads="1"/>
          </p:cNvSpPr>
          <p:nvPr>
            <p:ph type="title" idx="4294967295"/>
          </p:nvPr>
        </p:nvSpPr>
        <p:spPr>
          <a:xfrm>
            <a:off x="0" y="260350"/>
            <a:ext cx="8101013" cy="914400"/>
          </a:xfrm>
        </p:spPr>
        <p:txBody>
          <a:bodyPr/>
          <a:lstStyle/>
          <a:p>
            <a:r>
              <a:rPr lang="en-GB"/>
              <a:t>The Sections Of A Cash Flow Forecast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45103"/>
                                        </p:tgtEl>
                                        <p:attrNameLst>
                                          <p:attrName>style.visibility</p:attrName>
                                        </p:attrNameLst>
                                      </p:cBhvr>
                                      <p:to>
                                        <p:strVal val="visible"/>
                                      </p:to>
                                    </p:set>
                                    <p:anim calcmode="lin" valueType="num">
                                      <p:cBhvr>
                                        <p:cTn id="11" dur="500" fill="hold"/>
                                        <p:tgtEl>
                                          <p:spTgt spid="45103"/>
                                        </p:tgtEl>
                                        <p:attrNameLst>
                                          <p:attrName>ppt_w</p:attrName>
                                        </p:attrNameLst>
                                      </p:cBhvr>
                                      <p:tavLst>
                                        <p:tav tm="0">
                                          <p:val>
                                            <p:fltVal val="0"/>
                                          </p:val>
                                        </p:tav>
                                        <p:tav tm="100000">
                                          <p:val>
                                            <p:strVal val="#ppt_w"/>
                                          </p:val>
                                        </p:tav>
                                      </p:tavLst>
                                    </p:anim>
                                    <p:anim calcmode="lin" valueType="num">
                                      <p:cBhvr>
                                        <p:cTn id="12" dur="500" fill="hold"/>
                                        <p:tgtEl>
                                          <p:spTgt spid="45103"/>
                                        </p:tgtEl>
                                        <p:attrNameLst>
                                          <p:attrName>ppt_h</p:attrName>
                                        </p:attrNameLst>
                                      </p:cBhvr>
                                      <p:tavLst>
                                        <p:tav tm="0">
                                          <p:val>
                                            <p:fltVal val="0"/>
                                          </p:val>
                                        </p:tav>
                                        <p:tav tm="100000">
                                          <p:val>
                                            <p:strVal val="#ppt_h"/>
                                          </p:val>
                                        </p:tav>
                                      </p:tavLst>
                                    </p:anim>
                                    <p:animEffect transition="in" filter="fade">
                                      <p:cBhvr>
                                        <p:cTn id="13" dur="500"/>
                                        <p:tgtEl>
                                          <p:spTgt spid="45103"/>
                                        </p:tgtEl>
                                      </p:cBhvr>
                                    </p:animEffect>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45117"/>
                                        </p:tgtEl>
                                        <p:attrNameLst>
                                          <p:attrName>style.visibility</p:attrName>
                                        </p:attrNameLst>
                                      </p:cBhvr>
                                      <p:to>
                                        <p:strVal val="visible"/>
                                      </p:to>
                                    </p:set>
                                    <p:animEffect transition="in" filter="wipe(up)">
                                      <p:cBhvr>
                                        <p:cTn id="17" dur="500"/>
                                        <p:tgtEl>
                                          <p:spTgt spid="45117"/>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5110"/>
                                        </p:tgtEl>
                                        <p:attrNameLst>
                                          <p:attrName>style.visibility</p:attrName>
                                        </p:attrNameLst>
                                      </p:cBhvr>
                                      <p:to>
                                        <p:strVal val="visible"/>
                                      </p:to>
                                    </p:set>
                                    <p:animEffect transition="in" filter="wipe(left)">
                                      <p:cBhvr>
                                        <p:cTn id="21" dur="500"/>
                                        <p:tgtEl>
                                          <p:spTgt spid="45110"/>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45108"/>
                                        </p:tgtEl>
                                        <p:attrNameLst>
                                          <p:attrName>style.visibility</p:attrName>
                                        </p:attrNameLst>
                                      </p:cBhvr>
                                      <p:to>
                                        <p:strVal val="visible"/>
                                      </p:to>
                                    </p:set>
                                    <p:animEffect transition="in" filter="wipe(left)">
                                      <p:cBhvr>
                                        <p:cTn id="25" dur="500"/>
                                        <p:tgtEl>
                                          <p:spTgt spid="4510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5111"/>
                                        </p:tgtEl>
                                        <p:attrNameLst>
                                          <p:attrName>style.visibility</p:attrName>
                                        </p:attrNameLst>
                                      </p:cBhvr>
                                      <p:to>
                                        <p:strVal val="visible"/>
                                      </p:to>
                                    </p:set>
                                    <p:animEffect transition="in" filter="wipe(left)">
                                      <p:cBhvr>
                                        <p:cTn id="30" dur="500"/>
                                        <p:tgtEl>
                                          <p:spTgt spid="45111"/>
                                        </p:tgtEl>
                                      </p:cBhvr>
                                    </p:animEffect>
                                  </p:childTnLst>
                                </p:cTn>
                              </p:par>
                            </p:childTnLst>
                          </p:cTn>
                        </p:par>
                        <p:par>
                          <p:cTn id="31" fill="hold" nodeType="afterGroup">
                            <p:stCondLst>
                              <p:cond delay="500"/>
                            </p:stCondLst>
                            <p:childTnLst>
                              <p:par>
                                <p:cTn id="32" presetID="53" presetClass="entr" presetSubtype="0" fill="hold" nodeType="afterEffect">
                                  <p:stCondLst>
                                    <p:cond delay="0"/>
                                  </p:stCondLst>
                                  <p:childTnLst>
                                    <p:set>
                                      <p:cBhvr>
                                        <p:cTn id="33" dur="1" fill="hold">
                                          <p:stCondLst>
                                            <p:cond delay="0"/>
                                          </p:stCondLst>
                                        </p:cTn>
                                        <p:tgtEl>
                                          <p:spTgt spid="45118"/>
                                        </p:tgtEl>
                                        <p:attrNameLst>
                                          <p:attrName>style.visibility</p:attrName>
                                        </p:attrNameLst>
                                      </p:cBhvr>
                                      <p:to>
                                        <p:strVal val="visible"/>
                                      </p:to>
                                    </p:set>
                                    <p:anim calcmode="lin" valueType="num">
                                      <p:cBhvr>
                                        <p:cTn id="34" dur="500" fill="hold"/>
                                        <p:tgtEl>
                                          <p:spTgt spid="45118"/>
                                        </p:tgtEl>
                                        <p:attrNameLst>
                                          <p:attrName>ppt_w</p:attrName>
                                        </p:attrNameLst>
                                      </p:cBhvr>
                                      <p:tavLst>
                                        <p:tav tm="0">
                                          <p:val>
                                            <p:fltVal val="0"/>
                                          </p:val>
                                        </p:tav>
                                        <p:tav tm="100000">
                                          <p:val>
                                            <p:strVal val="#ppt_w"/>
                                          </p:val>
                                        </p:tav>
                                      </p:tavLst>
                                    </p:anim>
                                    <p:anim calcmode="lin" valueType="num">
                                      <p:cBhvr>
                                        <p:cTn id="35" dur="500" fill="hold"/>
                                        <p:tgtEl>
                                          <p:spTgt spid="45118"/>
                                        </p:tgtEl>
                                        <p:attrNameLst>
                                          <p:attrName>ppt_h</p:attrName>
                                        </p:attrNameLst>
                                      </p:cBhvr>
                                      <p:tavLst>
                                        <p:tav tm="0">
                                          <p:val>
                                            <p:fltVal val="0"/>
                                          </p:val>
                                        </p:tav>
                                        <p:tav tm="100000">
                                          <p:val>
                                            <p:strVal val="#ppt_h"/>
                                          </p:val>
                                        </p:tav>
                                      </p:tavLst>
                                    </p:anim>
                                    <p:animEffect transition="in" filter="fade">
                                      <p:cBhvr>
                                        <p:cTn id="36" dur="500"/>
                                        <p:tgtEl>
                                          <p:spTgt spid="45118"/>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45116"/>
                                        </p:tgtEl>
                                        <p:attrNameLst>
                                          <p:attrName>style.visibility</p:attrName>
                                        </p:attrNameLst>
                                      </p:cBhvr>
                                      <p:to>
                                        <p:strVal val="visible"/>
                                      </p:to>
                                    </p:set>
                                    <p:animEffect transition="in" filter="wipe(up)">
                                      <p:cBhvr>
                                        <p:cTn id="40" dur="500"/>
                                        <p:tgtEl>
                                          <p:spTgt spid="451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5112"/>
                                        </p:tgtEl>
                                        <p:attrNameLst>
                                          <p:attrName>style.visibility</p:attrName>
                                        </p:attrNameLst>
                                      </p:cBhvr>
                                      <p:to>
                                        <p:strVal val="visible"/>
                                      </p:to>
                                    </p:set>
                                    <p:animEffect transition="in" filter="wipe(up)">
                                      <p:cBhvr>
                                        <p:cTn id="45" dur="500"/>
                                        <p:tgtEl>
                                          <p:spTgt spid="45112"/>
                                        </p:tgtEl>
                                      </p:cBhvr>
                                    </p:animEffect>
                                  </p:childTnLst>
                                </p:cTn>
                              </p:par>
                            </p:childTnLst>
                          </p:cTn>
                        </p:par>
                        <p:par>
                          <p:cTn id="46" fill="hold" nodeType="afterGroup">
                            <p:stCondLst>
                              <p:cond delay="500"/>
                            </p:stCondLst>
                            <p:childTnLst>
                              <p:par>
                                <p:cTn id="47" presetID="53" presetClass="entr" presetSubtype="0" fill="hold" nodeType="afterEffect">
                                  <p:stCondLst>
                                    <p:cond delay="0"/>
                                  </p:stCondLst>
                                  <p:childTnLst>
                                    <p:set>
                                      <p:cBhvr>
                                        <p:cTn id="48" dur="1" fill="hold">
                                          <p:stCondLst>
                                            <p:cond delay="0"/>
                                          </p:stCondLst>
                                        </p:cTn>
                                        <p:tgtEl>
                                          <p:spTgt spid="45105"/>
                                        </p:tgtEl>
                                        <p:attrNameLst>
                                          <p:attrName>style.visibility</p:attrName>
                                        </p:attrNameLst>
                                      </p:cBhvr>
                                      <p:to>
                                        <p:strVal val="visible"/>
                                      </p:to>
                                    </p:set>
                                    <p:anim calcmode="lin" valueType="num">
                                      <p:cBhvr>
                                        <p:cTn id="49" dur="500" fill="hold"/>
                                        <p:tgtEl>
                                          <p:spTgt spid="45105"/>
                                        </p:tgtEl>
                                        <p:attrNameLst>
                                          <p:attrName>ppt_w</p:attrName>
                                        </p:attrNameLst>
                                      </p:cBhvr>
                                      <p:tavLst>
                                        <p:tav tm="0">
                                          <p:val>
                                            <p:fltVal val="0"/>
                                          </p:val>
                                        </p:tav>
                                        <p:tav tm="100000">
                                          <p:val>
                                            <p:strVal val="#ppt_w"/>
                                          </p:val>
                                        </p:tav>
                                      </p:tavLst>
                                    </p:anim>
                                    <p:anim calcmode="lin" valueType="num">
                                      <p:cBhvr>
                                        <p:cTn id="50" dur="500" fill="hold"/>
                                        <p:tgtEl>
                                          <p:spTgt spid="45105"/>
                                        </p:tgtEl>
                                        <p:attrNameLst>
                                          <p:attrName>ppt_h</p:attrName>
                                        </p:attrNameLst>
                                      </p:cBhvr>
                                      <p:tavLst>
                                        <p:tav tm="0">
                                          <p:val>
                                            <p:fltVal val="0"/>
                                          </p:val>
                                        </p:tav>
                                        <p:tav tm="100000">
                                          <p:val>
                                            <p:strVal val="#ppt_h"/>
                                          </p:val>
                                        </p:tav>
                                      </p:tavLst>
                                    </p:anim>
                                    <p:animEffect transition="in" filter="fade">
                                      <p:cBhvr>
                                        <p:cTn id="51" dur="500"/>
                                        <p:tgtEl>
                                          <p:spTgt spid="45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bldLvl="4" autoUpdateAnimBg="0"/>
      <p:bldP spid="45110" grpId="0" animBg="1"/>
      <p:bldP spid="45111" grpId="0" animBg="1"/>
      <p:bldP spid="451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0" y="1125538"/>
            <a:ext cx="29527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A cash flow forecast is a table that summarises the money coming in and going out</a:t>
            </a:r>
            <a:br>
              <a:rPr lang="en-GB">
                <a:latin typeface="Arial" charset="0"/>
              </a:rPr>
            </a:br>
            <a:endParaRPr lang="en-GB">
              <a:latin typeface="Arial" charset="0"/>
            </a:endParaRPr>
          </a:p>
          <a:p>
            <a:pPr marL="342900" indent="-342900" eaLnBrk="1" hangingPunct="1">
              <a:spcBef>
                <a:spcPct val="20000"/>
              </a:spcBef>
              <a:buFontTx/>
              <a:buBlip>
                <a:blip r:embed="rId2"/>
              </a:buBlip>
            </a:pPr>
            <a:r>
              <a:rPr lang="en-GB">
                <a:latin typeface="Arial" charset="0"/>
              </a:rPr>
              <a:t>Each month has it’s own column</a:t>
            </a:r>
          </a:p>
          <a:p>
            <a:pPr marL="342900" indent="-342900" eaLnBrk="1" hangingPunct="1">
              <a:spcBef>
                <a:spcPct val="20000"/>
              </a:spcBef>
              <a:buFontTx/>
              <a:buBlip>
                <a:blip r:embed="rId2"/>
              </a:buBlip>
            </a:pPr>
            <a:endParaRPr lang="en-GB">
              <a:latin typeface="Arial" charset="0"/>
            </a:endParaRPr>
          </a:p>
          <a:p>
            <a:pPr marL="342900" indent="-342900" eaLnBrk="1" hangingPunct="1">
              <a:spcBef>
                <a:spcPct val="20000"/>
              </a:spcBef>
              <a:buFontTx/>
              <a:buBlip>
                <a:blip r:embed="rId2"/>
              </a:buBlip>
            </a:pPr>
            <a:r>
              <a:rPr lang="en-GB">
                <a:latin typeface="Arial" charset="0"/>
              </a:rPr>
              <a:t>Each column has 3 parts:</a:t>
            </a:r>
          </a:p>
          <a:p>
            <a:pPr marL="342900" indent="-342900" eaLnBrk="1" hangingPunct="1">
              <a:lnSpc>
                <a:spcPct val="90000"/>
              </a:lnSpc>
              <a:spcBef>
                <a:spcPct val="20000"/>
              </a:spcBef>
              <a:buFontTx/>
              <a:buBlip>
                <a:blip r:embed="rId2"/>
              </a:buBlip>
            </a:pPr>
            <a:endParaRPr lang="en-GB">
              <a:latin typeface="Arial" charset="0"/>
            </a:endParaRPr>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1555750"/>
            <a:ext cx="57531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998" name="Oval 390"/>
          <p:cNvSpPr>
            <a:spLocks noChangeArrowheads="1"/>
          </p:cNvSpPr>
          <p:nvPr/>
        </p:nvSpPr>
        <p:spPr bwMode="auto">
          <a:xfrm>
            <a:off x="4140200" y="1341438"/>
            <a:ext cx="4752975" cy="6477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999" name="Line 391"/>
          <p:cNvSpPr>
            <a:spLocks noChangeShapeType="1"/>
          </p:cNvSpPr>
          <p:nvPr/>
        </p:nvSpPr>
        <p:spPr bwMode="auto">
          <a:xfrm flipV="1">
            <a:off x="2627313" y="1700213"/>
            <a:ext cx="1512887" cy="22336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9010" name="Group 402"/>
          <p:cNvGrpSpPr>
            <a:grpSpLocks/>
          </p:cNvGrpSpPr>
          <p:nvPr/>
        </p:nvGrpSpPr>
        <p:grpSpPr bwMode="auto">
          <a:xfrm>
            <a:off x="4284663" y="2060575"/>
            <a:ext cx="4032250" cy="1079500"/>
            <a:chOff x="2608" y="1298"/>
            <a:chExt cx="2540" cy="680"/>
          </a:xfrm>
        </p:grpSpPr>
        <p:sp>
          <p:nvSpPr>
            <p:cNvPr id="69000" name="AutoShape 392"/>
            <p:cNvSpPr>
              <a:spLocks noChangeArrowheads="1"/>
            </p:cNvSpPr>
            <p:nvPr/>
          </p:nvSpPr>
          <p:spPr bwMode="auto">
            <a:xfrm>
              <a:off x="2608" y="1298"/>
              <a:ext cx="2540" cy="680"/>
            </a:xfrm>
            <a:prstGeom prst="leftArrowCallout">
              <a:avLst>
                <a:gd name="adj1" fmla="val 22352"/>
                <a:gd name="adj2" fmla="val 25000"/>
                <a:gd name="adj3" fmla="val 64849"/>
                <a:gd name="adj4" fmla="val 74644"/>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001" name="Rectangle 393"/>
            <p:cNvSpPr>
              <a:spLocks noChangeArrowheads="1"/>
            </p:cNvSpPr>
            <p:nvPr/>
          </p:nvSpPr>
          <p:spPr bwMode="auto">
            <a:xfrm>
              <a:off x="3288" y="1298"/>
              <a:ext cx="1769"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350" indent="-6350" algn="ctr" eaLnBrk="1" hangingPunct="1">
                <a:spcBef>
                  <a:spcPct val="20000"/>
                </a:spcBef>
              </a:pPr>
              <a:r>
                <a:rPr lang="en-GB" sz="2000">
                  <a:solidFill>
                    <a:schemeClr val="accent2"/>
                  </a:solidFill>
                  <a:latin typeface="Arial" charset="0"/>
                </a:rPr>
                <a:t>Receipts </a:t>
              </a:r>
              <a:br>
                <a:rPr lang="en-GB" sz="2000">
                  <a:solidFill>
                    <a:schemeClr val="accent2"/>
                  </a:solidFill>
                  <a:latin typeface="Arial" charset="0"/>
                </a:rPr>
              </a:br>
              <a:r>
                <a:rPr lang="en-GB" sz="2000">
                  <a:solidFill>
                    <a:schemeClr val="accent2"/>
                  </a:solidFill>
                  <a:latin typeface="Arial" charset="0"/>
                </a:rPr>
                <a:t>(or inflows) is money coming in</a:t>
              </a:r>
              <a:endParaRPr lang="en-GB">
                <a:solidFill>
                  <a:schemeClr val="accent2"/>
                </a:solidFill>
                <a:latin typeface="Arial" charset="0"/>
              </a:endParaRPr>
            </a:p>
          </p:txBody>
        </p:sp>
        <p:sp>
          <p:nvSpPr>
            <p:cNvPr id="69002" name="WordArt 394"/>
            <p:cNvSpPr>
              <a:spLocks noChangeArrowheads="1" noChangeShapeType="1" noTextEdit="1"/>
            </p:cNvSpPr>
            <p:nvPr/>
          </p:nvSpPr>
          <p:spPr bwMode="auto">
            <a:xfrm>
              <a:off x="2835" y="1504"/>
              <a:ext cx="187" cy="24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chemeClr val="accent2"/>
                  </a:solidFill>
                  <a:latin typeface="Arial Black"/>
                </a:rPr>
                <a:t>1</a:t>
              </a:r>
            </a:p>
          </p:txBody>
        </p:sp>
      </p:grpSp>
      <p:grpSp>
        <p:nvGrpSpPr>
          <p:cNvPr id="69009" name="Group 401"/>
          <p:cNvGrpSpPr>
            <a:grpSpLocks/>
          </p:cNvGrpSpPr>
          <p:nvPr/>
        </p:nvGrpSpPr>
        <p:grpSpPr bwMode="auto">
          <a:xfrm>
            <a:off x="4284663" y="3573463"/>
            <a:ext cx="4032250" cy="1079500"/>
            <a:chOff x="2653" y="2478"/>
            <a:chExt cx="2540" cy="680"/>
          </a:xfrm>
        </p:grpSpPr>
        <p:sp>
          <p:nvSpPr>
            <p:cNvPr id="69003" name="AutoShape 395"/>
            <p:cNvSpPr>
              <a:spLocks noChangeArrowheads="1"/>
            </p:cNvSpPr>
            <p:nvPr/>
          </p:nvSpPr>
          <p:spPr bwMode="auto">
            <a:xfrm>
              <a:off x="2653" y="2478"/>
              <a:ext cx="2540" cy="680"/>
            </a:xfrm>
            <a:prstGeom prst="leftArrowCallout">
              <a:avLst>
                <a:gd name="adj1" fmla="val 22352"/>
                <a:gd name="adj2" fmla="val 25000"/>
                <a:gd name="adj3" fmla="val 64849"/>
                <a:gd name="adj4" fmla="val 74644"/>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004" name="Rectangle 396"/>
            <p:cNvSpPr>
              <a:spLocks noChangeArrowheads="1"/>
            </p:cNvSpPr>
            <p:nvPr/>
          </p:nvSpPr>
          <p:spPr bwMode="auto">
            <a:xfrm>
              <a:off x="3333" y="2478"/>
              <a:ext cx="1769"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350" indent="-6350" algn="ctr" eaLnBrk="1" hangingPunct="1">
                <a:spcBef>
                  <a:spcPct val="20000"/>
                </a:spcBef>
              </a:pPr>
              <a:r>
                <a:rPr lang="en-GB" sz="2000">
                  <a:solidFill>
                    <a:schemeClr val="accent2"/>
                  </a:solidFill>
                  <a:latin typeface="Arial" charset="0"/>
                </a:rPr>
                <a:t>Payments </a:t>
              </a:r>
              <a:br>
                <a:rPr lang="en-GB" sz="2000">
                  <a:solidFill>
                    <a:schemeClr val="accent2"/>
                  </a:solidFill>
                  <a:latin typeface="Arial" charset="0"/>
                </a:rPr>
              </a:br>
              <a:r>
                <a:rPr lang="en-GB" sz="2000">
                  <a:solidFill>
                    <a:schemeClr val="accent2"/>
                  </a:solidFill>
                  <a:latin typeface="Arial" charset="0"/>
                </a:rPr>
                <a:t>(or outflows) is money going out</a:t>
              </a:r>
            </a:p>
          </p:txBody>
        </p:sp>
        <p:sp>
          <p:nvSpPr>
            <p:cNvPr id="69005" name="WordArt 397"/>
            <p:cNvSpPr>
              <a:spLocks noChangeArrowheads="1" noChangeShapeType="1" noTextEdit="1"/>
            </p:cNvSpPr>
            <p:nvPr/>
          </p:nvSpPr>
          <p:spPr bwMode="auto">
            <a:xfrm>
              <a:off x="2880" y="2684"/>
              <a:ext cx="187" cy="24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chemeClr val="accent2"/>
                  </a:solidFill>
                  <a:latin typeface="Arial Black"/>
                </a:rPr>
                <a:t>2</a:t>
              </a:r>
            </a:p>
          </p:txBody>
        </p:sp>
      </p:grpSp>
      <p:grpSp>
        <p:nvGrpSpPr>
          <p:cNvPr id="69011" name="Group 403"/>
          <p:cNvGrpSpPr>
            <a:grpSpLocks/>
          </p:cNvGrpSpPr>
          <p:nvPr/>
        </p:nvGrpSpPr>
        <p:grpSpPr bwMode="auto">
          <a:xfrm>
            <a:off x="4284663" y="5013325"/>
            <a:ext cx="4032250" cy="1079500"/>
            <a:chOff x="2699" y="3430"/>
            <a:chExt cx="2540" cy="680"/>
          </a:xfrm>
        </p:grpSpPr>
        <p:sp>
          <p:nvSpPr>
            <p:cNvPr id="69006" name="AutoShape 398"/>
            <p:cNvSpPr>
              <a:spLocks noChangeArrowheads="1"/>
            </p:cNvSpPr>
            <p:nvPr/>
          </p:nvSpPr>
          <p:spPr bwMode="auto">
            <a:xfrm>
              <a:off x="2699" y="3430"/>
              <a:ext cx="2540" cy="680"/>
            </a:xfrm>
            <a:prstGeom prst="leftArrowCallout">
              <a:avLst>
                <a:gd name="adj1" fmla="val 22352"/>
                <a:gd name="adj2" fmla="val 25000"/>
                <a:gd name="adj3" fmla="val 64849"/>
                <a:gd name="adj4" fmla="val 74644"/>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007" name="Rectangle 399"/>
            <p:cNvSpPr>
              <a:spLocks noChangeArrowheads="1"/>
            </p:cNvSpPr>
            <p:nvPr/>
          </p:nvSpPr>
          <p:spPr bwMode="auto">
            <a:xfrm>
              <a:off x="3424" y="3430"/>
              <a:ext cx="1769"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350" indent="-6350" algn="ctr" eaLnBrk="1" hangingPunct="1">
                <a:spcBef>
                  <a:spcPct val="20000"/>
                </a:spcBef>
              </a:pPr>
              <a:r>
                <a:rPr lang="en-GB" sz="2000">
                  <a:solidFill>
                    <a:schemeClr val="accent2"/>
                  </a:solidFill>
                  <a:latin typeface="Arial" charset="0"/>
                </a:rPr>
                <a:t>Net In/Out Flow is the difference between the two (A – B)</a:t>
              </a:r>
            </a:p>
          </p:txBody>
        </p:sp>
        <p:sp>
          <p:nvSpPr>
            <p:cNvPr id="69008" name="WordArt 400"/>
            <p:cNvSpPr>
              <a:spLocks noChangeArrowheads="1" noChangeShapeType="1" noTextEdit="1"/>
            </p:cNvSpPr>
            <p:nvPr/>
          </p:nvSpPr>
          <p:spPr bwMode="auto">
            <a:xfrm>
              <a:off x="2925" y="3636"/>
              <a:ext cx="187" cy="24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chemeClr val="accent2"/>
                  </a:solidFill>
                  <a:latin typeface="Arial Black"/>
                </a:rPr>
                <a:t>3</a:t>
              </a:r>
            </a:p>
          </p:txBody>
        </p:sp>
      </p:grpSp>
      <p:sp>
        <p:nvSpPr>
          <p:cNvPr id="69012" name="Line 404"/>
          <p:cNvSpPr>
            <a:spLocks noChangeShapeType="1"/>
          </p:cNvSpPr>
          <p:nvPr/>
        </p:nvSpPr>
        <p:spPr bwMode="auto">
          <a:xfrm flipV="1">
            <a:off x="2771775" y="2636838"/>
            <a:ext cx="1512888" cy="25209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013" name="Line 405"/>
          <p:cNvSpPr>
            <a:spLocks noChangeShapeType="1"/>
          </p:cNvSpPr>
          <p:nvPr/>
        </p:nvSpPr>
        <p:spPr bwMode="auto">
          <a:xfrm flipV="1">
            <a:off x="2771775" y="4076700"/>
            <a:ext cx="1512888" cy="10810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014" name="Line 406"/>
          <p:cNvSpPr>
            <a:spLocks noChangeShapeType="1"/>
          </p:cNvSpPr>
          <p:nvPr/>
        </p:nvSpPr>
        <p:spPr bwMode="auto">
          <a:xfrm>
            <a:off x="2771775" y="5157788"/>
            <a:ext cx="1584325" cy="35877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015" name="Rectangle 407"/>
          <p:cNvSpPr>
            <a:spLocks noGrp="1" noChangeArrowheads="1"/>
          </p:cNvSpPr>
          <p:nvPr>
            <p:ph type="title" idx="4294967295"/>
          </p:nvPr>
        </p:nvSpPr>
        <p:spPr/>
        <p:txBody>
          <a:bodyPr/>
          <a:lstStyle/>
          <a:p>
            <a:r>
              <a:rPr lang="en-GB"/>
              <a:t>Drawing Up A Cash Flow Forecast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dissolve">
                                      <p:cBhvr>
                                        <p:cTn id="12" dur="500"/>
                                        <p:tgtEl>
                                          <p:spTgt spid="68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anim calcmode="lin" valueType="num">
                                      <p:cBhvr additive="base">
                                        <p:cTn id="17"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68999"/>
                                        </p:tgtEl>
                                        <p:attrNameLst>
                                          <p:attrName>style.visibility</p:attrName>
                                        </p:attrNameLst>
                                      </p:cBhvr>
                                      <p:to>
                                        <p:strVal val="visible"/>
                                      </p:to>
                                    </p:set>
                                    <p:animEffect transition="in" filter="wipe(down)">
                                      <p:cBhvr>
                                        <p:cTn id="22" dur="500"/>
                                        <p:tgtEl>
                                          <p:spTgt spid="68999"/>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8998"/>
                                        </p:tgtEl>
                                        <p:attrNameLst>
                                          <p:attrName>style.visibility</p:attrName>
                                        </p:attrNameLst>
                                      </p:cBhvr>
                                      <p:to>
                                        <p:strVal val="visible"/>
                                      </p:to>
                                    </p:set>
                                    <p:animEffect transition="in" filter="wipe(left)">
                                      <p:cBhvr>
                                        <p:cTn id="26" dur="500"/>
                                        <p:tgtEl>
                                          <p:spTgt spid="689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611">
                                            <p:txEl>
                                              <p:pRg st="3" end="3"/>
                                            </p:txEl>
                                          </p:spTgt>
                                        </p:tgtEl>
                                        <p:attrNameLst>
                                          <p:attrName>style.visibility</p:attrName>
                                        </p:attrNameLst>
                                      </p:cBhvr>
                                      <p:to>
                                        <p:strVal val="visible"/>
                                      </p:to>
                                    </p:set>
                                    <p:anim calcmode="lin" valueType="num">
                                      <p:cBhvr additive="base">
                                        <p:cTn id="31"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611">
                                            <p:txEl>
                                              <p:pRg st="3" end="3"/>
                                            </p:txEl>
                                          </p:spTgt>
                                        </p:tgtEl>
                                        <p:attrNameLst>
                                          <p:attrName>ppt_y</p:attrName>
                                        </p:attrNameLst>
                                      </p:cBhvr>
                                      <p:tavLst>
                                        <p:tav tm="0">
                                          <p:val>
                                            <p:strVal val="#ppt_y"/>
                                          </p:val>
                                        </p:tav>
                                        <p:tav tm="100000">
                                          <p:val>
                                            <p:strVal val="#ppt_y"/>
                                          </p:val>
                                        </p:tav>
                                      </p:tavLst>
                                    </p:anim>
                                  </p:childTnLst>
                                </p:cTn>
                              </p:par>
                              <p:par>
                                <p:cTn id="33" presetID="1" presetClass="exit" presetSubtype="0" fill="hold" grpId="1" nodeType="withEffect">
                                  <p:stCondLst>
                                    <p:cond delay="0"/>
                                  </p:stCondLst>
                                  <p:childTnLst>
                                    <p:set>
                                      <p:cBhvr>
                                        <p:cTn id="34" dur="1" fill="hold">
                                          <p:stCondLst>
                                            <p:cond delay="0"/>
                                          </p:stCondLst>
                                        </p:cTn>
                                        <p:tgtEl>
                                          <p:spTgt spid="6899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8999"/>
                                        </p:tgtEl>
                                        <p:attrNameLst>
                                          <p:attrName>style.visibility</p:attrName>
                                        </p:attrNameLst>
                                      </p:cBhvr>
                                      <p:to>
                                        <p:strVal val="hidden"/>
                                      </p:to>
                                    </p:set>
                                  </p:childTnLst>
                                </p:cTn>
                              </p:par>
                            </p:childTnLst>
                          </p:cTn>
                        </p:par>
                        <p:par>
                          <p:cTn id="37" fill="hold" nodeType="afterGroup">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69012"/>
                                        </p:tgtEl>
                                        <p:attrNameLst>
                                          <p:attrName>style.visibility</p:attrName>
                                        </p:attrNameLst>
                                      </p:cBhvr>
                                      <p:to>
                                        <p:strVal val="visible"/>
                                      </p:to>
                                    </p:set>
                                    <p:animEffect transition="in" filter="wipe(down)">
                                      <p:cBhvr>
                                        <p:cTn id="40" dur="500"/>
                                        <p:tgtEl>
                                          <p:spTgt spid="69012"/>
                                        </p:tgtEl>
                                      </p:cBhvr>
                                    </p:animEffect>
                                  </p:childTnLst>
                                </p:cTn>
                              </p:par>
                            </p:childTnLst>
                          </p:cTn>
                        </p:par>
                        <p:par>
                          <p:cTn id="41" fill="hold" nodeType="afterGroup">
                            <p:stCondLst>
                              <p:cond delay="1000"/>
                            </p:stCondLst>
                            <p:childTnLst>
                              <p:par>
                                <p:cTn id="42" presetID="22" presetClass="entr" presetSubtype="8" fill="hold" nodeType="afterEffect">
                                  <p:stCondLst>
                                    <p:cond delay="0"/>
                                  </p:stCondLst>
                                  <p:childTnLst>
                                    <p:set>
                                      <p:cBhvr>
                                        <p:cTn id="43" dur="1" fill="hold">
                                          <p:stCondLst>
                                            <p:cond delay="0"/>
                                          </p:stCondLst>
                                        </p:cTn>
                                        <p:tgtEl>
                                          <p:spTgt spid="69010"/>
                                        </p:tgtEl>
                                        <p:attrNameLst>
                                          <p:attrName>style.visibility</p:attrName>
                                        </p:attrNameLst>
                                      </p:cBhvr>
                                      <p:to>
                                        <p:strVal val="visible"/>
                                      </p:to>
                                    </p:set>
                                    <p:animEffect transition="in" filter="wipe(left)">
                                      <p:cBhvr>
                                        <p:cTn id="44" dur="500"/>
                                        <p:tgtEl>
                                          <p:spTgt spid="690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9013"/>
                                        </p:tgtEl>
                                        <p:attrNameLst>
                                          <p:attrName>style.visibility</p:attrName>
                                        </p:attrNameLst>
                                      </p:cBhvr>
                                      <p:to>
                                        <p:strVal val="visible"/>
                                      </p:to>
                                    </p:set>
                                    <p:animEffect transition="in" filter="wipe(down)">
                                      <p:cBhvr>
                                        <p:cTn id="49" dur="500"/>
                                        <p:tgtEl>
                                          <p:spTgt spid="69013"/>
                                        </p:tgtEl>
                                      </p:cBhvr>
                                    </p:animEffec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69009"/>
                                        </p:tgtEl>
                                        <p:attrNameLst>
                                          <p:attrName>style.visibility</p:attrName>
                                        </p:attrNameLst>
                                      </p:cBhvr>
                                      <p:to>
                                        <p:strVal val="visible"/>
                                      </p:to>
                                    </p:set>
                                    <p:animEffect transition="in" filter="wipe(left)">
                                      <p:cBhvr>
                                        <p:cTn id="53" dur="500"/>
                                        <p:tgtEl>
                                          <p:spTgt spid="6900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9014"/>
                                        </p:tgtEl>
                                        <p:attrNameLst>
                                          <p:attrName>style.visibility</p:attrName>
                                        </p:attrNameLst>
                                      </p:cBhvr>
                                      <p:to>
                                        <p:strVal val="visible"/>
                                      </p:to>
                                    </p:set>
                                    <p:animEffect transition="in" filter="wipe(left)">
                                      <p:cBhvr>
                                        <p:cTn id="58" dur="500"/>
                                        <p:tgtEl>
                                          <p:spTgt spid="69014"/>
                                        </p:tgtEl>
                                      </p:cBhvr>
                                    </p:animEffect>
                                  </p:childTnLst>
                                </p:cTn>
                              </p:par>
                            </p:childTnLst>
                          </p:cTn>
                        </p:par>
                        <p:par>
                          <p:cTn id="59" fill="hold" nodeType="afterGroup">
                            <p:stCondLst>
                              <p:cond delay="500"/>
                            </p:stCondLst>
                            <p:childTnLst>
                              <p:par>
                                <p:cTn id="60" presetID="22" presetClass="entr" presetSubtype="8" fill="hold" nodeType="afterEffect">
                                  <p:stCondLst>
                                    <p:cond delay="0"/>
                                  </p:stCondLst>
                                  <p:childTnLst>
                                    <p:set>
                                      <p:cBhvr>
                                        <p:cTn id="61" dur="1" fill="hold">
                                          <p:stCondLst>
                                            <p:cond delay="0"/>
                                          </p:stCondLst>
                                        </p:cTn>
                                        <p:tgtEl>
                                          <p:spTgt spid="69011"/>
                                        </p:tgtEl>
                                        <p:attrNameLst>
                                          <p:attrName>style.visibility</p:attrName>
                                        </p:attrNameLst>
                                      </p:cBhvr>
                                      <p:to>
                                        <p:strVal val="visible"/>
                                      </p:to>
                                    </p:set>
                                    <p:animEffect transition="in" filter="wipe(left)">
                                      <p:cBhvr>
                                        <p:cTn id="62" dur="500"/>
                                        <p:tgtEl>
                                          <p:spTgt spid="6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bldLvl="4" autoUpdateAnimBg="0"/>
      <p:bldP spid="68998" grpId="0" animBg="1"/>
      <p:bldP spid="68998" grpId="1" animBg="1"/>
      <p:bldP spid="68999" grpId="0" animBg="1"/>
      <p:bldP spid="68999" grpId="1" animBg="1"/>
      <p:bldP spid="69012" grpId="0" animBg="1"/>
      <p:bldP spid="69013" grpId="0" animBg="1"/>
      <p:bldP spid="690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6143625" y="5086350"/>
            <a:ext cx="2814638" cy="1514475"/>
          </a:xfrm>
          <a:prstGeom prst="foldedCorner">
            <a:avLst>
              <a:gd name="adj" fmla="val 12500"/>
            </a:avLst>
          </a:prstGeom>
          <a:solidFill>
            <a:srgbClr val="FFFF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accent2"/>
              </a:solidFill>
            </a:endParaRPr>
          </a:p>
        </p:txBody>
      </p:sp>
      <p:sp>
        <p:nvSpPr>
          <p:cNvPr id="92163" name="Rectangle 3"/>
          <p:cNvSpPr>
            <a:spLocks noChangeArrowheads="1"/>
          </p:cNvSpPr>
          <p:nvPr/>
        </p:nvSpPr>
        <p:spPr bwMode="auto">
          <a:xfrm>
            <a:off x="6130925" y="5208588"/>
            <a:ext cx="30130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GB">
                <a:solidFill>
                  <a:schemeClr val="accent2"/>
                </a:solidFill>
                <a:latin typeface="Arial" charset="0"/>
              </a:rPr>
              <a:t>Note:</a:t>
            </a:r>
          </a:p>
          <a:p>
            <a:pPr eaLnBrk="1" hangingPunct="1">
              <a:spcBef>
                <a:spcPct val="20000"/>
              </a:spcBef>
            </a:pPr>
            <a:r>
              <a:rPr lang="en-GB" sz="2000">
                <a:solidFill>
                  <a:srgbClr val="FF0000"/>
                </a:solidFill>
                <a:latin typeface="Arial" charset="0"/>
              </a:rPr>
              <a:t>Negative figures are often shown in brackets</a:t>
            </a:r>
          </a:p>
          <a:p>
            <a:pPr eaLnBrk="1" hangingPunct="1">
              <a:spcBef>
                <a:spcPct val="20000"/>
              </a:spcBef>
              <a:buFontTx/>
              <a:buBlip>
                <a:blip r:embed="rId2"/>
              </a:buBlip>
            </a:pPr>
            <a:endParaRPr lang="en-GB" sz="2000">
              <a:solidFill>
                <a:srgbClr val="FF0000"/>
              </a:solidFill>
              <a:latin typeface="Arial" charset="0"/>
            </a:endParaRPr>
          </a:p>
        </p:txBody>
      </p:sp>
      <p:sp>
        <p:nvSpPr>
          <p:cNvPr id="92164" name="Rectangle 4"/>
          <p:cNvSpPr>
            <a:spLocks noChangeArrowheads="1"/>
          </p:cNvSpPr>
          <p:nvPr/>
        </p:nvSpPr>
        <p:spPr bwMode="auto">
          <a:xfrm>
            <a:off x="323850" y="5113338"/>
            <a:ext cx="5410200" cy="1152525"/>
          </a:xfrm>
          <a:prstGeom prst="rect">
            <a:avLst/>
          </a:prstGeom>
          <a:solidFill>
            <a:srgbClr val="FFFF00">
              <a:alpha val="60001"/>
            </a:srgb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5" name="Rectangle 5"/>
          <p:cNvSpPr>
            <a:spLocks noChangeArrowheads="1"/>
          </p:cNvSpPr>
          <p:nvPr/>
        </p:nvSpPr>
        <p:spPr bwMode="auto">
          <a:xfrm>
            <a:off x="323850" y="1174750"/>
            <a:ext cx="5410200" cy="16002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6" name="Text Box 6"/>
          <p:cNvSpPr txBox="1">
            <a:spLocks noChangeArrowheads="1"/>
          </p:cNvSpPr>
          <p:nvPr/>
        </p:nvSpPr>
        <p:spPr bwMode="auto">
          <a:xfrm>
            <a:off x="307975" y="1174750"/>
            <a:ext cx="2060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b="1">
                <a:solidFill>
                  <a:schemeClr val="accent2"/>
                </a:solidFill>
                <a:latin typeface="Verdana" pitchFamily="34" charset="0"/>
              </a:rPr>
              <a:t>Inflows (Revenue)</a:t>
            </a:r>
          </a:p>
        </p:txBody>
      </p:sp>
      <p:sp>
        <p:nvSpPr>
          <p:cNvPr id="92167" name="Text Box 7"/>
          <p:cNvSpPr txBox="1">
            <a:spLocks noChangeArrowheads="1"/>
          </p:cNvSpPr>
          <p:nvPr/>
        </p:nvSpPr>
        <p:spPr bwMode="auto">
          <a:xfrm>
            <a:off x="307975" y="1860550"/>
            <a:ext cx="1023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400" i="1">
                <a:latin typeface="Tahoma" pitchFamily="34" charset="0"/>
              </a:rPr>
              <a:t>Cash Sales</a:t>
            </a:r>
          </a:p>
        </p:txBody>
      </p:sp>
      <p:sp>
        <p:nvSpPr>
          <p:cNvPr id="92168" name="Text Box 8"/>
          <p:cNvSpPr txBox="1">
            <a:spLocks noChangeArrowheads="1"/>
          </p:cNvSpPr>
          <p:nvPr/>
        </p:nvSpPr>
        <p:spPr bwMode="auto">
          <a:xfrm>
            <a:off x="307975" y="2165350"/>
            <a:ext cx="1108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i="1">
                <a:latin typeface="Tahoma" pitchFamily="34" charset="0"/>
              </a:rPr>
              <a:t>Credit Sales</a:t>
            </a:r>
          </a:p>
        </p:txBody>
      </p:sp>
      <p:sp>
        <p:nvSpPr>
          <p:cNvPr id="92169" name="Text Box 9"/>
          <p:cNvSpPr txBox="1">
            <a:spLocks noChangeArrowheads="1"/>
          </p:cNvSpPr>
          <p:nvPr/>
        </p:nvSpPr>
        <p:spPr bwMode="auto">
          <a:xfrm>
            <a:off x="307975" y="2470150"/>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b="1" i="1">
                <a:solidFill>
                  <a:schemeClr val="accent2"/>
                </a:solidFill>
                <a:latin typeface="Tahoma" pitchFamily="34" charset="0"/>
              </a:rPr>
              <a:t>Total</a:t>
            </a:r>
          </a:p>
        </p:txBody>
      </p:sp>
      <p:grpSp>
        <p:nvGrpSpPr>
          <p:cNvPr id="92170" name="Group 10"/>
          <p:cNvGrpSpPr>
            <a:grpSpLocks/>
          </p:cNvGrpSpPr>
          <p:nvPr/>
        </p:nvGrpSpPr>
        <p:grpSpPr bwMode="auto">
          <a:xfrm>
            <a:off x="1603375" y="1555750"/>
            <a:ext cx="3429000" cy="1219200"/>
            <a:chOff x="960" y="1872"/>
            <a:chExt cx="2160" cy="768"/>
          </a:xfrm>
        </p:grpSpPr>
        <p:sp>
          <p:nvSpPr>
            <p:cNvPr id="92171" name="Line 11"/>
            <p:cNvSpPr>
              <a:spLocks noChangeShapeType="1"/>
            </p:cNvSpPr>
            <p:nvPr/>
          </p:nvSpPr>
          <p:spPr bwMode="auto">
            <a:xfrm>
              <a:off x="960"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172" name="Line 12"/>
            <p:cNvSpPr>
              <a:spLocks noChangeShapeType="1"/>
            </p:cNvSpPr>
            <p:nvPr/>
          </p:nvSpPr>
          <p:spPr bwMode="auto">
            <a:xfrm>
              <a:off x="1392"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173" name="Line 13"/>
            <p:cNvSpPr>
              <a:spLocks noChangeShapeType="1"/>
            </p:cNvSpPr>
            <p:nvPr/>
          </p:nvSpPr>
          <p:spPr bwMode="auto">
            <a:xfrm>
              <a:off x="1824"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174" name="Line 14"/>
            <p:cNvSpPr>
              <a:spLocks noChangeShapeType="1"/>
            </p:cNvSpPr>
            <p:nvPr/>
          </p:nvSpPr>
          <p:spPr bwMode="auto">
            <a:xfrm>
              <a:off x="2256"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175" name="Line 15"/>
            <p:cNvSpPr>
              <a:spLocks noChangeShapeType="1"/>
            </p:cNvSpPr>
            <p:nvPr/>
          </p:nvSpPr>
          <p:spPr bwMode="auto">
            <a:xfrm>
              <a:off x="2688"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176" name="Line 16"/>
            <p:cNvSpPr>
              <a:spLocks noChangeShapeType="1"/>
            </p:cNvSpPr>
            <p:nvPr/>
          </p:nvSpPr>
          <p:spPr bwMode="auto">
            <a:xfrm>
              <a:off x="3120"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sp>
        <p:nvSpPr>
          <p:cNvPr id="92177" name="Text Box 17"/>
          <p:cNvSpPr txBox="1">
            <a:spLocks noChangeArrowheads="1"/>
          </p:cNvSpPr>
          <p:nvPr/>
        </p:nvSpPr>
        <p:spPr bwMode="auto">
          <a:xfrm>
            <a:off x="1573213" y="247015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1200</a:t>
            </a:r>
          </a:p>
        </p:txBody>
      </p:sp>
      <p:sp>
        <p:nvSpPr>
          <p:cNvPr id="92178" name="Text Box 18"/>
          <p:cNvSpPr txBox="1">
            <a:spLocks noChangeArrowheads="1"/>
          </p:cNvSpPr>
          <p:nvPr/>
        </p:nvSpPr>
        <p:spPr bwMode="auto">
          <a:xfrm>
            <a:off x="2259013" y="247015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1800</a:t>
            </a:r>
          </a:p>
        </p:txBody>
      </p:sp>
      <p:sp>
        <p:nvSpPr>
          <p:cNvPr id="92179" name="Text Box 19"/>
          <p:cNvSpPr txBox="1">
            <a:spLocks noChangeArrowheads="1"/>
          </p:cNvSpPr>
          <p:nvPr/>
        </p:nvSpPr>
        <p:spPr bwMode="auto">
          <a:xfrm>
            <a:off x="2944813" y="247015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2300</a:t>
            </a:r>
          </a:p>
        </p:txBody>
      </p:sp>
      <p:sp>
        <p:nvSpPr>
          <p:cNvPr id="92180" name="Text Box 20"/>
          <p:cNvSpPr txBox="1">
            <a:spLocks noChangeArrowheads="1"/>
          </p:cNvSpPr>
          <p:nvPr/>
        </p:nvSpPr>
        <p:spPr bwMode="auto">
          <a:xfrm>
            <a:off x="5002213" y="247015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2450</a:t>
            </a:r>
          </a:p>
        </p:txBody>
      </p:sp>
      <p:sp>
        <p:nvSpPr>
          <p:cNvPr id="92181" name="Text Box 21"/>
          <p:cNvSpPr txBox="1">
            <a:spLocks noChangeArrowheads="1"/>
          </p:cNvSpPr>
          <p:nvPr/>
        </p:nvSpPr>
        <p:spPr bwMode="auto">
          <a:xfrm>
            <a:off x="4316413" y="247015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2300</a:t>
            </a:r>
          </a:p>
        </p:txBody>
      </p:sp>
      <p:sp>
        <p:nvSpPr>
          <p:cNvPr id="92182" name="Text Box 22"/>
          <p:cNvSpPr txBox="1">
            <a:spLocks noChangeArrowheads="1"/>
          </p:cNvSpPr>
          <p:nvPr/>
        </p:nvSpPr>
        <p:spPr bwMode="auto">
          <a:xfrm>
            <a:off x="3630613" y="247015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2200</a:t>
            </a:r>
          </a:p>
        </p:txBody>
      </p:sp>
      <p:grpSp>
        <p:nvGrpSpPr>
          <p:cNvPr id="92183" name="Group 23"/>
          <p:cNvGrpSpPr>
            <a:grpSpLocks/>
          </p:cNvGrpSpPr>
          <p:nvPr/>
        </p:nvGrpSpPr>
        <p:grpSpPr bwMode="auto">
          <a:xfrm>
            <a:off x="1603375" y="1860550"/>
            <a:ext cx="4146550" cy="609600"/>
            <a:chOff x="1190" y="2064"/>
            <a:chExt cx="2612" cy="384"/>
          </a:xfrm>
        </p:grpSpPr>
        <p:sp>
          <p:nvSpPr>
            <p:cNvPr id="92184" name="Text Box 24"/>
            <p:cNvSpPr txBox="1">
              <a:spLocks noChangeArrowheads="1"/>
            </p:cNvSpPr>
            <p:nvPr/>
          </p:nvSpPr>
          <p:spPr bwMode="auto">
            <a:xfrm>
              <a:off x="1190" y="2068"/>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1200</a:t>
              </a:r>
            </a:p>
          </p:txBody>
        </p:sp>
        <p:sp>
          <p:nvSpPr>
            <p:cNvPr id="92185" name="Text Box 25"/>
            <p:cNvSpPr txBox="1">
              <a:spLocks noChangeArrowheads="1"/>
            </p:cNvSpPr>
            <p:nvPr/>
          </p:nvSpPr>
          <p:spPr bwMode="auto">
            <a:xfrm>
              <a:off x="1200" y="225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0</a:t>
              </a:r>
            </a:p>
          </p:txBody>
        </p:sp>
        <p:sp>
          <p:nvSpPr>
            <p:cNvPr id="92186" name="Text Box 26"/>
            <p:cNvSpPr txBox="1">
              <a:spLocks noChangeArrowheads="1"/>
            </p:cNvSpPr>
            <p:nvPr/>
          </p:nvSpPr>
          <p:spPr bwMode="auto">
            <a:xfrm>
              <a:off x="1632" y="225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500</a:t>
              </a:r>
            </a:p>
          </p:txBody>
        </p:sp>
        <p:sp>
          <p:nvSpPr>
            <p:cNvPr id="92187" name="Text Box 27"/>
            <p:cNvSpPr txBox="1">
              <a:spLocks noChangeArrowheads="1"/>
            </p:cNvSpPr>
            <p:nvPr/>
          </p:nvSpPr>
          <p:spPr bwMode="auto">
            <a:xfrm>
              <a:off x="2064" y="225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700</a:t>
              </a:r>
            </a:p>
          </p:txBody>
        </p:sp>
        <p:sp>
          <p:nvSpPr>
            <p:cNvPr id="92188" name="Text Box 28"/>
            <p:cNvSpPr txBox="1">
              <a:spLocks noChangeArrowheads="1"/>
            </p:cNvSpPr>
            <p:nvPr/>
          </p:nvSpPr>
          <p:spPr bwMode="auto">
            <a:xfrm>
              <a:off x="1632" y="2064"/>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1300</a:t>
              </a:r>
            </a:p>
          </p:txBody>
        </p:sp>
        <p:sp>
          <p:nvSpPr>
            <p:cNvPr id="92189" name="Text Box 29"/>
            <p:cNvSpPr txBox="1">
              <a:spLocks noChangeArrowheads="1"/>
            </p:cNvSpPr>
            <p:nvPr/>
          </p:nvSpPr>
          <p:spPr bwMode="auto">
            <a:xfrm>
              <a:off x="2064" y="2064"/>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1600</a:t>
              </a:r>
            </a:p>
          </p:txBody>
        </p:sp>
        <p:sp>
          <p:nvSpPr>
            <p:cNvPr id="92190" name="Text Box 30"/>
            <p:cNvSpPr txBox="1">
              <a:spLocks noChangeArrowheads="1"/>
            </p:cNvSpPr>
            <p:nvPr/>
          </p:nvSpPr>
          <p:spPr bwMode="auto">
            <a:xfrm>
              <a:off x="2496" y="2064"/>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1550</a:t>
              </a:r>
            </a:p>
          </p:txBody>
        </p:sp>
        <p:sp>
          <p:nvSpPr>
            <p:cNvPr id="92191" name="Text Box 31"/>
            <p:cNvSpPr txBox="1">
              <a:spLocks noChangeArrowheads="1"/>
            </p:cNvSpPr>
            <p:nvPr/>
          </p:nvSpPr>
          <p:spPr bwMode="auto">
            <a:xfrm>
              <a:off x="2928" y="2064"/>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1700</a:t>
              </a:r>
            </a:p>
          </p:txBody>
        </p:sp>
        <p:sp>
          <p:nvSpPr>
            <p:cNvPr id="92192" name="Text Box 32"/>
            <p:cNvSpPr txBox="1">
              <a:spLocks noChangeArrowheads="1"/>
            </p:cNvSpPr>
            <p:nvPr/>
          </p:nvSpPr>
          <p:spPr bwMode="auto">
            <a:xfrm>
              <a:off x="3360" y="2064"/>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1800</a:t>
              </a:r>
            </a:p>
          </p:txBody>
        </p:sp>
        <p:sp>
          <p:nvSpPr>
            <p:cNvPr id="92193" name="Text Box 33"/>
            <p:cNvSpPr txBox="1">
              <a:spLocks noChangeArrowheads="1"/>
            </p:cNvSpPr>
            <p:nvPr/>
          </p:nvSpPr>
          <p:spPr bwMode="auto">
            <a:xfrm>
              <a:off x="3360" y="225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650</a:t>
              </a:r>
            </a:p>
          </p:txBody>
        </p:sp>
        <p:sp>
          <p:nvSpPr>
            <p:cNvPr id="92194" name="Text Box 34"/>
            <p:cNvSpPr txBox="1">
              <a:spLocks noChangeArrowheads="1"/>
            </p:cNvSpPr>
            <p:nvPr/>
          </p:nvSpPr>
          <p:spPr bwMode="auto">
            <a:xfrm>
              <a:off x="2496" y="225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650</a:t>
              </a:r>
            </a:p>
          </p:txBody>
        </p:sp>
        <p:sp>
          <p:nvSpPr>
            <p:cNvPr id="92195" name="Text Box 35"/>
            <p:cNvSpPr txBox="1">
              <a:spLocks noChangeArrowheads="1"/>
            </p:cNvSpPr>
            <p:nvPr/>
          </p:nvSpPr>
          <p:spPr bwMode="auto">
            <a:xfrm>
              <a:off x="2928" y="225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600</a:t>
              </a:r>
            </a:p>
          </p:txBody>
        </p:sp>
      </p:grpSp>
      <p:grpSp>
        <p:nvGrpSpPr>
          <p:cNvPr id="92196" name="Group 36"/>
          <p:cNvGrpSpPr>
            <a:grpSpLocks/>
          </p:cNvGrpSpPr>
          <p:nvPr/>
        </p:nvGrpSpPr>
        <p:grpSpPr bwMode="auto">
          <a:xfrm>
            <a:off x="323850" y="1555750"/>
            <a:ext cx="5410200" cy="914400"/>
            <a:chOff x="144" y="1872"/>
            <a:chExt cx="3648" cy="576"/>
          </a:xfrm>
        </p:grpSpPr>
        <p:sp>
          <p:nvSpPr>
            <p:cNvPr id="92197" name="Line 37"/>
            <p:cNvSpPr>
              <a:spLocks noChangeShapeType="1"/>
            </p:cNvSpPr>
            <p:nvPr/>
          </p:nvSpPr>
          <p:spPr bwMode="auto">
            <a:xfrm>
              <a:off x="144" y="1872"/>
              <a:ext cx="364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198" name="Line 38"/>
            <p:cNvSpPr>
              <a:spLocks noChangeShapeType="1"/>
            </p:cNvSpPr>
            <p:nvPr/>
          </p:nvSpPr>
          <p:spPr bwMode="auto">
            <a:xfrm>
              <a:off x="144" y="2064"/>
              <a:ext cx="364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199" name="Line 39"/>
            <p:cNvSpPr>
              <a:spLocks noChangeShapeType="1"/>
            </p:cNvSpPr>
            <p:nvPr/>
          </p:nvSpPr>
          <p:spPr bwMode="auto">
            <a:xfrm>
              <a:off x="144" y="2256"/>
              <a:ext cx="364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00" name="Line 40"/>
            <p:cNvSpPr>
              <a:spLocks noChangeShapeType="1"/>
            </p:cNvSpPr>
            <p:nvPr/>
          </p:nvSpPr>
          <p:spPr bwMode="auto">
            <a:xfrm>
              <a:off x="144" y="2448"/>
              <a:ext cx="364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nvGrpSpPr>
          <p:cNvPr id="92201" name="Group 41"/>
          <p:cNvGrpSpPr>
            <a:grpSpLocks/>
          </p:cNvGrpSpPr>
          <p:nvPr/>
        </p:nvGrpSpPr>
        <p:grpSpPr bwMode="auto">
          <a:xfrm>
            <a:off x="1619250" y="1555750"/>
            <a:ext cx="4130675" cy="304800"/>
            <a:chOff x="1200" y="1872"/>
            <a:chExt cx="2602" cy="192"/>
          </a:xfrm>
        </p:grpSpPr>
        <p:sp>
          <p:nvSpPr>
            <p:cNvPr id="92202" name="Text Box 42"/>
            <p:cNvSpPr txBox="1">
              <a:spLocks noChangeArrowheads="1"/>
            </p:cNvSpPr>
            <p:nvPr/>
          </p:nvSpPr>
          <p:spPr bwMode="auto">
            <a:xfrm>
              <a:off x="1200" y="187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tx2"/>
                  </a:solidFill>
                  <a:latin typeface="Tahoma" pitchFamily="34" charset="0"/>
                </a:rPr>
                <a:t>Jan</a:t>
              </a:r>
            </a:p>
          </p:txBody>
        </p:sp>
        <p:sp>
          <p:nvSpPr>
            <p:cNvPr id="92203" name="Text Box 43"/>
            <p:cNvSpPr txBox="1">
              <a:spLocks noChangeArrowheads="1"/>
            </p:cNvSpPr>
            <p:nvPr/>
          </p:nvSpPr>
          <p:spPr bwMode="auto">
            <a:xfrm>
              <a:off x="1632" y="187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tx2"/>
                  </a:solidFill>
                  <a:latin typeface="Tahoma" pitchFamily="34" charset="0"/>
                </a:rPr>
                <a:t>Feb</a:t>
              </a:r>
            </a:p>
          </p:txBody>
        </p:sp>
        <p:sp>
          <p:nvSpPr>
            <p:cNvPr id="92204" name="Text Box 44"/>
            <p:cNvSpPr txBox="1">
              <a:spLocks noChangeArrowheads="1"/>
            </p:cNvSpPr>
            <p:nvPr/>
          </p:nvSpPr>
          <p:spPr bwMode="auto">
            <a:xfrm>
              <a:off x="2064" y="187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tx2"/>
                  </a:solidFill>
                  <a:latin typeface="Tahoma" pitchFamily="34" charset="0"/>
                </a:rPr>
                <a:t>Mar</a:t>
              </a:r>
            </a:p>
          </p:txBody>
        </p:sp>
        <p:sp>
          <p:nvSpPr>
            <p:cNvPr id="92205" name="Text Box 45"/>
            <p:cNvSpPr txBox="1">
              <a:spLocks noChangeArrowheads="1"/>
            </p:cNvSpPr>
            <p:nvPr/>
          </p:nvSpPr>
          <p:spPr bwMode="auto">
            <a:xfrm>
              <a:off x="2496" y="187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tx2"/>
                  </a:solidFill>
                  <a:latin typeface="Tahoma" pitchFamily="34" charset="0"/>
                </a:rPr>
                <a:t>Apr</a:t>
              </a:r>
            </a:p>
          </p:txBody>
        </p:sp>
        <p:sp>
          <p:nvSpPr>
            <p:cNvPr id="92206" name="Text Box 46"/>
            <p:cNvSpPr txBox="1">
              <a:spLocks noChangeArrowheads="1"/>
            </p:cNvSpPr>
            <p:nvPr/>
          </p:nvSpPr>
          <p:spPr bwMode="auto">
            <a:xfrm>
              <a:off x="2928" y="187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tx2"/>
                  </a:solidFill>
                  <a:latin typeface="Tahoma" pitchFamily="34" charset="0"/>
                </a:rPr>
                <a:t>May</a:t>
              </a:r>
            </a:p>
          </p:txBody>
        </p:sp>
        <p:sp>
          <p:nvSpPr>
            <p:cNvPr id="92207" name="Text Box 47"/>
            <p:cNvSpPr txBox="1">
              <a:spLocks noChangeArrowheads="1"/>
            </p:cNvSpPr>
            <p:nvPr/>
          </p:nvSpPr>
          <p:spPr bwMode="auto">
            <a:xfrm>
              <a:off x="3360" y="187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tx2"/>
                  </a:solidFill>
                  <a:latin typeface="Tahoma" pitchFamily="34" charset="0"/>
                </a:rPr>
                <a:t>Jun</a:t>
              </a:r>
            </a:p>
          </p:txBody>
        </p:sp>
      </p:grpSp>
      <p:sp>
        <p:nvSpPr>
          <p:cNvPr id="92208" name="AutoShape 48"/>
          <p:cNvSpPr>
            <a:spLocks noChangeArrowheads="1"/>
          </p:cNvSpPr>
          <p:nvPr/>
        </p:nvSpPr>
        <p:spPr bwMode="auto">
          <a:xfrm flipH="1">
            <a:off x="5795963" y="2543175"/>
            <a:ext cx="7620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2209" name="Group 49"/>
          <p:cNvGrpSpPr>
            <a:grpSpLocks/>
          </p:cNvGrpSpPr>
          <p:nvPr/>
        </p:nvGrpSpPr>
        <p:grpSpPr bwMode="auto">
          <a:xfrm>
            <a:off x="5794375" y="2012950"/>
            <a:ext cx="762000" cy="304800"/>
            <a:chOff x="3984" y="2160"/>
            <a:chExt cx="480" cy="192"/>
          </a:xfrm>
        </p:grpSpPr>
        <p:sp>
          <p:nvSpPr>
            <p:cNvPr id="92210" name="AutoShape 50"/>
            <p:cNvSpPr>
              <a:spLocks noChangeArrowheads="1"/>
            </p:cNvSpPr>
            <p:nvPr/>
          </p:nvSpPr>
          <p:spPr bwMode="auto">
            <a:xfrm rot="20700000" flipH="1">
              <a:off x="3984" y="2256"/>
              <a:ext cx="480"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11" name="AutoShape 51"/>
            <p:cNvSpPr>
              <a:spLocks noChangeArrowheads="1"/>
            </p:cNvSpPr>
            <p:nvPr/>
          </p:nvSpPr>
          <p:spPr bwMode="auto">
            <a:xfrm rot="900000" flipH="1">
              <a:off x="3984" y="2160"/>
              <a:ext cx="480"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2212" name="AutoShape 52"/>
          <p:cNvSpPr>
            <a:spLocks noChangeArrowheads="1"/>
          </p:cNvSpPr>
          <p:nvPr/>
        </p:nvSpPr>
        <p:spPr bwMode="auto">
          <a:xfrm flipH="1">
            <a:off x="5794375" y="1631950"/>
            <a:ext cx="7620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13" name="Text Box 53"/>
          <p:cNvSpPr txBox="1">
            <a:spLocks noChangeArrowheads="1"/>
          </p:cNvSpPr>
          <p:nvPr/>
        </p:nvSpPr>
        <p:spPr bwMode="auto">
          <a:xfrm>
            <a:off x="6556375" y="1503363"/>
            <a:ext cx="849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800" b="1">
                <a:solidFill>
                  <a:schemeClr val="accent2"/>
                </a:solidFill>
                <a:latin typeface="Arial Narrow" pitchFamily="34" charset="0"/>
              </a:rPr>
              <a:t>Months</a:t>
            </a:r>
          </a:p>
        </p:txBody>
      </p:sp>
      <p:sp>
        <p:nvSpPr>
          <p:cNvPr id="92214" name="Text Box 54"/>
          <p:cNvSpPr txBox="1">
            <a:spLocks noChangeArrowheads="1"/>
          </p:cNvSpPr>
          <p:nvPr/>
        </p:nvSpPr>
        <p:spPr bwMode="auto">
          <a:xfrm>
            <a:off x="6556375" y="1951038"/>
            <a:ext cx="2341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800" b="1">
                <a:solidFill>
                  <a:schemeClr val="accent2"/>
                </a:solidFill>
                <a:latin typeface="Arial Narrow" pitchFamily="34" charset="0"/>
              </a:rPr>
              <a:t>Monthly Income Figures</a:t>
            </a:r>
          </a:p>
        </p:txBody>
      </p:sp>
      <p:sp>
        <p:nvSpPr>
          <p:cNvPr id="92215" name="Text Box 55"/>
          <p:cNvSpPr txBox="1">
            <a:spLocks noChangeArrowheads="1"/>
          </p:cNvSpPr>
          <p:nvPr/>
        </p:nvSpPr>
        <p:spPr bwMode="auto">
          <a:xfrm>
            <a:off x="6554788" y="2398713"/>
            <a:ext cx="2328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800" b="1">
                <a:solidFill>
                  <a:schemeClr val="accent2"/>
                </a:solidFill>
                <a:latin typeface="Arial Narrow" pitchFamily="34" charset="0"/>
              </a:rPr>
              <a:t> Income Per Period</a:t>
            </a:r>
          </a:p>
        </p:txBody>
      </p:sp>
      <p:sp>
        <p:nvSpPr>
          <p:cNvPr id="92216" name="Rectangle 56"/>
          <p:cNvSpPr>
            <a:spLocks noChangeArrowheads="1"/>
          </p:cNvSpPr>
          <p:nvPr/>
        </p:nvSpPr>
        <p:spPr bwMode="auto">
          <a:xfrm>
            <a:off x="323850" y="2808288"/>
            <a:ext cx="5410200" cy="2209800"/>
          </a:xfrm>
          <a:prstGeom prst="rect">
            <a:avLst/>
          </a:prstGeom>
          <a:solidFill>
            <a:srgbClr val="FFFFCC"/>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17" name="Text Box 57"/>
          <p:cNvSpPr txBox="1">
            <a:spLocks noChangeArrowheads="1"/>
          </p:cNvSpPr>
          <p:nvPr/>
        </p:nvSpPr>
        <p:spPr bwMode="auto">
          <a:xfrm>
            <a:off x="323850" y="2809875"/>
            <a:ext cx="1874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b="1">
                <a:solidFill>
                  <a:schemeClr val="accent2"/>
                </a:solidFill>
                <a:latin typeface="Verdana" pitchFamily="34" charset="0"/>
              </a:rPr>
              <a:t>Outflows (Costs)</a:t>
            </a:r>
          </a:p>
        </p:txBody>
      </p:sp>
      <p:sp>
        <p:nvSpPr>
          <p:cNvPr id="92218" name="Text Box 58"/>
          <p:cNvSpPr txBox="1">
            <a:spLocks noChangeArrowheads="1"/>
          </p:cNvSpPr>
          <p:nvPr/>
        </p:nvSpPr>
        <p:spPr bwMode="auto">
          <a:xfrm>
            <a:off x="323850" y="3495675"/>
            <a:ext cx="1023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400" i="1">
                <a:latin typeface="Tahoma" pitchFamily="34" charset="0"/>
              </a:rPr>
              <a:t>Rent</a:t>
            </a:r>
          </a:p>
        </p:txBody>
      </p:sp>
      <p:sp>
        <p:nvSpPr>
          <p:cNvPr id="92219" name="Text Box 59"/>
          <p:cNvSpPr txBox="1">
            <a:spLocks noChangeArrowheads="1"/>
          </p:cNvSpPr>
          <p:nvPr/>
        </p:nvSpPr>
        <p:spPr bwMode="auto">
          <a:xfrm>
            <a:off x="323850" y="3800475"/>
            <a:ext cx="1277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i="1">
                <a:latin typeface="Tahoma" pitchFamily="34" charset="0"/>
              </a:rPr>
              <a:t>Raw Materials</a:t>
            </a:r>
          </a:p>
        </p:txBody>
      </p:sp>
      <p:sp>
        <p:nvSpPr>
          <p:cNvPr id="92220" name="Text Box 60"/>
          <p:cNvSpPr txBox="1">
            <a:spLocks noChangeArrowheads="1"/>
          </p:cNvSpPr>
          <p:nvPr/>
        </p:nvSpPr>
        <p:spPr bwMode="auto">
          <a:xfrm>
            <a:off x="323850" y="4714875"/>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b="1" i="1">
                <a:solidFill>
                  <a:schemeClr val="accent2"/>
                </a:solidFill>
                <a:latin typeface="Tahoma" pitchFamily="34" charset="0"/>
              </a:rPr>
              <a:t>Total</a:t>
            </a:r>
          </a:p>
        </p:txBody>
      </p:sp>
      <p:grpSp>
        <p:nvGrpSpPr>
          <p:cNvPr id="92221" name="Group 61"/>
          <p:cNvGrpSpPr>
            <a:grpSpLocks/>
          </p:cNvGrpSpPr>
          <p:nvPr/>
        </p:nvGrpSpPr>
        <p:grpSpPr bwMode="auto">
          <a:xfrm>
            <a:off x="1619250" y="3194050"/>
            <a:ext cx="3429000" cy="1824038"/>
            <a:chOff x="960" y="1872"/>
            <a:chExt cx="2160" cy="768"/>
          </a:xfrm>
        </p:grpSpPr>
        <p:sp>
          <p:nvSpPr>
            <p:cNvPr id="92222" name="Line 62"/>
            <p:cNvSpPr>
              <a:spLocks noChangeShapeType="1"/>
            </p:cNvSpPr>
            <p:nvPr/>
          </p:nvSpPr>
          <p:spPr bwMode="auto">
            <a:xfrm>
              <a:off x="960"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23" name="Line 63"/>
            <p:cNvSpPr>
              <a:spLocks noChangeShapeType="1"/>
            </p:cNvSpPr>
            <p:nvPr/>
          </p:nvSpPr>
          <p:spPr bwMode="auto">
            <a:xfrm>
              <a:off x="1392"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24" name="Line 64"/>
            <p:cNvSpPr>
              <a:spLocks noChangeShapeType="1"/>
            </p:cNvSpPr>
            <p:nvPr/>
          </p:nvSpPr>
          <p:spPr bwMode="auto">
            <a:xfrm>
              <a:off x="1824"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25" name="Line 65"/>
            <p:cNvSpPr>
              <a:spLocks noChangeShapeType="1"/>
            </p:cNvSpPr>
            <p:nvPr/>
          </p:nvSpPr>
          <p:spPr bwMode="auto">
            <a:xfrm>
              <a:off x="2256"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26" name="Line 66"/>
            <p:cNvSpPr>
              <a:spLocks noChangeShapeType="1"/>
            </p:cNvSpPr>
            <p:nvPr/>
          </p:nvSpPr>
          <p:spPr bwMode="auto">
            <a:xfrm>
              <a:off x="2688"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27" name="Line 67"/>
            <p:cNvSpPr>
              <a:spLocks noChangeShapeType="1"/>
            </p:cNvSpPr>
            <p:nvPr/>
          </p:nvSpPr>
          <p:spPr bwMode="auto">
            <a:xfrm>
              <a:off x="3120"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sp>
        <p:nvSpPr>
          <p:cNvPr id="92228" name="Text Box 68"/>
          <p:cNvSpPr txBox="1">
            <a:spLocks noChangeArrowheads="1"/>
          </p:cNvSpPr>
          <p:nvPr/>
        </p:nvSpPr>
        <p:spPr bwMode="auto">
          <a:xfrm>
            <a:off x="1635125" y="4714875"/>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1600</a:t>
            </a:r>
          </a:p>
        </p:txBody>
      </p:sp>
      <p:sp>
        <p:nvSpPr>
          <p:cNvPr id="92229" name="Text Box 69"/>
          <p:cNvSpPr txBox="1">
            <a:spLocks noChangeArrowheads="1"/>
          </p:cNvSpPr>
          <p:nvPr/>
        </p:nvSpPr>
        <p:spPr bwMode="auto">
          <a:xfrm>
            <a:off x="2320925" y="4714875"/>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1700</a:t>
            </a:r>
          </a:p>
        </p:txBody>
      </p:sp>
      <p:sp>
        <p:nvSpPr>
          <p:cNvPr id="92230" name="Text Box 70"/>
          <p:cNvSpPr txBox="1">
            <a:spLocks noChangeArrowheads="1"/>
          </p:cNvSpPr>
          <p:nvPr/>
        </p:nvSpPr>
        <p:spPr bwMode="auto">
          <a:xfrm>
            <a:off x="3006725" y="4714875"/>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2100</a:t>
            </a:r>
          </a:p>
        </p:txBody>
      </p:sp>
      <p:sp>
        <p:nvSpPr>
          <p:cNvPr id="92231" name="Text Box 71"/>
          <p:cNvSpPr txBox="1">
            <a:spLocks noChangeArrowheads="1"/>
          </p:cNvSpPr>
          <p:nvPr/>
        </p:nvSpPr>
        <p:spPr bwMode="auto">
          <a:xfrm>
            <a:off x="5064125" y="4714875"/>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1700</a:t>
            </a:r>
          </a:p>
        </p:txBody>
      </p:sp>
      <p:sp>
        <p:nvSpPr>
          <p:cNvPr id="92232" name="Text Box 72"/>
          <p:cNvSpPr txBox="1">
            <a:spLocks noChangeArrowheads="1"/>
          </p:cNvSpPr>
          <p:nvPr/>
        </p:nvSpPr>
        <p:spPr bwMode="auto">
          <a:xfrm>
            <a:off x="4378325" y="4714875"/>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1800</a:t>
            </a:r>
          </a:p>
        </p:txBody>
      </p:sp>
      <p:sp>
        <p:nvSpPr>
          <p:cNvPr id="92233" name="Text Box 73"/>
          <p:cNvSpPr txBox="1">
            <a:spLocks noChangeArrowheads="1"/>
          </p:cNvSpPr>
          <p:nvPr/>
        </p:nvSpPr>
        <p:spPr bwMode="auto">
          <a:xfrm>
            <a:off x="3692525" y="4714875"/>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1500</a:t>
            </a:r>
          </a:p>
        </p:txBody>
      </p:sp>
      <p:grpSp>
        <p:nvGrpSpPr>
          <p:cNvPr id="92234" name="Group 74"/>
          <p:cNvGrpSpPr>
            <a:grpSpLocks/>
          </p:cNvGrpSpPr>
          <p:nvPr/>
        </p:nvGrpSpPr>
        <p:grpSpPr bwMode="auto">
          <a:xfrm>
            <a:off x="323850" y="3190875"/>
            <a:ext cx="5410200" cy="1524000"/>
            <a:chOff x="192" y="3024"/>
            <a:chExt cx="3408" cy="960"/>
          </a:xfrm>
        </p:grpSpPr>
        <p:sp>
          <p:nvSpPr>
            <p:cNvPr id="92235" name="Line 75"/>
            <p:cNvSpPr>
              <a:spLocks noChangeShapeType="1"/>
            </p:cNvSpPr>
            <p:nvPr/>
          </p:nvSpPr>
          <p:spPr bwMode="auto">
            <a:xfrm>
              <a:off x="192" y="3792"/>
              <a:ext cx="340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36" name="Line 76"/>
            <p:cNvSpPr>
              <a:spLocks noChangeShapeType="1"/>
            </p:cNvSpPr>
            <p:nvPr/>
          </p:nvSpPr>
          <p:spPr bwMode="auto">
            <a:xfrm>
              <a:off x="192" y="3216"/>
              <a:ext cx="340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37" name="Line 77"/>
            <p:cNvSpPr>
              <a:spLocks noChangeShapeType="1"/>
            </p:cNvSpPr>
            <p:nvPr/>
          </p:nvSpPr>
          <p:spPr bwMode="auto">
            <a:xfrm>
              <a:off x="192" y="3408"/>
              <a:ext cx="340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38" name="Line 78"/>
            <p:cNvSpPr>
              <a:spLocks noChangeShapeType="1"/>
            </p:cNvSpPr>
            <p:nvPr/>
          </p:nvSpPr>
          <p:spPr bwMode="auto">
            <a:xfrm>
              <a:off x="192" y="3600"/>
              <a:ext cx="340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39" name="Line 79"/>
            <p:cNvSpPr>
              <a:spLocks noChangeShapeType="1"/>
            </p:cNvSpPr>
            <p:nvPr/>
          </p:nvSpPr>
          <p:spPr bwMode="auto">
            <a:xfrm>
              <a:off x="192" y="3024"/>
              <a:ext cx="340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40" name="Line 80"/>
            <p:cNvSpPr>
              <a:spLocks noChangeShapeType="1"/>
            </p:cNvSpPr>
            <p:nvPr/>
          </p:nvSpPr>
          <p:spPr bwMode="auto">
            <a:xfrm>
              <a:off x="192" y="3984"/>
              <a:ext cx="340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sp>
        <p:nvSpPr>
          <p:cNvPr id="92241" name="Text Box 81"/>
          <p:cNvSpPr txBox="1">
            <a:spLocks noChangeArrowheads="1"/>
          </p:cNvSpPr>
          <p:nvPr/>
        </p:nvSpPr>
        <p:spPr bwMode="auto">
          <a:xfrm>
            <a:off x="323850" y="4105275"/>
            <a:ext cx="709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i="1">
                <a:latin typeface="Tahoma" pitchFamily="34" charset="0"/>
              </a:rPr>
              <a:t>Wages</a:t>
            </a:r>
          </a:p>
        </p:txBody>
      </p:sp>
      <p:sp>
        <p:nvSpPr>
          <p:cNvPr id="92242" name="Text Box 82"/>
          <p:cNvSpPr txBox="1">
            <a:spLocks noChangeArrowheads="1"/>
          </p:cNvSpPr>
          <p:nvPr/>
        </p:nvSpPr>
        <p:spPr bwMode="auto">
          <a:xfrm>
            <a:off x="323850" y="4410075"/>
            <a:ext cx="1149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400" i="1">
                <a:latin typeface="Tahoma" pitchFamily="34" charset="0"/>
              </a:rPr>
              <a:t>Repayments</a:t>
            </a:r>
          </a:p>
        </p:txBody>
      </p:sp>
      <p:grpSp>
        <p:nvGrpSpPr>
          <p:cNvPr id="92243" name="Group 83"/>
          <p:cNvGrpSpPr>
            <a:grpSpLocks/>
          </p:cNvGrpSpPr>
          <p:nvPr/>
        </p:nvGrpSpPr>
        <p:grpSpPr bwMode="auto">
          <a:xfrm>
            <a:off x="1619250" y="3495675"/>
            <a:ext cx="4146550" cy="1219200"/>
            <a:chOff x="1008" y="3216"/>
            <a:chExt cx="2612" cy="768"/>
          </a:xfrm>
        </p:grpSpPr>
        <p:sp>
          <p:nvSpPr>
            <p:cNvPr id="92244" name="Text Box 84"/>
            <p:cNvSpPr txBox="1">
              <a:spLocks noChangeArrowheads="1"/>
            </p:cNvSpPr>
            <p:nvPr/>
          </p:nvSpPr>
          <p:spPr bwMode="auto">
            <a:xfrm>
              <a:off x="1008" y="3220"/>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500</a:t>
              </a:r>
            </a:p>
          </p:txBody>
        </p:sp>
        <p:sp>
          <p:nvSpPr>
            <p:cNvPr id="92245" name="Text Box 85"/>
            <p:cNvSpPr txBox="1">
              <a:spLocks noChangeArrowheads="1"/>
            </p:cNvSpPr>
            <p:nvPr/>
          </p:nvSpPr>
          <p:spPr bwMode="auto">
            <a:xfrm>
              <a:off x="1018" y="3408"/>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200</a:t>
              </a:r>
            </a:p>
          </p:txBody>
        </p:sp>
        <p:sp>
          <p:nvSpPr>
            <p:cNvPr id="92246" name="Text Box 86"/>
            <p:cNvSpPr txBox="1">
              <a:spLocks noChangeArrowheads="1"/>
            </p:cNvSpPr>
            <p:nvPr/>
          </p:nvSpPr>
          <p:spPr bwMode="auto">
            <a:xfrm>
              <a:off x="1450" y="3408"/>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300</a:t>
              </a:r>
            </a:p>
          </p:txBody>
        </p:sp>
        <p:sp>
          <p:nvSpPr>
            <p:cNvPr id="92247" name="Text Box 87"/>
            <p:cNvSpPr txBox="1">
              <a:spLocks noChangeArrowheads="1"/>
            </p:cNvSpPr>
            <p:nvPr/>
          </p:nvSpPr>
          <p:spPr bwMode="auto">
            <a:xfrm>
              <a:off x="1882" y="3408"/>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700</a:t>
              </a:r>
            </a:p>
          </p:txBody>
        </p:sp>
        <p:sp>
          <p:nvSpPr>
            <p:cNvPr id="92248" name="Text Box 88"/>
            <p:cNvSpPr txBox="1">
              <a:spLocks noChangeArrowheads="1"/>
            </p:cNvSpPr>
            <p:nvPr/>
          </p:nvSpPr>
          <p:spPr bwMode="auto">
            <a:xfrm>
              <a:off x="1450" y="321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500</a:t>
              </a:r>
            </a:p>
          </p:txBody>
        </p:sp>
        <p:sp>
          <p:nvSpPr>
            <p:cNvPr id="92249" name="Text Box 89"/>
            <p:cNvSpPr txBox="1">
              <a:spLocks noChangeArrowheads="1"/>
            </p:cNvSpPr>
            <p:nvPr/>
          </p:nvSpPr>
          <p:spPr bwMode="auto">
            <a:xfrm>
              <a:off x="1882" y="321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500</a:t>
              </a:r>
            </a:p>
          </p:txBody>
        </p:sp>
        <p:sp>
          <p:nvSpPr>
            <p:cNvPr id="92250" name="Text Box 90"/>
            <p:cNvSpPr txBox="1">
              <a:spLocks noChangeArrowheads="1"/>
            </p:cNvSpPr>
            <p:nvPr/>
          </p:nvSpPr>
          <p:spPr bwMode="auto">
            <a:xfrm>
              <a:off x="2314" y="321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500</a:t>
              </a:r>
            </a:p>
          </p:txBody>
        </p:sp>
        <p:sp>
          <p:nvSpPr>
            <p:cNvPr id="92251" name="Text Box 91"/>
            <p:cNvSpPr txBox="1">
              <a:spLocks noChangeArrowheads="1"/>
            </p:cNvSpPr>
            <p:nvPr/>
          </p:nvSpPr>
          <p:spPr bwMode="auto">
            <a:xfrm>
              <a:off x="2746" y="321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500</a:t>
              </a:r>
            </a:p>
          </p:txBody>
        </p:sp>
        <p:sp>
          <p:nvSpPr>
            <p:cNvPr id="92252" name="Text Box 92"/>
            <p:cNvSpPr txBox="1">
              <a:spLocks noChangeArrowheads="1"/>
            </p:cNvSpPr>
            <p:nvPr/>
          </p:nvSpPr>
          <p:spPr bwMode="auto">
            <a:xfrm>
              <a:off x="3178" y="3216"/>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500</a:t>
              </a:r>
            </a:p>
          </p:txBody>
        </p:sp>
        <p:sp>
          <p:nvSpPr>
            <p:cNvPr id="92253" name="Text Box 93"/>
            <p:cNvSpPr txBox="1">
              <a:spLocks noChangeArrowheads="1"/>
            </p:cNvSpPr>
            <p:nvPr/>
          </p:nvSpPr>
          <p:spPr bwMode="auto">
            <a:xfrm>
              <a:off x="3178" y="3408"/>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300</a:t>
              </a:r>
            </a:p>
          </p:txBody>
        </p:sp>
        <p:sp>
          <p:nvSpPr>
            <p:cNvPr id="92254" name="Text Box 94"/>
            <p:cNvSpPr txBox="1">
              <a:spLocks noChangeArrowheads="1"/>
            </p:cNvSpPr>
            <p:nvPr/>
          </p:nvSpPr>
          <p:spPr bwMode="auto">
            <a:xfrm>
              <a:off x="2314" y="3408"/>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100</a:t>
              </a:r>
            </a:p>
          </p:txBody>
        </p:sp>
        <p:sp>
          <p:nvSpPr>
            <p:cNvPr id="92255" name="Text Box 95"/>
            <p:cNvSpPr txBox="1">
              <a:spLocks noChangeArrowheads="1"/>
            </p:cNvSpPr>
            <p:nvPr/>
          </p:nvSpPr>
          <p:spPr bwMode="auto">
            <a:xfrm>
              <a:off x="2746" y="3408"/>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400</a:t>
              </a:r>
            </a:p>
          </p:txBody>
        </p:sp>
        <p:sp>
          <p:nvSpPr>
            <p:cNvPr id="92256" name="Text Box 96"/>
            <p:cNvSpPr txBox="1">
              <a:spLocks noChangeArrowheads="1"/>
            </p:cNvSpPr>
            <p:nvPr/>
          </p:nvSpPr>
          <p:spPr bwMode="auto">
            <a:xfrm>
              <a:off x="1008" y="3600"/>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800</a:t>
              </a:r>
            </a:p>
          </p:txBody>
        </p:sp>
        <p:sp>
          <p:nvSpPr>
            <p:cNvPr id="92257" name="Text Box 97"/>
            <p:cNvSpPr txBox="1">
              <a:spLocks noChangeArrowheads="1"/>
            </p:cNvSpPr>
            <p:nvPr/>
          </p:nvSpPr>
          <p:spPr bwMode="auto">
            <a:xfrm>
              <a:off x="1440" y="3600"/>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800</a:t>
              </a:r>
            </a:p>
          </p:txBody>
        </p:sp>
        <p:sp>
          <p:nvSpPr>
            <p:cNvPr id="92258" name="Text Box 98"/>
            <p:cNvSpPr txBox="1">
              <a:spLocks noChangeArrowheads="1"/>
            </p:cNvSpPr>
            <p:nvPr/>
          </p:nvSpPr>
          <p:spPr bwMode="auto">
            <a:xfrm>
              <a:off x="1872" y="3600"/>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800</a:t>
              </a:r>
            </a:p>
          </p:txBody>
        </p:sp>
        <p:sp>
          <p:nvSpPr>
            <p:cNvPr id="92259" name="Text Box 99"/>
            <p:cNvSpPr txBox="1">
              <a:spLocks noChangeArrowheads="1"/>
            </p:cNvSpPr>
            <p:nvPr/>
          </p:nvSpPr>
          <p:spPr bwMode="auto">
            <a:xfrm>
              <a:off x="3168" y="3600"/>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800</a:t>
              </a:r>
            </a:p>
          </p:txBody>
        </p:sp>
        <p:sp>
          <p:nvSpPr>
            <p:cNvPr id="92260" name="Text Box 100"/>
            <p:cNvSpPr txBox="1">
              <a:spLocks noChangeArrowheads="1"/>
            </p:cNvSpPr>
            <p:nvPr/>
          </p:nvSpPr>
          <p:spPr bwMode="auto">
            <a:xfrm>
              <a:off x="2304" y="3600"/>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800</a:t>
              </a:r>
            </a:p>
          </p:txBody>
        </p:sp>
        <p:sp>
          <p:nvSpPr>
            <p:cNvPr id="92261" name="Text Box 101"/>
            <p:cNvSpPr txBox="1">
              <a:spLocks noChangeArrowheads="1"/>
            </p:cNvSpPr>
            <p:nvPr/>
          </p:nvSpPr>
          <p:spPr bwMode="auto">
            <a:xfrm>
              <a:off x="2736" y="3600"/>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800</a:t>
              </a:r>
            </a:p>
          </p:txBody>
        </p:sp>
        <p:sp>
          <p:nvSpPr>
            <p:cNvPr id="92262" name="Text Box 102"/>
            <p:cNvSpPr txBox="1">
              <a:spLocks noChangeArrowheads="1"/>
            </p:cNvSpPr>
            <p:nvPr/>
          </p:nvSpPr>
          <p:spPr bwMode="auto">
            <a:xfrm>
              <a:off x="1008" y="379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100</a:t>
              </a:r>
            </a:p>
          </p:txBody>
        </p:sp>
        <p:sp>
          <p:nvSpPr>
            <p:cNvPr id="92263" name="Text Box 103"/>
            <p:cNvSpPr txBox="1">
              <a:spLocks noChangeArrowheads="1"/>
            </p:cNvSpPr>
            <p:nvPr/>
          </p:nvSpPr>
          <p:spPr bwMode="auto">
            <a:xfrm>
              <a:off x="1440" y="379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100</a:t>
              </a:r>
            </a:p>
          </p:txBody>
        </p:sp>
        <p:sp>
          <p:nvSpPr>
            <p:cNvPr id="92264" name="Text Box 104"/>
            <p:cNvSpPr txBox="1">
              <a:spLocks noChangeArrowheads="1"/>
            </p:cNvSpPr>
            <p:nvPr/>
          </p:nvSpPr>
          <p:spPr bwMode="auto">
            <a:xfrm>
              <a:off x="1872" y="379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100</a:t>
              </a:r>
            </a:p>
          </p:txBody>
        </p:sp>
        <p:sp>
          <p:nvSpPr>
            <p:cNvPr id="92265" name="Text Box 105"/>
            <p:cNvSpPr txBox="1">
              <a:spLocks noChangeArrowheads="1"/>
            </p:cNvSpPr>
            <p:nvPr/>
          </p:nvSpPr>
          <p:spPr bwMode="auto">
            <a:xfrm>
              <a:off x="3168" y="379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100</a:t>
              </a:r>
            </a:p>
          </p:txBody>
        </p:sp>
        <p:sp>
          <p:nvSpPr>
            <p:cNvPr id="92266" name="Text Box 106"/>
            <p:cNvSpPr txBox="1">
              <a:spLocks noChangeArrowheads="1"/>
            </p:cNvSpPr>
            <p:nvPr/>
          </p:nvSpPr>
          <p:spPr bwMode="auto">
            <a:xfrm>
              <a:off x="2304" y="379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100</a:t>
              </a:r>
            </a:p>
          </p:txBody>
        </p:sp>
        <p:sp>
          <p:nvSpPr>
            <p:cNvPr id="92267" name="Text Box 107"/>
            <p:cNvSpPr txBox="1">
              <a:spLocks noChangeArrowheads="1"/>
            </p:cNvSpPr>
            <p:nvPr/>
          </p:nvSpPr>
          <p:spPr bwMode="auto">
            <a:xfrm>
              <a:off x="2736" y="3792"/>
              <a:ext cx="4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latin typeface="Tahoma" pitchFamily="34" charset="0"/>
                </a:rPr>
                <a:t>100</a:t>
              </a:r>
            </a:p>
          </p:txBody>
        </p:sp>
      </p:grpSp>
      <p:sp>
        <p:nvSpPr>
          <p:cNvPr id="92268" name="AutoShape 108"/>
          <p:cNvSpPr>
            <a:spLocks noChangeArrowheads="1"/>
          </p:cNvSpPr>
          <p:nvPr/>
        </p:nvSpPr>
        <p:spPr bwMode="auto">
          <a:xfrm flipH="1">
            <a:off x="5795963" y="4791075"/>
            <a:ext cx="7620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atin typeface="Times New Roman" pitchFamily="18" charset="0"/>
              </a:rPr>
              <a:t> </a:t>
            </a:r>
          </a:p>
        </p:txBody>
      </p:sp>
      <p:sp>
        <p:nvSpPr>
          <p:cNvPr id="92269" name="Text Box 109"/>
          <p:cNvSpPr txBox="1">
            <a:spLocks noChangeArrowheads="1"/>
          </p:cNvSpPr>
          <p:nvPr/>
        </p:nvSpPr>
        <p:spPr bwMode="auto">
          <a:xfrm>
            <a:off x="6575425" y="3890963"/>
            <a:ext cx="2100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800" b="1">
                <a:solidFill>
                  <a:schemeClr val="accent2"/>
                </a:solidFill>
                <a:latin typeface="Arial Narrow" pitchFamily="34" charset="0"/>
              </a:rPr>
              <a:t>Monthly Cost Figures</a:t>
            </a:r>
          </a:p>
        </p:txBody>
      </p:sp>
      <p:sp>
        <p:nvSpPr>
          <p:cNvPr id="92270" name="Text Box 110"/>
          <p:cNvSpPr txBox="1">
            <a:spLocks noChangeArrowheads="1"/>
          </p:cNvSpPr>
          <p:nvPr/>
        </p:nvSpPr>
        <p:spPr bwMode="auto">
          <a:xfrm>
            <a:off x="6554788" y="4652963"/>
            <a:ext cx="2312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800" b="1">
                <a:solidFill>
                  <a:schemeClr val="accent2"/>
                </a:solidFill>
                <a:latin typeface="Arial Narrow" pitchFamily="34" charset="0"/>
              </a:rPr>
              <a:t> Expenditure Per Period</a:t>
            </a:r>
          </a:p>
        </p:txBody>
      </p:sp>
      <p:grpSp>
        <p:nvGrpSpPr>
          <p:cNvPr id="92271" name="Group 111"/>
          <p:cNvGrpSpPr>
            <a:grpSpLocks/>
          </p:cNvGrpSpPr>
          <p:nvPr/>
        </p:nvGrpSpPr>
        <p:grpSpPr bwMode="auto">
          <a:xfrm>
            <a:off x="5727700" y="3816350"/>
            <a:ext cx="915988" cy="573088"/>
            <a:chOff x="3596" y="3418"/>
            <a:chExt cx="577" cy="361"/>
          </a:xfrm>
        </p:grpSpPr>
        <p:sp>
          <p:nvSpPr>
            <p:cNvPr id="92272" name="AutoShape 112"/>
            <p:cNvSpPr>
              <a:spLocks noChangeArrowheads="1"/>
            </p:cNvSpPr>
            <p:nvPr/>
          </p:nvSpPr>
          <p:spPr bwMode="auto">
            <a:xfrm rot="20700000" flipH="1">
              <a:off x="3648" y="3600"/>
              <a:ext cx="480"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73" name="AutoShape 113"/>
            <p:cNvSpPr>
              <a:spLocks noChangeArrowheads="1"/>
            </p:cNvSpPr>
            <p:nvPr/>
          </p:nvSpPr>
          <p:spPr bwMode="auto">
            <a:xfrm rot="900000" flipH="1">
              <a:off x="3648" y="3504"/>
              <a:ext cx="480"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74" name="AutoShape 114"/>
            <p:cNvSpPr>
              <a:spLocks noChangeArrowheads="1"/>
            </p:cNvSpPr>
            <p:nvPr/>
          </p:nvSpPr>
          <p:spPr bwMode="auto">
            <a:xfrm rot="1800000" flipH="1">
              <a:off x="3596" y="3418"/>
              <a:ext cx="573" cy="8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75" name="AutoShape 115"/>
            <p:cNvSpPr>
              <a:spLocks noChangeArrowheads="1"/>
            </p:cNvSpPr>
            <p:nvPr/>
          </p:nvSpPr>
          <p:spPr bwMode="auto">
            <a:xfrm rot="-1800000" flipH="1" flipV="1">
              <a:off x="3600" y="3696"/>
              <a:ext cx="573" cy="8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FFFF"/>
                </a:gs>
              </a:gsLst>
              <a:lin ang="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2276" name="Line 116"/>
          <p:cNvSpPr>
            <a:spLocks noChangeShapeType="1"/>
          </p:cNvSpPr>
          <p:nvPr/>
        </p:nvSpPr>
        <p:spPr bwMode="auto">
          <a:xfrm>
            <a:off x="323850" y="5473700"/>
            <a:ext cx="5400675"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77" name="Text Box 117"/>
          <p:cNvSpPr txBox="1">
            <a:spLocks noChangeArrowheads="1"/>
          </p:cNvSpPr>
          <p:nvPr/>
        </p:nvSpPr>
        <p:spPr bwMode="auto">
          <a:xfrm>
            <a:off x="323850" y="5184775"/>
            <a:ext cx="979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i="1">
                <a:solidFill>
                  <a:schemeClr val="accent2"/>
                </a:solidFill>
                <a:latin typeface="Tahoma" pitchFamily="34" charset="0"/>
              </a:rPr>
              <a:t>Net Flow</a:t>
            </a:r>
            <a:endParaRPr lang="en-GB" sz="1400" b="1" i="1">
              <a:solidFill>
                <a:schemeClr val="accent2"/>
              </a:solidFill>
              <a:latin typeface="Tahoma" pitchFamily="34" charset="0"/>
            </a:endParaRPr>
          </a:p>
        </p:txBody>
      </p:sp>
      <p:sp>
        <p:nvSpPr>
          <p:cNvPr id="92278" name="Text Box 118"/>
          <p:cNvSpPr txBox="1">
            <a:spLocks noChangeArrowheads="1"/>
          </p:cNvSpPr>
          <p:nvPr/>
        </p:nvSpPr>
        <p:spPr bwMode="auto">
          <a:xfrm>
            <a:off x="1619250" y="5113338"/>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rgbClr val="FF0000"/>
                </a:solidFill>
                <a:latin typeface="Tahoma" pitchFamily="34" charset="0"/>
              </a:rPr>
              <a:t>(400)</a:t>
            </a:r>
          </a:p>
        </p:txBody>
      </p:sp>
      <p:sp>
        <p:nvSpPr>
          <p:cNvPr id="92279" name="Text Box 119"/>
          <p:cNvSpPr txBox="1">
            <a:spLocks noChangeArrowheads="1"/>
          </p:cNvSpPr>
          <p:nvPr/>
        </p:nvSpPr>
        <p:spPr bwMode="auto">
          <a:xfrm>
            <a:off x="1619250"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rgbClr val="FF0000"/>
                </a:solidFill>
                <a:latin typeface="Tahoma" pitchFamily="34" charset="0"/>
              </a:rPr>
              <a:t>(400)</a:t>
            </a:r>
          </a:p>
        </p:txBody>
      </p:sp>
      <p:sp>
        <p:nvSpPr>
          <p:cNvPr id="92280" name="Text Box 120"/>
          <p:cNvSpPr txBox="1">
            <a:spLocks noChangeArrowheads="1"/>
          </p:cNvSpPr>
          <p:nvPr/>
        </p:nvSpPr>
        <p:spPr bwMode="auto">
          <a:xfrm>
            <a:off x="338138" y="5961063"/>
            <a:ext cx="1265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i="1">
                <a:solidFill>
                  <a:schemeClr val="accent2"/>
                </a:solidFill>
                <a:latin typeface="Tahoma" pitchFamily="34" charset="0"/>
              </a:rPr>
              <a:t>Balance C/F</a:t>
            </a:r>
            <a:endParaRPr lang="en-GB" sz="1400" b="1" i="1">
              <a:solidFill>
                <a:schemeClr val="accent2"/>
              </a:solidFill>
              <a:latin typeface="Tahoma" pitchFamily="34" charset="0"/>
            </a:endParaRPr>
          </a:p>
        </p:txBody>
      </p:sp>
      <p:sp>
        <p:nvSpPr>
          <p:cNvPr id="92281" name="Text Box 121"/>
          <p:cNvSpPr txBox="1">
            <a:spLocks noChangeArrowheads="1"/>
          </p:cNvSpPr>
          <p:nvPr/>
        </p:nvSpPr>
        <p:spPr bwMode="auto">
          <a:xfrm>
            <a:off x="2268538" y="5113338"/>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100</a:t>
            </a:r>
          </a:p>
        </p:txBody>
      </p:sp>
      <p:sp>
        <p:nvSpPr>
          <p:cNvPr id="92282" name="Text Box 122"/>
          <p:cNvSpPr txBox="1">
            <a:spLocks noChangeArrowheads="1"/>
          </p:cNvSpPr>
          <p:nvPr/>
        </p:nvSpPr>
        <p:spPr bwMode="auto">
          <a:xfrm>
            <a:off x="2987675"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rgbClr val="FF0000"/>
                </a:solidFill>
                <a:latin typeface="Tahoma" pitchFamily="34" charset="0"/>
              </a:rPr>
              <a:t>(100)</a:t>
            </a:r>
          </a:p>
        </p:txBody>
      </p:sp>
      <p:sp>
        <p:nvSpPr>
          <p:cNvPr id="92283" name="Text Box 123"/>
          <p:cNvSpPr txBox="1">
            <a:spLocks noChangeArrowheads="1"/>
          </p:cNvSpPr>
          <p:nvPr/>
        </p:nvSpPr>
        <p:spPr bwMode="auto">
          <a:xfrm>
            <a:off x="2987675" y="5113338"/>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200</a:t>
            </a:r>
          </a:p>
        </p:txBody>
      </p:sp>
      <p:sp>
        <p:nvSpPr>
          <p:cNvPr id="92284" name="Text Box 124"/>
          <p:cNvSpPr txBox="1">
            <a:spLocks noChangeArrowheads="1"/>
          </p:cNvSpPr>
          <p:nvPr/>
        </p:nvSpPr>
        <p:spPr bwMode="auto">
          <a:xfrm>
            <a:off x="3635375"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600</a:t>
            </a:r>
          </a:p>
        </p:txBody>
      </p:sp>
      <p:sp>
        <p:nvSpPr>
          <p:cNvPr id="92285" name="Text Box 125"/>
          <p:cNvSpPr txBox="1">
            <a:spLocks noChangeArrowheads="1"/>
          </p:cNvSpPr>
          <p:nvPr/>
        </p:nvSpPr>
        <p:spPr bwMode="auto">
          <a:xfrm>
            <a:off x="3654425" y="5113338"/>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700</a:t>
            </a:r>
          </a:p>
        </p:txBody>
      </p:sp>
      <p:sp>
        <p:nvSpPr>
          <p:cNvPr id="92286" name="Text Box 126"/>
          <p:cNvSpPr txBox="1">
            <a:spLocks noChangeArrowheads="1"/>
          </p:cNvSpPr>
          <p:nvPr/>
        </p:nvSpPr>
        <p:spPr bwMode="auto">
          <a:xfrm>
            <a:off x="4356100"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1100</a:t>
            </a:r>
          </a:p>
        </p:txBody>
      </p:sp>
      <p:sp>
        <p:nvSpPr>
          <p:cNvPr id="92287" name="Text Box 127"/>
          <p:cNvSpPr txBox="1">
            <a:spLocks noChangeArrowheads="1"/>
          </p:cNvSpPr>
          <p:nvPr/>
        </p:nvSpPr>
        <p:spPr bwMode="auto">
          <a:xfrm>
            <a:off x="4356100" y="5113338"/>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500</a:t>
            </a:r>
          </a:p>
        </p:txBody>
      </p:sp>
      <p:sp>
        <p:nvSpPr>
          <p:cNvPr id="92288" name="Text Box 128"/>
          <p:cNvSpPr txBox="1">
            <a:spLocks noChangeArrowheads="1"/>
          </p:cNvSpPr>
          <p:nvPr/>
        </p:nvSpPr>
        <p:spPr bwMode="auto">
          <a:xfrm>
            <a:off x="5033963" y="59055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1850</a:t>
            </a:r>
          </a:p>
        </p:txBody>
      </p:sp>
      <p:sp>
        <p:nvSpPr>
          <p:cNvPr id="92289" name="Text Box 129"/>
          <p:cNvSpPr txBox="1">
            <a:spLocks noChangeArrowheads="1"/>
          </p:cNvSpPr>
          <p:nvPr/>
        </p:nvSpPr>
        <p:spPr bwMode="auto">
          <a:xfrm>
            <a:off x="5003800" y="5113338"/>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750</a:t>
            </a:r>
          </a:p>
        </p:txBody>
      </p:sp>
      <p:sp>
        <p:nvSpPr>
          <p:cNvPr id="92290" name="Line 130"/>
          <p:cNvSpPr>
            <a:spLocks noChangeShapeType="1"/>
          </p:cNvSpPr>
          <p:nvPr/>
        </p:nvSpPr>
        <p:spPr bwMode="auto">
          <a:xfrm flipV="1">
            <a:off x="323850" y="5832475"/>
            <a:ext cx="5400675" cy="15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91" name="Text Box 131"/>
          <p:cNvSpPr txBox="1">
            <a:spLocks noChangeArrowheads="1"/>
          </p:cNvSpPr>
          <p:nvPr/>
        </p:nvSpPr>
        <p:spPr bwMode="auto">
          <a:xfrm>
            <a:off x="323850" y="5545138"/>
            <a:ext cx="1014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i="1">
                <a:solidFill>
                  <a:schemeClr val="accent2"/>
                </a:solidFill>
                <a:latin typeface="Tahoma" pitchFamily="34" charset="0"/>
              </a:rPr>
              <a:t>Bank B/F</a:t>
            </a:r>
            <a:endParaRPr lang="en-GB" sz="1400" b="1" i="1">
              <a:solidFill>
                <a:schemeClr val="accent2"/>
              </a:solidFill>
              <a:latin typeface="Tahoma" pitchFamily="34" charset="0"/>
            </a:endParaRPr>
          </a:p>
        </p:txBody>
      </p:sp>
      <p:sp>
        <p:nvSpPr>
          <p:cNvPr id="92292" name="Text Box 132"/>
          <p:cNvSpPr txBox="1">
            <a:spLocks noChangeArrowheads="1"/>
          </p:cNvSpPr>
          <p:nvPr/>
        </p:nvSpPr>
        <p:spPr bwMode="auto">
          <a:xfrm>
            <a:off x="1619250" y="54737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0</a:t>
            </a:r>
          </a:p>
        </p:txBody>
      </p:sp>
      <p:sp>
        <p:nvSpPr>
          <p:cNvPr id="92293" name="Text Box 133"/>
          <p:cNvSpPr txBox="1">
            <a:spLocks noChangeArrowheads="1"/>
          </p:cNvSpPr>
          <p:nvPr/>
        </p:nvSpPr>
        <p:spPr bwMode="auto">
          <a:xfrm>
            <a:off x="2268538"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rgbClr val="FF0000"/>
                </a:solidFill>
                <a:latin typeface="Tahoma" pitchFamily="34" charset="0"/>
              </a:rPr>
              <a:t>(300)</a:t>
            </a:r>
          </a:p>
        </p:txBody>
      </p:sp>
      <p:grpSp>
        <p:nvGrpSpPr>
          <p:cNvPr id="92294" name="Group 134"/>
          <p:cNvGrpSpPr>
            <a:grpSpLocks/>
          </p:cNvGrpSpPr>
          <p:nvPr/>
        </p:nvGrpSpPr>
        <p:grpSpPr bwMode="auto">
          <a:xfrm>
            <a:off x="1619250" y="5113338"/>
            <a:ext cx="3429000" cy="1152525"/>
            <a:chOff x="960" y="1872"/>
            <a:chExt cx="2160" cy="768"/>
          </a:xfrm>
        </p:grpSpPr>
        <p:sp>
          <p:nvSpPr>
            <p:cNvPr id="92295" name="Line 135"/>
            <p:cNvSpPr>
              <a:spLocks noChangeShapeType="1"/>
            </p:cNvSpPr>
            <p:nvPr/>
          </p:nvSpPr>
          <p:spPr bwMode="auto">
            <a:xfrm>
              <a:off x="960"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96" name="Line 136"/>
            <p:cNvSpPr>
              <a:spLocks noChangeShapeType="1"/>
            </p:cNvSpPr>
            <p:nvPr/>
          </p:nvSpPr>
          <p:spPr bwMode="auto">
            <a:xfrm>
              <a:off x="1392"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97" name="Line 137"/>
            <p:cNvSpPr>
              <a:spLocks noChangeShapeType="1"/>
            </p:cNvSpPr>
            <p:nvPr/>
          </p:nvSpPr>
          <p:spPr bwMode="auto">
            <a:xfrm>
              <a:off x="1824"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98" name="Line 138"/>
            <p:cNvSpPr>
              <a:spLocks noChangeShapeType="1"/>
            </p:cNvSpPr>
            <p:nvPr/>
          </p:nvSpPr>
          <p:spPr bwMode="auto">
            <a:xfrm>
              <a:off x="2256"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299" name="Line 139"/>
            <p:cNvSpPr>
              <a:spLocks noChangeShapeType="1"/>
            </p:cNvSpPr>
            <p:nvPr/>
          </p:nvSpPr>
          <p:spPr bwMode="auto">
            <a:xfrm>
              <a:off x="2688"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2300" name="Line 140"/>
            <p:cNvSpPr>
              <a:spLocks noChangeShapeType="1"/>
            </p:cNvSpPr>
            <p:nvPr/>
          </p:nvSpPr>
          <p:spPr bwMode="auto">
            <a:xfrm>
              <a:off x="3120" y="1872"/>
              <a:ext cx="0" cy="76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sp>
        <p:nvSpPr>
          <p:cNvPr id="92301" name="Text Box 141"/>
          <p:cNvSpPr txBox="1">
            <a:spLocks noChangeArrowheads="1"/>
          </p:cNvSpPr>
          <p:nvPr/>
        </p:nvSpPr>
        <p:spPr bwMode="auto">
          <a:xfrm>
            <a:off x="1619250" y="5888038"/>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rgbClr val="FF0000"/>
                </a:solidFill>
                <a:latin typeface="Tahoma" pitchFamily="34" charset="0"/>
              </a:rPr>
              <a:t>(400)</a:t>
            </a:r>
          </a:p>
        </p:txBody>
      </p:sp>
      <p:sp>
        <p:nvSpPr>
          <p:cNvPr id="92302" name="Text Box 142"/>
          <p:cNvSpPr txBox="1">
            <a:spLocks noChangeArrowheads="1"/>
          </p:cNvSpPr>
          <p:nvPr/>
        </p:nvSpPr>
        <p:spPr bwMode="auto">
          <a:xfrm>
            <a:off x="2268538"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rgbClr val="FF0000"/>
                </a:solidFill>
                <a:latin typeface="Tahoma" pitchFamily="34" charset="0"/>
              </a:rPr>
              <a:t>(300)</a:t>
            </a:r>
          </a:p>
        </p:txBody>
      </p:sp>
      <p:sp>
        <p:nvSpPr>
          <p:cNvPr id="92303" name="Text Box 143"/>
          <p:cNvSpPr txBox="1">
            <a:spLocks noChangeArrowheads="1"/>
          </p:cNvSpPr>
          <p:nvPr/>
        </p:nvSpPr>
        <p:spPr bwMode="auto">
          <a:xfrm>
            <a:off x="2987675"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rgbClr val="FF0000"/>
                </a:solidFill>
                <a:latin typeface="Tahoma" pitchFamily="34" charset="0"/>
              </a:rPr>
              <a:t>(100)</a:t>
            </a:r>
          </a:p>
        </p:txBody>
      </p:sp>
      <p:sp>
        <p:nvSpPr>
          <p:cNvPr id="92304" name="Text Box 144"/>
          <p:cNvSpPr txBox="1">
            <a:spLocks noChangeArrowheads="1"/>
          </p:cNvSpPr>
          <p:nvPr/>
        </p:nvSpPr>
        <p:spPr bwMode="auto">
          <a:xfrm>
            <a:off x="3635375"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600</a:t>
            </a:r>
          </a:p>
        </p:txBody>
      </p:sp>
      <p:sp>
        <p:nvSpPr>
          <p:cNvPr id="92305" name="Text Box 145"/>
          <p:cNvSpPr txBox="1">
            <a:spLocks noChangeArrowheads="1"/>
          </p:cNvSpPr>
          <p:nvPr/>
        </p:nvSpPr>
        <p:spPr bwMode="auto">
          <a:xfrm>
            <a:off x="4356100" y="59055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a:solidFill>
                  <a:schemeClr val="accent2"/>
                </a:solidFill>
                <a:latin typeface="Tahoma" pitchFamily="34" charset="0"/>
              </a:rPr>
              <a:t>1100</a:t>
            </a:r>
          </a:p>
        </p:txBody>
      </p:sp>
      <p:sp>
        <p:nvSpPr>
          <p:cNvPr id="92308" name="Rectangle 148"/>
          <p:cNvSpPr>
            <a:spLocks noGrp="1" noChangeArrowheads="1"/>
          </p:cNvSpPr>
          <p:nvPr>
            <p:ph type="title" idx="4294967295"/>
          </p:nvPr>
        </p:nvSpPr>
        <p:spPr/>
        <p:txBody>
          <a:bodyPr/>
          <a:lstStyle/>
          <a:p>
            <a:r>
              <a:rPr lang="en-GB"/>
              <a:t>A Worked Example</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wipe(up)">
                                      <p:cBhvr>
                                        <p:cTn id="7" dur="500"/>
                                        <p:tgtEl>
                                          <p:spTgt spid="92165"/>
                                        </p:tgtEl>
                                      </p:cBhvr>
                                    </p:animEffect>
                                  </p:childTnLst>
                                </p:cTn>
                              </p:par>
                              <p:par>
                                <p:cTn id="8" presetID="22" presetClass="entr" presetSubtype="8" fill="hold" nodeType="withEffect">
                                  <p:stCondLst>
                                    <p:cond delay="0"/>
                                  </p:stCondLst>
                                  <p:childTnLst>
                                    <p:set>
                                      <p:cBhvr>
                                        <p:cTn id="9" dur="1" fill="hold">
                                          <p:stCondLst>
                                            <p:cond delay="0"/>
                                          </p:stCondLst>
                                        </p:cTn>
                                        <p:tgtEl>
                                          <p:spTgt spid="92196"/>
                                        </p:tgtEl>
                                        <p:attrNameLst>
                                          <p:attrName>style.visibility</p:attrName>
                                        </p:attrNameLst>
                                      </p:cBhvr>
                                      <p:to>
                                        <p:strVal val="visible"/>
                                      </p:to>
                                    </p:set>
                                    <p:animEffect transition="in" filter="wipe(left)">
                                      <p:cBhvr>
                                        <p:cTn id="10" dur="500"/>
                                        <p:tgtEl>
                                          <p:spTgt spid="92196"/>
                                        </p:tgtEl>
                                      </p:cBhvr>
                                    </p:animEffect>
                                  </p:childTnLst>
                                </p:cTn>
                              </p:par>
                              <p:par>
                                <p:cTn id="11" presetID="22" presetClass="entr" presetSubtype="1" fill="hold" nodeType="withEffect">
                                  <p:stCondLst>
                                    <p:cond delay="0"/>
                                  </p:stCondLst>
                                  <p:childTnLst>
                                    <p:set>
                                      <p:cBhvr>
                                        <p:cTn id="12" dur="1" fill="hold">
                                          <p:stCondLst>
                                            <p:cond delay="0"/>
                                          </p:stCondLst>
                                        </p:cTn>
                                        <p:tgtEl>
                                          <p:spTgt spid="92170"/>
                                        </p:tgtEl>
                                        <p:attrNameLst>
                                          <p:attrName>style.visibility</p:attrName>
                                        </p:attrNameLst>
                                      </p:cBhvr>
                                      <p:to>
                                        <p:strVal val="visible"/>
                                      </p:to>
                                    </p:set>
                                    <p:animEffect transition="in" filter="wipe(up)">
                                      <p:cBhvr>
                                        <p:cTn id="13" dur="500"/>
                                        <p:tgtEl>
                                          <p:spTgt spid="92170"/>
                                        </p:tgtEl>
                                      </p:cBhvr>
                                    </p:animEffect>
                                  </p:childTnLst>
                                </p:cTn>
                              </p:par>
                            </p:childTnLst>
                          </p:cTn>
                        </p:par>
                        <p:par>
                          <p:cTn id="14" fill="hold" nodeType="afterGroup">
                            <p:stCondLst>
                              <p:cond delay="500"/>
                            </p:stCondLst>
                            <p:childTnLst>
                              <p:par>
                                <p:cTn id="15" presetID="22" presetClass="entr" presetSubtype="8" fill="hold" grpId="0" nodeType="afterEffect">
                                  <p:stCondLst>
                                    <p:cond delay="1000"/>
                                  </p:stCondLst>
                                  <p:childTnLst>
                                    <p:set>
                                      <p:cBhvr>
                                        <p:cTn id="16" dur="1" fill="hold">
                                          <p:stCondLst>
                                            <p:cond delay="0"/>
                                          </p:stCondLst>
                                        </p:cTn>
                                        <p:tgtEl>
                                          <p:spTgt spid="92166"/>
                                        </p:tgtEl>
                                        <p:attrNameLst>
                                          <p:attrName>style.visibility</p:attrName>
                                        </p:attrNameLst>
                                      </p:cBhvr>
                                      <p:to>
                                        <p:strVal val="visible"/>
                                      </p:to>
                                    </p:set>
                                    <p:animEffect transition="in" filter="wipe(left)">
                                      <p:cBhvr>
                                        <p:cTn id="17" dur="500"/>
                                        <p:tgtEl>
                                          <p:spTgt spid="92166"/>
                                        </p:tgtEl>
                                      </p:cBhvr>
                                    </p:animEffect>
                                  </p:childTnLst>
                                </p:cTn>
                              </p:par>
                            </p:childTnLst>
                          </p:cTn>
                        </p:par>
                        <p:par>
                          <p:cTn id="18" fill="hold" nodeType="afterGroup">
                            <p:stCondLst>
                              <p:cond delay="2000"/>
                            </p:stCondLst>
                            <p:childTnLst>
                              <p:par>
                                <p:cTn id="19" presetID="5" presetClass="entr" presetSubtype="10" fill="hold" nodeType="afterEffect">
                                  <p:stCondLst>
                                    <p:cond delay="1000"/>
                                  </p:stCondLst>
                                  <p:childTnLst>
                                    <p:set>
                                      <p:cBhvr>
                                        <p:cTn id="20" dur="1" fill="hold">
                                          <p:stCondLst>
                                            <p:cond delay="0"/>
                                          </p:stCondLst>
                                        </p:cTn>
                                        <p:tgtEl>
                                          <p:spTgt spid="92201"/>
                                        </p:tgtEl>
                                        <p:attrNameLst>
                                          <p:attrName>style.visibility</p:attrName>
                                        </p:attrNameLst>
                                      </p:cBhvr>
                                      <p:to>
                                        <p:strVal val="visible"/>
                                      </p:to>
                                    </p:set>
                                    <p:animEffect transition="in" filter="checkerboard(across)">
                                      <p:cBhvr>
                                        <p:cTn id="21" dur="500"/>
                                        <p:tgtEl>
                                          <p:spTgt spid="92201"/>
                                        </p:tgtEl>
                                      </p:cBhvr>
                                    </p:animEffect>
                                  </p:childTnLst>
                                </p:cTn>
                              </p:par>
                            </p:childTnLst>
                          </p:cTn>
                        </p:par>
                        <p:par>
                          <p:cTn id="22" fill="hold" nodeType="afterGroup">
                            <p:stCondLst>
                              <p:cond delay="3500"/>
                            </p:stCondLst>
                            <p:childTnLst>
                              <p:par>
                                <p:cTn id="23" presetID="12" presetClass="entr" presetSubtype="2" fill="hold" grpId="0" nodeType="afterEffect">
                                  <p:stCondLst>
                                    <p:cond delay="1000"/>
                                  </p:stCondLst>
                                  <p:childTnLst>
                                    <p:set>
                                      <p:cBhvr>
                                        <p:cTn id="24" dur="1" fill="hold">
                                          <p:stCondLst>
                                            <p:cond delay="0"/>
                                          </p:stCondLst>
                                        </p:cTn>
                                        <p:tgtEl>
                                          <p:spTgt spid="92167"/>
                                        </p:tgtEl>
                                        <p:attrNameLst>
                                          <p:attrName>style.visibility</p:attrName>
                                        </p:attrNameLst>
                                      </p:cBhvr>
                                      <p:to>
                                        <p:strVal val="visible"/>
                                      </p:to>
                                    </p:set>
                                    <p:animEffect transition="in" filter="slide(fromRight)">
                                      <p:cBhvr>
                                        <p:cTn id="25" dur="500"/>
                                        <p:tgtEl>
                                          <p:spTgt spid="92167"/>
                                        </p:tgtEl>
                                      </p:cBhvr>
                                    </p:animEffect>
                                  </p:childTnLst>
                                </p:cTn>
                              </p:par>
                            </p:childTnLst>
                          </p:cTn>
                        </p:par>
                        <p:par>
                          <p:cTn id="26" fill="hold" nodeType="afterGroup">
                            <p:stCondLst>
                              <p:cond delay="5000"/>
                            </p:stCondLst>
                            <p:childTnLst>
                              <p:par>
                                <p:cTn id="27" presetID="12" presetClass="entr" presetSubtype="2" fill="hold" grpId="0" nodeType="afterEffect">
                                  <p:stCondLst>
                                    <p:cond delay="1000"/>
                                  </p:stCondLst>
                                  <p:childTnLst>
                                    <p:set>
                                      <p:cBhvr>
                                        <p:cTn id="28" dur="1" fill="hold">
                                          <p:stCondLst>
                                            <p:cond delay="0"/>
                                          </p:stCondLst>
                                        </p:cTn>
                                        <p:tgtEl>
                                          <p:spTgt spid="92168"/>
                                        </p:tgtEl>
                                        <p:attrNameLst>
                                          <p:attrName>style.visibility</p:attrName>
                                        </p:attrNameLst>
                                      </p:cBhvr>
                                      <p:to>
                                        <p:strVal val="visible"/>
                                      </p:to>
                                    </p:set>
                                    <p:animEffect transition="in" filter="slide(fromRight)">
                                      <p:cBhvr>
                                        <p:cTn id="29" dur="500"/>
                                        <p:tgtEl>
                                          <p:spTgt spid="92168"/>
                                        </p:tgtEl>
                                      </p:cBhvr>
                                    </p:animEffect>
                                  </p:childTnLst>
                                </p:cTn>
                              </p:par>
                            </p:childTnLst>
                          </p:cTn>
                        </p:par>
                        <p:par>
                          <p:cTn id="30" fill="hold" nodeType="afterGroup">
                            <p:stCondLst>
                              <p:cond delay="6500"/>
                            </p:stCondLst>
                            <p:childTnLst>
                              <p:par>
                                <p:cTn id="31" presetID="5" presetClass="entr" presetSubtype="5" fill="hold" nodeType="afterEffect">
                                  <p:stCondLst>
                                    <p:cond delay="1000"/>
                                  </p:stCondLst>
                                  <p:childTnLst>
                                    <p:set>
                                      <p:cBhvr>
                                        <p:cTn id="32" dur="1" fill="hold">
                                          <p:stCondLst>
                                            <p:cond delay="0"/>
                                          </p:stCondLst>
                                        </p:cTn>
                                        <p:tgtEl>
                                          <p:spTgt spid="92183"/>
                                        </p:tgtEl>
                                        <p:attrNameLst>
                                          <p:attrName>style.visibility</p:attrName>
                                        </p:attrNameLst>
                                      </p:cBhvr>
                                      <p:to>
                                        <p:strVal val="visible"/>
                                      </p:to>
                                    </p:set>
                                    <p:animEffect transition="in" filter="checkerboard(down)">
                                      <p:cBhvr>
                                        <p:cTn id="33" dur="500"/>
                                        <p:tgtEl>
                                          <p:spTgt spid="92183"/>
                                        </p:tgtEl>
                                      </p:cBhvr>
                                    </p:animEffect>
                                  </p:childTnLst>
                                </p:cTn>
                              </p:par>
                            </p:childTnLst>
                          </p:cTn>
                        </p:par>
                        <p:par>
                          <p:cTn id="34" fill="hold" nodeType="afterGroup">
                            <p:stCondLst>
                              <p:cond delay="8000"/>
                            </p:stCondLst>
                            <p:childTnLst>
                              <p:par>
                                <p:cTn id="35" presetID="22" presetClass="entr" presetSubtype="1" fill="hold" grpId="0" nodeType="afterEffect">
                                  <p:stCondLst>
                                    <p:cond delay="1000"/>
                                  </p:stCondLst>
                                  <p:childTnLst>
                                    <p:set>
                                      <p:cBhvr>
                                        <p:cTn id="36" dur="1" fill="hold">
                                          <p:stCondLst>
                                            <p:cond delay="0"/>
                                          </p:stCondLst>
                                        </p:cTn>
                                        <p:tgtEl>
                                          <p:spTgt spid="92169"/>
                                        </p:tgtEl>
                                        <p:attrNameLst>
                                          <p:attrName>style.visibility</p:attrName>
                                        </p:attrNameLst>
                                      </p:cBhvr>
                                      <p:to>
                                        <p:strVal val="visible"/>
                                      </p:to>
                                    </p:set>
                                    <p:animEffect transition="in" filter="wipe(up)">
                                      <p:cBhvr>
                                        <p:cTn id="37" dur="500"/>
                                        <p:tgtEl>
                                          <p:spTgt spid="921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92177"/>
                                        </p:tgtEl>
                                        <p:attrNameLst>
                                          <p:attrName>style.visibility</p:attrName>
                                        </p:attrNameLst>
                                      </p:cBhvr>
                                      <p:to>
                                        <p:strVal val="visible"/>
                                      </p:to>
                                    </p:set>
                                    <p:animEffect transition="in" filter="strips(downRight)">
                                      <p:cBhvr>
                                        <p:cTn id="42" dur="500"/>
                                        <p:tgtEl>
                                          <p:spTgt spid="921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92178"/>
                                        </p:tgtEl>
                                        <p:attrNameLst>
                                          <p:attrName>style.visibility</p:attrName>
                                        </p:attrNameLst>
                                      </p:cBhvr>
                                      <p:to>
                                        <p:strVal val="visible"/>
                                      </p:to>
                                    </p:set>
                                    <p:animEffect transition="in" filter="strips(downRight)">
                                      <p:cBhvr>
                                        <p:cTn id="47" dur="500"/>
                                        <p:tgtEl>
                                          <p:spTgt spid="921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92179"/>
                                        </p:tgtEl>
                                        <p:attrNameLst>
                                          <p:attrName>style.visibility</p:attrName>
                                        </p:attrNameLst>
                                      </p:cBhvr>
                                      <p:to>
                                        <p:strVal val="visible"/>
                                      </p:to>
                                    </p:set>
                                    <p:animEffect transition="in" filter="strips(downRight)">
                                      <p:cBhvr>
                                        <p:cTn id="52" dur="500"/>
                                        <p:tgtEl>
                                          <p:spTgt spid="921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92182"/>
                                        </p:tgtEl>
                                        <p:attrNameLst>
                                          <p:attrName>style.visibility</p:attrName>
                                        </p:attrNameLst>
                                      </p:cBhvr>
                                      <p:to>
                                        <p:strVal val="visible"/>
                                      </p:to>
                                    </p:set>
                                    <p:animEffect transition="in" filter="strips(downRight)">
                                      <p:cBhvr>
                                        <p:cTn id="57" dur="500"/>
                                        <p:tgtEl>
                                          <p:spTgt spid="9218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92181"/>
                                        </p:tgtEl>
                                        <p:attrNameLst>
                                          <p:attrName>style.visibility</p:attrName>
                                        </p:attrNameLst>
                                      </p:cBhvr>
                                      <p:to>
                                        <p:strVal val="visible"/>
                                      </p:to>
                                    </p:set>
                                    <p:animEffect transition="in" filter="strips(downRight)">
                                      <p:cBhvr>
                                        <p:cTn id="62" dur="500"/>
                                        <p:tgtEl>
                                          <p:spTgt spid="921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92180"/>
                                        </p:tgtEl>
                                        <p:attrNameLst>
                                          <p:attrName>style.visibility</p:attrName>
                                        </p:attrNameLst>
                                      </p:cBhvr>
                                      <p:to>
                                        <p:strVal val="visible"/>
                                      </p:to>
                                    </p:set>
                                    <p:animEffect transition="in" filter="strips(downRight)">
                                      <p:cBhvr>
                                        <p:cTn id="67" dur="500"/>
                                        <p:tgtEl>
                                          <p:spTgt spid="9218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2213"/>
                                        </p:tgtEl>
                                        <p:attrNameLst>
                                          <p:attrName>style.visibility</p:attrName>
                                        </p:attrNameLst>
                                      </p:cBhvr>
                                      <p:to>
                                        <p:strVal val="visible"/>
                                      </p:to>
                                    </p:set>
                                    <p:animEffect transition="in" filter="dissolve">
                                      <p:cBhvr>
                                        <p:cTn id="72" dur="500"/>
                                        <p:tgtEl>
                                          <p:spTgt spid="92213"/>
                                        </p:tgtEl>
                                      </p:cBhvr>
                                    </p:animEffect>
                                  </p:childTnLst>
                                </p:cTn>
                              </p:par>
                            </p:childTnLst>
                          </p:cTn>
                        </p:par>
                        <p:par>
                          <p:cTn id="73" fill="hold" nodeType="afterGroup">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92212"/>
                                        </p:tgtEl>
                                        <p:attrNameLst>
                                          <p:attrName>style.visibility</p:attrName>
                                        </p:attrNameLst>
                                      </p:cBhvr>
                                      <p:to>
                                        <p:strVal val="visible"/>
                                      </p:to>
                                    </p:set>
                                    <p:animEffect transition="in" filter="wipe(right)">
                                      <p:cBhvr>
                                        <p:cTn id="76" dur="500"/>
                                        <p:tgtEl>
                                          <p:spTgt spid="92212"/>
                                        </p:tgtEl>
                                      </p:cBhvr>
                                    </p:animEffect>
                                  </p:childTnLst>
                                </p:cTn>
                              </p:par>
                            </p:childTnLst>
                          </p:cTn>
                        </p:par>
                        <p:par>
                          <p:cTn id="77" fill="hold" nodeType="afterGroup">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92214"/>
                                        </p:tgtEl>
                                        <p:attrNameLst>
                                          <p:attrName>style.visibility</p:attrName>
                                        </p:attrNameLst>
                                      </p:cBhvr>
                                      <p:to>
                                        <p:strVal val="visible"/>
                                      </p:to>
                                    </p:set>
                                    <p:animEffect transition="in" filter="dissolve">
                                      <p:cBhvr>
                                        <p:cTn id="80" dur="500"/>
                                        <p:tgtEl>
                                          <p:spTgt spid="92214"/>
                                        </p:tgtEl>
                                      </p:cBhvr>
                                    </p:animEffect>
                                  </p:childTnLst>
                                </p:cTn>
                              </p:par>
                            </p:childTnLst>
                          </p:cTn>
                        </p:par>
                        <p:par>
                          <p:cTn id="81" fill="hold" nodeType="afterGroup">
                            <p:stCondLst>
                              <p:cond delay="1500"/>
                            </p:stCondLst>
                            <p:childTnLst>
                              <p:par>
                                <p:cTn id="82" presetID="22" presetClass="entr" presetSubtype="2" fill="hold" nodeType="afterEffect">
                                  <p:stCondLst>
                                    <p:cond delay="0"/>
                                  </p:stCondLst>
                                  <p:childTnLst>
                                    <p:set>
                                      <p:cBhvr>
                                        <p:cTn id="83" dur="1" fill="hold">
                                          <p:stCondLst>
                                            <p:cond delay="0"/>
                                          </p:stCondLst>
                                        </p:cTn>
                                        <p:tgtEl>
                                          <p:spTgt spid="92209"/>
                                        </p:tgtEl>
                                        <p:attrNameLst>
                                          <p:attrName>style.visibility</p:attrName>
                                        </p:attrNameLst>
                                      </p:cBhvr>
                                      <p:to>
                                        <p:strVal val="visible"/>
                                      </p:to>
                                    </p:set>
                                    <p:animEffect transition="in" filter="wipe(right)">
                                      <p:cBhvr>
                                        <p:cTn id="84" dur="500"/>
                                        <p:tgtEl>
                                          <p:spTgt spid="92209"/>
                                        </p:tgtEl>
                                      </p:cBhvr>
                                    </p:animEffect>
                                  </p:childTnLst>
                                </p:cTn>
                              </p:par>
                            </p:childTnLst>
                          </p:cTn>
                        </p:par>
                        <p:par>
                          <p:cTn id="85" fill="hold" nodeType="afterGroup">
                            <p:stCondLst>
                              <p:cond delay="2000"/>
                            </p:stCondLst>
                            <p:childTnLst>
                              <p:par>
                                <p:cTn id="86" presetID="9" presetClass="entr" presetSubtype="0" fill="hold" grpId="0" nodeType="afterEffect">
                                  <p:stCondLst>
                                    <p:cond delay="0"/>
                                  </p:stCondLst>
                                  <p:childTnLst>
                                    <p:set>
                                      <p:cBhvr>
                                        <p:cTn id="87" dur="1" fill="hold">
                                          <p:stCondLst>
                                            <p:cond delay="0"/>
                                          </p:stCondLst>
                                        </p:cTn>
                                        <p:tgtEl>
                                          <p:spTgt spid="92215"/>
                                        </p:tgtEl>
                                        <p:attrNameLst>
                                          <p:attrName>style.visibility</p:attrName>
                                        </p:attrNameLst>
                                      </p:cBhvr>
                                      <p:to>
                                        <p:strVal val="visible"/>
                                      </p:to>
                                    </p:set>
                                    <p:animEffect transition="in" filter="dissolve">
                                      <p:cBhvr>
                                        <p:cTn id="88" dur="500"/>
                                        <p:tgtEl>
                                          <p:spTgt spid="92215"/>
                                        </p:tgtEl>
                                      </p:cBhvr>
                                    </p:animEffect>
                                  </p:childTnLst>
                                </p:cTn>
                              </p:par>
                            </p:childTnLst>
                          </p:cTn>
                        </p:par>
                        <p:par>
                          <p:cTn id="89" fill="hold" nodeType="afterGroup">
                            <p:stCondLst>
                              <p:cond delay="2500"/>
                            </p:stCondLst>
                            <p:childTnLst>
                              <p:par>
                                <p:cTn id="90" presetID="22" presetClass="entr" presetSubtype="2" fill="hold" grpId="0" nodeType="afterEffect">
                                  <p:stCondLst>
                                    <p:cond delay="0"/>
                                  </p:stCondLst>
                                  <p:childTnLst>
                                    <p:set>
                                      <p:cBhvr>
                                        <p:cTn id="91" dur="1" fill="hold">
                                          <p:stCondLst>
                                            <p:cond delay="0"/>
                                          </p:stCondLst>
                                        </p:cTn>
                                        <p:tgtEl>
                                          <p:spTgt spid="92208"/>
                                        </p:tgtEl>
                                        <p:attrNameLst>
                                          <p:attrName>style.visibility</p:attrName>
                                        </p:attrNameLst>
                                      </p:cBhvr>
                                      <p:to>
                                        <p:strVal val="visible"/>
                                      </p:to>
                                    </p:set>
                                    <p:animEffect transition="in" filter="wipe(right)">
                                      <p:cBhvr>
                                        <p:cTn id="92" dur="500"/>
                                        <p:tgtEl>
                                          <p:spTgt spid="9220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92216"/>
                                        </p:tgtEl>
                                        <p:attrNameLst>
                                          <p:attrName>style.visibility</p:attrName>
                                        </p:attrNameLst>
                                      </p:cBhvr>
                                      <p:to>
                                        <p:strVal val="visible"/>
                                      </p:to>
                                    </p:set>
                                    <p:animEffect transition="in" filter="wipe(up)">
                                      <p:cBhvr>
                                        <p:cTn id="97" dur="500"/>
                                        <p:tgtEl>
                                          <p:spTgt spid="92216"/>
                                        </p:tgtEl>
                                      </p:cBhvr>
                                    </p:animEffect>
                                  </p:childTnLst>
                                </p:cTn>
                              </p:par>
                            </p:childTnLst>
                          </p:cTn>
                        </p:par>
                        <p:par>
                          <p:cTn id="98" fill="hold" nodeType="afterGroup">
                            <p:stCondLst>
                              <p:cond delay="500"/>
                            </p:stCondLst>
                            <p:childTnLst>
                              <p:par>
                                <p:cTn id="99" presetID="22" presetClass="entr" presetSubtype="8" fill="hold" nodeType="afterEffect">
                                  <p:stCondLst>
                                    <p:cond delay="1000"/>
                                  </p:stCondLst>
                                  <p:childTnLst>
                                    <p:set>
                                      <p:cBhvr>
                                        <p:cTn id="100" dur="1" fill="hold">
                                          <p:stCondLst>
                                            <p:cond delay="0"/>
                                          </p:stCondLst>
                                        </p:cTn>
                                        <p:tgtEl>
                                          <p:spTgt spid="92234"/>
                                        </p:tgtEl>
                                        <p:attrNameLst>
                                          <p:attrName>style.visibility</p:attrName>
                                        </p:attrNameLst>
                                      </p:cBhvr>
                                      <p:to>
                                        <p:strVal val="visible"/>
                                      </p:to>
                                    </p:set>
                                    <p:animEffect transition="in" filter="wipe(left)">
                                      <p:cBhvr>
                                        <p:cTn id="101" dur="500"/>
                                        <p:tgtEl>
                                          <p:spTgt spid="92234"/>
                                        </p:tgtEl>
                                      </p:cBhvr>
                                    </p:animEffect>
                                  </p:childTnLst>
                                </p:cTn>
                              </p:par>
                            </p:childTnLst>
                          </p:cTn>
                        </p:par>
                        <p:par>
                          <p:cTn id="102" fill="hold" nodeType="afterGroup">
                            <p:stCondLst>
                              <p:cond delay="2000"/>
                            </p:stCondLst>
                            <p:childTnLst>
                              <p:par>
                                <p:cTn id="103" presetID="22" presetClass="entr" presetSubtype="1" fill="hold" nodeType="afterEffect">
                                  <p:stCondLst>
                                    <p:cond delay="1000"/>
                                  </p:stCondLst>
                                  <p:childTnLst>
                                    <p:set>
                                      <p:cBhvr>
                                        <p:cTn id="104" dur="1" fill="hold">
                                          <p:stCondLst>
                                            <p:cond delay="0"/>
                                          </p:stCondLst>
                                        </p:cTn>
                                        <p:tgtEl>
                                          <p:spTgt spid="92221"/>
                                        </p:tgtEl>
                                        <p:attrNameLst>
                                          <p:attrName>style.visibility</p:attrName>
                                        </p:attrNameLst>
                                      </p:cBhvr>
                                      <p:to>
                                        <p:strVal val="visible"/>
                                      </p:to>
                                    </p:set>
                                    <p:animEffect transition="in" filter="wipe(up)">
                                      <p:cBhvr>
                                        <p:cTn id="105" dur="500"/>
                                        <p:tgtEl>
                                          <p:spTgt spid="92221"/>
                                        </p:tgtEl>
                                      </p:cBhvr>
                                    </p:animEffect>
                                  </p:childTnLst>
                                </p:cTn>
                              </p:par>
                            </p:childTnLst>
                          </p:cTn>
                        </p:par>
                        <p:par>
                          <p:cTn id="106" fill="hold" nodeType="afterGroup">
                            <p:stCondLst>
                              <p:cond delay="3500"/>
                            </p:stCondLst>
                            <p:childTnLst>
                              <p:par>
                                <p:cTn id="107" presetID="22" presetClass="entr" presetSubtype="8" fill="hold" grpId="0" nodeType="afterEffect">
                                  <p:stCondLst>
                                    <p:cond delay="1000"/>
                                  </p:stCondLst>
                                  <p:childTnLst>
                                    <p:set>
                                      <p:cBhvr>
                                        <p:cTn id="108" dur="1" fill="hold">
                                          <p:stCondLst>
                                            <p:cond delay="0"/>
                                          </p:stCondLst>
                                        </p:cTn>
                                        <p:tgtEl>
                                          <p:spTgt spid="92217"/>
                                        </p:tgtEl>
                                        <p:attrNameLst>
                                          <p:attrName>style.visibility</p:attrName>
                                        </p:attrNameLst>
                                      </p:cBhvr>
                                      <p:to>
                                        <p:strVal val="visible"/>
                                      </p:to>
                                    </p:set>
                                    <p:animEffect transition="in" filter="wipe(left)">
                                      <p:cBhvr>
                                        <p:cTn id="109" dur="500"/>
                                        <p:tgtEl>
                                          <p:spTgt spid="92217"/>
                                        </p:tgtEl>
                                      </p:cBhvr>
                                    </p:animEffect>
                                  </p:childTnLst>
                                </p:cTn>
                              </p:par>
                            </p:childTnLst>
                          </p:cTn>
                        </p:par>
                        <p:par>
                          <p:cTn id="110" fill="hold" nodeType="afterGroup">
                            <p:stCondLst>
                              <p:cond delay="5000"/>
                            </p:stCondLst>
                            <p:childTnLst>
                              <p:par>
                                <p:cTn id="111" presetID="12" presetClass="entr" presetSubtype="2" fill="hold" grpId="0" nodeType="afterEffect">
                                  <p:stCondLst>
                                    <p:cond delay="1000"/>
                                  </p:stCondLst>
                                  <p:childTnLst>
                                    <p:set>
                                      <p:cBhvr>
                                        <p:cTn id="112" dur="1" fill="hold">
                                          <p:stCondLst>
                                            <p:cond delay="0"/>
                                          </p:stCondLst>
                                        </p:cTn>
                                        <p:tgtEl>
                                          <p:spTgt spid="92218"/>
                                        </p:tgtEl>
                                        <p:attrNameLst>
                                          <p:attrName>style.visibility</p:attrName>
                                        </p:attrNameLst>
                                      </p:cBhvr>
                                      <p:to>
                                        <p:strVal val="visible"/>
                                      </p:to>
                                    </p:set>
                                    <p:animEffect transition="in" filter="slide(fromRight)">
                                      <p:cBhvr>
                                        <p:cTn id="113" dur="500"/>
                                        <p:tgtEl>
                                          <p:spTgt spid="92218"/>
                                        </p:tgtEl>
                                      </p:cBhvr>
                                    </p:animEffect>
                                  </p:childTnLst>
                                </p:cTn>
                              </p:par>
                            </p:childTnLst>
                          </p:cTn>
                        </p:par>
                        <p:par>
                          <p:cTn id="114" fill="hold" nodeType="afterGroup">
                            <p:stCondLst>
                              <p:cond delay="6500"/>
                            </p:stCondLst>
                            <p:childTnLst>
                              <p:par>
                                <p:cTn id="115" presetID="12" presetClass="entr" presetSubtype="2" fill="hold" grpId="0" nodeType="afterEffect">
                                  <p:stCondLst>
                                    <p:cond delay="1000"/>
                                  </p:stCondLst>
                                  <p:childTnLst>
                                    <p:set>
                                      <p:cBhvr>
                                        <p:cTn id="116" dur="1" fill="hold">
                                          <p:stCondLst>
                                            <p:cond delay="0"/>
                                          </p:stCondLst>
                                        </p:cTn>
                                        <p:tgtEl>
                                          <p:spTgt spid="92219"/>
                                        </p:tgtEl>
                                        <p:attrNameLst>
                                          <p:attrName>style.visibility</p:attrName>
                                        </p:attrNameLst>
                                      </p:cBhvr>
                                      <p:to>
                                        <p:strVal val="visible"/>
                                      </p:to>
                                    </p:set>
                                    <p:animEffect transition="in" filter="slide(fromRight)">
                                      <p:cBhvr>
                                        <p:cTn id="117" dur="500"/>
                                        <p:tgtEl>
                                          <p:spTgt spid="92219"/>
                                        </p:tgtEl>
                                      </p:cBhvr>
                                    </p:animEffect>
                                  </p:childTnLst>
                                </p:cTn>
                              </p:par>
                            </p:childTnLst>
                          </p:cTn>
                        </p:par>
                        <p:par>
                          <p:cTn id="118" fill="hold" nodeType="afterGroup">
                            <p:stCondLst>
                              <p:cond delay="8000"/>
                            </p:stCondLst>
                            <p:childTnLst>
                              <p:par>
                                <p:cTn id="119" presetID="12" presetClass="entr" presetSubtype="2" fill="hold" grpId="0" nodeType="afterEffect">
                                  <p:stCondLst>
                                    <p:cond delay="1000"/>
                                  </p:stCondLst>
                                  <p:childTnLst>
                                    <p:set>
                                      <p:cBhvr>
                                        <p:cTn id="120" dur="1" fill="hold">
                                          <p:stCondLst>
                                            <p:cond delay="0"/>
                                          </p:stCondLst>
                                        </p:cTn>
                                        <p:tgtEl>
                                          <p:spTgt spid="92241"/>
                                        </p:tgtEl>
                                        <p:attrNameLst>
                                          <p:attrName>style.visibility</p:attrName>
                                        </p:attrNameLst>
                                      </p:cBhvr>
                                      <p:to>
                                        <p:strVal val="visible"/>
                                      </p:to>
                                    </p:set>
                                    <p:animEffect transition="in" filter="slide(fromRight)">
                                      <p:cBhvr>
                                        <p:cTn id="121" dur="500"/>
                                        <p:tgtEl>
                                          <p:spTgt spid="92241"/>
                                        </p:tgtEl>
                                      </p:cBhvr>
                                    </p:animEffect>
                                  </p:childTnLst>
                                </p:cTn>
                              </p:par>
                            </p:childTnLst>
                          </p:cTn>
                        </p:par>
                        <p:par>
                          <p:cTn id="122" fill="hold" nodeType="afterGroup">
                            <p:stCondLst>
                              <p:cond delay="9500"/>
                            </p:stCondLst>
                            <p:childTnLst>
                              <p:par>
                                <p:cTn id="123" presetID="12" presetClass="entr" presetSubtype="2" fill="hold" grpId="0" nodeType="afterEffect">
                                  <p:stCondLst>
                                    <p:cond delay="1000"/>
                                  </p:stCondLst>
                                  <p:childTnLst>
                                    <p:set>
                                      <p:cBhvr>
                                        <p:cTn id="124" dur="1" fill="hold">
                                          <p:stCondLst>
                                            <p:cond delay="0"/>
                                          </p:stCondLst>
                                        </p:cTn>
                                        <p:tgtEl>
                                          <p:spTgt spid="92242"/>
                                        </p:tgtEl>
                                        <p:attrNameLst>
                                          <p:attrName>style.visibility</p:attrName>
                                        </p:attrNameLst>
                                      </p:cBhvr>
                                      <p:to>
                                        <p:strVal val="visible"/>
                                      </p:to>
                                    </p:set>
                                    <p:animEffect transition="in" filter="slide(fromRight)">
                                      <p:cBhvr>
                                        <p:cTn id="125" dur="500"/>
                                        <p:tgtEl>
                                          <p:spTgt spid="92242"/>
                                        </p:tgtEl>
                                      </p:cBhvr>
                                    </p:animEffect>
                                  </p:childTnLst>
                                </p:cTn>
                              </p:par>
                            </p:childTnLst>
                          </p:cTn>
                        </p:par>
                        <p:par>
                          <p:cTn id="126" fill="hold" nodeType="afterGroup">
                            <p:stCondLst>
                              <p:cond delay="11000"/>
                            </p:stCondLst>
                            <p:childTnLst>
                              <p:par>
                                <p:cTn id="127" presetID="5" presetClass="entr" presetSubtype="5" fill="hold" nodeType="afterEffect">
                                  <p:stCondLst>
                                    <p:cond delay="1000"/>
                                  </p:stCondLst>
                                  <p:childTnLst>
                                    <p:set>
                                      <p:cBhvr>
                                        <p:cTn id="128" dur="1" fill="hold">
                                          <p:stCondLst>
                                            <p:cond delay="0"/>
                                          </p:stCondLst>
                                        </p:cTn>
                                        <p:tgtEl>
                                          <p:spTgt spid="92243"/>
                                        </p:tgtEl>
                                        <p:attrNameLst>
                                          <p:attrName>style.visibility</p:attrName>
                                        </p:attrNameLst>
                                      </p:cBhvr>
                                      <p:to>
                                        <p:strVal val="visible"/>
                                      </p:to>
                                    </p:set>
                                    <p:animEffect transition="in" filter="checkerboard(down)">
                                      <p:cBhvr>
                                        <p:cTn id="129" dur="500"/>
                                        <p:tgtEl>
                                          <p:spTgt spid="92243"/>
                                        </p:tgtEl>
                                      </p:cBhvr>
                                    </p:animEffect>
                                  </p:childTnLst>
                                </p:cTn>
                              </p:par>
                            </p:childTnLst>
                          </p:cTn>
                        </p:par>
                        <p:par>
                          <p:cTn id="130" fill="hold" nodeType="afterGroup">
                            <p:stCondLst>
                              <p:cond delay="12500"/>
                            </p:stCondLst>
                            <p:childTnLst>
                              <p:par>
                                <p:cTn id="131" presetID="22" presetClass="entr" presetSubtype="1" fill="hold" grpId="0" nodeType="afterEffect">
                                  <p:stCondLst>
                                    <p:cond delay="1000"/>
                                  </p:stCondLst>
                                  <p:childTnLst>
                                    <p:set>
                                      <p:cBhvr>
                                        <p:cTn id="132" dur="1" fill="hold">
                                          <p:stCondLst>
                                            <p:cond delay="0"/>
                                          </p:stCondLst>
                                        </p:cTn>
                                        <p:tgtEl>
                                          <p:spTgt spid="92220"/>
                                        </p:tgtEl>
                                        <p:attrNameLst>
                                          <p:attrName>style.visibility</p:attrName>
                                        </p:attrNameLst>
                                      </p:cBhvr>
                                      <p:to>
                                        <p:strVal val="visible"/>
                                      </p:to>
                                    </p:set>
                                    <p:animEffect transition="in" filter="wipe(up)">
                                      <p:cBhvr>
                                        <p:cTn id="133" dur="500"/>
                                        <p:tgtEl>
                                          <p:spTgt spid="9222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8" presetClass="entr" presetSubtype="6" fill="hold" grpId="0" nodeType="clickEffect">
                                  <p:stCondLst>
                                    <p:cond delay="0"/>
                                  </p:stCondLst>
                                  <p:childTnLst>
                                    <p:set>
                                      <p:cBhvr>
                                        <p:cTn id="137" dur="1" fill="hold">
                                          <p:stCondLst>
                                            <p:cond delay="0"/>
                                          </p:stCondLst>
                                        </p:cTn>
                                        <p:tgtEl>
                                          <p:spTgt spid="92228"/>
                                        </p:tgtEl>
                                        <p:attrNameLst>
                                          <p:attrName>style.visibility</p:attrName>
                                        </p:attrNameLst>
                                      </p:cBhvr>
                                      <p:to>
                                        <p:strVal val="visible"/>
                                      </p:to>
                                    </p:set>
                                    <p:animEffect transition="in" filter="strips(downRight)">
                                      <p:cBhvr>
                                        <p:cTn id="138" dur="500"/>
                                        <p:tgtEl>
                                          <p:spTgt spid="92228"/>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8" presetClass="entr" presetSubtype="6" fill="hold" grpId="0" nodeType="clickEffect">
                                  <p:stCondLst>
                                    <p:cond delay="0"/>
                                  </p:stCondLst>
                                  <p:childTnLst>
                                    <p:set>
                                      <p:cBhvr>
                                        <p:cTn id="142" dur="1" fill="hold">
                                          <p:stCondLst>
                                            <p:cond delay="0"/>
                                          </p:stCondLst>
                                        </p:cTn>
                                        <p:tgtEl>
                                          <p:spTgt spid="92229"/>
                                        </p:tgtEl>
                                        <p:attrNameLst>
                                          <p:attrName>style.visibility</p:attrName>
                                        </p:attrNameLst>
                                      </p:cBhvr>
                                      <p:to>
                                        <p:strVal val="visible"/>
                                      </p:to>
                                    </p:set>
                                    <p:animEffect transition="in" filter="strips(downRight)">
                                      <p:cBhvr>
                                        <p:cTn id="143" dur="500"/>
                                        <p:tgtEl>
                                          <p:spTgt spid="92229"/>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8" presetClass="entr" presetSubtype="6" fill="hold" grpId="0" nodeType="clickEffect">
                                  <p:stCondLst>
                                    <p:cond delay="0"/>
                                  </p:stCondLst>
                                  <p:childTnLst>
                                    <p:set>
                                      <p:cBhvr>
                                        <p:cTn id="147" dur="1" fill="hold">
                                          <p:stCondLst>
                                            <p:cond delay="0"/>
                                          </p:stCondLst>
                                        </p:cTn>
                                        <p:tgtEl>
                                          <p:spTgt spid="92230"/>
                                        </p:tgtEl>
                                        <p:attrNameLst>
                                          <p:attrName>style.visibility</p:attrName>
                                        </p:attrNameLst>
                                      </p:cBhvr>
                                      <p:to>
                                        <p:strVal val="visible"/>
                                      </p:to>
                                    </p:set>
                                    <p:animEffect transition="in" filter="strips(downRight)">
                                      <p:cBhvr>
                                        <p:cTn id="148" dur="500"/>
                                        <p:tgtEl>
                                          <p:spTgt spid="92230"/>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8" presetClass="entr" presetSubtype="6" fill="hold" grpId="0" nodeType="clickEffect">
                                  <p:stCondLst>
                                    <p:cond delay="0"/>
                                  </p:stCondLst>
                                  <p:childTnLst>
                                    <p:set>
                                      <p:cBhvr>
                                        <p:cTn id="152" dur="1" fill="hold">
                                          <p:stCondLst>
                                            <p:cond delay="0"/>
                                          </p:stCondLst>
                                        </p:cTn>
                                        <p:tgtEl>
                                          <p:spTgt spid="92233"/>
                                        </p:tgtEl>
                                        <p:attrNameLst>
                                          <p:attrName>style.visibility</p:attrName>
                                        </p:attrNameLst>
                                      </p:cBhvr>
                                      <p:to>
                                        <p:strVal val="visible"/>
                                      </p:to>
                                    </p:set>
                                    <p:animEffect transition="in" filter="strips(downRight)">
                                      <p:cBhvr>
                                        <p:cTn id="153" dur="500"/>
                                        <p:tgtEl>
                                          <p:spTgt spid="92233"/>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8" presetClass="entr" presetSubtype="6" fill="hold" grpId="0" nodeType="clickEffect">
                                  <p:stCondLst>
                                    <p:cond delay="0"/>
                                  </p:stCondLst>
                                  <p:childTnLst>
                                    <p:set>
                                      <p:cBhvr>
                                        <p:cTn id="157" dur="1" fill="hold">
                                          <p:stCondLst>
                                            <p:cond delay="0"/>
                                          </p:stCondLst>
                                        </p:cTn>
                                        <p:tgtEl>
                                          <p:spTgt spid="92232"/>
                                        </p:tgtEl>
                                        <p:attrNameLst>
                                          <p:attrName>style.visibility</p:attrName>
                                        </p:attrNameLst>
                                      </p:cBhvr>
                                      <p:to>
                                        <p:strVal val="visible"/>
                                      </p:to>
                                    </p:set>
                                    <p:animEffect transition="in" filter="strips(downRight)">
                                      <p:cBhvr>
                                        <p:cTn id="158" dur="500"/>
                                        <p:tgtEl>
                                          <p:spTgt spid="92232"/>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8" presetClass="entr" presetSubtype="6" fill="hold" grpId="0" nodeType="clickEffect">
                                  <p:stCondLst>
                                    <p:cond delay="0"/>
                                  </p:stCondLst>
                                  <p:childTnLst>
                                    <p:set>
                                      <p:cBhvr>
                                        <p:cTn id="162" dur="1" fill="hold">
                                          <p:stCondLst>
                                            <p:cond delay="0"/>
                                          </p:stCondLst>
                                        </p:cTn>
                                        <p:tgtEl>
                                          <p:spTgt spid="92231"/>
                                        </p:tgtEl>
                                        <p:attrNameLst>
                                          <p:attrName>style.visibility</p:attrName>
                                        </p:attrNameLst>
                                      </p:cBhvr>
                                      <p:to>
                                        <p:strVal val="visible"/>
                                      </p:to>
                                    </p:set>
                                    <p:animEffect transition="in" filter="strips(downRight)">
                                      <p:cBhvr>
                                        <p:cTn id="163" dur="500"/>
                                        <p:tgtEl>
                                          <p:spTgt spid="9223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9" presetClass="entr" presetSubtype="0" fill="hold" grpId="0" nodeType="clickEffect">
                                  <p:stCondLst>
                                    <p:cond delay="0"/>
                                  </p:stCondLst>
                                  <p:childTnLst>
                                    <p:set>
                                      <p:cBhvr>
                                        <p:cTn id="167" dur="1" fill="hold">
                                          <p:stCondLst>
                                            <p:cond delay="0"/>
                                          </p:stCondLst>
                                        </p:cTn>
                                        <p:tgtEl>
                                          <p:spTgt spid="92269"/>
                                        </p:tgtEl>
                                        <p:attrNameLst>
                                          <p:attrName>style.visibility</p:attrName>
                                        </p:attrNameLst>
                                      </p:cBhvr>
                                      <p:to>
                                        <p:strVal val="visible"/>
                                      </p:to>
                                    </p:set>
                                    <p:animEffect transition="in" filter="dissolve">
                                      <p:cBhvr>
                                        <p:cTn id="168" dur="500"/>
                                        <p:tgtEl>
                                          <p:spTgt spid="92269"/>
                                        </p:tgtEl>
                                      </p:cBhvr>
                                    </p:animEffect>
                                  </p:childTnLst>
                                </p:cTn>
                              </p:par>
                            </p:childTnLst>
                          </p:cTn>
                        </p:par>
                        <p:par>
                          <p:cTn id="169" fill="hold" nodeType="afterGroup">
                            <p:stCondLst>
                              <p:cond delay="500"/>
                            </p:stCondLst>
                            <p:childTnLst>
                              <p:par>
                                <p:cTn id="170" presetID="22" presetClass="entr" presetSubtype="2" fill="hold" nodeType="afterEffect">
                                  <p:stCondLst>
                                    <p:cond delay="0"/>
                                  </p:stCondLst>
                                  <p:childTnLst>
                                    <p:set>
                                      <p:cBhvr>
                                        <p:cTn id="171" dur="1" fill="hold">
                                          <p:stCondLst>
                                            <p:cond delay="0"/>
                                          </p:stCondLst>
                                        </p:cTn>
                                        <p:tgtEl>
                                          <p:spTgt spid="92271"/>
                                        </p:tgtEl>
                                        <p:attrNameLst>
                                          <p:attrName>style.visibility</p:attrName>
                                        </p:attrNameLst>
                                      </p:cBhvr>
                                      <p:to>
                                        <p:strVal val="visible"/>
                                      </p:to>
                                    </p:set>
                                    <p:animEffect transition="in" filter="wipe(right)">
                                      <p:cBhvr>
                                        <p:cTn id="172" dur="500"/>
                                        <p:tgtEl>
                                          <p:spTgt spid="92271"/>
                                        </p:tgtEl>
                                      </p:cBhvr>
                                    </p:animEffect>
                                  </p:childTnLst>
                                </p:cTn>
                              </p:par>
                            </p:childTnLst>
                          </p:cTn>
                        </p:par>
                        <p:par>
                          <p:cTn id="173" fill="hold" nodeType="afterGroup">
                            <p:stCondLst>
                              <p:cond delay="1000"/>
                            </p:stCondLst>
                            <p:childTnLst>
                              <p:par>
                                <p:cTn id="174" presetID="22" presetClass="entr" presetSubtype="2" fill="hold" grpId="0" nodeType="afterEffect">
                                  <p:stCondLst>
                                    <p:cond delay="0"/>
                                  </p:stCondLst>
                                  <p:childTnLst>
                                    <p:set>
                                      <p:cBhvr>
                                        <p:cTn id="175" dur="1" fill="hold">
                                          <p:stCondLst>
                                            <p:cond delay="0"/>
                                          </p:stCondLst>
                                        </p:cTn>
                                        <p:tgtEl>
                                          <p:spTgt spid="92268"/>
                                        </p:tgtEl>
                                        <p:attrNameLst>
                                          <p:attrName>style.visibility</p:attrName>
                                        </p:attrNameLst>
                                      </p:cBhvr>
                                      <p:to>
                                        <p:strVal val="visible"/>
                                      </p:to>
                                    </p:set>
                                    <p:animEffect transition="in" filter="wipe(right)">
                                      <p:cBhvr>
                                        <p:cTn id="176" dur="500"/>
                                        <p:tgtEl>
                                          <p:spTgt spid="92268"/>
                                        </p:tgtEl>
                                      </p:cBhvr>
                                    </p:animEffect>
                                  </p:childTnLst>
                                </p:cTn>
                              </p:par>
                            </p:childTnLst>
                          </p:cTn>
                        </p:par>
                        <p:par>
                          <p:cTn id="177" fill="hold" nodeType="afterGroup">
                            <p:stCondLst>
                              <p:cond delay="1500"/>
                            </p:stCondLst>
                            <p:childTnLst>
                              <p:par>
                                <p:cTn id="178" presetID="9" presetClass="entr" presetSubtype="0" fill="hold" grpId="0" nodeType="afterEffect">
                                  <p:stCondLst>
                                    <p:cond delay="0"/>
                                  </p:stCondLst>
                                  <p:childTnLst>
                                    <p:set>
                                      <p:cBhvr>
                                        <p:cTn id="179" dur="1" fill="hold">
                                          <p:stCondLst>
                                            <p:cond delay="0"/>
                                          </p:stCondLst>
                                        </p:cTn>
                                        <p:tgtEl>
                                          <p:spTgt spid="92270"/>
                                        </p:tgtEl>
                                        <p:attrNameLst>
                                          <p:attrName>style.visibility</p:attrName>
                                        </p:attrNameLst>
                                      </p:cBhvr>
                                      <p:to>
                                        <p:strVal val="visible"/>
                                      </p:to>
                                    </p:set>
                                    <p:animEffect transition="in" filter="dissolve">
                                      <p:cBhvr>
                                        <p:cTn id="180" dur="500"/>
                                        <p:tgtEl>
                                          <p:spTgt spid="92270"/>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1" fill="hold" grpId="0" nodeType="clickEffect">
                                  <p:stCondLst>
                                    <p:cond delay="0"/>
                                  </p:stCondLst>
                                  <p:childTnLst>
                                    <p:set>
                                      <p:cBhvr>
                                        <p:cTn id="184" dur="1" fill="hold">
                                          <p:stCondLst>
                                            <p:cond delay="0"/>
                                          </p:stCondLst>
                                        </p:cTn>
                                        <p:tgtEl>
                                          <p:spTgt spid="92164"/>
                                        </p:tgtEl>
                                        <p:attrNameLst>
                                          <p:attrName>style.visibility</p:attrName>
                                        </p:attrNameLst>
                                      </p:cBhvr>
                                      <p:to>
                                        <p:strVal val="visible"/>
                                      </p:to>
                                    </p:set>
                                    <p:animEffect transition="in" filter="wipe(up)">
                                      <p:cBhvr>
                                        <p:cTn id="185" dur="500"/>
                                        <p:tgtEl>
                                          <p:spTgt spid="92164"/>
                                        </p:tgtEl>
                                      </p:cBhvr>
                                    </p:animEffect>
                                  </p:childTnLst>
                                </p:cTn>
                              </p:par>
                            </p:childTnLst>
                          </p:cTn>
                        </p:par>
                        <p:par>
                          <p:cTn id="186" fill="hold" nodeType="afterGroup">
                            <p:stCondLst>
                              <p:cond delay="500"/>
                            </p:stCondLst>
                            <p:childTnLst>
                              <p:par>
                                <p:cTn id="187" presetID="22" presetClass="entr" presetSubtype="2" fill="hold" grpId="0" nodeType="afterEffect">
                                  <p:stCondLst>
                                    <p:cond delay="0"/>
                                  </p:stCondLst>
                                  <p:childTnLst>
                                    <p:set>
                                      <p:cBhvr>
                                        <p:cTn id="188" dur="1" fill="hold">
                                          <p:stCondLst>
                                            <p:cond delay="0"/>
                                          </p:stCondLst>
                                        </p:cTn>
                                        <p:tgtEl>
                                          <p:spTgt spid="92276"/>
                                        </p:tgtEl>
                                        <p:attrNameLst>
                                          <p:attrName>style.visibility</p:attrName>
                                        </p:attrNameLst>
                                      </p:cBhvr>
                                      <p:to>
                                        <p:strVal val="visible"/>
                                      </p:to>
                                    </p:set>
                                    <p:animEffect transition="in" filter="wipe(right)">
                                      <p:cBhvr>
                                        <p:cTn id="189" dur="500"/>
                                        <p:tgtEl>
                                          <p:spTgt spid="92276"/>
                                        </p:tgtEl>
                                      </p:cBhvr>
                                    </p:animEffect>
                                  </p:childTnLst>
                                </p:cTn>
                              </p:par>
                            </p:childTnLst>
                          </p:cTn>
                        </p:par>
                        <p:par>
                          <p:cTn id="190" fill="hold" nodeType="afterGroup">
                            <p:stCondLst>
                              <p:cond delay="1000"/>
                            </p:stCondLst>
                            <p:childTnLst>
                              <p:par>
                                <p:cTn id="191" presetID="22" presetClass="entr" presetSubtype="1" fill="hold" grpId="0" nodeType="afterEffect">
                                  <p:stCondLst>
                                    <p:cond delay="1000"/>
                                  </p:stCondLst>
                                  <p:childTnLst>
                                    <p:set>
                                      <p:cBhvr>
                                        <p:cTn id="192" dur="1" fill="hold">
                                          <p:stCondLst>
                                            <p:cond delay="0"/>
                                          </p:stCondLst>
                                        </p:cTn>
                                        <p:tgtEl>
                                          <p:spTgt spid="92277"/>
                                        </p:tgtEl>
                                        <p:attrNameLst>
                                          <p:attrName>style.visibility</p:attrName>
                                        </p:attrNameLst>
                                      </p:cBhvr>
                                      <p:to>
                                        <p:strVal val="visible"/>
                                      </p:to>
                                    </p:set>
                                    <p:animEffect transition="in" filter="wipe(up)">
                                      <p:cBhvr>
                                        <p:cTn id="193" dur="500"/>
                                        <p:tgtEl>
                                          <p:spTgt spid="92277"/>
                                        </p:tgtEl>
                                      </p:cBhvr>
                                    </p:animEffect>
                                  </p:childTnLst>
                                </p:cTn>
                              </p:par>
                            </p:childTnLst>
                          </p:cTn>
                        </p:par>
                        <p:par>
                          <p:cTn id="194" fill="hold" nodeType="afterGroup">
                            <p:stCondLst>
                              <p:cond delay="2500"/>
                            </p:stCondLst>
                            <p:childTnLst>
                              <p:par>
                                <p:cTn id="195" presetID="22" presetClass="entr" presetSubtype="1" fill="hold" grpId="0" nodeType="afterEffect">
                                  <p:stCondLst>
                                    <p:cond delay="0"/>
                                  </p:stCondLst>
                                  <p:childTnLst>
                                    <p:set>
                                      <p:cBhvr>
                                        <p:cTn id="196" dur="1" fill="hold">
                                          <p:stCondLst>
                                            <p:cond delay="0"/>
                                          </p:stCondLst>
                                        </p:cTn>
                                        <p:tgtEl>
                                          <p:spTgt spid="92291"/>
                                        </p:tgtEl>
                                        <p:attrNameLst>
                                          <p:attrName>style.visibility</p:attrName>
                                        </p:attrNameLst>
                                      </p:cBhvr>
                                      <p:to>
                                        <p:strVal val="visible"/>
                                      </p:to>
                                    </p:set>
                                    <p:animEffect transition="in" filter="wipe(up)">
                                      <p:cBhvr>
                                        <p:cTn id="197" dur="500"/>
                                        <p:tgtEl>
                                          <p:spTgt spid="92291"/>
                                        </p:tgtEl>
                                      </p:cBhvr>
                                    </p:animEffect>
                                  </p:childTnLst>
                                </p:cTn>
                              </p:par>
                            </p:childTnLst>
                          </p:cTn>
                        </p:par>
                        <p:par>
                          <p:cTn id="198" fill="hold" nodeType="afterGroup">
                            <p:stCondLst>
                              <p:cond delay="3000"/>
                            </p:stCondLst>
                            <p:childTnLst>
                              <p:par>
                                <p:cTn id="199" presetID="22" presetClass="entr" presetSubtype="2" fill="hold" grpId="0" nodeType="afterEffect">
                                  <p:stCondLst>
                                    <p:cond delay="0"/>
                                  </p:stCondLst>
                                  <p:childTnLst>
                                    <p:set>
                                      <p:cBhvr>
                                        <p:cTn id="200" dur="1" fill="hold">
                                          <p:stCondLst>
                                            <p:cond delay="0"/>
                                          </p:stCondLst>
                                        </p:cTn>
                                        <p:tgtEl>
                                          <p:spTgt spid="92290"/>
                                        </p:tgtEl>
                                        <p:attrNameLst>
                                          <p:attrName>style.visibility</p:attrName>
                                        </p:attrNameLst>
                                      </p:cBhvr>
                                      <p:to>
                                        <p:strVal val="visible"/>
                                      </p:to>
                                    </p:set>
                                    <p:animEffect transition="in" filter="wipe(right)">
                                      <p:cBhvr>
                                        <p:cTn id="201" dur="500"/>
                                        <p:tgtEl>
                                          <p:spTgt spid="92290"/>
                                        </p:tgtEl>
                                      </p:cBhvr>
                                    </p:animEffect>
                                  </p:childTnLst>
                                </p:cTn>
                              </p:par>
                            </p:childTnLst>
                          </p:cTn>
                        </p:par>
                        <p:par>
                          <p:cTn id="202" fill="hold" nodeType="afterGroup">
                            <p:stCondLst>
                              <p:cond delay="3500"/>
                            </p:stCondLst>
                            <p:childTnLst>
                              <p:par>
                                <p:cTn id="203" presetID="22" presetClass="entr" presetSubtype="1" fill="hold" grpId="0" nodeType="afterEffect">
                                  <p:stCondLst>
                                    <p:cond delay="1000"/>
                                  </p:stCondLst>
                                  <p:childTnLst>
                                    <p:set>
                                      <p:cBhvr>
                                        <p:cTn id="204" dur="1" fill="hold">
                                          <p:stCondLst>
                                            <p:cond delay="0"/>
                                          </p:stCondLst>
                                        </p:cTn>
                                        <p:tgtEl>
                                          <p:spTgt spid="92280"/>
                                        </p:tgtEl>
                                        <p:attrNameLst>
                                          <p:attrName>style.visibility</p:attrName>
                                        </p:attrNameLst>
                                      </p:cBhvr>
                                      <p:to>
                                        <p:strVal val="visible"/>
                                      </p:to>
                                    </p:set>
                                    <p:animEffect transition="in" filter="wipe(up)">
                                      <p:cBhvr>
                                        <p:cTn id="205" dur="500"/>
                                        <p:tgtEl>
                                          <p:spTgt spid="92280"/>
                                        </p:tgtEl>
                                      </p:cBhvr>
                                    </p:animEffect>
                                  </p:childTnLst>
                                </p:cTn>
                              </p:par>
                            </p:childTnLst>
                          </p:cTn>
                        </p:par>
                        <p:par>
                          <p:cTn id="206" fill="hold" nodeType="afterGroup">
                            <p:stCondLst>
                              <p:cond delay="5000"/>
                            </p:stCondLst>
                            <p:childTnLst>
                              <p:par>
                                <p:cTn id="207" presetID="22" presetClass="entr" presetSubtype="1" fill="hold" nodeType="afterEffect">
                                  <p:stCondLst>
                                    <p:cond delay="1000"/>
                                  </p:stCondLst>
                                  <p:childTnLst>
                                    <p:set>
                                      <p:cBhvr>
                                        <p:cTn id="208" dur="1" fill="hold">
                                          <p:stCondLst>
                                            <p:cond delay="0"/>
                                          </p:stCondLst>
                                        </p:cTn>
                                        <p:tgtEl>
                                          <p:spTgt spid="92294"/>
                                        </p:tgtEl>
                                        <p:attrNameLst>
                                          <p:attrName>style.visibility</p:attrName>
                                        </p:attrNameLst>
                                      </p:cBhvr>
                                      <p:to>
                                        <p:strVal val="visible"/>
                                      </p:to>
                                    </p:set>
                                    <p:animEffect transition="in" filter="wipe(up)">
                                      <p:cBhvr>
                                        <p:cTn id="209" dur="500"/>
                                        <p:tgtEl>
                                          <p:spTgt spid="92294"/>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8" presetClass="entr" presetSubtype="6" fill="hold" grpId="0" nodeType="clickEffect">
                                  <p:stCondLst>
                                    <p:cond delay="0"/>
                                  </p:stCondLst>
                                  <p:childTnLst>
                                    <p:set>
                                      <p:cBhvr>
                                        <p:cTn id="213" dur="1" fill="hold">
                                          <p:stCondLst>
                                            <p:cond delay="0"/>
                                          </p:stCondLst>
                                        </p:cTn>
                                        <p:tgtEl>
                                          <p:spTgt spid="92278"/>
                                        </p:tgtEl>
                                        <p:attrNameLst>
                                          <p:attrName>style.visibility</p:attrName>
                                        </p:attrNameLst>
                                      </p:cBhvr>
                                      <p:to>
                                        <p:strVal val="visible"/>
                                      </p:to>
                                    </p:set>
                                    <p:animEffect transition="in" filter="strips(downRight)">
                                      <p:cBhvr>
                                        <p:cTn id="214" dur="500"/>
                                        <p:tgtEl>
                                          <p:spTgt spid="92278"/>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8" presetClass="entr" presetSubtype="6" fill="hold" grpId="0" nodeType="clickEffect">
                                  <p:stCondLst>
                                    <p:cond delay="0"/>
                                  </p:stCondLst>
                                  <p:childTnLst>
                                    <p:set>
                                      <p:cBhvr>
                                        <p:cTn id="218" dur="1" fill="hold">
                                          <p:stCondLst>
                                            <p:cond delay="0"/>
                                          </p:stCondLst>
                                        </p:cTn>
                                        <p:tgtEl>
                                          <p:spTgt spid="92292"/>
                                        </p:tgtEl>
                                        <p:attrNameLst>
                                          <p:attrName>style.visibility</p:attrName>
                                        </p:attrNameLst>
                                      </p:cBhvr>
                                      <p:to>
                                        <p:strVal val="visible"/>
                                      </p:to>
                                    </p:set>
                                    <p:animEffect transition="in" filter="strips(downRight)">
                                      <p:cBhvr>
                                        <p:cTn id="219" dur="500"/>
                                        <p:tgtEl>
                                          <p:spTgt spid="92292"/>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8" presetClass="entr" presetSubtype="6" fill="hold" grpId="0" nodeType="clickEffect">
                                  <p:stCondLst>
                                    <p:cond delay="0"/>
                                  </p:stCondLst>
                                  <p:childTnLst>
                                    <p:set>
                                      <p:cBhvr>
                                        <p:cTn id="223" dur="1" fill="hold">
                                          <p:stCondLst>
                                            <p:cond delay="0"/>
                                          </p:stCondLst>
                                        </p:cTn>
                                        <p:tgtEl>
                                          <p:spTgt spid="92279"/>
                                        </p:tgtEl>
                                        <p:attrNameLst>
                                          <p:attrName>style.visibility</p:attrName>
                                        </p:attrNameLst>
                                      </p:cBhvr>
                                      <p:to>
                                        <p:strVal val="visible"/>
                                      </p:to>
                                    </p:set>
                                    <p:animEffect transition="in" filter="strips(downRight)">
                                      <p:cBhvr>
                                        <p:cTn id="224" dur="500"/>
                                        <p:tgtEl>
                                          <p:spTgt spid="92279"/>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18" presetClass="entr" presetSubtype="6" fill="hold" grpId="0" nodeType="clickEffect">
                                  <p:stCondLst>
                                    <p:cond delay="0"/>
                                  </p:stCondLst>
                                  <p:childTnLst>
                                    <p:set>
                                      <p:cBhvr>
                                        <p:cTn id="228" dur="1" fill="hold">
                                          <p:stCondLst>
                                            <p:cond delay="0"/>
                                          </p:stCondLst>
                                        </p:cTn>
                                        <p:tgtEl>
                                          <p:spTgt spid="92281"/>
                                        </p:tgtEl>
                                        <p:attrNameLst>
                                          <p:attrName>style.visibility</p:attrName>
                                        </p:attrNameLst>
                                      </p:cBhvr>
                                      <p:to>
                                        <p:strVal val="visible"/>
                                      </p:to>
                                    </p:set>
                                    <p:animEffect transition="in" filter="strips(downRight)">
                                      <p:cBhvr>
                                        <p:cTn id="229" dur="500"/>
                                        <p:tgtEl>
                                          <p:spTgt spid="92281"/>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56" presetClass="path" presetSubtype="0" accel="50000" decel="50000" fill="hold" grpId="1" nodeType="clickEffect">
                                  <p:stCondLst>
                                    <p:cond delay="0"/>
                                  </p:stCondLst>
                                  <p:childTnLst>
                                    <p:animMotion origin="layout" path="M -1.38889E-6 1.48148E-6 L 0.07188 -0.05371 " pathEditMode="relative" rAng="0" ptsTypes="AA">
                                      <p:cBhvr>
                                        <p:cTn id="233" dur="2000" fill="hold"/>
                                        <p:tgtEl>
                                          <p:spTgt spid="92279"/>
                                        </p:tgtEl>
                                        <p:attrNameLst>
                                          <p:attrName>ppt_x</p:attrName>
                                          <p:attrName>ppt_y</p:attrName>
                                        </p:attrNameLst>
                                      </p:cBhvr>
                                      <p:rCtr x="3594" y="-2685"/>
                                    </p:animMotion>
                                  </p:childTnLst>
                                </p:cTn>
                              </p:par>
                              <p:par>
                                <p:cTn id="234" presetID="1" presetClass="entr" presetSubtype="0" fill="hold" grpId="0" nodeType="withEffect">
                                  <p:stCondLst>
                                    <p:cond delay="0"/>
                                  </p:stCondLst>
                                  <p:childTnLst>
                                    <p:set>
                                      <p:cBhvr>
                                        <p:cTn id="235" dur="1" fill="hold">
                                          <p:stCondLst>
                                            <p:cond delay="0"/>
                                          </p:stCondLst>
                                        </p:cTn>
                                        <p:tgtEl>
                                          <p:spTgt spid="92301"/>
                                        </p:tgtEl>
                                        <p:attrNameLst>
                                          <p:attrName>style.visibility</p:attrName>
                                        </p:attrNameLst>
                                      </p:cBhvr>
                                      <p:to>
                                        <p:strVal val="visible"/>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18" presetClass="entr" presetSubtype="6" fill="hold" grpId="1" nodeType="clickEffect">
                                  <p:stCondLst>
                                    <p:cond delay="0"/>
                                  </p:stCondLst>
                                  <p:childTnLst>
                                    <p:set>
                                      <p:cBhvr>
                                        <p:cTn id="239" dur="1" fill="hold">
                                          <p:stCondLst>
                                            <p:cond delay="0"/>
                                          </p:stCondLst>
                                        </p:cTn>
                                        <p:tgtEl>
                                          <p:spTgt spid="92293"/>
                                        </p:tgtEl>
                                        <p:attrNameLst>
                                          <p:attrName>style.visibility</p:attrName>
                                        </p:attrNameLst>
                                      </p:cBhvr>
                                      <p:to>
                                        <p:strVal val="visible"/>
                                      </p:to>
                                    </p:set>
                                    <p:animEffect transition="in" filter="strips(downRight)">
                                      <p:cBhvr>
                                        <p:cTn id="240" dur="500"/>
                                        <p:tgtEl>
                                          <p:spTgt spid="92293"/>
                                        </p:tgtEl>
                                      </p:cBhvr>
                                    </p:animEffec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8" presetClass="entr" presetSubtype="6" fill="hold" grpId="0" nodeType="clickEffect">
                                  <p:stCondLst>
                                    <p:cond delay="0"/>
                                  </p:stCondLst>
                                  <p:childTnLst>
                                    <p:set>
                                      <p:cBhvr>
                                        <p:cTn id="244" dur="1" fill="hold">
                                          <p:stCondLst>
                                            <p:cond delay="0"/>
                                          </p:stCondLst>
                                        </p:cTn>
                                        <p:tgtEl>
                                          <p:spTgt spid="92283"/>
                                        </p:tgtEl>
                                        <p:attrNameLst>
                                          <p:attrName>style.visibility</p:attrName>
                                        </p:attrNameLst>
                                      </p:cBhvr>
                                      <p:to>
                                        <p:strVal val="visible"/>
                                      </p:to>
                                    </p:set>
                                    <p:animEffect transition="in" filter="strips(downRight)">
                                      <p:cBhvr>
                                        <p:cTn id="245" dur="500"/>
                                        <p:tgtEl>
                                          <p:spTgt spid="92283"/>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56" presetClass="path" presetSubtype="0" accel="50000" decel="50000" fill="hold" grpId="0" nodeType="clickEffect">
                                  <p:stCondLst>
                                    <p:cond delay="0"/>
                                  </p:stCondLst>
                                  <p:childTnLst>
                                    <p:animMotion origin="layout" path="M 1.66667E-6 1.48148E-6 L 0.07969 -0.05371 " pathEditMode="relative" rAng="0" ptsTypes="AA">
                                      <p:cBhvr>
                                        <p:cTn id="249" dur="2000" fill="hold"/>
                                        <p:tgtEl>
                                          <p:spTgt spid="92293"/>
                                        </p:tgtEl>
                                        <p:attrNameLst>
                                          <p:attrName>ppt_x</p:attrName>
                                          <p:attrName>ppt_y</p:attrName>
                                        </p:attrNameLst>
                                      </p:cBhvr>
                                      <p:rCtr x="3976" y="-2685"/>
                                    </p:animMotion>
                                  </p:childTnLst>
                                </p:cTn>
                              </p:par>
                              <p:par>
                                <p:cTn id="250" presetID="1" presetClass="entr" presetSubtype="0" fill="hold" grpId="0" nodeType="withEffect">
                                  <p:stCondLst>
                                    <p:cond delay="0"/>
                                  </p:stCondLst>
                                  <p:childTnLst>
                                    <p:set>
                                      <p:cBhvr>
                                        <p:cTn id="251" dur="1" fill="hold">
                                          <p:stCondLst>
                                            <p:cond delay="0"/>
                                          </p:stCondLst>
                                        </p:cTn>
                                        <p:tgtEl>
                                          <p:spTgt spid="92302"/>
                                        </p:tgtEl>
                                        <p:attrNameLst>
                                          <p:attrName>style.visibility</p:attrName>
                                        </p:attrNameLst>
                                      </p:cBhvr>
                                      <p:to>
                                        <p:strVal val="visible"/>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8" presetClass="entr" presetSubtype="6" fill="hold" grpId="0" nodeType="clickEffect">
                                  <p:stCondLst>
                                    <p:cond delay="0"/>
                                  </p:stCondLst>
                                  <p:childTnLst>
                                    <p:set>
                                      <p:cBhvr>
                                        <p:cTn id="255" dur="1" fill="hold">
                                          <p:stCondLst>
                                            <p:cond delay="0"/>
                                          </p:stCondLst>
                                        </p:cTn>
                                        <p:tgtEl>
                                          <p:spTgt spid="92282"/>
                                        </p:tgtEl>
                                        <p:attrNameLst>
                                          <p:attrName>style.visibility</p:attrName>
                                        </p:attrNameLst>
                                      </p:cBhvr>
                                      <p:to>
                                        <p:strVal val="visible"/>
                                      </p:to>
                                    </p:set>
                                    <p:animEffect transition="in" filter="strips(downRight)">
                                      <p:cBhvr>
                                        <p:cTn id="256" dur="500"/>
                                        <p:tgtEl>
                                          <p:spTgt spid="92282"/>
                                        </p:tgtEl>
                                      </p:cBhvr>
                                    </p:animEffec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18" presetClass="entr" presetSubtype="6" fill="hold" grpId="0" nodeType="clickEffect">
                                  <p:stCondLst>
                                    <p:cond delay="0"/>
                                  </p:stCondLst>
                                  <p:childTnLst>
                                    <p:set>
                                      <p:cBhvr>
                                        <p:cTn id="260" dur="1" fill="hold">
                                          <p:stCondLst>
                                            <p:cond delay="0"/>
                                          </p:stCondLst>
                                        </p:cTn>
                                        <p:tgtEl>
                                          <p:spTgt spid="92285"/>
                                        </p:tgtEl>
                                        <p:attrNameLst>
                                          <p:attrName>style.visibility</p:attrName>
                                        </p:attrNameLst>
                                      </p:cBhvr>
                                      <p:to>
                                        <p:strVal val="visible"/>
                                      </p:to>
                                    </p:set>
                                    <p:animEffect transition="in" filter="strips(downRight)">
                                      <p:cBhvr>
                                        <p:cTn id="261" dur="500"/>
                                        <p:tgtEl>
                                          <p:spTgt spid="92285"/>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56" presetClass="path" presetSubtype="0" accel="50000" decel="50000" fill="hold" grpId="1" nodeType="clickEffect">
                                  <p:stCondLst>
                                    <p:cond delay="0"/>
                                  </p:stCondLst>
                                  <p:childTnLst>
                                    <p:animMotion origin="layout" path="M -4.16667E-6 1.48148E-6 L 0.07188 -0.05371 " pathEditMode="relative" rAng="0" ptsTypes="AA">
                                      <p:cBhvr>
                                        <p:cTn id="265" dur="2000" fill="hold"/>
                                        <p:tgtEl>
                                          <p:spTgt spid="92282"/>
                                        </p:tgtEl>
                                        <p:attrNameLst>
                                          <p:attrName>ppt_x</p:attrName>
                                          <p:attrName>ppt_y</p:attrName>
                                        </p:attrNameLst>
                                      </p:cBhvr>
                                      <p:rCtr x="3594" y="-2685"/>
                                    </p:animMotion>
                                  </p:childTnLst>
                                </p:cTn>
                              </p:par>
                              <p:par>
                                <p:cTn id="266" presetID="1" presetClass="entr" presetSubtype="0" fill="hold" grpId="0" nodeType="withEffect">
                                  <p:stCondLst>
                                    <p:cond delay="0"/>
                                  </p:stCondLst>
                                  <p:childTnLst>
                                    <p:set>
                                      <p:cBhvr>
                                        <p:cTn id="267" dur="1" fill="hold">
                                          <p:stCondLst>
                                            <p:cond delay="0"/>
                                          </p:stCondLst>
                                        </p:cTn>
                                        <p:tgtEl>
                                          <p:spTgt spid="92303"/>
                                        </p:tgtEl>
                                        <p:attrNameLst>
                                          <p:attrName>style.visibility</p:attrName>
                                        </p:attrNameLst>
                                      </p:cBhvr>
                                      <p:to>
                                        <p:strVal val="visible"/>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18" presetClass="entr" presetSubtype="6" fill="hold" grpId="1" nodeType="clickEffect">
                                  <p:stCondLst>
                                    <p:cond delay="0"/>
                                  </p:stCondLst>
                                  <p:childTnLst>
                                    <p:set>
                                      <p:cBhvr>
                                        <p:cTn id="271" dur="1" fill="hold">
                                          <p:stCondLst>
                                            <p:cond delay="0"/>
                                          </p:stCondLst>
                                        </p:cTn>
                                        <p:tgtEl>
                                          <p:spTgt spid="92284"/>
                                        </p:tgtEl>
                                        <p:attrNameLst>
                                          <p:attrName>style.visibility</p:attrName>
                                        </p:attrNameLst>
                                      </p:cBhvr>
                                      <p:to>
                                        <p:strVal val="visible"/>
                                      </p:to>
                                    </p:set>
                                    <p:animEffect transition="in" filter="strips(downRight)">
                                      <p:cBhvr>
                                        <p:cTn id="272" dur="500"/>
                                        <p:tgtEl>
                                          <p:spTgt spid="92284"/>
                                        </p:tgtEl>
                                      </p:cBhvr>
                                    </p:animEffec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18" presetClass="entr" presetSubtype="6" fill="hold" grpId="0" nodeType="clickEffect">
                                  <p:stCondLst>
                                    <p:cond delay="0"/>
                                  </p:stCondLst>
                                  <p:childTnLst>
                                    <p:set>
                                      <p:cBhvr>
                                        <p:cTn id="276" dur="1" fill="hold">
                                          <p:stCondLst>
                                            <p:cond delay="0"/>
                                          </p:stCondLst>
                                        </p:cTn>
                                        <p:tgtEl>
                                          <p:spTgt spid="92287"/>
                                        </p:tgtEl>
                                        <p:attrNameLst>
                                          <p:attrName>style.visibility</p:attrName>
                                        </p:attrNameLst>
                                      </p:cBhvr>
                                      <p:to>
                                        <p:strVal val="visible"/>
                                      </p:to>
                                    </p:set>
                                    <p:animEffect transition="in" filter="strips(downRight)">
                                      <p:cBhvr>
                                        <p:cTn id="277" dur="500"/>
                                        <p:tgtEl>
                                          <p:spTgt spid="92287"/>
                                        </p:tgtEl>
                                      </p:cBhvr>
                                    </p:animEffect>
                                  </p:childTnLst>
                                </p:cTn>
                              </p:par>
                            </p:childTnLst>
                          </p:cTn>
                        </p:par>
                      </p:childTnLst>
                    </p:cTn>
                  </p:par>
                  <p:par>
                    <p:cTn id="278" fill="hold" nodeType="clickPar">
                      <p:stCondLst>
                        <p:cond delay="indefinite"/>
                      </p:stCondLst>
                      <p:childTnLst>
                        <p:par>
                          <p:cTn id="279" fill="hold" nodeType="withGroup">
                            <p:stCondLst>
                              <p:cond delay="0"/>
                            </p:stCondLst>
                            <p:childTnLst>
                              <p:par>
                                <p:cTn id="280" presetID="56" presetClass="path" presetSubtype="0" accel="50000" decel="50000" fill="hold" grpId="0" nodeType="clickEffect">
                                  <p:stCondLst>
                                    <p:cond delay="0"/>
                                  </p:stCondLst>
                                  <p:childTnLst>
                                    <p:animMotion origin="layout" path="M 2.5E-6 1.48148E-6 L 0.07986 -0.05371 " pathEditMode="relative" rAng="0" ptsTypes="AA">
                                      <p:cBhvr>
                                        <p:cTn id="281" dur="2000" fill="hold"/>
                                        <p:tgtEl>
                                          <p:spTgt spid="92284"/>
                                        </p:tgtEl>
                                        <p:attrNameLst>
                                          <p:attrName>ppt_x</p:attrName>
                                          <p:attrName>ppt_y</p:attrName>
                                        </p:attrNameLst>
                                      </p:cBhvr>
                                      <p:rCtr x="3993" y="-2685"/>
                                    </p:animMotion>
                                  </p:childTnLst>
                                </p:cTn>
                              </p:par>
                              <p:par>
                                <p:cTn id="282" presetID="1" presetClass="entr" presetSubtype="0" fill="hold" grpId="0" nodeType="withEffect">
                                  <p:stCondLst>
                                    <p:cond delay="0"/>
                                  </p:stCondLst>
                                  <p:childTnLst>
                                    <p:set>
                                      <p:cBhvr>
                                        <p:cTn id="283" dur="1" fill="hold">
                                          <p:stCondLst>
                                            <p:cond delay="0"/>
                                          </p:stCondLst>
                                        </p:cTn>
                                        <p:tgtEl>
                                          <p:spTgt spid="92304"/>
                                        </p:tgtEl>
                                        <p:attrNameLst>
                                          <p:attrName>style.visibility</p:attrName>
                                        </p:attrNameLst>
                                      </p:cBhvr>
                                      <p:to>
                                        <p:strVal val="visible"/>
                                      </p:to>
                                    </p:se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18" presetClass="entr" presetSubtype="6" fill="hold" grpId="0" nodeType="clickEffect">
                                  <p:stCondLst>
                                    <p:cond delay="0"/>
                                  </p:stCondLst>
                                  <p:childTnLst>
                                    <p:set>
                                      <p:cBhvr>
                                        <p:cTn id="287" dur="1" fill="hold">
                                          <p:stCondLst>
                                            <p:cond delay="0"/>
                                          </p:stCondLst>
                                        </p:cTn>
                                        <p:tgtEl>
                                          <p:spTgt spid="92286"/>
                                        </p:tgtEl>
                                        <p:attrNameLst>
                                          <p:attrName>style.visibility</p:attrName>
                                        </p:attrNameLst>
                                      </p:cBhvr>
                                      <p:to>
                                        <p:strVal val="visible"/>
                                      </p:to>
                                    </p:set>
                                    <p:animEffect transition="in" filter="strips(downRight)">
                                      <p:cBhvr>
                                        <p:cTn id="288" dur="500"/>
                                        <p:tgtEl>
                                          <p:spTgt spid="92286"/>
                                        </p:tgtEl>
                                      </p:cBhvr>
                                    </p:animEffec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8" presetClass="entr" presetSubtype="6" fill="hold" grpId="0" nodeType="clickEffect">
                                  <p:stCondLst>
                                    <p:cond delay="0"/>
                                  </p:stCondLst>
                                  <p:childTnLst>
                                    <p:set>
                                      <p:cBhvr>
                                        <p:cTn id="292" dur="1" fill="hold">
                                          <p:stCondLst>
                                            <p:cond delay="0"/>
                                          </p:stCondLst>
                                        </p:cTn>
                                        <p:tgtEl>
                                          <p:spTgt spid="92289"/>
                                        </p:tgtEl>
                                        <p:attrNameLst>
                                          <p:attrName>style.visibility</p:attrName>
                                        </p:attrNameLst>
                                      </p:cBhvr>
                                      <p:to>
                                        <p:strVal val="visible"/>
                                      </p:to>
                                    </p:set>
                                    <p:animEffect transition="in" filter="strips(downRight)">
                                      <p:cBhvr>
                                        <p:cTn id="293" dur="500"/>
                                        <p:tgtEl>
                                          <p:spTgt spid="92289"/>
                                        </p:tgtEl>
                                      </p:cBhvr>
                                    </p:animEffec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56" presetClass="path" presetSubtype="0" accel="50000" decel="50000" fill="hold" grpId="1" nodeType="clickEffect">
                                  <p:stCondLst>
                                    <p:cond delay="0"/>
                                  </p:stCondLst>
                                  <p:childTnLst>
                                    <p:animMotion origin="layout" path="M 3.05556E-6 1.48148E-6 L 0.07968 -0.05371 " pathEditMode="relative" rAng="0" ptsTypes="AA">
                                      <p:cBhvr>
                                        <p:cTn id="297" dur="2000" fill="hold"/>
                                        <p:tgtEl>
                                          <p:spTgt spid="92286"/>
                                        </p:tgtEl>
                                        <p:attrNameLst>
                                          <p:attrName>ppt_x</p:attrName>
                                          <p:attrName>ppt_y</p:attrName>
                                        </p:attrNameLst>
                                      </p:cBhvr>
                                      <p:rCtr x="3976" y="-2685"/>
                                    </p:animMotion>
                                  </p:childTnLst>
                                </p:cTn>
                              </p:par>
                              <p:par>
                                <p:cTn id="298" presetID="1" presetClass="entr" presetSubtype="0" fill="hold" grpId="0" nodeType="withEffect">
                                  <p:stCondLst>
                                    <p:cond delay="0"/>
                                  </p:stCondLst>
                                  <p:childTnLst>
                                    <p:set>
                                      <p:cBhvr>
                                        <p:cTn id="299" dur="1" fill="hold">
                                          <p:stCondLst>
                                            <p:cond delay="0"/>
                                          </p:stCondLst>
                                        </p:cTn>
                                        <p:tgtEl>
                                          <p:spTgt spid="92305"/>
                                        </p:tgtEl>
                                        <p:attrNameLst>
                                          <p:attrName>style.visibility</p:attrName>
                                        </p:attrNameLst>
                                      </p:cBhvr>
                                      <p:to>
                                        <p:strVal val="visible"/>
                                      </p:to>
                                    </p:se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18" presetClass="entr" presetSubtype="6" fill="hold" grpId="0" nodeType="clickEffect">
                                  <p:stCondLst>
                                    <p:cond delay="0"/>
                                  </p:stCondLst>
                                  <p:childTnLst>
                                    <p:set>
                                      <p:cBhvr>
                                        <p:cTn id="303" dur="1" fill="hold">
                                          <p:stCondLst>
                                            <p:cond delay="0"/>
                                          </p:stCondLst>
                                        </p:cTn>
                                        <p:tgtEl>
                                          <p:spTgt spid="92288"/>
                                        </p:tgtEl>
                                        <p:attrNameLst>
                                          <p:attrName>style.visibility</p:attrName>
                                        </p:attrNameLst>
                                      </p:cBhvr>
                                      <p:to>
                                        <p:strVal val="visible"/>
                                      </p:to>
                                    </p:set>
                                    <p:animEffect transition="in" filter="strips(downRight)">
                                      <p:cBhvr>
                                        <p:cTn id="304" dur="500"/>
                                        <p:tgtEl>
                                          <p:spTgt spid="92288"/>
                                        </p:tgtEl>
                                      </p:cBhvr>
                                    </p:animEffec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53" presetClass="entr" presetSubtype="0" fill="hold" grpId="0" nodeType="clickEffect">
                                  <p:stCondLst>
                                    <p:cond delay="0"/>
                                  </p:stCondLst>
                                  <p:childTnLst>
                                    <p:set>
                                      <p:cBhvr>
                                        <p:cTn id="308" dur="1" fill="hold">
                                          <p:stCondLst>
                                            <p:cond delay="0"/>
                                          </p:stCondLst>
                                        </p:cTn>
                                        <p:tgtEl>
                                          <p:spTgt spid="92162"/>
                                        </p:tgtEl>
                                        <p:attrNameLst>
                                          <p:attrName>style.visibility</p:attrName>
                                        </p:attrNameLst>
                                      </p:cBhvr>
                                      <p:to>
                                        <p:strVal val="visible"/>
                                      </p:to>
                                    </p:set>
                                    <p:anim calcmode="lin" valueType="num">
                                      <p:cBhvr>
                                        <p:cTn id="309" dur="500" fill="hold"/>
                                        <p:tgtEl>
                                          <p:spTgt spid="92162"/>
                                        </p:tgtEl>
                                        <p:attrNameLst>
                                          <p:attrName>ppt_w</p:attrName>
                                        </p:attrNameLst>
                                      </p:cBhvr>
                                      <p:tavLst>
                                        <p:tav tm="0">
                                          <p:val>
                                            <p:fltVal val="0"/>
                                          </p:val>
                                        </p:tav>
                                        <p:tav tm="100000">
                                          <p:val>
                                            <p:strVal val="#ppt_w"/>
                                          </p:val>
                                        </p:tav>
                                      </p:tavLst>
                                    </p:anim>
                                    <p:anim calcmode="lin" valueType="num">
                                      <p:cBhvr>
                                        <p:cTn id="310" dur="500" fill="hold"/>
                                        <p:tgtEl>
                                          <p:spTgt spid="92162"/>
                                        </p:tgtEl>
                                        <p:attrNameLst>
                                          <p:attrName>ppt_h</p:attrName>
                                        </p:attrNameLst>
                                      </p:cBhvr>
                                      <p:tavLst>
                                        <p:tav tm="0">
                                          <p:val>
                                            <p:fltVal val="0"/>
                                          </p:val>
                                        </p:tav>
                                        <p:tav tm="100000">
                                          <p:val>
                                            <p:strVal val="#ppt_h"/>
                                          </p:val>
                                        </p:tav>
                                      </p:tavLst>
                                    </p:anim>
                                    <p:animEffect transition="in" filter="fade">
                                      <p:cBhvr>
                                        <p:cTn id="311" dur="500"/>
                                        <p:tgtEl>
                                          <p:spTgt spid="92162"/>
                                        </p:tgtEl>
                                      </p:cBhvr>
                                    </p:animEffect>
                                  </p:childTnLst>
                                </p:cTn>
                              </p:par>
                              <p:par>
                                <p:cTn id="312" presetID="53" presetClass="entr" presetSubtype="0" fill="hold" grpId="0" nodeType="withEffect">
                                  <p:stCondLst>
                                    <p:cond delay="0"/>
                                  </p:stCondLst>
                                  <p:childTnLst>
                                    <p:set>
                                      <p:cBhvr>
                                        <p:cTn id="313" dur="1" fill="hold">
                                          <p:stCondLst>
                                            <p:cond delay="0"/>
                                          </p:stCondLst>
                                        </p:cTn>
                                        <p:tgtEl>
                                          <p:spTgt spid="92163">
                                            <p:txEl>
                                              <p:pRg st="0" end="0"/>
                                            </p:txEl>
                                          </p:spTgt>
                                        </p:tgtEl>
                                        <p:attrNameLst>
                                          <p:attrName>style.visibility</p:attrName>
                                        </p:attrNameLst>
                                      </p:cBhvr>
                                      <p:to>
                                        <p:strVal val="visible"/>
                                      </p:to>
                                    </p:set>
                                    <p:anim calcmode="lin" valueType="num">
                                      <p:cBhvr>
                                        <p:cTn id="314"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315" dur="500" fill="hold"/>
                                        <p:tgtEl>
                                          <p:spTgt spid="92163">
                                            <p:txEl>
                                              <p:pRg st="0" end="0"/>
                                            </p:txEl>
                                          </p:spTgt>
                                        </p:tgtEl>
                                        <p:attrNameLst>
                                          <p:attrName>ppt_h</p:attrName>
                                        </p:attrNameLst>
                                      </p:cBhvr>
                                      <p:tavLst>
                                        <p:tav tm="0">
                                          <p:val>
                                            <p:fltVal val="0"/>
                                          </p:val>
                                        </p:tav>
                                        <p:tav tm="100000">
                                          <p:val>
                                            <p:strVal val="#ppt_h"/>
                                          </p:val>
                                        </p:tav>
                                      </p:tavLst>
                                    </p:anim>
                                    <p:animEffect transition="in" filter="fade">
                                      <p:cBhvr>
                                        <p:cTn id="316" dur="500"/>
                                        <p:tgtEl>
                                          <p:spTgt spid="92163">
                                            <p:txEl>
                                              <p:pRg st="0" end="0"/>
                                            </p:txEl>
                                          </p:spTgt>
                                        </p:tgtEl>
                                      </p:cBhvr>
                                    </p:animEffect>
                                  </p:childTnLst>
                                </p:cTn>
                              </p:par>
                              <p:par>
                                <p:cTn id="317" presetID="53" presetClass="entr" presetSubtype="0" fill="hold" grpId="0" nodeType="withEffect">
                                  <p:stCondLst>
                                    <p:cond delay="0"/>
                                  </p:stCondLst>
                                  <p:childTnLst>
                                    <p:set>
                                      <p:cBhvr>
                                        <p:cTn id="318" dur="1" fill="hold">
                                          <p:stCondLst>
                                            <p:cond delay="0"/>
                                          </p:stCondLst>
                                        </p:cTn>
                                        <p:tgtEl>
                                          <p:spTgt spid="92163">
                                            <p:txEl>
                                              <p:pRg st="1" end="1"/>
                                            </p:txEl>
                                          </p:spTgt>
                                        </p:tgtEl>
                                        <p:attrNameLst>
                                          <p:attrName>style.visibility</p:attrName>
                                        </p:attrNameLst>
                                      </p:cBhvr>
                                      <p:to>
                                        <p:strVal val="visible"/>
                                      </p:to>
                                    </p:set>
                                    <p:anim calcmode="lin" valueType="num">
                                      <p:cBhvr>
                                        <p:cTn id="319" dur="500" fill="hold"/>
                                        <p:tgtEl>
                                          <p:spTgt spid="92163">
                                            <p:txEl>
                                              <p:pRg st="1" end="1"/>
                                            </p:txEl>
                                          </p:spTgt>
                                        </p:tgtEl>
                                        <p:attrNameLst>
                                          <p:attrName>ppt_w</p:attrName>
                                        </p:attrNameLst>
                                      </p:cBhvr>
                                      <p:tavLst>
                                        <p:tav tm="0">
                                          <p:val>
                                            <p:fltVal val="0"/>
                                          </p:val>
                                        </p:tav>
                                        <p:tav tm="100000">
                                          <p:val>
                                            <p:strVal val="#ppt_w"/>
                                          </p:val>
                                        </p:tav>
                                      </p:tavLst>
                                    </p:anim>
                                    <p:anim calcmode="lin" valueType="num">
                                      <p:cBhvr>
                                        <p:cTn id="320" dur="500" fill="hold"/>
                                        <p:tgtEl>
                                          <p:spTgt spid="92163">
                                            <p:txEl>
                                              <p:pRg st="1" end="1"/>
                                            </p:txEl>
                                          </p:spTgt>
                                        </p:tgtEl>
                                        <p:attrNameLst>
                                          <p:attrName>ppt_h</p:attrName>
                                        </p:attrNameLst>
                                      </p:cBhvr>
                                      <p:tavLst>
                                        <p:tav tm="0">
                                          <p:val>
                                            <p:fltVal val="0"/>
                                          </p:val>
                                        </p:tav>
                                        <p:tav tm="100000">
                                          <p:val>
                                            <p:strVal val="#ppt_h"/>
                                          </p:val>
                                        </p:tav>
                                      </p:tavLst>
                                    </p:anim>
                                    <p:animEffect transition="in" filter="fade">
                                      <p:cBhvr>
                                        <p:cTn id="321"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3" grpId="0" build="allAtOnce"/>
      <p:bldP spid="92164" grpId="0" animBg="1"/>
      <p:bldP spid="92165" grpId="0" animBg="1"/>
      <p:bldP spid="92166" grpId="0" autoUpdateAnimBg="0"/>
      <p:bldP spid="92167" grpId="0" autoUpdateAnimBg="0"/>
      <p:bldP spid="92168" grpId="0" autoUpdateAnimBg="0"/>
      <p:bldP spid="92169" grpId="0" autoUpdateAnimBg="0"/>
      <p:bldP spid="92177" grpId="0"/>
      <p:bldP spid="92178" grpId="0"/>
      <p:bldP spid="92179" grpId="0"/>
      <p:bldP spid="92180" grpId="0"/>
      <p:bldP spid="92181" grpId="0"/>
      <p:bldP spid="92182" grpId="0"/>
      <p:bldP spid="92208" grpId="0" animBg="1"/>
      <p:bldP spid="92212" grpId="0" animBg="1"/>
      <p:bldP spid="92213" grpId="0" autoUpdateAnimBg="0"/>
      <p:bldP spid="92214" grpId="0" autoUpdateAnimBg="0"/>
      <p:bldP spid="92215" grpId="0" autoUpdateAnimBg="0"/>
      <p:bldP spid="92216" grpId="0" animBg="1"/>
      <p:bldP spid="92217" grpId="0" autoUpdateAnimBg="0"/>
      <p:bldP spid="92218" grpId="0" autoUpdateAnimBg="0"/>
      <p:bldP spid="92219" grpId="0" autoUpdateAnimBg="0"/>
      <p:bldP spid="92220" grpId="0" autoUpdateAnimBg="0"/>
      <p:bldP spid="92228" grpId="0"/>
      <p:bldP spid="92229" grpId="0"/>
      <p:bldP spid="92230" grpId="0"/>
      <p:bldP spid="92231" grpId="0"/>
      <p:bldP spid="92232" grpId="0"/>
      <p:bldP spid="92233" grpId="0"/>
      <p:bldP spid="92241" grpId="0" autoUpdateAnimBg="0"/>
      <p:bldP spid="92242" grpId="0" autoUpdateAnimBg="0"/>
      <p:bldP spid="92268" grpId="0" animBg="1" autoUpdateAnimBg="0"/>
      <p:bldP spid="92269" grpId="0" autoUpdateAnimBg="0"/>
      <p:bldP spid="92270" grpId="0" autoUpdateAnimBg="0"/>
      <p:bldP spid="92276" grpId="0" animBg="1"/>
      <p:bldP spid="92277" grpId="0" autoUpdateAnimBg="0"/>
      <p:bldP spid="92278" grpId="0"/>
      <p:bldP spid="92279" grpId="0"/>
      <p:bldP spid="92279" grpId="1"/>
      <p:bldP spid="92280" grpId="0" autoUpdateAnimBg="0"/>
      <p:bldP spid="92281" grpId="0"/>
      <p:bldP spid="92282" grpId="0"/>
      <p:bldP spid="92282" grpId="1"/>
      <p:bldP spid="92283" grpId="0"/>
      <p:bldP spid="92284" grpId="0"/>
      <p:bldP spid="92284" grpId="1"/>
      <p:bldP spid="92285" grpId="0"/>
      <p:bldP spid="92286" grpId="0"/>
      <p:bldP spid="92286" grpId="1"/>
      <p:bldP spid="92287" grpId="0"/>
      <p:bldP spid="92288" grpId="0"/>
      <p:bldP spid="92289" grpId="0"/>
      <p:bldP spid="92290" grpId="0" animBg="1"/>
      <p:bldP spid="92291" grpId="0" autoUpdateAnimBg="0"/>
      <p:bldP spid="92292" grpId="0"/>
      <p:bldP spid="92293" grpId="0"/>
      <p:bldP spid="92293" grpId="1"/>
      <p:bldP spid="92301" grpId="0"/>
      <p:bldP spid="92302" grpId="0"/>
      <p:bldP spid="92303" grpId="0"/>
      <p:bldP spid="92304" grpId="0"/>
      <p:bldP spid="923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114300" y="1098550"/>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eaLnBrk="1" hangingPunct="1">
              <a:lnSpc>
                <a:spcPct val="90000"/>
              </a:lnSpc>
              <a:spcBef>
                <a:spcPct val="20000"/>
              </a:spcBef>
              <a:buFontTx/>
              <a:buBlip>
                <a:blip r:embed="rId2"/>
              </a:buBlip>
            </a:pPr>
            <a:r>
              <a:rPr lang="en-GB">
                <a:latin typeface="Arial" charset="0"/>
              </a:rPr>
              <a:t>The most crucial stage is to identify problems in the first place</a:t>
            </a:r>
          </a:p>
          <a:p>
            <a:pPr marL="457200" indent="-457200" eaLnBrk="1" hangingPunct="1">
              <a:lnSpc>
                <a:spcPct val="90000"/>
              </a:lnSpc>
              <a:spcBef>
                <a:spcPct val="20000"/>
              </a:spcBef>
              <a:buFontTx/>
              <a:buBlip>
                <a:blip r:embed="rId2"/>
              </a:buBlip>
            </a:pPr>
            <a:r>
              <a:rPr lang="en-GB">
                <a:latin typeface="Arial" charset="0"/>
              </a:rPr>
              <a:t>Below are two versions of a cash flow forecast</a:t>
            </a:r>
          </a:p>
          <a:p>
            <a:pPr marL="838200" lvl="1" indent="-381000" eaLnBrk="1" hangingPunct="1">
              <a:lnSpc>
                <a:spcPct val="90000"/>
              </a:lnSpc>
              <a:spcBef>
                <a:spcPct val="20000"/>
              </a:spcBef>
              <a:buFont typeface="Wingdings 3" pitchFamily="18" charset="2"/>
              <a:buBlip>
                <a:blip r:embed="rId3"/>
              </a:buBlip>
            </a:pPr>
            <a:r>
              <a:rPr lang="en-GB" sz="2000">
                <a:latin typeface="Arial" charset="0"/>
              </a:rPr>
              <a:t>Which forecast is better?  What makes it better?</a:t>
            </a:r>
          </a:p>
        </p:txBody>
      </p:sp>
      <p:graphicFrame>
        <p:nvGraphicFramePr>
          <p:cNvPr id="99485" name="Group 157"/>
          <p:cNvGraphicFramePr>
            <a:graphicFrameLocks noGrp="1"/>
          </p:cNvGraphicFramePr>
          <p:nvPr/>
        </p:nvGraphicFramePr>
        <p:xfrm>
          <a:off x="28575" y="2693988"/>
          <a:ext cx="4518025" cy="3978911"/>
        </p:xfrm>
        <a:graphic>
          <a:graphicData uri="http://schemas.openxmlformats.org/drawingml/2006/table">
            <a:tbl>
              <a:tblPr/>
              <a:tblGrid>
                <a:gridCol w="2103438"/>
                <a:gridCol w="828675"/>
                <a:gridCol w="757237"/>
                <a:gridCol w="828675"/>
              </a:tblGrid>
              <a:tr h="42227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accent2"/>
                          </a:solidFill>
                          <a:effectLst/>
                          <a:latin typeface="Arial" charset="0"/>
                        </a:rPr>
                        <a:t>CASH FLOW FORECAST FOR </a:t>
                      </a:r>
                      <a:br>
                        <a:rPr kumimoji="0" lang="en-GB" sz="1400" b="1" i="0" u="none" strike="noStrike" cap="none" normalizeH="0" baseline="0" smtClean="0">
                          <a:ln>
                            <a:noFill/>
                          </a:ln>
                          <a:solidFill>
                            <a:schemeClr val="accent2"/>
                          </a:solidFill>
                          <a:effectLst/>
                          <a:latin typeface="Arial" charset="0"/>
                        </a:rPr>
                      </a:br>
                      <a:r>
                        <a:rPr kumimoji="0" lang="en-GB" sz="1400" b="1" i="0" u="none" strike="noStrike" cap="none" normalizeH="0" baseline="0" smtClean="0">
                          <a:ln>
                            <a:noFill/>
                          </a:ln>
                          <a:solidFill>
                            <a:schemeClr val="accent2"/>
                          </a:solidFill>
                          <a:effectLst/>
                          <a:latin typeface="Arial" charset="0"/>
                        </a:rPr>
                        <a:t>PADDY O’CHAIR LTD (Version A)</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All Figures in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Jun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Jul</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Aug</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Receipts:    </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Cash</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Sales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10,000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9,000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6,000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Cash From Debtors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Total Receipts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10,000</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9,000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18,000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Payments:   </a:t>
                      </a:r>
                      <a:r>
                        <a:rPr kumimoji="0" lang="en-US" sz="1400" b="0" i="0" u="none" strike="noStrike" cap="none" normalizeH="0" baseline="0" smtClean="0">
                          <a:ln>
                            <a:noFill/>
                          </a:ln>
                          <a:solidFill>
                            <a:schemeClr val="tx1"/>
                          </a:solidFill>
                          <a:effectLst/>
                          <a:latin typeface="Arial" charset="0"/>
                          <a:cs typeface="Times New Roman" pitchFamily="18" charset="0"/>
                        </a:rPr>
                        <a:t>Machinery</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12,000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12,000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Rent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05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Raw Materials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2,000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Total Payments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3,000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16,500</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16,000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Net in/out Flow</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7,000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(7,500)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Bank B/F</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7,500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Bank C/F</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7,500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2,000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99487" name="Group 159"/>
          <p:cNvGraphicFramePr>
            <a:graphicFrameLocks noGrp="1"/>
          </p:cNvGraphicFramePr>
          <p:nvPr/>
        </p:nvGraphicFramePr>
        <p:xfrm>
          <a:off x="4597400" y="2695575"/>
          <a:ext cx="4518025" cy="3978911"/>
        </p:xfrm>
        <a:graphic>
          <a:graphicData uri="http://schemas.openxmlformats.org/drawingml/2006/table">
            <a:tbl>
              <a:tblPr/>
              <a:tblGrid>
                <a:gridCol w="2103438"/>
                <a:gridCol w="828675"/>
                <a:gridCol w="757237"/>
                <a:gridCol w="828675"/>
              </a:tblGrid>
              <a:tr h="42227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accent2"/>
                          </a:solidFill>
                          <a:effectLst/>
                          <a:latin typeface="Arial" charset="0"/>
                        </a:rPr>
                        <a:t>CASH FLOW FORECAST FOR </a:t>
                      </a:r>
                      <a:br>
                        <a:rPr kumimoji="0" lang="en-GB" sz="1400" b="1" i="0" u="none" strike="noStrike" cap="none" normalizeH="0" baseline="0" smtClean="0">
                          <a:ln>
                            <a:noFill/>
                          </a:ln>
                          <a:solidFill>
                            <a:schemeClr val="accent2"/>
                          </a:solidFill>
                          <a:effectLst/>
                          <a:latin typeface="Arial" charset="0"/>
                        </a:rPr>
                      </a:br>
                      <a:r>
                        <a:rPr kumimoji="0" lang="en-GB" sz="1400" b="1" i="0" u="none" strike="noStrike" cap="none" normalizeH="0" baseline="0" smtClean="0">
                          <a:ln>
                            <a:noFill/>
                          </a:ln>
                          <a:solidFill>
                            <a:schemeClr val="accent2"/>
                          </a:solidFill>
                          <a:effectLst/>
                          <a:latin typeface="Arial" charset="0"/>
                        </a:rPr>
                        <a:t>PADDY O’CHAIR LTD (Version B)</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All Figures in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Jun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Jul</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Aug</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Receipts:    </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Cash</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Sales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10,000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9,000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6,000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Cash From Debtors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4,000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4,000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4,000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Total Receipts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14,000</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13,000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10,000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Payments:   </a:t>
                      </a:r>
                      <a:r>
                        <a:rPr kumimoji="0" lang="en-US" sz="1400" b="0" i="0" u="none" strike="noStrike" cap="none" normalizeH="0" baseline="0" smtClean="0">
                          <a:ln>
                            <a:noFill/>
                          </a:ln>
                          <a:solidFill>
                            <a:schemeClr val="tx1"/>
                          </a:solidFill>
                          <a:effectLst/>
                          <a:latin typeface="Arial" charset="0"/>
                          <a:cs typeface="Times New Roman" pitchFamily="18" charset="0"/>
                        </a:rPr>
                        <a:t>Machinery</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Rent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05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Raw Materials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2,000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Total Payments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11,000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12,500</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4,000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Net in/out Flow</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0000"/>
                          </a:solidFill>
                          <a:effectLst/>
                          <a:latin typeface="Arial" charset="0"/>
                          <a:ea typeface="Times New Roman" pitchFamily="18" charset="0"/>
                          <a:cs typeface="Arial" charset="0"/>
                        </a:rPr>
                        <a:t>(2,000)</a:t>
                      </a:r>
                      <a:endParaRPr kumimoji="0" lang="en-US" sz="1400" b="1" i="0" u="none" strike="noStrike" cap="none" normalizeH="0" baseline="0" smtClean="0">
                        <a:ln>
                          <a:noFill/>
                        </a:ln>
                        <a:solidFill>
                          <a:srgbClr val="FF0000"/>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Bank B/F</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500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4,000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Bank C/F</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3,500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4,000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2,000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bl>
          </a:graphicData>
        </a:graphic>
      </p:graphicFrame>
      <p:sp>
        <p:nvSpPr>
          <p:cNvPr id="99476" name="Text Box 148"/>
          <p:cNvSpPr txBox="1">
            <a:spLocks noChangeArrowheads="1"/>
          </p:cNvSpPr>
          <p:nvPr/>
        </p:nvSpPr>
        <p:spPr bwMode="auto">
          <a:xfrm>
            <a:off x="71438" y="1119188"/>
            <a:ext cx="8970962" cy="1517650"/>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182563" indent="-182563">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200" b="1">
                <a:solidFill>
                  <a:schemeClr val="accent2"/>
                </a:solidFill>
                <a:latin typeface="Arial" charset="0"/>
              </a:rPr>
              <a:t>Version B is better because:</a:t>
            </a:r>
          </a:p>
        </p:txBody>
      </p:sp>
      <p:sp>
        <p:nvSpPr>
          <p:cNvPr id="99477" name="Rectangle 149"/>
          <p:cNvSpPr>
            <a:spLocks noChangeArrowheads="1"/>
          </p:cNvSpPr>
          <p:nvPr/>
        </p:nvSpPr>
        <p:spPr bwMode="auto">
          <a:xfrm>
            <a:off x="149225" y="1406525"/>
            <a:ext cx="874395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4"/>
              </a:buBlip>
            </a:pPr>
            <a:r>
              <a:rPr lang="en-GB" sz="2000">
                <a:latin typeface="Arial" charset="0"/>
              </a:rPr>
              <a:t>Money from debtors starts to come in more quickly</a:t>
            </a:r>
          </a:p>
        </p:txBody>
      </p:sp>
      <p:sp>
        <p:nvSpPr>
          <p:cNvPr id="99478" name="Rectangle 150"/>
          <p:cNvSpPr>
            <a:spLocks noChangeArrowheads="1"/>
          </p:cNvSpPr>
          <p:nvPr/>
        </p:nvSpPr>
        <p:spPr bwMode="auto">
          <a:xfrm>
            <a:off x="149225" y="1979613"/>
            <a:ext cx="87439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4"/>
              </a:buBlip>
            </a:pPr>
            <a:r>
              <a:rPr lang="en-GB" sz="2000">
                <a:latin typeface="Arial" charset="0"/>
              </a:rPr>
              <a:t>As a result, although neither example required borrowing, there is a bit of a safety net with version B</a:t>
            </a:r>
          </a:p>
        </p:txBody>
      </p:sp>
      <p:sp>
        <p:nvSpPr>
          <p:cNvPr id="99479" name="Rectangle 151"/>
          <p:cNvSpPr>
            <a:spLocks noChangeArrowheads="1"/>
          </p:cNvSpPr>
          <p:nvPr/>
        </p:nvSpPr>
        <p:spPr bwMode="auto">
          <a:xfrm>
            <a:off x="149225" y="1679575"/>
            <a:ext cx="874395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4"/>
              </a:buBlip>
            </a:pPr>
            <a:r>
              <a:rPr lang="en-GB" sz="2000">
                <a:latin typeface="Arial" charset="0"/>
              </a:rPr>
              <a:t>In addition payments are spread out more evenly</a:t>
            </a:r>
          </a:p>
        </p:txBody>
      </p:sp>
      <p:sp>
        <p:nvSpPr>
          <p:cNvPr id="99480" name="Oval 152"/>
          <p:cNvSpPr>
            <a:spLocks noChangeArrowheads="1"/>
          </p:cNvSpPr>
          <p:nvPr/>
        </p:nvSpPr>
        <p:spPr bwMode="auto">
          <a:xfrm>
            <a:off x="2051050" y="3840163"/>
            <a:ext cx="2592388" cy="357187"/>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81" name="Oval 153"/>
          <p:cNvSpPr>
            <a:spLocks noChangeArrowheads="1"/>
          </p:cNvSpPr>
          <p:nvPr/>
        </p:nvSpPr>
        <p:spPr bwMode="auto">
          <a:xfrm>
            <a:off x="6588125" y="3841750"/>
            <a:ext cx="2555875" cy="357188"/>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82" name="Oval 154"/>
          <p:cNvSpPr>
            <a:spLocks noChangeArrowheads="1"/>
          </p:cNvSpPr>
          <p:nvPr/>
        </p:nvSpPr>
        <p:spPr bwMode="auto">
          <a:xfrm>
            <a:off x="2843213" y="6213475"/>
            <a:ext cx="957262" cy="600075"/>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83" name="Oval 155"/>
          <p:cNvSpPr>
            <a:spLocks noChangeArrowheads="1"/>
          </p:cNvSpPr>
          <p:nvPr/>
        </p:nvSpPr>
        <p:spPr bwMode="auto">
          <a:xfrm>
            <a:off x="6659563" y="6203950"/>
            <a:ext cx="2484437" cy="600075"/>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88" name="Oval 160"/>
          <p:cNvSpPr>
            <a:spLocks noChangeArrowheads="1"/>
          </p:cNvSpPr>
          <p:nvPr/>
        </p:nvSpPr>
        <p:spPr bwMode="auto">
          <a:xfrm>
            <a:off x="6516688" y="4478338"/>
            <a:ext cx="2698750" cy="357187"/>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89" name="Oval 161"/>
          <p:cNvSpPr>
            <a:spLocks noChangeArrowheads="1"/>
          </p:cNvSpPr>
          <p:nvPr/>
        </p:nvSpPr>
        <p:spPr bwMode="auto">
          <a:xfrm>
            <a:off x="2051050" y="4475163"/>
            <a:ext cx="2592388" cy="357187"/>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90" name="Rectangle 162"/>
          <p:cNvSpPr>
            <a:spLocks noGrp="1" noChangeArrowheads="1"/>
          </p:cNvSpPr>
          <p:nvPr>
            <p:ph type="title" idx="4294967295"/>
          </p:nvPr>
        </p:nvSpPr>
        <p:spPr/>
        <p:txBody>
          <a:bodyPr/>
          <a:lstStyle/>
          <a:p>
            <a:r>
              <a:rPr lang="en-GB"/>
              <a:t>Looking At The Cash Flow Forecast</a:t>
            </a:r>
            <a:endParaRPr lang="en-US"/>
          </a:p>
        </p:txBody>
      </p:sp>
    </p:spTree>
    <p:extLst>
      <p:ext uri="{BB962C8B-B14F-4D97-AF65-F5344CB8AC3E}">
        <p14:creationId xmlns:p14="http://schemas.microsoft.com/office/powerpoint/2010/main" val="3583523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94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94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94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9477">
                                            <p:txEl>
                                              <p:pRg st="0" end="0"/>
                                            </p:txEl>
                                          </p:spTgt>
                                        </p:tgtEl>
                                        <p:attrNameLst>
                                          <p:attrName>style.visibility</p:attrName>
                                        </p:attrNameLst>
                                      </p:cBhvr>
                                      <p:to>
                                        <p:strVal val="visible"/>
                                      </p:to>
                                    </p:set>
                                    <p:animEffect transition="in" filter="wipe(up)">
                                      <p:cBhvr>
                                        <p:cTn id="31" dur="500"/>
                                        <p:tgtEl>
                                          <p:spTgt spid="99477">
                                            <p:txEl>
                                              <p:pRg st="0" end="0"/>
                                            </p:txEl>
                                          </p:spTgt>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99480"/>
                                        </p:tgtEl>
                                        <p:attrNameLst>
                                          <p:attrName>style.visibility</p:attrName>
                                        </p:attrNameLst>
                                      </p:cBhvr>
                                      <p:to>
                                        <p:strVal val="visible"/>
                                      </p:to>
                                    </p:set>
                                    <p:animEffect transition="in" filter="wipe(up)">
                                      <p:cBhvr>
                                        <p:cTn id="35" dur="500"/>
                                        <p:tgtEl>
                                          <p:spTgt spid="99480"/>
                                        </p:tgtEl>
                                      </p:cBhvr>
                                    </p:animEffect>
                                  </p:childTnLst>
                                </p:cTn>
                              </p:par>
                            </p:childTnLst>
                          </p:cTn>
                        </p:par>
                        <p:par>
                          <p:cTn id="36" fill="hold" nodeType="afterGroup">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99481"/>
                                        </p:tgtEl>
                                        <p:attrNameLst>
                                          <p:attrName>style.visibility</p:attrName>
                                        </p:attrNameLst>
                                      </p:cBhvr>
                                      <p:to>
                                        <p:strVal val="visible"/>
                                      </p:to>
                                    </p:set>
                                    <p:animEffect transition="in" filter="wipe(up)">
                                      <p:cBhvr>
                                        <p:cTn id="39" dur="500"/>
                                        <p:tgtEl>
                                          <p:spTgt spid="9948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9479">
                                            <p:txEl>
                                              <p:pRg st="0" end="0"/>
                                            </p:txEl>
                                          </p:spTgt>
                                        </p:tgtEl>
                                        <p:attrNameLst>
                                          <p:attrName>style.visibility</p:attrName>
                                        </p:attrNameLst>
                                      </p:cBhvr>
                                      <p:to>
                                        <p:strVal val="visible"/>
                                      </p:to>
                                    </p:set>
                                    <p:animEffect transition="in" filter="wipe(up)">
                                      <p:cBhvr>
                                        <p:cTn id="44" dur="500"/>
                                        <p:tgtEl>
                                          <p:spTgt spid="99479">
                                            <p:txEl>
                                              <p:pRg st="0" end="0"/>
                                            </p:txEl>
                                          </p:spTgt>
                                        </p:tgtEl>
                                      </p:cBhvr>
                                    </p:animEffect>
                                  </p:childTnLst>
                                </p:cTn>
                              </p:par>
                            </p:childTnLst>
                          </p:cTn>
                        </p:par>
                        <p:par>
                          <p:cTn id="45" fill="hold" nodeType="afterGroup">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99489"/>
                                        </p:tgtEl>
                                        <p:attrNameLst>
                                          <p:attrName>style.visibility</p:attrName>
                                        </p:attrNameLst>
                                      </p:cBhvr>
                                      <p:to>
                                        <p:strVal val="visible"/>
                                      </p:to>
                                    </p:set>
                                    <p:animEffect transition="in" filter="wipe(up)">
                                      <p:cBhvr>
                                        <p:cTn id="48" dur="500"/>
                                        <p:tgtEl>
                                          <p:spTgt spid="99489"/>
                                        </p:tgtEl>
                                      </p:cBhvr>
                                    </p:animEffect>
                                  </p:childTnLst>
                                </p:cTn>
                              </p:par>
                            </p:childTnLst>
                          </p:cTn>
                        </p:par>
                        <p:par>
                          <p:cTn id="49" fill="hold" nodeType="afterGroup">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99488"/>
                                        </p:tgtEl>
                                        <p:attrNameLst>
                                          <p:attrName>style.visibility</p:attrName>
                                        </p:attrNameLst>
                                      </p:cBhvr>
                                      <p:to>
                                        <p:strVal val="visible"/>
                                      </p:to>
                                    </p:set>
                                    <p:animEffect transition="in" filter="wipe(up)">
                                      <p:cBhvr>
                                        <p:cTn id="52" dur="500"/>
                                        <p:tgtEl>
                                          <p:spTgt spid="994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99478">
                                            <p:txEl>
                                              <p:pRg st="0" end="0"/>
                                            </p:txEl>
                                          </p:spTgt>
                                        </p:tgtEl>
                                        <p:attrNameLst>
                                          <p:attrName>style.visibility</p:attrName>
                                        </p:attrNameLst>
                                      </p:cBhvr>
                                      <p:to>
                                        <p:strVal val="visible"/>
                                      </p:to>
                                    </p:set>
                                    <p:animEffect transition="in" filter="wipe(up)">
                                      <p:cBhvr>
                                        <p:cTn id="57" dur="500"/>
                                        <p:tgtEl>
                                          <p:spTgt spid="99478">
                                            <p:txEl>
                                              <p:pRg st="0" end="0"/>
                                            </p:txEl>
                                          </p:spTgt>
                                        </p:tgtEl>
                                      </p:cBhvr>
                                    </p:animEffect>
                                  </p:childTnLst>
                                </p:cTn>
                              </p:par>
                            </p:childTnLst>
                          </p:cTn>
                        </p:par>
                        <p:par>
                          <p:cTn id="58" fill="hold" nodeType="afterGroup">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99482"/>
                                        </p:tgtEl>
                                        <p:attrNameLst>
                                          <p:attrName>style.visibility</p:attrName>
                                        </p:attrNameLst>
                                      </p:cBhvr>
                                      <p:to>
                                        <p:strVal val="visible"/>
                                      </p:to>
                                    </p:set>
                                    <p:animEffect transition="in" filter="wipe(up)">
                                      <p:cBhvr>
                                        <p:cTn id="61" dur="500"/>
                                        <p:tgtEl>
                                          <p:spTgt spid="99482"/>
                                        </p:tgtEl>
                                      </p:cBhvr>
                                    </p:animEffect>
                                  </p:childTnLst>
                                </p:cTn>
                              </p:par>
                            </p:childTnLst>
                          </p:cTn>
                        </p:par>
                        <p:par>
                          <p:cTn id="62" fill="hold" nodeType="afterGroup">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99483"/>
                                        </p:tgtEl>
                                        <p:attrNameLst>
                                          <p:attrName>style.visibility</p:attrName>
                                        </p:attrNameLst>
                                      </p:cBhvr>
                                      <p:to>
                                        <p:strVal val="visible"/>
                                      </p:to>
                                    </p:set>
                                    <p:animEffect transition="in" filter="wipe(up)">
                                      <p:cBhvr>
                                        <p:cTn id="65" dur="500"/>
                                        <p:tgtEl>
                                          <p:spTgt spid="9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4" autoUpdateAnimBg="0"/>
      <p:bldP spid="99476" grpId="0" animBg="1" autoUpdateAnimBg="0"/>
      <p:bldP spid="99477" grpId="0" build="p" bldLvl="4" autoUpdateAnimBg="0"/>
      <p:bldP spid="99478" grpId="0" build="p" bldLvl="4" autoUpdateAnimBg="0" advAuto="0"/>
      <p:bldP spid="99479" grpId="0" build="p" bldLvl="4" autoUpdateAnimBg="0" advAuto="0"/>
      <p:bldP spid="99480" grpId="0" animBg="1"/>
      <p:bldP spid="99481" grpId="0" animBg="1"/>
      <p:bldP spid="99482" grpId="0" animBg="1"/>
      <p:bldP spid="99483" grpId="0" animBg="1"/>
      <p:bldP spid="99488" grpId="0" animBg="1"/>
      <p:bldP spid="994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1</a:t>
            </a:r>
            <a:endParaRPr lang="en-GB" dirty="0"/>
          </a:p>
        </p:txBody>
      </p:sp>
      <p:sp>
        <p:nvSpPr>
          <p:cNvPr id="3" name="Content Placeholder 2"/>
          <p:cNvSpPr>
            <a:spLocks noGrp="1"/>
          </p:cNvSpPr>
          <p:nvPr>
            <p:ph idx="1"/>
          </p:nvPr>
        </p:nvSpPr>
        <p:spPr>
          <a:xfrm>
            <a:off x="162046" y="1030147"/>
            <a:ext cx="8831482" cy="5660020"/>
          </a:xfrm>
        </p:spPr>
        <p:txBody>
          <a:bodyPr/>
          <a:lstStyle/>
          <a:p>
            <a:pPr marL="0" indent="0">
              <a:buNone/>
            </a:pPr>
            <a:r>
              <a:rPr lang="en-GB" sz="1600" dirty="0">
                <a:solidFill>
                  <a:schemeClr val="tx1"/>
                </a:solidFill>
              </a:rPr>
              <a:t>You have just started work, you are paid monthly straight into your bank account. Your take home pay is </a:t>
            </a:r>
            <a:r>
              <a:rPr lang="en-GB" sz="1600" b="1" dirty="0">
                <a:solidFill>
                  <a:schemeClr val="tx1"/>
                </a:solidFill>
              </a:rPr>
              <a:t>£600 each month</a:t>
            </a:r>
            <a:r>
              <a:rPr lang="en-GB" sz="1600" dirty="0">
                <a:solidFill>
                  <a:schemeClr val="tx1"/>
                </a:solidFill>
              </a:rPr>
              <a:t>. There is </a:t>
            </a:r>
            <a:r>
              <a:rPr lang="en-GB" sz="1600" b="1" dirty="0">
                <a:solidFill>
                  <a:schemeClr val="tx1"/>
                </a:solidFill>
              </a:rPr>
              <a:t>no Opening Balance </a:t>
            </a:r>
            <a:r>
              <a:rPr lang="en-GB" sz="1600" b="1" dirty="0" smtClean="0">
                <a:solidFill>
                  <a:schemeClr val="tx1"/>
                </a:solidFill>
              </a:rPr>
              <a:t>in </a:t>
            </a:r>
            <a:r>
              <a:rPr lang="en-GB" sz="1600" b="1" dirty="0">
                <a:solidFill>
                  <a:schemeClr val="tx1"/>
                </a:solidFill>
              </a:rPr>
              <a:t>January</a:t>
            </a:r>
            <a:r>
              <a:rPr lang="en-GB" sz="1600" dirty="0">
                <a:solidFill>
                  <a:schemeClr val="tx1"/>
                </a:solidFill>
              </a:rPr>
              <a:t>.</a:t>
            </a:r>
          </a:p>
          <a:p>
            <a:endParaRPr lang="en-GB" sz="1600" dirty="0">
              <a:solidFill>
                <a:schemeClr val="tx1"/>
              </a:solidFill>
            </a:endParaRPr>
          </a:p>
          <a:p>
            <a:r>
              <a:rPr lang="en-GB" sz="1600" dirty="0">
                <a:solidFill>
                  <a:schemeClr val="tx1"/>
                </a:solidFill>
              </a:rPr>
              <a:t>YOUR TASK IS TO USE </a:t>
            </a:r>
            <a:r>
              <a:rPr lang="en-GB" sz="1600" dirty="0" smtClean="0">
                <a:solidFill>
                  <a:schemeClr val="tx1"/>
                </a:solidFill>
              </a:rPr>
              <a:t>THE INFORMATION </a:t>
            </a:r>
            <a:r>
              <a:rPr lang="en-GB" sz="1600" dirty="0">
                <a:solidFill>
                  <a:schemeClr val="tx1"/>
                </a:solidFill>
              </a:rPr>
              <a:t>BELOW TO FILL IN </a:t>
            </a:r>
            <a:r>
              <a:rPr lang="en-GB" sz="1600" dirty="0" smtClean="0">
                <a:solidFill>
                  <a:schemeClr val="tx1"/>
                </a:solidFill>
              </a:rPr>
              <a:t>THE CASHFLOW </a:t>
            </a:r>
            <a:r>
              <a:rPr lang="en-GB" sz="1600" dirty="0">
                <a:solidFill>
                  <a:schemeClr val="tx1"/>
                </a:solidFill>
              </a:rPr>
              <a:t>FORECAST FOR THE NEXT 6 MONTHS.</a:t>
            </a:r>
          </a:p>
          <a:p>
            <a:endParaRPr lang="en-GB" sz="1600" dirty="0">
              <a:solidFill>
                <a:schemeClr val="tx1"/>
              </a:solidFill>
            </a:endParaRPr>
          </a:p>
          <a:p>
            <a:r>
              <a:rPr lang="en-GB" sz="1600" dirty="0">
                <a:solidFill>
                  <a:schemeClr val="tx1"/>
                </a:solidFill>
              </a:rPr>
              <a:t>You are aware of the following changes that may arise over the next 6 months.</a:t>
            </a:r>
          </a:p>
          <a:p>
            <a:pPr marL="0" indent="0">
              <a:buNone/>
            </a:pPr>
            <a:endParaRPr lang="en-GB" sz="1600" dirty="0">
              <a:solidFill>
                <a:schemeClr val="tx1"/>
              </a:solidFill>
            </a:endParaRPr>
          </a:p>
          <a:p>
            <a:pPr lvl="0"/>
            <a:r>
              <a:rPr lang="en-GB" sz="1600" dirty="0">
                <a:solidFill>
                  <a:schemeClr val="tx1"/>
                </a:solidFill>
              </a:rPr>
              <a:t>You will be getting a pay rise in April that will see your pay increase by £30 from April onwards.</a:t>
            </a:r>
          </a:p>
          <a:p>
            <a:pPr lvl="0"/>
            <a:r>
              <a:rPr lang="en-GB" sz="1600" dirty="0">
                <a:solidFill>
                  <a:schemeClr val="tx1"/>
                </a:solidFill>
              </a:rPr>
              <a:t>You will be receiving a gift voucher of £50 in May for your birthday</a:t>
            </a:r>
          </a:p>
          <a:p>
            <a:pPr lvl="0"/>
            <a:r>
              <a:rPr lang="en-GB" sz="1600" dirty="0">
                <a:solidFill>
                  <a:schemeClr val="tx1"/>
                </a:solidFill>
              </a:rPr>
              <a:t>You spend approximately £170 each month on food.</a:t>
            </a:r>
          </a:p>
          <a:p>
            <a:pPr lvl="0"/>
            <a:r>
              <a:rPr lang="en-GB" sz="1600" dirty="0">
                <a:solidFill>
                  <a:schemeClr val="tx1"/>
                </a:solidFill>
              </a:rPr>
              <a:t>Transport getting to and from work costs £120 each month. In May you will be getting a lift to and from work so you only have to pay the person giving you the lift £50 each month.</a:t>
            </a:r>
          </a:p>
          <a:p>
            <a:pPr lvl="0"/>
            <a:r>
              <a:rPr lang="en-GB" sz="1600" dirty="0">
                <a:solidFill>
                  <a:schemeClr val="tx1"/>
                </a:solidFill>
              </a:rPr>
              <a:t>Socialising is a heavy expense. It is £200 each month and you expect it to rise to £220 in April, £250 in May and £275 in June.</a:t>
            </a:r>
          </a:p>
          <a:p>
            <a:pPr lvl="0"/>
            <a:r>
              <a:rPr lang="en-GB" sz="1600" dirty="0">
                <a:solidFill>
                  <a:schemeClr val="tx1"/>
                </a:solidFill>
              </a:rPr>
              <a:t>Presents are £20 in March, £35 in June.</a:t>
            </a:r>
          </a:p>
          <a:p>
            <a:pPr lvl="0"/>
            <a:r>
              <a:rPr lang="en-GB" sz="1600" dirty="0">
                <a:solidFill>
                  <a:schemeClr val="tx1"/>
                </a:solidFill>
              </a:rPr>
              <a:t>Others are expected to be £30 each month.</a:t>
            </a:r>
          </a:p>
          <a:p>
            <a:endParaRPr lang="en-GB" sz="1600" dirty="0"/>
          </a:p>
        </p:txBody>
      </p:sp>
    </p:spTree>
    <p:extLst>
      <p:ext uri="{BB962C8B-B14F-4D97-AF65-F5344CB8AC3E}">
        <p14:creationId xmlns:p14="http://schemas.microsoft.com/office/powerpoint/2010/main" val="36122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Template to follow</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5656798"/>
              </p:ext>
            </p:extLst>
          </p:nvPr>
        </p:nvGraphicFramePr>
        <p:xfrm>
          <a:off x="497713" y="1307934"/>
          <a:ext cx="8102278" cy="4595150"/>
        </p:xfrm>
        <a:graphic>
          <a:graphicData uri="http://schemas.openxmlformats.org/drawingml/2006/table">
            <a:tbl>
              <a:tblPr/>
              <a:tblGrid>
                <a:gridCol w="2430569"/>
                <a:gridCol w="971770"/>
                <a:gridCol w="972914"/>
                <a:gridCol w="971770"/>
                <a:gridCol w="972914"/>
                <a:gridCol w="810571"/>
                <a:gridCol w="971770"/>
              </a:tblGrid>
              <a:tr h="270303">
                <a:tc>
                  <a:txBody>
                    <a:bodyPr/>
                    <a:lstStyle/>
                    <a:p>
                      <a:pPr>
                        <a:spcAft>
                          <a:spcPts val="0"/>
                        </a:spcAft>
                      </a:pPr>
                      <a:r>
                        <a:rPr lang="en-GB" sz="1600" b="1">
                          <a:effectLst/>
                          <a:latin typeface="Times New Roman"/>
                          <a:ea typeface="Times New Roman"/>
                        </a:rPr>
                        <a:t> </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200" b="1">
                          <a:effectLst/>
                          <a:latin typeface="Times New Roman"/>
                          <a:ea typeface="Times New Roman"/>
                        </a:rPr>
                        <a:t>JAN</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effectLst/>
                          <a:latin typeface="Times New Roman"/>
                          <a:ea typeface="Times New Roman"/>
                        </a:rPr>
                        <a:t>FEB</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effectLst/>
                          <a:latin typeface="Times New Roman"/>
                          <a:ea typeface="Times New Roman"/>
                        </a:rPr>
                        <a:t>MAR</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effectLst/>
                          <a:latin typeface="Times New Roman"/>
                          <a:ea typeface="Times New Roman"/>
                        </a:rPr>
                        <a:t>APR</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effectLst/>
                          <a:latin typeface="Times New Roman"/>
                          <a:ea typeface="Times New Roman"/>
                        </a:rPr>
                        <a:t>MAY</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effectLst/>
                          <a:latin typeface="Times New Roman"/>
                          <a:ea typeface="Times New Roman"/>
                        </a:rPr>
                        <a:t>JUN</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b="1">
                          <a:effectLst/>
                          <a:latin typeface="Times New Roman"/>
                        </a:rPr>
                        <a:t>CASH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en-GB" sz="1600" b="1">
                          <a:effectLst/>
                          <a:latin typeface="Times New Roman"/>
                          <a:ea typeface="Times New Roman"/>
                        </a:rPr>
                        <a:t> </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40605">
                <a:tc>
                  <a:txBody>
                    <a:bodyPr/>
                    <a:lstStyle/>
                    <a:p>
                      <a:pPr>
                        <a:spcAft>
                          <a:spcPts val="0"/>
                        </a:spcAft>
                      </a:pPr>
                      <a:r>
                        <a:rPr lang="en-GB" sz="1600" b="1">
                          <a:effectLst/>
                          <a:latin typeface="Times New Roman"/>
                        </a:rPr>
                        <a:t>OPENING BALANCE B/F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b="0">
                          <a:effectLst/>
                          <a:latin typeface="Times New Roman"/>
                        </a:rPr>
                        <a:t>WAGES</a:t>
                      </a:r>
                      <a:endParaRPr lang="en-GB" sz="1600" b="1">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a:effectLst/>
                          <a:latin typeface="Times New Roman"/>
                          <a:ea typeface="Times New Roman"/>
                        </a:rPr>
                        <a:t>OTHERS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b="1">
                          <a:effectLst/>
                          <a:latin typeface="Times New Roman"/>
                        </a:rPr>
                        <a:t>TOTAL CASH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b="1">
                          <a:effectLst/>
                          <a:latin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0303">
                <a:tc>
                  <a:txBody>
                    <a:bodyPr/>
                    <a:lstStyle/>
                    <a:p>
                      <a:pPr>
                        <a:spcAft>
                          <a:spcPts val="0"/>
                        </a:spcAft>
                      </a:pPr>
                      <a:r>
                        <a:rPr lang="en-GB" sz="1600" b="1">
                          <a:effectLst/>
                          <a:latin typeface="Times New Roman"/>
                        </a:rPr>
                        <a:t>CASH 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a:effectLst/>
                          <a:latin typeface="Times New Roman"/>
                          <a:ea typeface="Times New Roman"/>
                        </a:rPr>
                        <a:t>TRANSPORT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a:effectLst/>
                          <a:latin typeface="Times New Roman"/>
                          <a:ea typeface="Times New Roman"/>
                        </a:rPr>
                        <a:t>FOOD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a:effectLst/>
                          <a:latin typeface="Times New Roman"/>
                          <a:ea typeface="Times New Roman"/>
                        </a:rPr>
                        <a:t>SOCIALISING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a:effectLst/>
                          <a:latin typeface="Times New Roman"/>
                          <a:ea typeface="Times New Roman"/>
                        </a:rPr>
                        <a:t>PRESENTS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a:effectLst/>
                          <a:latin typeface="Times New Roman"/>
                          <a:ea typeface="Times New Roman"/>
                        </a:rPr>
                        <a:t>OTHERS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b="1">
                          <a:effectLst/>
                          <a:latin typeface="Times New Roman"/>
                        </a:rPr>
                        <a:t>TOTAL CASH 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b="0">
                          <a:effectLst/>
                          <a:latin typeface="Times New Roman"/>
                        </a:rPr>
                        <a:t> </a:t>
                      </a:r>
                      <a:endParaRPr lang="en-GB" sz="1600" b="1">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03">
                <a:tc>
                  <a:txBody>
                    <a:bodyPr/>
                    <a:lstStyle/>
                    <a:p>
                      <a:pPr>
                        <a:spcAft>
                          <a:spcPts val="0"/>
                        </a:spcAft>
                      </a:pPr>
                      <a:r>
                        <a:rPr lang="en-GB" sz="1600" b="1">
                          <a:effectLst/>
                          <a:latin typeface="Times New Roman"/>
                        </a:rPr>
                        <a:t>BALANCE C/F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5667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491456"/>
          <a:ext cx="6781800" cy="4076700"/>
        </p:xfrm>
        <a:graphic>
          <a:graphicData uri="http://schemas.openxmlformats.org/drawingml/2006/table">
            <a:tbl>
              <a:tblPr>
                <a:tableStyleId>{5C22544A-7EE6-4342-B048-85BDC9FD1C3A}</a:tableStyleId>
              </a:tblPr>
              <a:tblGrid>
                <a:gridCol w="1143000"/>
                <a:gridCol w="1981200"/>
                <a:gridCol w="609600"/>
                <a:gridCol w="609600"/>
                <a:gridCol w="609600"/>
                <a:gridCol w="609600"/>
                <a:gridCol w="609600"/>
                <a:gridCol w="609600"/>
              </a:tblGrid>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endParaRPr lang="en-GB" sz="1400" b="0" i="0" u="none" strike="noStrike">
                        <a:effectLst/>
                        <a:latin typeface="Times New Roman"/>
                      </a:endParaRPr>
                    </a:p>
                  </a:txBody>
                  <a:tcPr marL="9525" marR="9525" marT="9525" marB="0"/>
                </a:tc>
                <a:tc>
                  <a:txBody>
                    <a:bodyPr/>
                    <a:lstStyle/>
                    <a:p>
                      <a:pPr algn="l" fontAlgn="t"/>
                      <a:r>
                        <a:rPr lang="en-GB" sz="1400" u="none" strike="noStrike">
                          <a:effectLst/>
                        </a:rPr>
                        <a:t>JAN</a:t>
                      </a:r>
                      <a:endParaRPr lang="en-GB" sz="1400" b="1" i="0" u="none" strike="noStrike">
                        <a:effectLst/>
                        <a:latin typeface="Times New Roman"/>
                      </a:endParaRPr>
                    </a:p>
                  </a:txBody>
                  <a:tcPr marL="9525" marR="9525" marT="9525" marB="0"/>
                </a:tc>
                <a:tc>
                  <a:txBody>
                    <a:bodyPr/>
                    <a:lstStyle/>
                    <a:p>
                      <a:pPr algn="l" fontAlgn="t"/>
                      <a:r>
                        <a:rPr lang="en-GB" sz="1400" u="none" strike="noStrike">
                          <a:effectLst/>
                        </a:rPr>
                        <a:t>FEB</a:t>
                      </a:r>
                      <a:endParaRPr lang="en-GB" sz="1400" b="1" i="0" u="none" strike="noStrike">
                        <a:effectLst/>
                        <a:latin typeface="Times New Roman"/>
                      </a:endParaRPr>
                    </a:p>
                  </a:txBody>
                  <a:tcPr marL="9525" marR="9525" marT="9525" marB="0"/>
                </a:tc>
                <a:tc>
                  <a:txBody>
                    <a:bodyPr/>
                    <a:lstStyle/>
                    <a:p>
                      <a:pPr algn="l" fontAlgn="t"/>
                      <a:r>
                        <a:rPr lang="en-GB" sz="1400" u="none" strike="noStrike">
                          <a:effectLst/>
                        </a:rPr>
                        <a:t>MAR</a:t>
                      </a:r>
                      <a:endParaRPr lang="en-GB" sz="1400" b="1" i="0" u="none" strike="noStrike">
                        <a:effectLst/>
                        <a:latin typeface="Times New Roman"/>
                      </a:endParaRPr>
                    </a:p>
                  </a:txBody>
                  <a:tcPr marL="9525" marR="9525" marT="9525" marB="0"/>
                </a:tc>
                <a:tc>
                  <a:txBody>
                    <a:bodyPr/>
                    <a:lstStyle/>
                    <a:p>
                      <a:pPr algn="l" fontAlgn="t"/>
                      <a:r>
                        <a:rPr lang="en-GB" sz="1400" u="none" strike="noStrike">
                          <a:effectLst/>
                        </a:rPr>
                        <a:t>APR</a:t>
                      </a:r>
                      <a:endParaRPr lang="en-GB" sz="1400" b="1" i="0" u="none" strike="noStrike">
                        <a:effectLst/>
                        <a:latin typeface="Times New Roman"/>
                      </a:endParaRPr>
                    </a:p>
                  </a:txBody>
                  <a:tcPr marL="9525" marR="9525" marT="9525" marB="0"/>
                </a:tc>
                <a:tc>
                  <a:txBody>
                    <a:bodyPr/>
                    <a:lstStyle/>
                    <a:p>
                      <a:pPr algn="l" fontAlgn="t"/>
                      <a:r>
                        <a:rPr lang="en-GB" sz="1400" u="none" strike="noStrike">
                          <a:effectLst/>
                        </a:rPr>
                        <a:t>MAY</a:t>
                      </a:r>
                      <a:endParaRPr lang="en-GB" sz="1400" b="1" i="0" u="none" strike="noStrike">
                        <a:effectLst/>
                        <a:latin typeface="Times New Roman"/>
                      </a:endParaRPr>
                    </a:p>
                  </a:txBody>
                  <a:tcPr marL="9525" marR="9525" marT="9525" marB="0"/>
                </a:tc>
                <a:tc>
                  <a:txBody>
                    <a:bodyPr/>
                    <a:lstStyle/>
                    <a:p>
                      <a:pPr algn="l" fontAlgn="t"/>
                      <a:r>
                        <a:rPr lang="en-GB" sz="1400" u="none" strike="noStrike">
                          <a:effectLst/>
                        </a:rPr>
                        <a:t>JUN</a:t>
                      </a:r>
                      <a:endParaRPr lang="en-GB" sz="1400" b="1" i="0" u="none" strike="noStrike">
                        <a:effectLst/>
                        <a:latin typeface="Times New Roman"/>
                      </a:endParaRPr>
                    </a:p>
                  </a:txBody>
                  <a:tcPr marL="9525" marR="9525" marT="9525" marB="0"/>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CASH IN</a:t>
                      </a:r>
                      <a:endParaRPr lang="en-GB" sz="1400" b="1" i="0" u="none" strike="noStrike">
                        <a:effectLst/>
                        <a:latin typeface="Times New Roman"/>
                      </a:endParaRPr>
                    </a:p>
                  </a:txBody>
                  <a:tcPr marL="9525" marR="9525" marT="9525" marB="0"/>
                </a:tc>
                <a:tc>
                  <a:txBody>
                    <a:bodyPr/>
                    <a:lstStyle/>
                    <a:p>
                      <a:pPr algn="l" fontAlgn="b"/>
                      <a:endParaRPr lang="en-GB" sz="1400" b="0" i="0" u="none" strike="noStrike">
                        <a:effectLst/>
                        <a:latin typeface="Arial"/>
                      </a:endParaRPr>
                    </a:p>
                  </a:txBody>
                  <a:tcPr marL="9525" marR="9525" marT="9525" marB="0" anchor="b"/>
                </a:tc>
                <a:tc>
                  <a:txBody>
                    <a:bodyPr/>
                    <a:lstStyle/>
                    <a:p>
                      <a:pPr algn="l" fontAlgn="b"/>
                      <a:endParaRPr lang="en-GB" sz="1400" b="0" i="0" u="none" strike="noStrike">
                        <a:effectLst/>
                        <a:latin typeface="Arial"/>
                      </a:endParaRPr>
                    </a:p>
                  </a:txBody>
                  <a:tcPr marL="9525" marR="9525" marT="9525" marB="0" anchor="b"/>
                </a:tc>
                <a:tc>
                  <a:txBody>
                    <a:bodyPr/>
                    <a:lstStyle/>
                    <a:p>
                      <a:pPr algn="l" fontAlgn="b"/>
                      <a:endParaRPr lang="en-GB" sz="1400" b="0" i="0" u="none" strike="noStrike">
                        <a:effectLst/>
                        <a:latin typeface="Arial"/>
                      </a:endParaRPr>
                    </a:p>
                  </a:txBody>
                  <a:tcPr marL="9525" marR="9525" marT="9525" marB="0" anchor="b"/>
                </a:tc>
                <a:tc>
                  <a:txBody>
                    <a:bodyPr/>
                    <a:lstStyle/>
                    <a:p>
                      <a:pPr algn="l" fontAlgn="b"/>
                      <a:endParaRPr lang="en-GB" sz="1400" b="0" i="0" u="none" strike="noStrike">
                        <a:effectLst/>
                        <a:latin typeface="Arial"/>
                      </a:endParaRPr>
                    </a:p>
                  </a:txBody>
                  <a:tcPr marL="9525" marR="9525" marT="9525" marB="0" anchor="b"/>
                </a:tc>
                <a:tc>
                  <a:txBody>
                    <a:bodyPr/>
                    <a:lstStyle/>
                    <a:p>
                      <a:pPr algn="l" fontAlgn="b"/>
                      <a:endParaRPr lang="en-GB" sz="1400" b="0" i="0" u="none" strike="noStrike">
                        <a:effectLst/>
                        <a:latin typeface="Arial"/>
                      </a:endParaRPr>
                    </a:p>
                  </a:txBody>
                  <a:tcPr marL="9525" marR="9525" marT="9525" marB="0" anchor="b"/>
                </a:tc>
                <a:tc>
                  <a:txBody>
                    <a:bodyPr/>
                    <a:lstStyle/>
                    <a:p>
                      <a:pPr algn="l" fontAlgn="b"/>
                      <a:endParaRPr lang="en-GB" sz="1400" b="0" i="0" u="none" strike="noStrike">
                        <a:effectLst/>
                        <a:latin typeface="Arial"/>
                      </a:endParaRPr>
                    </a:p>
                  </a:txBody>
                  <a:tcPr marL="9525" marR="9525" marT="9525" marB="0" anchor="b"/>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WAGES</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630</a:t>
                      </a:r>
                      <a:endParaRPr lang="en-GB" sz="1400" b="0" i="0" u="none" strike="noStrike">
                        <a:effectLst/>
                        <a:latin typeface="Times New Roman"/>
                      </a:endParaRPr>
                    </a:p>
                  </a:txBody>
                  <a:tcPr marL="9525" marR="9525" marT="9525" marB="0"/>
                </a:tc>
              </a:tr>
              <a:tr h="247650">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OTHERS</a:t>
                      </a:r>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50</a:t>
                      </a:r>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r>
              <a:tr h="238125">
                <a:tc>
                  <a:txBody>
                    <a:bodyPr/>
                    <a:lstStyle/>
                    <a:p>
                      <a:pPr algn="ctr" fontAlgn="b"/>
                      <a:r>
                        <a:rPr lang="en-GB" sz="1400" u="none" strike="noStrike">
                          <a:effectLst/>
                        </a:rPr>
                        <a:t>A</a:t>
                      </a:r>
                      <a:endParaRPr lang="en-GB" sz="1400" b="1" i="0" u="none" strike="noStrike">
                        <a:effectLst/>
                        <a:latin typeface="Arial"/>
                      </a:endParaRPr>
                    </a:p>
                  </a:txBody>
                  <a:tcPr marL="9525" marR="9525" marT="9525" marB="0" anchor="b"/>
                </a:tc>
                <a:tc>
                  <a:txBody>
                    <a:bodyPr/>
                    <a:lstStyle/>
                    <a:p>
                      <a:pPr algn="l" fontAlgn="t"/>
                      <a:r>
                        <a:rPr lang="en-GB" sz="1400" u="none" strike="noStrike">
                          <a:effectLst/>
                        </a:rPr>
                        <a:t>TOTAL CASH IN</a:t>
                      </a:r>
                      <a:endParaRPr lang="en-GB" sz="1400" b="1" i="0" u="none" strike="noStrike">
                        <a:effectLst/>
                        <a:latin typeface="Times New Roman"/>
                      </a:endParaRPr>
                    </a:p>
                  </a:txBody>
                  <a:tcPr marL="9525" marR="9525" marT="9525" marB="0"/>
                </a:tc>
                <a:tc>
                  <a:txBody>
                    <a:bodyPr/>
                    <a:lstStyle/>
                    <a:p>
                      <a:pPr algn="r" fontAlgn="t"/>
                      <a:r>
                        <a:rPr lang="en-GB" sz="1400" u="none" strike="noStrike">
                          <a:effectLst/>
                        </a:rPr>
                        <a:t>600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680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630</a:t>
                      </a:r>
                      <a:endParaRPr lang="en-GB" sz="1400" b="0" i="0" u="none" strike="noStrike">
                        <a:effectLst/>
                        <a:latin typeface="Times New Roman"/>
                      </a:endParaRPr>
                    </a:p>
                  </a:txBody>
                  <a:tcPr marL="9525" marR="9525" marT="9525" marB="0"/>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endParaRPr lang="en-GB" sz="1400" b="1" i="0" u="none" strike="noStrike">
                        <a:effectLst/>
                        <a:latin typeface="Times New Roman"/>
                      </a:endParaRPr>
                    </a:p>
                  </a:txBody>
                  <a:tcPr marL="9525" marR="9525" marT="9525" marB="0"/>
                </a:tc>
                <a:tc gridSpan="6">
                  <a:txBody>
                    <a:bodyPr/>
                    <a:lstStyle/>
                    <a:p>
                      <a:pPr algn="l" fontAlgn="t"/>
                      <a:endParaRPr lang="en-GB" sz="1400" b="0" i="0" u="none" strike="noStrike">
                        <a:effectLst/>
                        <a:latin typeface="Times New Roman"/>
                      </a:endParaRPr>
                    </a:p>
                  </a:txBody>
                  <a:tcPr marL="9525" marR="9525" marT="9525"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CASH OUT</a:t>
                      </a:r>
                      <a:endParaRPr lang="en-GB" sz="1400" b="1"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TRANSPORT</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50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120</a:t>
                      </a:r>
                      <a:endParaRPr lang="en-GB" sz="1400" b="0" i="0" u="none" strike="noStrike">
                        <a:effectLst/>
                        <a:latin typeface="Times New Roman"/>
                      </a:endParaRPr>
                    </a:p>
                  </a:txBody>
                  <a:tcPr marL="9525" marR="9525" marT="9525" marB="0"/>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FOOD</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170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170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170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170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170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170</a:t>
                      </a:r>
                      <a:endParaRPr lang="en-GB" sz="1400" b="0" i="0" u="none" strike="noStrike">
                        <a:effectLst/>
                        <a:latin typeface="Times New Roman"/>
                      </a:endParaRPr>
                    </a:p>
                  </a:txBody>
                  <a:tcPr marL="9525" marR="9525" marT="9525" marB="0"/>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SOCIALISING</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250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275</a:t>
                      </a:r>
                      <a:endParaRPr lang="en-GB" sz="1400" b="0" i="0" u="none" strike="noStrike">
                        <a:effectLst/>
                        <a:latin typeface="Times New Roman"/>
                      </a:endParaRPr>
                    </a:p>
                  </a:txBody>
                  <a:tcPr marL="9525" marR="9525" marT="9525" marB="0"/>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PRESENTS</a:t>
                      </a:r>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20</a:t>
                      </a:r>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35</a:t>
                      </a:r>
                      <a:endParaRPr lang="en-GB" sz="1400" b="0" i="0" u="none" strike="noStrike">
                        <a:effectLst/>
                        <a:latin typeface="Times New Roman"/>
                      </a:endParaRPr>
                    </a:p>
                  </a:txBody>
                  <a:tcPr marL="9525" marR="9525" marT="9525" marB="0"/>
                </a:tc>
              </a:tr>
              <a:tr h="238125">
                <a:tc>
                  <a:txBody>
                    <a:bodyPr/>
                    <a:lstStyle/>
                    <a:p>
                      <a:pPr algn="ctr" fontAlgn="b"/>
                      <a:endParaRPr lang="en-GB" sz="1400" b="1" i="0" u="none" strike="noStrike">
                        <a:effectLst/>
                        <a:latin typeface="Arial"/>
                      </a:endParaRPr>
                    </a:p>
                  </a:txBody>
                  <a:tcPr marL="9525" marR="9525" marT="9525" marB="0" anchor="b"/>
                </a:tc>
                <a:tc>
                  <a:txBody>
                    <a:bodyPr/>
                    <a:lstStyle/>
                    <a:p>
                      <a:pPr algn="l" fontAlgn="t"/>
                      <a:r>
                        <a:rPr lang="en-GB" sz="1400" u="none" strike="noStrike">
                          <a:effectLst/>
                        </a:rPr>
                        <a:t>OTHERS</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30</a:t>
                      </a:r>
                      <a:endParaRPr lang="en-GB" sz="1400" b="0" i="0" u="none" strike="noStrike">
                        <a:effectLst/>
                        <a:latin typeface="Times New Roman"/>
                      </a:endParaRPr>
                    </a:p>
                  </a:txBody>
                  <a:tcPr marL="9525" marR="9525" marT="9525" marB="0"/>
                </a:tc>
              </a:tr>
              <a:tr h="247650">
                <a:tc>
                  <a:txBody>
                    <a:bodyPr/>
                    <a:lstStyle/>
                    <a:p>
                      <a:pPr algn="ctr" fontAlgn="b"/>
                      <a:r>
                        <a:rPr lang="en-GB" sz="1400" u="none" strike="noStrike">
                          <a:effectLst/>
                        </a:rPr>
                        <a:t>B</a:t>
                      </a:r>
                      <a:endParaRPr lang="en-GB" sz="1400" b="1" i="0" u="none" strike="noStrike">
                        <a:effectLst/>
                        <a:latin typeface="Arial"/>
                      </a:endParaRPr>
                    </a:p>
                  </a:txBody>
                  <a:tcPr marL="9525" marR="9525" marT="9525" marB="0" anchor="b"/>
                </a:tc>
                <a:tc>
                  <a:txBody>
                    <a:bodyPr/>
                    <a:lstStyle/>
                    <a:p>
                      <a:pPr algn="l" fontAlgn="t"/>
                      <a:r>
                        <a:rPr lang="en-GB" sz="1400" u="none" strike="noStrike">
                          <a:effectLst/>
                        </a:rPr>
                        <a:t>TOTAL CASH OUT</a:t>
                      </a:r>
                      <a:endParaRPr lang="en-GB" sz="1400" b="1" i="0" u="none" strike="noStrike">
                        <a:effectLst/>
                        <a:latin typeface="Times New Roman"/>
                      </a:endParaRPr>
                    </a:p>
                  </a:txBody>
                  <a:tcPr marL="9525" marR="9525" marT="9525" marB="0"/>
                </a:tc>
                <a:tc>
                  <a:txBody>
                    <a:bodyPr/>
                    <a:lstStyle/>
                    <a:p>
                      <a:pPr algn="r" fontAlgn="t"/>
                      <a:r>
                        <a:rPr lang="en-GB" sz="1400" u="none" strike="noStrike">
                          <a:effectLst/>
                        </a:rPr>
                        <a:t>520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520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540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540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500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630</a:t>
                      </a:r>
                      <a:endParaRPr lang="en-GB" sz="1400" b="0" i="0" u="none" strike="noStrike">
                        <a:effectLst/>
                        <a:latin typeface="Times New Roman"/>
                      </a:endParaRPr>
                    </a:p>
                  </a:txBody>
                  <a:tcPr marL="9525" marR="9525" marT="9525" marB="0"/>
                </a:tc>
              </a:tr>
              <a:tr h="247650">
                <a:tc>
                  <a:txBody>
                    <a:bodyPr/>
                    <a:lstStyle/>
                    <a:p>
                      <a:pPr algn="ctr" fontAlgn="b"/>
                      <a:endParaRPr lang="en-GB" sz="1400" b="1" i="0" u="none" strike="noStrike">
                        <a:effectLst/>
                        <a:latin typeface="Arial"/>
                      </a:endParaRPr>
                    </a:p>
                  </a:txBody>
                  <a:tcPr marL="9525" marR="9525" marT="9525" marB="0" anchor="b"/>
                </a:tc>
                <a:tc>
                  <a:txBody>
                    <a:bodyPr/>
                    <a:lstStyle/>
                    <a:p>
                      <a:pPr algn="l" fontAlgn="t"/>
                      <a:endParaRPr lang="en-GB" sz="1400" b="1"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c>
                  <a:txBody>
                    <a:bodyPr/>
                    <a:lstStyle/>
                    <a:p>
                      <a:pPr algn="l" fontAlgn="t"/>
                      <a:endParaRPr lang="en-GB" sz="1400" b="0" i="0" u="none" strike="noStrike">
                        <a:effectLst/>
                        <a:latin typeface="Times New Roman"/>
                      </a:endParaRPr>
                    </a:p>
                  </a:txBody>
                  <a:tcPr marL="9525" marR="9525" marT="9525" marB="0"/>
                </a:tc>
              </a:tr>
              <a:tr h="238125">
                <a:tc>
                  <a:txBody>
                    <a:bodyPr/>
                    <a:lstStyle/>
                    <a:p>
                      <a:pPr algn="ctr" fontAlgn="b"/>
                      <a:r>
                        <a:rPr lang="en-GB" sz="1400" u="none" strike="noStrike">
                          <a:effectLst/>
                        </a:rPr>
                        <a:t>C=(A-B)</a:t>
                      </a:r>
                      <a:endParaRPr lang="en-GB" sz="1400" b="1" i="0" u="none" strike="noStrike">
                        <a:effectLst/>
                        <a:latin typeface="Arial"/>
                      </a:endParaRPr>
                    </a:p>
                  </a:txBody>
                  <a:tcPr marL="9525" marR="9525" marT="9525" marB="0" anchor="b"/>
                </a:tc>
                <a:tc>
                  <a:txBody>
                    <a:bodyPr/>
                    <a:lstStyle/>
                    <a:p>
                      <a:pPr algn="l" fontAlgn="t"/>
                      <a:r>
                        <a:rPr lang="en-GB" sz="1400" u="none" strike="noStrike">
                          <a:effectLst/>
                        </a:rPr>
                        <a:t>NET CASH FLOW</a:t>
                      </a:r>
                      <a:endParaRPr lang="en-GB" sz="1400" b="1" i="0" u="none" strike="noStrike">
                        <a:effectLst/>
                        <a:latin typeface="Times New Roman"/>
                      </a:endParaRPr>
                    </a:p>
                  </a:txBody>
                  <a:tcPr marL="9525" marR="9525" marT="9525" marB="0"/>
                </a:tc>
                <a:tc>
                  <a:txBody>
                    <a:bodyPr/>
                    <a:lstStyle/>
                    <a:p>
                      <a:pPr algn="r" fontAlgn="t"/>
                      <a:r>
                        <a:rPr lang="en-GB" sz="1400" u="none" strike="noStrike">
                          <a:effectLst/>
                        </a:rPr>
                        <a:t>80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80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60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90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180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0</a:t>
                      </a:r>
                      <a:endParaRPr lang="en-GB" sz="1400" b="0" i="0" u="none" strike="noStrike">
                        <a:effectLst/>
                        <a:latin typeface="Times New Roman"/>
                      </a:endParaRPr>
                    </a:p>
                  </a:txBody>
                  <a:tcPr marL="9525" marR="9525" marT="9525" marB="0"/>
                </a:tc>
              </a:tr>
              <a:tr h="238125">
                <a:tc>
                  <a:txBody>
                    <a:bodyPr/>
                    <a:lstStyle/>
                    <a:p>
                      <a:pPr algn="ctr" fontAlgn="b"/>
                      <a:r>
                        <a:rPr lang="en-GB" sz="1400" u="none" strike="noStrike">
                          <a:effectLst/>
                        </a:rPr>
                        <a:t>D</a:t>
                      </a:r>
                      <a:endParaRPr lang="en-GB" sz="1400" b="1" i="0" u="none" strike="noStrike">
                        <a:effectLst/>
                        <a:latin typeface="Arial"/>
                      </a:endParaRPr>
                    </a:p>
                  </a:txBody>
                  <a:tcPr marL="9525" marR="9525" marT="9525" marB="0" anchor="b"/>
                </a:tc>
                <a:tc>
                  <a:txBody>
                    <a:bodyPr/>
                    <a:lstStyle/>
                    <a:p>
                      <a:pPr algn="l" fontAlgn="t"/>
                      <a:r>
                        <a:rPr lang="en-GB" sz="1400" u="none" strike="noStrike">
                          <a:effectLst/>
                        </a:rPr>
                        <a:t>OPENING BALANCE</a:t>
                      </a:r>
                      <a:endParaRPr lang="en-GB" sz="1400" b="1" i="0" u="none" strike="noStrike">
                        <a:effectLst/>
                        <a:latin typeface="Times New Roman"/>
                      </a:endParaRPr>
                    </a:p>
                  </a:txBody>
                  <a:tcPr marL="9525" marR="9525" marT="9525" marB="0"/>
                </a:tc>
                <a:tc>
                  <a:txBody>
                    <a:bodyPr/>
                    <a:lstStyle/>
                    <a:p>
                      <a:pPr algn="r" fontAlgn="t"/>
                      <a:r>
                        <a:rPr lang="en-GB" sz="1400" u="none" strike="noStrike">
                          <a:effectLst/>
                        </a:rPr>
                        <a:t>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80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160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220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310</a:t>
                      </a:r>
                      <a:endParaRPr lang="en-GB" sz="1400" b="0" i="0" u="none" strike="noStrike">
                        <a:effectLst/>
                        <a:latin typeface="Times New Roman"/>
                      </a:endParaRPr>
                    </a:p>
                  </a:txBody>
                  <a:tcPr marL="9525" marR="9525" marT="9525" marB="0"/>
                </a:tc>
                <a:tc>
                  <a:txBody>
                    <a:bodyPr/>
                    <a:lstStyle/>
                    <a:p>
                      <a:pPr algn="r" fontAlgn="t"/>
                      <a:r>
                        <a:rPr lang="en-GB" sz="1400" u="none" strike="noStrike">
                          <a:effectLst/>
                        </a:rPr>
                        <a:t>490</a:t>
                      </a:r>
                      <a:endParaRPr lang="en-GB" sz="1400" b="0" i="0" u="none" strike="noStrike">
                        <a:effectLst/>
                        <a:latin typeface="Times New Roman"/>
                      </a:endParaRPr>
                    </a:p>
                  </a:txBody>
                  <a:tcPr marL="9525" marR="9525" marT="9525" marB="0"/>
                </a:tc>
              </a:tr>
              <a:tr h="238125">
                <a:tc>
                  <a:txBody>
                    <a:bodyPr/>
                    <a:lstStyle/>
                    <a:p>
                      <a:pPr algn="ctr" fontAlgn="b"/>
                      <a:r>
                        <a:rPr lang="en-GB" sz="1400" u="none" strike="noStrike">
                          <a:effectLst/>
                        </a:rPr>
                        <a:t>equals C+D</a:t>
                      </a:r>
                      <a:endParaRPr lang="en-GB" sz="1400" b="1" i="0" u="none" strike="noStrike">
                        <a:effectLst/>
                        <a:latin typeface="Arial"/>
                      </a:endParaRPr>
                    </a:p>
                  </a:txBody>
                  <a:tcPr marL="9525" marR="9525" marT="9525" marB="0" anchor="b"/>
                </a:tc>
                <a:tc>
                  <a:txBody>
                    <a:bodyPr/>
                    <a:lstStyle/>
                    <a:p>
                      <a:pPr algn="l" fontAlgn="t"/>
                      <a:r>
                        <a:rPr lang="en-GB" sz="1400" u="none" strike="noStrike">
                          <a:effectLst/>
                        </a:rPr>
                        <a:t>CLOSING BALANCE</a:t>
                      </a:r>
                      <a:endParaRPr lang="en-GB" sz="1400" b="1" i="0" u="none" strike="noStrike">
                        <a:effectLst/>
                        <a:latin typeface="Times New Roman"/>
                      </a:endParaRPr>
                    </a:p>
                  </a:txBody>
                  <a:tcPr marL="9525" marR="9525" marT="9525" marB="0"/>
                </a:tc>
                <a:tc>
                  <a:txBody>
                    <a:bodyPr/>
                    <a:lstStyle/>
                    <a:p>
                      <a:pPr algn="r" fontAlgn="b"/>
                      <a:r>
                        <a:rPr lang="en-GB" sz="1400" u="none" strike="noStrike">
                          <a:effectLst/>
                        </a:rPr>
                        <a:t>80</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160</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220</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310</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490</a:t>
                      </a:r>
                      <a:endParaRPr lang="en-GB" sz="1400" b="0" i="0" u="none" strike="noStrike">
                        <a:effectLst/>
                        <a:latin typeface="Arial"/>
                      </a:endParaRPr>
                    </a:p>
                  </a:txBody>
                  <a:tcPr marL="9525" marR="9525" marT="9525" marB="0" anchor="b"/>
                </a:tc>
                <a:tc>
                  <a:txBody>
                    <a:bodyPr/>
                    <a:lstStyle/>
                    <a:p>
                      <a:pPr algn="r" fontAlgn="b"/>
                      <a:r>
                        <a:rPr lang="en-GB" sz="1400" u="none" strike="noStrike" dirty="0">
                          <a:effectLst/>
                        </a:rPr>
                        <a:t>490</a:t>
                      </a:r>
                      <a:endParaRPr lang="en-GB" sz="1400" b="0" i="0" u="none" strike="noStrike" dirty="0">
                        <a:effectLst/>
                        <a:latin typeface="Arial"/>
                      </a:endParaRPr>
                    </a:p>
                  </a:txBody>
                  <a:tcPr marL="9525" marR="9525" marT="9525" marB="0" anchor="b"/>
                </a:tc>
              </a:tr>
            </a:tbl>
          </a:graphicData>
        </a:graphic>
      </p:graphicFrame>
      <p:sp>
        <p:nvSpPr>
          <p:cNvPr id="3" name="Title 2"/>
          <p:cNvSpPr>
            <a:spLocks noGrp="1"/>
          </p:cNvSpPr>
          <p:nvPr>
            <p:ph type="title"/>
          </p:nvPr>
        </p:nvSpPr>
        <p:spPr/>
        <p:txBody>
          <a:bodyPr/>
          <a:lstStyle/>
          <a:p>
            <a:r>
              <a:rPr lang="en-GB" dirty="0" smtClean="0"/>
              <a:t>Cash flow exercise answers</a:t>
            </a:r>
            <a:endParaRPr lang="en-GB" dirty="0"/>
          </a:p>
        </p:txBody>
      </p:sp>
      <p:sp>
        <p:nvSpPr>
          <p:cNvPr id="4" name="Content Placeholder 3"/>
          <p:cNvSpPr>
            <a:spLocks noGrp="1"/>
          </p:cNvSpPr>
          <p:nvPr>
            <p:ph idx="1"/>
          </p:nvPr>
        </p:nvSpPr>
        <p:spPr>
          <a:xfrm>
            <a:off x="243068" y="1261641"/>
            <a:ext cx="8657864" cy="4529559"/>
          </a:xfrm>
        </p:spPr>
        <p:txBody>
          <a:bodyPr/>
          <a:lstStyle/>
          <a:p>
            <a:pPr marL="0" indent="0">
              <a:buNone/>
            </a:pPr>
            <a:endParaRPr lang="en-GB" dirty="0"/>
          </a:p>
        </p:txBody>
      </p:sp>
    </p:spTree>
    <p:extLst>
      <p:ext uri="{BB962C8B-B14F-4D97-AF65-F5344CB8AC3E}">
        <p14:creationId xmlns:p14="http://schemas.microsoft.com/office/powerpoint/2010/main" val="3042819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344488"/>
            <a:ext cx="7772400" cy="725487"/>
          </a:xfrm>
        </p:spPr>
        <p:txBody>
          <a:bodyPr/>
          <a:lstStyle/>
          <a:p>
            <a:r>
              <a:rPr lang="en-GB"/>
              <a:t>Golden Rules of Cash Flow</a:t>
            </a:r>
          </a:p>
        </p:txBody>
      </p:sp>
      <p:sp>
        <p:nvSpPr>
          <p:cNvPr id="94211" name="Rectangle 3"/>
          <p:cNvSpPr>
            <a:spLocks noGrp="1" noChangeArrowheads="1"/>
          </p:cNvSpPr>
          <p:nvPr>
            <p:ph type="body" sz="half" idx="1"/>
          </p:nvPr>
        </p:nvSpPr>
        <p:spPr>
          <a:xfrm>
            <a:off x="3132138" y="1268413"/>
            <a:ext cx="5761037" cy="4681537"/>
          </a:xfrm>
        </p:spPr>
        <p:txBody>
          <a:bodyPr/>
          <a:lstStyle/>
          <a:p>
            <a:r>
              <a:rPr lang="en-GB"/>
              <a:t>Money is only recorded when cash changes hands</a:t>
            </a:r>
          </a:p>
          <a:p>
            <a:endParaRPr lang="en-GB"/>
          </a:p>
          <a:p>
            <a:r>
              <a:rPr lang="en-GB"/>
              <a:t>It tells us </a:t>
            </a:r>
            <a:r>
              <a:rPr lang="en-GB">
                <a:solidFill>
                  <a:srgbClr val="FF0000"/>
                </a:solidFill>
              </a:rPr>
              <a:t>NOTHING</a:t>
            </a:r>
            <a:r>
              <a:rPr lang="en-GB"/>
              <a:t> about profit</a:t>
            </a:r>
          </a:p>
          <a:p>
            <a:pPr lvl="1"/>
            <a:r>
              <a:rPr lang="en-GB">
                <a:solidFill>
                  <a:schemeClr val="accent2"/>
                </a:solidFill>
              </a:rPr>
              <a:t>A profitable business can have poor cash flow, and still go bankrupt!</a:t>
            </a:r>
          </a:p>
          <a:p>
            <a:pPr lvl="1"/>
            <a:endParaRPr lang="en-GB">
              <a:solidFill>
                <a:schemeClr val="accent2"/>
              </a:solidFill>
            </a:endParaRPr>
          </a:p>
          <a:p>
            <a:r>
              <a:rPr lang="en-GB"/>
              <a:t>The </a:t>
            </a:r>
            <a:r>
              <a:rPr lang="en-GB">
                <a:solidFill>
                  <a:schemeClr val="accent2"/>
                </a:solidFill>
              </a:rPr>
              <a:t>closing balance</a:t>
            </a:r>
            <a:r>
              <a:rPr lang="en-GB"/>
              <a:t> of one month is the </a:t>
            </a:r>
            <a:r>
              <a:rPr lang="en-GB">
                <a:solidFill>
                  <a:schemeClr val="accent2"/>
                </a:solidFill>
              </a:rPr>
              <a:t>opening balance</a:t>
            </a:r>
            <a:r>
              <a:rPr lang="en-GB"/>
              <a:t> of another month</a:t>
            </a:r>
          </a:p>
          <a:p>
            <a:endParaRPr lang="en-GB"/>
          </a:p>
          <a:p>
            <a:r>
              <a:rPr lang="en-GB"/>
              <a:t>A negative closing balance </a:t>
            </a:r>
            <a:r>
              <a:rPr lang="en-GB">
                <a:solidFill>
                  <a:srgbClr val="FF0000"/>
                </a:solidFill>
              </a:rPr>
              <a:t>DOES NOT</a:t>
            </a:r>
            <a:r>
              <a:rPr lang="en-GB"/>
              <a:t> mean that the firm is bankrupt!</a:t>
            </a:r>
          </a:p>
        </p:txBody>
      </p:sp>
      <p:pic>
        <p:nvPicPr>
          <p:cNvPr id="942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925" y="1268413"/>
            <a:ext cx="3025775" cy="5256212"/>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323850" y="1143000"/>
            <a:ext cx="8640763" cy="516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Cash flow forecasting is </a:t>
            </a:r>
            <a:r>
              <a:rPr lang="en-GB">
                <a:solidFill>
                  <a:schemeClr val="accent2"/>
                </a:solidFill>
                <a:latin typeface="Arial" charset="0"/>
              </a:rPr>
              <a:t>VITAL</a:t>
            </a:r>
            <a:r>
              <a:rPr lang="en-GB">
                <a:latin typeface="Arial" charset="0"/>
              </a:rPr>
              <a:t> because.…</a:t>
            </a:r>
            <a:br>
              <a:rPr lang="en-GB">
                <a:latin typeface="Arial" charset="0"/>
              </a:rPr>
            </a:br>
            <a:r>
              <a:rPr lang="en-GB">
                <a:latin typeface="Arial" charset="0"/>
              </a:rPr>
              <a:t/>
            </a:r>
            <a:br>
              <a:rPr lang="en-GB">
                <a:latin typeface="Arial" charset="0"/>
              </a:rPr>
            </a:br>
            <a:r>
              <a:rPr lang="en-GB">
                <a:latin typeface="Arial" charset="0"/>
              </a:rPr>
              <a:t/>
            </a:r>
            <a:br>
              <a:rPr lang="en-GB">
                <a:latin typeface="Arial" charset="0"/>
              </a:rPr>
            </a:br>
            <a:r>
              <a:rPr lang="en-GB">
                <a:latin typeface="Arial" charset="0"/>
              </a:rPr>
              <a:t/>
            </a:r>
            <a:br>
              <a:rPr lang="en-GB">
                <a:latin typeface="Arial" charset="0"/>
              </a:rPr>
            </a:br>
            <a:r>
              <a:rPr lang="en-GB">
                <a:latin typeface="Arial" charset="0"/>
              </a:rPr>
              <a:t/>
            </a:r>
            <a:br>
              <a:rPr lang="en-GB">
                <a:latin typeface="Arial" charset="0"/>
              </a:rPr>
            </a:br>
            <a:r>
              <a:rPr lang="en-GB">
                <a:latin typeface="Arial" charset="0"/>
              </a:rPr>
              <a:t/>
            </a:r>
            <a:br>
              <a:rPr lang="en-GB">
                <a:latin typeface="Arial" charset="0"/>
              </a:rPr>
            </a:br>
            <a:r>
              <a:rPr lang="en-GB">
                <a:latin typeface="Arial" charset="0"/>
              </a:rPr>
              <a:t/>
            </a:r>
            <a:br>
              <a:rPr lang="en-GB">
                <a:latin typeface="Arial" charset="0"/>
              </a:rPr>
            </a:br>
            <a:r>
              <a:rPr lang="en-GB">
                <a:latin typeface="Arial" charset="0"/>
              </a:rPr>
              <a:t/>
            </a:r>
            <a:br>
              <a:rPr lang="en-GB">
                <a:latin typeface="Arial" charset="0"/>
              </a:rPr>
            </a:br>
            <a:endParaRPr lang="en-GB">
              <a:latin typeface="Arial" charset="0"/>
            </a:endParaRPr>
          </a:p>
          <a:p>
            <a:pPr marL="342900" indent="-342900" eaLnBrk="1" hangingPunct="1">
              <a:spcBef>
                <a:spcPct val="20000"/>
              </a:spcBef>
              <a:buFontTx/>
              <a:buBlip>
                <a:blip r:embed="rId2"/>
              </a:buBlip>
            </a:pPr>
            <a:endParaRPr lang="en-GB">
              <a:latin typeface="Arial" charset="0"/>
            </a:endParaRPr>
          </a:p>
          <a:p>
            <a:pPr marL="342900" indent="-342900" eaLnBrk="1" hangingPunct="1">
              <a:spcBef>
                <a:spcPct val="20000"/>
              </a:spcBef>
              <a:buFontTx/>
              <a:buBlip>
                <a:blip r:embed="rId2"/>
              </a:buBlip>
            </a:pPr>
            <a:r>
              <a:rPr lang="en-GB">
                <a:latin typeface="Arial" charset="0"/>
              </a:rPr>
              <a:t>It can also be compared with actual cash flows</a:t>
            </a:r>
          </a:p>
          <a:p>
            <a:pPr marL="742950" lvl="1" indent="-285750" eaLnBrk="1" hangingPunct="1">
              <a:spcBef>
                <a:spcPct val="20000"/>
              </a:spcBef>
              <a:buFont typeface="Wingdings 3" pitchFamily="18" charset="2"/>
              <a:buBlip>
                <a:blip r:embed="rId3"/>
              </a:buBlip>
            </a:pPr>
            <a:r>
              <a:rPr lang="en-GB" sz="2000">
                <a:latin typeface="Arial" charset="0"/>
              </a:rPr>
              <a:t>Which are shown in the </a:t>
            </a:r>
            <a:r>
              <a:rPr lang="en-GB" sz="2000" b="1">
                <a:solidFill>
                  <a:schemeClr val="accent2"/>
                </a:solidFill>
                <a:latin typeface="Arial" charset="0"/>
              </a:rPr>
              <a:t>Cash Flow Statement</a:t>
            </a:r>
            <a:endParaRPr lang="en-GB" sz="2000">
              <a:latin typeface="Arial" charset="0"/>
            </a:endParaRPr>
          </a:p>
          <a:p>
            <a:pPr marL="342900" indent="-342900" eaLnBrk="1" hangingPunct="1">
              <a:spcBef>
                <a:spcPct val="20000"/>
              </a:spcBef>
              <a:buFontTx/>
              <a:buBlip>
                <a:blip r:embed="rId2"/>
              </a:buBlip>
            </a:pPr>
            <a:r>
              <a:rPr lang="en-GB">
                <a:latin typeface="Arial" charset="0"/>
              </a:rPr>
              <a:t>Large businesses must by law include a cash flow statement in their accounts</a:t>
            </a:r>
          </a:p>
        </p:txBody>
      </p:sp>
      <p:grpSp>
        <p:nvGrpSpPr>
          <p:cNvPr id="59435" name="Group 43"/>
          <p:cNvGrpSpPr>
            <a:grpSpLocks/>
          </p:cNvGrpSpPr>
          <p:nvPr/>
        </p:nvGrpSpPr>
        <p:grpSpPr bwMode="auto">
          <a:xfrm>
            <a:off x="-541338" y="1412875"/>
            <a:ext cx="3276601" cy="3673475"/>
            <a:chOff x="0" y="1071"/>
            <a:chExt cx="2064" cy="2314"/>
          </a:xfrm>
        </p:grpSpPr>
        <p:pic>
          <p:nvPicPr>
            <p:cNvPr id="59423" name="Picture 31" descr="Small Piece of Paper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1"/>
              <a:ext cx="2064" cy="2314"/>
            </a:xfrm>
            <a:prstGeom prst="rect">
              <a:avLst/>
            </a:prstGeom>
            <a:noFill/>
            <a:extLst>
              <a:ext uri="{909E8E84-426E-40DD-AFC4-6F175D3DCCD1}">
                <a14:hiddenFill xmlns:a14="http://schemas.microsoft.com/office/drawing/2010/main">
                  <a:solidFill>
                    <a:srgbClr val="FFFFFF"/>
                  </a:solidFill>
                </a14:hiddenFill>
              </a:ext>
            </a:extLst>
          </p:spPr>
        </p:pic>
        <p:sp>
          <p:nvSpPr>
            <p:cNvPr id="59426" name="Rectangle 34"/>
            <p:cNvSpPr>
              <a:spLocks noChangeArrowheads="1"/>
            </p:cNvSpPr>
            <p:nvPr/>
          </p:nvSpPr>
          <p:spPr bwMode="auto">
            <a:xfrm rot="698602">
              <a:off x="430" y="1739"/>
              <a:ext cx="1315"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GB" sz="1800">
                  <a:latin typeface="Comic Sans MS" pitchFamily="66" charset="0"/>
                </a:rPr>
                <a:t>It helps businesses to identify problems before they happen</a:t>
              </a:r>
            </a:p>
          </p:txBody>
        </p:sp>
        <p:sp>
          <p:nvSpPr>
            <p:cNvPr id="59433" name="WordArt 41"/>
            <p:cNvSpPr>
              <a:spLocks noChangeArrowheads="1" noChangeShapeType="1" noTextEdit="1"/>
            </p:cNvSpPr>
            <p:nvPr/>
          </p:nvSpPr>
          <p:spPr bwMode="auto">
            <a:xfrm rot="720000">
              <a:off x="1110" y="1393"/>
              <a:ext cx="86" cy="227"/>
            </a:xfrm>
            <a:prstGeom prst="rect">
              <a:avLst/>
            </a:prstGeom>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solidFill>
                    <a:srgbClr val="FF0000"/>
                  </a:solidFill>
                  <a:latin typeface="Arial Black"/>
                </a:rPr>
                <a:t>1</a:t>
              </a:r>
            </a:p>
          </p:txBody>
        </p:sp>
      </p:grpSp>
      <p:grpSp>
        <p:nvGrpSpPr>
          <p:cNvPr id="59436" name="Group 44"/>
          <p:cNvGrpSpPr>
            <a:grpSpLocks/>
          </p:cNvGrpSpPr>
          <p:nvPr/>
        </p:nvGrpSpPr>
        <p:grpSpPr bwMode="auto">
          <a:xfrm>
            <a:off x="1763713" y="1412875"/>
            <a:ext cx="3276600" cy="3673475"/>
            <a:chOff x="1701" y="935"/>
            <a:chExt cx="2064" cy="2314"/>
          </a:xfrm>
        </p:grpSpPr>
        <p:pic>
          <p:nvPicPr>
            <p:cNvPr id="59427" name="Picture 35" descr="Small Piece of Paper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 y="935"/>
              <a:ext cx="2064" cy="2314"/>
            </a:xfrm>
            <a:prstGeom prst="rect">
              <a:avLst/>
            </a:prstGeom>
            <a:noFill/>
            <a:extLst>
              <a:ext uri="{909E8E84-426E-40DD-AFC4-6F175D3DCCD1}">
                <a14:hiddenFill xmlns:a14="http://schemas.microsoft.com/office/drawing/2010/main">
                  <a:solidFill>
                    <a:srgbClr val="FFFFFF"/>
                  </a:solidFill>
                </a14:hiddenFill>
              </a:ext>
            </a:extLst>
          </p:spPr>
        </p:pic>
        <p:sp>
          <p:nvSpPr>
            <p:cNvPr id="59428" name="Rectangle 36"/>
            <p:cNvSpPr>
              <a:spLocks noChangeArrowheads="1"/>
            </p:cNvSpPr>
            <p:nvPr/>
          </p:nvSpPr>
          <p:spPr bwMode="auto">
            <a:xfrm rot="698602">
              <a:off x="2131" y="1603"/>
              <a:ext cx="1315"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GB" sz="1800">
                  <a:latin typeface="Comic Sans MS" pitchFamily="66" charset="0"/>
                </a:rPr>
                <a:t>It helps businesses to plan how to use any excess cash they may have</a:t>
              </a:r>
            </a:p>
          </p:txBody>
        </p:sp>
        <p:sp>
          <p:nvSpPr>
            <p:cNvPr id="59434" name="WordArt 42"/>
            <p:cNvSpPr>
              <a:spLocks noChangeArrowheads="1" noChangeShapeType="1" noTextEdit="1"/>
            </p:cNvSpPr>
            <p:nvPr/>
          </p:nvSpPr>
          <p:spPr bwMode="auto">
            <a:xfrm rot="720000">
              <a:off x="2835" y="1253"/>
              <a:ext cx="86" cy="227"/>
            </a:xfrm>
            <a:prstGeom prst="rect">
              <a:avLst/>
            </a:prstGeom>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solidFill>
                    <a:srgbClr val="FF0000"/>
                  </a:solidFill>
                  <a:latin typeface="Arial Black"/>
                </a:rPr>
                <a:t>2</a:t>
              </a:r>
            </a:p>
          </p:txBody>
        </p:sp>
      </p:grpSp>
      <p:grpSp>
        <p:nvGrpSpPr>
          <p:cNvPr id="59439" name="Group 47"/>
          <p:cNvGrpSpPr>
            <a:grpSpLocks/>
          </p:cNvGrpSpPr>
          <p:nvPr/>
        </p:nvGrpSpPr>
        <p:grpSpPr bwMode="auto">
          <a:xfrm>
            <a:off x="4103688" y="1484313"/>
            <a:ext cx="3276600" cy="3673475"/>
            <a:chOff x="3696" y="1117"/>
            <a:chExt cx="2064" cy="2314"/>
          </a:xfrm>
        </p:grpSpPr>
        <p:pic>
          <p:nvPicPr>
            <p:cNvPr id="59429" name="Picture 37" descr="Small Piece of Paper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117"/>
              <a:ext cx="2064" cy="2314"/>
            </a:xfrm>
            <a:prstGeom prst="rect">
              <a:avLst/>
            </a:prstGeom>
            <a:noFill/>
            <a:extLst>
              <a:ext uri="{909E8E84-426E-40DD-AFC4-6F175D3DCCD1}">
                <a14:hiddenFill xmlns:a14="http://schemas.microsoft.com/office/drawing/2010/main">
                  <a:solidFill>
                    <a:srgbClr val="FFFFFF"/>
                  </a:solidFill>
                </a14:hiddenFill>
              </a:ext>
            </a:extLst>
          </p:spPr>
        </p:pic>
        <p:sp>
          <p:nvSpPr>
            <p:cNvPr id="59430" name="Rectangle 38"/>
            <p:cNvSpPr>
              <a:spLocks noChangeArrowheads="1"/>
            </p:cNvSpPr>
            <p:nvPr/>
          </p:nvSpPr>
          <p:spPr bwMode="auto">
            <a:xfrm rot="698602">
              <a:off x="4139" y="1786"/>
              <a:ext cx="1315"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GB" sz="1800">
                  <a:latin typeface="Comic Sans MS" pitchFamily="66" charset="0"/>
                </a:rPr>
                <a:t>It can help to plan a project with minimal borrowing</a:t>
              </a:r>
            </a:p>
          </p:txBody>
        </p:sp>
        <p:sp>
          <p:nvSpPr>
            <p:cNvPr id="59437" name="WordArt 45"/>
            <p:cNvSpPr>
              <a:spLocks noChangeArrowheads="1" noChangeShapeType="1" noTextEdit="1"/>
            </p:cNvSpPr>
            <p:nvPr/>
          </p:nvSpPr>
          <p:spPr bwMode="auto">
            <a:xfrm rot="720000">
              <a:off x="4785" y="1434"/>
              <a:ext cx="86" cy="227"/>
            </a:xfrm>
            <a:prstGeom prst="rect">
              <a:avLst/>
            </a:prstGeom>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solidFill>
                    <a:srgbClr val="FF0000"/>
                  </a:solidFill>
                  <a:latin typeface="Arial Black"/>
                </a:rPr>
                <a:t>3</a:t>
              </a:r>
            </a:p>
          </p:txBody>
        </p:sp>
      </p:grpSp>
      <p:grpSp>
        <p:nvGrpSpPr>
          <p:cNvPr id="59441" name="Group 49"/>
          <p:cNvGrpSpPr>
            <a:grpSpLocks/>
          </p:cNvGrpSpPr>
          <p:nvPr/>
        </p:nvGrpSpPr>
        <p:grpSpPr bwMode="auto">
          <a:xfrm>
            <a:off x="6335713" y="1557338"/>
            <a:ext cx="3276600" cy="3673475"/>
            <a:chOff x="3833" y="1797"/>
            <a:chExt cx="2064" cy="2314"/>
          </a:xfrm>
        </p:grpSpPr>
        <p:pic>
          <p:nvPicPr>
            <p:cNvPr id="59431" name="Picture 39" descr="Small Piece of Paper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 y="1797"/>
              <a:ext cx="2064" cy="2314"/>
            </a:xfrm>
            <a:prstGeom prst="rect">
              <a:avLst/>
            </a:prstGeom>
            <a:noFill/>
            <a:extLst>
              <a:ext uri="{909E8E84-426E-40DD-AFC4-6F175D3DCCD1}">
                <a14:hiddenFill xmlns:a14="http://schemas.microsoft.com/office/drawing/2010/main">
                  <a:solidFill>
                    <a:srgbClr val="FFFFFF"/>
                  </a:solidFill>
                </a14:hiddenFill>
              </a:ext>
            </a:extLst>
          </p:spPr>
        </p:pic>
        <p:sp>
          <p:nvSpPr>
            <p:cNvPr id="59432" name="Rectangle 40"/>
            <p:cNvSpPr>
              <a:spLocks noChangeArrowheads="1"/>
            </p:cNvSpPr>
            <p:nvPr/>
          </p:nvSpPr>
          <p:spPr bwMode="auto">
            <a:xfrm rot="698602">
              <a:off x="4241" y="2451"/>
              <a:ext cx="1315" cy="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GB" sz="1800">
                  <a:latin typeface="Comic Sans MS" pitchFamily="66" charset="0"/>
                </a:rPr>
                <a:t>It helps to support applications for borrowing – banks will expect to see a cash flow forecast</a:t>
              </a:r>
            </a:p>
          </p:txBody>
        </p:sp>
        <p:sp>
          <p:nvSpPr>
            <p:cNvPr id="59440" name="WordArt 48"/>
            <p:cNvSpPr>
              <a:spLocks noChangeArrowheads="1" noChangeShapeType="1" noTextEdit="1"/>
            </p:cNvSpPr>
            <p:nvPr/>
          </p:nvSpPr>
          <p:spPr bwMode="auto">
            <a:xfrm rot="720000">
              <a:off x="4921" y="2115"/>
              <a:ext cx="86" cy="227"/>
            </a:xfrm>
            <a:prstGeom prst="rect">
              <a:avLst/>
            </a:prstGeom>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solidFill>
                    <a:srgbClr val="FF0000"/>
                  </a:solidFill>
                  <a:latin typeface="Arial Black"/>
                </a:rPr>
                <a:t>4</a:t>
              </a:r>
            </a:p>
          </p:txBody>
        </p:sp>
      </p:grpSp>
      <p:sp>
        <p:nvSpPr>
          <p:cNvPr id="59442" name="Rectangle 50"/>
          <p:cNvSpPr>
            <a:spLocks noGrp="1" noChangeArrowheads="1"/>
          </p:cNvSpPr>
          <p:nvPr>
            <p:ph type="title" idx="4294967295"/>
          </p:nvPr>
        </p:nvSpPr>
        <p:spPr/>
        <p:txBody>
          <a:bodyPr/>
          <a:lstStyle/>
          <a:p>
            <a:r>
              <a:rPr lang="en-GB"/>
              <a:t>Why Bother With Cash Flow?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0" presetClass="entr" presetSubtype="0" fill="hold" nodeType="clickEffect">
                                  <p:stCondLst>
                                    <p:cond delay="0"/>
                                  </p:stCondLst>
                                  <p:childTnLst>
                                    <p:set>
                                      <p:cBhvr>
                                        <p:cTn id="10" dur="1" fill="hold">
                                          <p:stCondLst>
                                            <p:cond delay="0"/>
                                          </p:stCondLst>
                                        </p:cTn>
                                        <p:tgtEl>
                                          <p:spTgt spid="59435"/>
                                        </p:tgtEl>
                                        <p:attrNameLst>
                                          <p:attrName>style.visibility</p:attrName>
                                        </p:attrNameLst>
                                      </p:cBhvr>
                                      <p:to>
                                        <p:strVal val="visible"/>
                                      </p:to>
                                    </p:set>
                                    <p:animEffect transition="in" filter="fade">
                                      <p:cBhvr>
                                        <p:cTn id="11" dur="800" decel="100000"/>
                                        <p:tgtEl>
                                          <p:spTgt spid="59435"/>
                                        </p:tgtEl>
                                      </p:cBhvr>
                                    </p:animEffect>
                                    <p:anim calcmode="lin" valueType="num">
                                      <p:cBhvr>
                                        <p:cTn id="12" dur="800" decel="100000" fill="hold"/>
                                        <p:tgtEl>
                                          <p:spTgt spid="59435"/>
                                        </p:tgtEl>
                                        <p:attrNameLst>
                                          <p:attrName>style.rotation</p:attrName>
                                        </p:attrNameLst>
                                      </p:cBhvr>
                                      <p:tavLst>
                                        <p:tav tm="0">
                                          <p:val>
                                            <p:fltVal val="-90"/>
                                          </p:val>
                                        </p:tav>
                                        <p:tav tm="100000">
                                          <p:val>
                                            <p:fltVal val="0"/>
                                          </p:val>
                                        </p:tav>
                                      </p:tavLst>
                                    </p:anim>
                                    <p:anim calcmode="lin" valueType="num">
                                      <p:cBhvr>
                                        <p:cTn id="13" dur="800" decel="100000" fill="hold"/>
                                        <p:tgtEl>
                                          <p:spTgt spid="59435"/>
                                        </p:tgtEl>
                                        <p:attrNameLst>
                                          <p:attrName>ppt_x</p:attrName>
                                        </p:attrNameLst>
                                      </p:cBhvr>
                                      <p:tavLst>
                                        <p:tav tm="0">
                                          <p:val>
                                            <p:strVal val="#ppt_x+0.4"/>
                                          </p:val>
                                        </p:tav>
                                        <p:tav tm="100000">
                                          <p:val>
                                            <p:strVal val="#ppt_x-0.05"/>
                                          </p:val>
                                        </p:tav>
                                      </p:tavLst>
                                    </p:anim>
                                    <p:anim calcmode="lin" valueType="num">
                                      <p:cBhvr>
                                        <p:cTn id="14" dur="800" decel="100000" fill="hold"/>
                                        <p:tgtEl>
                                          <p:spTgt spid="5943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943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9435"/>
                                        </p:tgtEl>
                                        <p:attrNameLst>
                                          <p:attrName>ppt_y</p:attrName>
                                        </p:attrNameLst>
                                      </p:cBhvr>
                                      <p:tavLst>
                                        <p:tav tm="0">
                                          <p:val>
                                            <p:strVal val="#ppt_y+0.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nodeType="clickEffect">
                                  <p:stCondLst>
                                    <p:cond delay="0"/>
                                  </p:stCondLst>
                                  <p:childTnLst>
                                    <p:set>
                                      <p:cBhvr>
                                        <p:cTn id="20" dur="1" fill="hold">
                                          <p:stCondLst>
                                            <p:cond delay="0"/>
                                          </p:stCondLst>
                                        </p:cTn>
                                        <p:tgtEl>
                                          <p:spTgt spid="59436"/>
                                        </p:tgtEl>
                                        <p:attrNameLst>
                                          <p:attrName>style.visibility</p:attrName>
                                        </p:attrNameLst>
                                      </p:cBhvr>
                                      <p:to>
                                        <p:strVal val="visible"/>
                                      </p:to>
                                    </p:set>
                                    <p:animEffect transition="in" filter="fade">
                                      <p:cBhvr>
                                        <p:cTn id="21" dur="800" decel="100000"/>
                                        <p:tgtEl>
                                          <p:spTgt spid="59436"/>
                                        </p:tgtEl>
                                      </p:cBhvr>
                                    </p:animEffect>
                                    <p:anim calcmode="lin" valueType="num">
                                      <p:cBhvr>
                                        <p:cTn id="22" dur="800" decel="100000" fill="hold"/>
                                        <p:tgtEl>
                                          <p:spTgt spid="59436"/>
                                        </p:tgtEl>
                                        <p:attrNameLst>
                                          <p:attrName>style.rotation</p:attrName>
                                        </p:attrNameLst>
                                      </p:cBhvr>
                                      <p:tavLst>
                                        <p:tav tm="0">
                                          <p:val>
                                            <p:fltVal val="-90"/>
                                          </p:val>
                                        </p:tav>
                                        <p:tav tm="100000">
                                          <p:val>
                                            <p:fltVal val="0"/>
                                          </p:val>
                                        </p:tav>
                                      </p:tavLst>
                                    </p:anim>
                                    <p:anim calcmode="lin" valueType="num">
                                      <p:cBhvr>
                                        <p:cTn id="23" dur="800" decel="100000" fill="hold"/>
                                        <p:tgtEl>
                                          <p:spTgt spid="59436"/>
                                        </p:tgtEl>
                                        <p:attrNameLst>
                                          <p:attrName>ppt_x</p:attrName>
                                        </p:attrNameLst>
                                      </p:cBhvr>
                                      <p:tavLst>
                                        <p:tav tm="0">
                                          <p:val>
                                            <p:strVal val="#ppt_x+0.4"/>
                                          </p:val>
                                        </p:tav>
                                        <p:tav tm="100000">
                                          <p:val>
                                            <p:strVal val="#ppt_x-0.05"/>
                                          </p:val>
                                        </p:tav>
                                      </p:tavLst>
                                    </p:anim>
                                    <p:anim calcmode="lin" valueType="num">
                                      <p:cBhvr>
                                        <p:cTn id="24" dur="800" decel="100000" fill="hold"/>
                                        <p:tgtEl>
                                          <p:spTgt spid="594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94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9436"/>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nodeType="clickEffect">
                                  <p:stCondLst>
                                    <p:cond delay="0"/>
                                  </p:stCondLst>
                                  <p:childTnLst>
                                    <p:set>
                                      <p:cBhvr>
                                        <p:cTn id="30" dur="1" fill="hold">
                                          <p:stCondLst>
                                            <p:cond delay="0"/>
                                          </p:stCondLst>
                                        </p:cTn>
                                        <p:tgtEl>
                                          <p:spTgt spid="59439"/>
                                        </p:tgtEl>
                                        <p:attrNameLst>
                                          <p:attrName>style.visibility</p:attrName>
                                        </p:attrNameLst>
                                      </p:cBhvr>
                                      <p:to>
                                        <p:strVal val="visible"/>
                                      </p:to>
                                    </p:set>
                                    <p:animEffect transition="in" filter="fade">
                                      <p:cBhvr>
                                        <p:cTn id="31" dur="800" decel="100000"/>
                                        <p:tgtEl>
                                          <p:spTgt spid="59439"/>
                                        </p:tgtEl>
                                      </p:cBhvr>
                                    </p:animEffect>
                                    <p:anim calcmode="lin" valueType="num">
                                      <p:cBhvr>
                                        <p:cTn id="32" dur="800" decel="100000" fill="hold"/>
                                        <p:tgtEl>
                                          <p:spTgt spid="59439"/>
                                        </p:tgtEl>
                                        <p:attrNameLst>
                                          <p:attrName>style.rotation</p:attrName>
                                        </p:attrNameLst>
                                      </p:cBhvr>
                                      <p:tavLst>
                                        <p:tav tm="0">
                                          <p:val>
                                            <p:fltVal val="-90"/>
                                          </p:val>
                                        </p:tav>
                                        <p:tav tm="100000">
                                          <p:val>
                                            <p:fltVal val="0"/>
                                          </p:val>
                                        </p:tav>
                                      </p:tavLst>
                                    </p:anim>
                                    <p:anim calcmode="lin" valueType="num">
                                      <p:cBhvr>
                                        <p:cTn id="33" dur="800" decel="100000" fill="hold"/>
                                        <p:tgtEl>
                                          <p:spTgt spid="59439"/>
                                        </p:tgtEl>
                                        <p:attrNameLst>
                                          <p:attrName>ppt_x</p:attrName>
                                        </p:attrNameLst>
                                      </p:cBhvr>
                                      <p:tavLst>
                                        <p:tav tm="0">
                                          <p:val>
                                            <p:strVal val="#ppt_x+0.4"/>
                                          </p:val>
                                        </p:tav>
                                        <p:tav tm="100000">
                                          <p:val>
                                            <p:strVal val="#ppt_x-0.05"/>
                                          </p:val>
                                        </p:tav>
                                      </p:tavLst>
                                    </p:anim>
                                    <p:anim calcmode="lin" valueType="num">
                                      <p:cBhvr>
                                        <p:cTn id="34" dur="800" decel="100000" fill="hold"/>
                                        <p:tgtEl>
                                          <p:spTgt spid="5943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943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9439"/>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nodeType="clickEffect">
                                  <p:stCondLst>
                                    <p:cond delay="0"/>
                                  </p:stCondLst>
                                  <p:childTnLst>
                                    <p:set>
                                      <p:cBhvr>
                                        <p:cTn id="40" dur="1" fill="hold">
                                          <p:stCondLst>
                                            <p:cond delay="0"/>
                                          </p:stCondLst>
                                        </p:cTn>
                                        <p:tgtEl>
                                          <p:spTgt spid="59441"/>
                                        </p:tgtEl>
                                        <p:attrNameLst>
                                          <p:attrName>style.visibility</p:attrName>
                                        </p:attrNameLst>
                                      </p:cBhvr>
                                      <p:to>
                                        <p:strVal val="visible"/>
                                      </p:to>
                                    </p:set>
                                    <p:animEffect transition="in" filter="fade">
                                      <p:cBhvr>
                                        <p:cTn id="41" dur="800" decel="100000"/>
                                        <p:tgtEl>
                                          <p:spTgt spid="59441"/>
                                        </p:tgtEl>
                                      </p:cBhvr>
                                    </p:animEffect>
                                    <p:anim calcmode="lin" valueType="num">
                                      <p:cBhvr>
                                        <p:cTn id="42" dur="800" decel="100000" fill="hold"/>
                                        <p:tgtEl>
                                          <p:spTgt spid="59441"/>
                                        </p:tgtEl>
                                        <p:attrNameLst>
                                          <p:attrName>style.rotation</p:attrName>
                                        </p:attrNameLst>
                                      </p:cBhvr>
                                      <p:tavLst>
                                        <p:tav tm="0">
                                          <p:val>
                                            <p:fltVal val="-90"/>
                                          </p:val>
                                        </p:tav>
                                        <p:tav tm="100000">
                                          <p:val>
                                            <p:fltVal val="0"/>
                                          </p:val>
                                        </p:tav>
                                      </p:tavLst>
                                    </p:anim>
                                    <p:anim calcmode="lin" valueType="num">
                                      <p:cBhvr>
                                        <p:cTn id="43" dur="800" decel="100000" fill="hold"/>
                                        <p:tgtEl>
                                          <p:spTgt spid="59441"/>
                                        </p:tgtEl>
                                        <p:attrNameLst>
                                          <p:attrName>ppt_x</p:attrName>
                                        </p:attrNameLst>
                                      </p:cBhvr>
                                      <p:tavLst>
                                        <p:tav tm="0">
                                          <p:val>
                                            <p:strVal val="#ppt_x+0.4"/>
                                          </p:val>
                                        </p:tav>
                                        <p:tav tm="100000">
                                          <p:val>
                                            <p:strVal val="#ppt_x-0.05"/>
                                          </p:val>
                                        </p:tav>
                                      </p:tavLst>
                                    </p:anim>
                                    <p:anim calcmode="lin" valueType="num">
                                      <p:cBhvr>
                                        <p:cTn id="44" dur="800" decel="100000" fill="hold"/>
                                        <p:tgtEl>
                                          <p:spTgt spid="59441"/>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9441"/>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9441"/>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bldLvl="4"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Yourself 1</a:t>
            </a:r>
            <a:endParaRPr lang="en-GB" dirty="0"/>
          </a:p>
        </p:txBody>
      </p:sp>
      <p:sp>
        <p:nvSpPr>
          <p:cNvPr id="3" name="Content Placeholder 2"/>
          <p:cNvSpPr>
            <a:spLocks noGrp="1"/>
          </p:cNvSpPr>
          <p:nvPr>
            <p:ph idx="1"/>
          </p:nvPr>
        </p:nvSpPr>
        <p:spPr>
          <a:xfrm>
            <a:off x="219919" y="1169043"/>
            <a:ext cx="8553691" cy="2963119"/>
          </a:xfrm>
        </p:spPr>
        <p:txBody>
          <a:bodyPr/>
          <a:lstStyle/>
          <a:p>
            <a:pPr marL="0" indent="0">
              <a:buNone/>
            </a:pPr>
            <a:r>
              <a:rPr lang="en-US" sz="2000" dirty="0" err="1"/>
              <a:t>Plante</a:t>
            </a:r>
            <a:r>
              <a:rPr lang="en-US" sz="2000" dirty="0"/>
              <a:t> is a business which manufactures lawnmowers. It takes out a loan from a bank repayable over four years. For </a:t>
            </a:r>
            <a:r>
              <a:rPr lang="en-US" sz="2000" dirty="0" err="1"/>
              <a:t>Plante</a:t>
            </a:r>
            <a:r>
              <a:rPr lang="en-US" sz="2000" dirty="0"/>
              <a:t>, this will lead to an immediate large cash... </a:t>
            </a:r>
            <a:endParaRPr lang="en-GB" sz="2000" dirty="0"/>
          </a:p>
          <a:p>
            <a:pPr marL="0" indent="0">
              <a:buNone/>
            </a:pPr>
            <a:r>
              <a:rPr lang="en-US" sz="2000" dirty="0"/>
              <a:t>A	inflow and smaller cash outflows over a period of time </a:t>
            </a:r>
            <a:endParaRPr lang="en-GB" sz="2000" dirty="0"/>
          </a:p>
          <a:p>
            <a:pPr marL="0" indent="0">
              <a:buNone/>
            </a:pPr>
            <a:r>
              <a:rPr lang="en-US" sz="2000" dirty="0"/>
              <a:t>B	inflow and smaller cash inflows over a period of time</a:t>
            </a:r>
            <a:endParaRPr lang="en-GB" sz="2000" dirty="0"/>
          </a:p>
          <a:p>
            <a:pPr marL="0" indent="0">
              <a:buNone/>
            </a:pPr>
            <a:r>
              <a:rPr lang="en-US" sz="2000" dirty="0"/>
              <a:t>C	outflow and smaller cash inflows over a period of time</a:t>
            </a:r>
            <a:endParaRPr lang="en-GB" sz="2000" dirty="0"/>
          </a:p>
          <a:p>
            <a:pPr marL="0" indent="0">
              <a:buNone/>
            </a:pPr>
            <a:r>
              <a:rPr lang="en-US" sz="2000" dirty="0"/>
              <a:t>D	outflow and smaller cash outflows over a period of time.</a:t>
            </a:r>
            <a:endParaRPr lang="en-GB" sz="2000" dirty="0"/>
          </a:p>
          <a:p>
            <a:pPr marL="0" indent="0">
              <a:buNone/>
            </a:pPr>
            <a:r>
              <a:rPr lang="en-US" sz="2000" dirty="0" smtClean="0"/>
              <a:t>Select </a:t>
            </a:r>
            <a:r>
              <a:rPr lang="en-US" sz="2000" b="1" dirty="0"/>
              <a:t>one </a:t>
            </a:r>
            <a:r>
              <a:rPr lang="en-US" sz="2000" dirty="0"/>
              <a:t>answer.</a:t>
            </a:r>
            <a:endParaRPr lang="en-GB" sz="2000" dirty="0"/>
          </a:p>
          <a:p>
            <a:endParaRPr lang="en-GB" dirty="0"/>
          </a:p>
        </p:txBody>
      </p:sp>
      <p:sp>
        <p:nvSpPr>
          <p:cNvPr id="4" name="TextBox 3"/>
          <p:cNvSpPr txBox="1"/>
          <p:nvPr/>
        </p:nvSpPr>
        <p:spPr>
          <a:xfrm>
            <a:off x="104172" y="4201610"/>
            <a:ext cx="9039828" cy="1938992"/>
          </a:xfrm>
          <a:prstGeom prst="rect">
            <a:avLst/>
          </a:prstGeom>
          <a:solidFill>
            <a:srgbClr val="FFFF00"/>
          </a:solidFill>
        </p:spPr>
        <p:txBody>
          <a:bodyPr wrap="square" rtlCol="0">
            <a:spAutoFit/>
          </a:bodyPr>
          <a:lstStyle/>
          <a:p>
            <a:r>
              <a:rPr lang="en-GB" sz="2000" b="1" dirty="0">
                <a:solidFill>
                  <a:srgbClr val="FF0000"/>
                </a:solidFill>
                <a:latin typeface="+mn-lt"/>
              </a:rPr>
              <a:t>A	Correct – the loan will create a large and immediate </a:t>
            </a:r>
            <a:r>
              <a:rPr lang="en-GB" sz="2000" b="1" dirty="0" smtClean="0">
                <a:solidFill>
                  <a:srgbClr val="FF0000"/>
                </a:solidFill>
                <a:latin typeface="+mn-lt"/>
              </a:rPr>
              <a:t>injection </a:t>
            </a:r>
            <a:r>
              <a:rPr lang="en-GB" sz="2000" b="1" dirty="0">
                <a:solidFill>
                  <a:srgbClr val="FF0000"/>
                </a:solidFill>
                <a:latin typeface="+mn-lt"/>
              </a:rPr>
              <a:t>of </a:t>
            </a:r>
            <a:r>
              <a:rPr lang="en-GB" sz="2000" b="1" dirty="0" smtClean="0">
                <a:solidFill>
                  <a:srgbClr val="FF0000"/>
                </a:solidFill>
                <a:latin typeface="+mn-lt"/>
              </a:rPr>
              <a:t>	cash </a:t>
            </a:r>
            <a:r>
              <a:rPr lang="en-GB" sz="2000" b="1" dirty="0">
                <a:solidFill>
                  <a:srgbClr val="FF0000"/>
                </a:solidFill>
                <a:latin typeface="+mn-lt"/>
              </a:rPr>
              <a:t>with subsequent loan repayments </a:t>
            </a:r>
            <a:r>
              <a:rPr lang="en-GB" sz="2000" b="1" dirty="0" smtClean="0">
                <a:solidFill>
                  <a:srgbClr val="FF0000"/>
                </a:solidFill>
                <a:latin typeface="+mn-lt"/>
              </a:rPr>
              <a:t>over </a:t>
            </a:r>
            <a:r>
              <a:rPr lang="en-GB" sz="2000" b="1" dirty="0">
                <a:solidFill>
                  <a:srgbClr val="FF0000"/>
                </a:solidFill>
                <a:latin typeface="+mn-lt"/>
              </a:rPr>
              <a:t>the following </a:t>
            </a:r>
            <a:r>
              <a:rPr lang="en-GB" sz="2000" b="1" dirty="0" smtClean="0">
                <a:solidFill>
                  <a:srgbClr val="FF0000"/>
                </a:solidFill>
                <a:latin typeface="+mn-lt"/>
              </a:rPr>
              <a:t>	years</a:t>
            </a:r>
            <a:r>
              <a:rPr lang="en-GB" sz="2000" b="1" dirty="0">
                <a:solidFill>
                  <a:srgbClr val="FF0000"/>
                </a:solidFill>
                <a:latin typeface="+mn-lt"/>
              </a:rPr>
              <a:t>. </a:t>
            </a:r>
          </a:p>
          <a:p>
            <a:r>
              <a:rPr lang="en-GB" sz="2000" dirty="0">
                <a:latin typeface="+mn-lt"/>
              </a:rPr>
              <a:t>B 	Incorrect – the loan itself is just one major inflow at one </a:t>
            </a:r>
            <a:r>
              <a:rPr lang="en-GB" sz="2000" dirty="0" smtClean="0">
                <a:latin typeface="+mn-lt"/>
              </a:rPr>
              <a:t>	time</a:t>
            </a:r>
            <a:r>
              <a:rPr lang="en-GB" sz="2000" dirty="0">
                <a:latin typeface="+mn-lt"/>
              </a:rPr>
              <a:t>.</a:t>
            </a:r>
          </a:p>
          <a:p>
            <a:r>
              <a:rPr lang="en-GB" sz="2000" dirty="0">
                <a:latin typeface="+mn-lt"/>
              </a:rPr>
              <a:t>C	Incorrect – the loan creates a large inflow not outflow.</a:t>
            </a:r>
          </a:p>
          <a:p>
            <a:r>
              <a:rPr lang="en-GB" sz="2000" dirty="0">
                <a:latin typeface="+mn-lt"/>
              </a:rPr>
              <a:t>D	Incorrect – once again the loan creates a large inflow.</a:t>
            </a:r>
          </a:p>
        </p:txBody>
      </p:sp>
    </p:spTree>
    <p:extLst>
      <p:ext uri="{BB962C8B-B14F-4D97-AF65-F5344CB8AC3E}">
        <p14:creationId xmlns:p14="http://schemas.microsoft.com/office/powerpoint/2010/main" val="35386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Understand why cash flow is important</a:t>
            </a:r>
          </a:p>
          <a:p>
            <a:r>
              <a:rPr lang="en-GB" dirty="0" smtClean="0"/>
              <a:t>Understand how companies can improve cash flow</a:t>
            </a:r>
          </a:p>
          <a:p>
            <a:r>
              <a:rPr lang="en-GB" dirty="0" smtClean="0"/>
              <a:t>How to predict </a:t>
            </a:r>
            <a:r>
              <a:rPr lang="en-GB" smtClean="0"/>
              <a:t>cash flow</a:t>
            </a:r>
            <a:endParaRPr lang="en-GB" dirty="0"/>
          </a:p>
        </p:txBody>
      </p:sp>
    </p:spTree>
    <p:extLst>
      <p:ext uri="{BB962C8B-B14F-4D97-AF65-F5344CB8AC3E}">
        <p14:creationId xmlns:p14="http://schemas.microsoft.com/office/powerpoint/2010/main" val="213796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Yourself 2</a:t>
            </a:r>
            <a:endParaRPr lang="en-GB" dirty="0"/>
          </a:p>
        </p:txBody>
      </p:sp>
      <p:sp>
        <p:nvSpPr>
          <p:cNvPr id="3" name="Content Placeholder 2"/>
          <p:cNvSpPr>
            <a:spLocks noGrp="1"/>
          </p:cNvSpPr>
          <p:nvPr>
            <p:ph idx="1"/>
          </p:nvPr>
        </p:nvSpPr>
        <p:spPr>
          <a:xfrm>
            <a:off x="185195" y="1157469"/>
            <a:ext cx="8681013" cy="3646026"/>
          </a:xfrm>
        </p:spPr>
        <p:txBody>
          <a:bodyPr/>
          <a:lstStyle/>
          <a:p>
            <a:pPr marL="0" indent="0">
              <a:buNone/>
            </a:pPr>
            <a:r>
              <a:rPr lang="en-US" sz="2000" dirty="0"/>
              <a:t>Gaweda is a company which manufactures parts for DVD players. De-stocking by Gaweda of both raw materials and finished products occurs in February. Between February and April, this is most likely to lead </a:t>
            </a:r>
            <a:r>
              <a:rPr lang="en-US" sz="2000" dirty="0" smtClean="0"/>
              <a:t>to</a:t>
            </a:r>
          </a:p>
          <a:p>
            <a:pPr marL="0" indent="0">
              <a:buNone/>
            </a:pPr>
            <a:endParaRPr lang="en-GB" sz="2000" dirty="0"/>
          </a:p>
          <a:p>
            <a:pPr marL="0" indent="0">
              <a:buNone/>
            </a:pPr>
            <a:r>
              <a:rPr lang="en-US" sz="2000" dirty="0"/>
              <a:t>A	improved cash flow because more raw materials will be ordered</a:t>
            </a:r>
            <a:endParaRPr lang="en-GB" sz="2000" dirty="0"/>
          </a:p>
          <a:p>
            <a:pPr marL="0" indent="0">
              <a:buNone/>
            </a:pPr>
            <a:r>
              <a:rPr lang="en-US" sz="2000" dirty="0"/>
              <a:t>B	improved cash flow because fewer raw materials will be ordered </a:t>
            </a:r>
            <a:endParaRPr lang="en-GB" sz="2000" dirty="0"/>
          </a:p>
          <a:p>
            <a:pPr marL="0" indent="0">
              <a:buNone/>
            </a:pPr>
            <a:r>
              <a:rPr lang="en-US" sz="2000" dirty="0"/>
              <a:t>C 	improved cash flow because fewer finished products will be sold </a:t>
            </a:r>
            <a:endParaRPr lang="en-GB" sz="2000" dirty="0"/>
          </a:p>
          <a:p>
            <a:pPr marL="0" indent="0">
              <a:buNone/>
            </a:pPr>
            <a:r>
              <a:rPr lang="en-US" sz="2000" dirty="0"/>
              <a:t>D	a deterioration in cash flow because more finished products will be </a:t>
            </a:r>
            <a:r>
              <a:rPr lang="en-US" sz="2000" dirty="0" smtClean="0"/>
              <a:t>	sold</a:t>
            </a:r>
            <a:r>
              <a:rPr lang="en-US" sz="2000" dirty="0"/>
              <a:t>.</a:t>
            </a:r>
            <a:endParaRPr lang="en-GB" sz="2000" dirty="0"/>
          </a:p>
          <a:p>
            <a:pPr marL="0" indent="0">
              <a:buNone/>
            </a:pPr>
            <a:r>
              <a:rPr lang="en-US" sz="2000" dirty="0" smtClean="0"/>
              <a:t>Select </a:t>
            </a:r>
            <a:r>
              <a:rPr lang="en-US" sz="2000" b="1" dirty="0"/>
              <a:t>one </a:t>
            </a:r>
            <a:r>
              <a:rPr lang="en-US" sz="2000" dirty="0"/>
              <a:t>answer.</a:t>
            </a:r>
            <a:endParaRPr lang="en-GB" sz="2000" dirty="0"/>
          </a:p>
          <a:p>
            <a:endParaRPr lang="en-GB" sz="2000" dirty="0"/>
          </a:p>
        </p:txBody>
      </p:sp>
      <p:sp>
        <p:nvSpPr>
          <p:cNvPr id="4" name="TextBox 3"/>
          <p:cNvSpPr txBox="1"/>
          <p:nvPr/>
        </p:nvSpPr>
        <p:spPr>
          <a:xfrm>
            <a:off x="34724" y="4572826"/>
            <a:ext cx="9039828" cy="2308324"/>
          </a:xfrm>
          <a:prstGeom prst="rect">
            <a:avLst/>
          </a:prstGeom>
          <a:solidFill>
            <a:srgbClr val="FFFF00"/>
          </a:solidFill>
        </p:spPr>
        <p:txBody>
          <a:bodyPr wrap="square" rtlCol="0">
            <a:spAutoFit/>
          </a:bodyPr>
          <a:lstStyle/>
          <a:p>
            <a:r>
              <a:rPr lang="en-GB" sz="2000" dirty="0">
                <a:latin typeface="+mn-lt"/>
              </a:rPr>
              <a:t>A	Incorrect – de-stocking reduces the number of raw materials needed </a:t>
            </a:r>
            <a:r>
              <a:rPr lang="en-GB" sz="2000" dirty="0" smtClean="0">
                <a:latin typeface="+mn-lt"/>
              </a:rPr>
              <a:t>	and </a:t>
            </a:r>
            <a:r>
              <a:rPr lang="en-GB" sz="2000" dirty="0">
                <a:latin typeface="+mn-lt"/>
              </a:rPr>
              <a:t>extra raw materials will not improve the cash flow.</a:t>
            </a:r>
          </a:p>
          <a:p>
            <a:r>
              <a:rPr lang="en-GB" sz="2000" b="1" dirty="0">
                <a:solidFill>
                  <a:srgbClr val="FF0000"/>
                </a:solidFill>
                <a:latin typeface="+mn-lt"/>
              </a:rPr>
              <a:t>B 	Correct – the amount of raw materials needed is reduced, thus </a:t>
            </a:r>
            <a:r>
              <a:rPr lang="en-GB" sz="2000" b="1" dirty="0" smtClean="0">
                <a:solidFill>
                  <a:srgbClr val="FF0000"/>
                </a:solidFill>
                <a:latin typeface="+mn-lt"/>
              </a:rPr>
              <a:t>	improving </a:t>
            </a:r>
            <a:r>
              <a:rPr lang="en-GB" sz="2000" b="1" dirty="0">
                <a:solidFill>
                  <a:srgbClr val="FF0000"/>
                </a:solidFill>
                <a:latin typeface="+mn-lt"/>
              </a:rPr>
              <a:t>the cash flow. </a:t>
            </a:r>
          </a:p>
          <a:p>
            <a:r>
              <a:rPr lang="en-GB" sz="2000" dirty="0">
                <a:latin typeface="+mn-lt"/>
              </a:rPr>
              <a:t>C	Incorrect – the de-stocking process aims to increase the sale of </a:t>
            </a:r>
            <a:r>
              <a:rPr lang="en-GB" sz="2000" dirty="0" smtClean="0">
                <a:latin typeface="+mn-lt"/>
              </a:rPr>
              <a:t>	finished </a:t>
            </a:r>
            <a:r>
              <a:rPr lang="en-GB" sz="2000" dirty="0">
                <a:latin typeface="+mn-lt"/>
              </a:rPr>
              <a:t>goods.</a:t>
            </a:r>
          </a:p>
          <a:p>
            <a:r>
              <a:rPr lang="en-GB" sz="2000" dirty="0" smtClean="0">
                <a:latin typeface="+mn-lt"/>
              </a:rPr>
              <a:t>D	Incorrect </a:t>
            </a:r>
            <a:r>
              <a:rPr lang="en-GB" sz="2000" dirty="0">
                <a:latin typeface="+mn-lt"/>
              </a:rPr>
              <a:t>– the cash flow improves if more finished goods are sold.</a:t>
            </a:r>
          </a:p>
        </p:txBody>
      </p:sp>
    </p:spTree>
    <p:extLst>
      <p:ext uri="{BB962C8B-B14F-4D97-AF65-F5344CB8AC3E}">
        <p14:creationId xmlns:p14="http://schemas.microsoft.com/office/powerpoint/2010/main" val="11008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Yourself 3</a:t>
            </a:r>
            <a:endParaRPr lang="en-GB" dirty="0"/>
          </a:p>
        </p:txBody>
      </p:sp>
      <p:sp>
        <p:nvSpPr>
          <p:cNvPr id="3" name="Content Placeholder 2"/>
          <p:cNvSpPr>
            <a:spLocks noGrp="1"/>
          </p:cNvSpPr>
          <p:nvPr>
            <p:ph idx="1"/>
          </p:nvPr>
        </p:nvSpPr>
        <p:spPr>
          <a:xfrm>
            <a:off x="185195" y="1088021"/>
            <a:ext cx="8738886" cy="3240911"/>
          </a:xfrm>
        </p:spPr>
        <p:txBody>
          <a:bodyPr/>
          <a:lstStyle/>
          <a:p>
            <a:pPr marL="0" indent="0">
              <a:buNone/>
            </a:pPr>
            <a:r>
              <a:rPr lang="en-US" sz="2000" dirty="0"/>
              <a:t>Which one of the following is most likely to lead to improved cash inflows for a business? Select </a:t>
            </a:r>
            <a:r>
              <a:rPr lang="en-US" sz="2000" b="1" dirty="0"/>
              <a:t>one </a:t>
            </a:r>
            <a:r>
              <a:rPr lang="en-US" sz="2000" dirty="0"/>
              <a:t>answer.</a:t>
            </a:r>
            <a:endParaRPr lang="en-GB" sz="2000" dirty="0"/>
          </a:p>
          <a:p>
            <a:pPr marL="0" indent="0">
              <a:buNone/>
            </a:pPr>
            <a:r>
              <a:rPr lang="en-US" sz="2000" dirty="0"/>
              <a:t>A	Increasing the amount of materials bought from suppliers</a:t>
            </a:r>
            <a:endParaRPr lang="en-GB" sz="2000" dirty="0"/>
          </a:p>
          <a:p>
            <a:pPr marL="0" indent="0">
              <a:buNone/>
            </a:pPr>
            <a:r>
              <a:rPr lang="en-US" sz="2000" dirty="0"/>
              <a:t>B	Increasing the level of stocks of raw materials held by the business</a:t>
            </a:r>
            <a:endParaRPr lang="en-GB" sz="2000" dirty="0"/>
          </a:p>
          <a:p>
            <a:pPr marL="0" indent="0">
              <a:buNone/>
            </a:pPr>
            <a:r>
              <a:rPr lang="en-US" sz="2000" dirty="0"/>
              <a:t>C	Reducing the length of time customers are given to pay their </a:t>
            </a:r>
            <a:r>
              <a:rPr lang="en-US" sz="2000" dirty="0" smtClean="0"/>
              <a:t>	invoices</a:t>
            </a:r>
            <a:endParaRPr lang="en-GB" sz="2000" dirty="0"/>
          </a:p>
          <a:p>
            <a:pPr marL="0" indent="0">
              <a:buNone/>
            </a:pPr>
            <a:r>
              <a:rPr lang="en-US" sz="2000" dirty="0"/>
              <a:t>D	Reducing the amount of time taken by the business to pay its </a:t>
            </a:r>
            <a:r>
              <a:rPr lang="en-US" sz="2000" dirty="0" smtClean="0"/>
              <a:t>	suppliers</a:t>
            </a:r>
            <a:endParaRPr lang="en-GB" sz="2000" dirty="0"/>
          </a:p>
          <a:p>
            <a:pPr marL="0" indent="0">
              <a:buNone/>
            </a:pPr>
            <a:r>
              <a:rPr lang="en-US" sz="2000" dirty="0"/>
              <a:t>	Select </a:t>
            </a:r>
            <a:r>
              <a:rPr lang="en-US" sz="2000" b="1" dirty="0"/>
              <a:t>one </a:t>
            </a:r>
            <a:r>
              <a:rPr lang="en-US" sz="2000" dirty="0"/>
              <a:t>answer.</a:t>
            </a:r>
            <a:endParaRPr lang="en-GB" sz="2000" dirty="0"/>
          </a:p>
          <a:p>
            <a:pPr marL="0" indent="0">
              <a:buNone/>
            </a:pPr>
            <a:endParaRPr lang="en-GB" sz="2000" dirty="0"/>
          </a:p>
          <a:p>
            <a:endParaRPr lang="en-GB" sz="2000" dirty="0"/>
          </a:p>
        </p:txBody>
      </p:sp>
      <p:sp>
        <p:nvSpPr>
          <p:cNvPr id="4" name="TextBox 3"/>
          <p:cNvSpPr txBox="1"/>
          <p:nvPr/>
        </p:nvSpPr>
        <p:spPr>
          <a:xfrm>
            <a:off x="34724" y="4376056"/>
            <a:ext cx="9039828" cy="2554545"/>
          </a:xfrm>
          <a:prstGeom prst="rect">
            <a:avLst/>
          </a:prstGeom>
          <a:solidFill>
            <a:srgbClr val="FFFF00"/>
          </a:solidFill>
        </p:spPr>
        <p:txBody>
          <a:bodyPr wrap="square" rtlCol="0">
            <a:spAutoFit/>
          </a:bodyPr>
          <a:lstStyle/>
          <a:p>
            <a:r>
              <a:rPr lang="en-GB" sz="2000" dirty="0">
                <a:latin typeface="+mn-lt"/>
              </a:rPr>
              <a:t>A	Incorrect – buying additional materials deteriorates the cash flow </a:t>
            </a:r>
            <a:r>
              <a:rPr lang="en-GB" sz="2000" dirty="0" smtClean="0">
                <a:latin typeface="+mn-lt"/>
              </a:rPr>
              <a:t>	position</a:t>
            </a:r>
            <a:r>
              <a:rPr lang="en-GB" sz="2000" dirty="0">
                <a:latin typeface="+mn-lt"/>
              </a:rPr>
              <a:t>.</a:t>
            </a:r>
          </a:p>
          <a:p>
            <a:r>
              <a:rPr lang="en-GB" sz="2000" dirty="0">
                <a:latin typeface="+mn-lt"/>
              </a:rPr>
              <a:t>B 	Incorrect – increasing raw material levels means buying more from </a:t>
            </a:r>
            <a:r>
              <a:rPr lang="en-GB" sz="2000" dirty="0" smtClean="0">
                <a:latin typeface="+mn-lt"/>
              </a:rPr>
              <a:t>	suppliers</a:t>
            </a:r>
            <a:r>
              <a:rPr lang="en-GB" sz="2000" dirty="0">
                <a:latin typeface="+mn-lt"/>
              </a:rPr>
              <a:t>, thus adding to the cash outflow.</a:t>
            </a:r>
          </a:p>
          <a:p>
            <a:r>
              <a:rPr lang="en-GB" sz="2000" b="1" dirty="0">
                <a:solidFill>
                  <a:srgbClr val="FF0000"/>
                </a:solidFill>
                <a:latin typeface="+mn-lt"/>
              </a:rPr>
              <a:t>C	Correct – asking the customers to pay their invoices more </a:t>
            </a:r>
            <a:r>
              <a:rPr lang="en-GB" sz="2000" b="1" dirty="0" smtClean="0">
                <a:solidFill>
                  <a:srgbClr val="FF0000"/>
                </a:solidFill>
                <a:latin typeface="+mn-lt"/>
              </a:rPr>
              <a:t>	quickly </a:t>
            </a:r>
            <a:r>
              <a:rPr lang="en-GB" sz="2000" b="1" dirty="0">
                <a:solidFill>
                  <a:srgbClr val="FF0000"/>
                </a:solidFill>
                <a:latin typeface="+mn-lt"/>
              </a:rPr>
              <a:t>will </a:t>
            </a:r>
            <a:r>
              <a:rPr lang="en-GB" sz="2000" b="1" dirty="0" smtClean="0">
                <a:solidFill>
                  <a:srgbClr val="FF0000"/>
                </a:solidFill>
                <a:latin typeface="+mn-lt"/>
              </a:rPr>
              <a:t>add </a:t>
            </a:r>
            <a:r>
              <a:rPr lang="en-GB" sz="2000" b="1" dirty="0">
                <a:solidFill>
                  <a:srgbClr val="FF0000"/>
                </a:solidFill>
                <a:latin typeface="+mn-lt"/>
              </a:rPr>
              <a:t>to the inflows.</a:t>
            </a:r>
          </a:p>
          <a:p>
            <a:r>
              <a:rPr lang="en-GB" sz="2000">
                <a:latin typeface="+mn-lt"/>
              </a:rPr>
              <a:t>D </a:t>
            </a:r>
            <a:r>
              <a:rPr lang="en-GB" sz="2000" smtClean="0">
                <a:latin typeface="+mn-lt"/>
              </a:rPr>
              <a:t>	Incorrect </a:t>
            </a:r>
            <a:r>
              <a:rPr lang="en-GB" sz="2000" dirty="0">
                <a:latin typeface="+mn-lt"/>
              </a:rPr>
              <a:t>– the faster the business pays its bills the more this adds </a:t>
            </a:r>
            <a:r>
              <a:rPr lang="en-GB" sz="2000">
                <a:latin typeface="+mn-lt"/>
              </a:rPr>
              <a:t>to </a:t>
            </a:r>
            <a:r>
              <a:rPr lang="en-GB" sz="2000" smtClean="0">
                <a:latin typeface="+mn-lt"/>
              </a:rPr>
              <a:t>	the outflows</a:t>
            </a:r>
            <a:r>
              <a:rPr lang="en-GB" sz="2000" dirty="0">
                <a:latin typeface="+mn-lt"/>
              </a:rPr>
              <a:t>.</a:t>
            </a:r>
          </a:p>
        </p:txBody>
      </p:sp>
    </p:spTree>
    <p:extLst>
      <p:ext uri="{BB962C8B-B14F-4D97-AF65-F5344CB8AC3E}">
        <p14:creationId xmlns:p14="http://schemas.microsoft.com/office/powerpoint/2010/main" val="61431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611188" y="1844675"/>
            <a:ext cx="2374900" cy="3952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Action</a:t>
            </a:r>
          </a:p>
        </p:txBody>
      </p:sp>
      <p:sp>
        <p:nvSpPr>
          <p:cNvPr id="75778" name="Rectangle 2"/>
          <p:cNvSpPr>
            <a:spLocks noGrp="1" noChangeArrowheads="1"/>
          </p:cNvSpPr>
          <p:nvPr>
            <p:ph type="title"/>
          </p:nvPr>
        </p:nvSpPr>
        <p:spPr/>
        <p:txBody>
          <a:bodyPr/>
          <a:lstStyle/>
          <a:p>
            <a:r>
              <a:rPr lang="en-GB"/>
              <a:t>Improving Inflows</a:t>
            </a:r>
          </a:p>
        </p:txBody>
      </p:sp>
      <p:sp>
        <p:nvSpPr>
          <p:cNvPr id="75779" name="Rectangle 3"/>
          <p:cNvSpPr>
            <a:spLocks noGrp="1" noChangeArrowheads="1"/>
          </p:cNvSpPr>
          <p:nvPr>
            <p:ph type="body" idx="1"/>
          </p:nvPr>
        </p:nvSpPr>
        <p:spPr>
          <a:xfrm>
            <a:off x="358775" y="1125538"/>
            <a:ext cx="9109075" cy="431800"/>
          </a:xfrm>
          <a:noFill/>
        </p:spPr>
        <p:txBody>
          <a:bodyPr/>
          <a:lstStyle/>
          <a:p>
            <a:r>
              <a:rPr lang="en-GB"/>
              <a:t>This may have a number of implications:</a:t>
            </a:r>
          </a:p>
        </p:txBody>
      </p:sp>
      <p:sp>
        <p:nvSpPr>
          <p:cNvPr id="75826" name="Rectangle 50"/>
          <p:cNvSpPr>
            <a:spLocks noChangeArrowheads="1"/>
          </p:cNvSpPr>
          <p:nvPr/>
        </p:nvSpPr>
        <p:spPr bwMode="auto">
          <a:xfrm>
            <a:off x="5507038" y="5254625"/>
            <a:ext cx="3240087" cy="700088"/>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Increased costs – e,g. interest on a loan</a:t>
            </a:r>
          </a:p>
        </p:txBody>
      </p:sp>
      <p:sp>
        <p:nvSpPr>
          <p:cNvPr id="75824" name="Rectangle 48"/>
          <p:cNvSpPr>
            <a:spLocks noChangeArrowheads="1"/>
          </p:cNvSpPr>
          <p:nvPr/>
        </p:nvSpPr>
        <p:spPr bwMode="auto">
          <a:xfrm>
            <a:off x="2986088" y="5254625"/>
            <a:ext cx="2520950" cy="700088"/>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Immediate increase in funds available </a:t>
            </a:r>
          </a:p>
        </p:txBody>
      </p:sp>
      <p:sp>
        <p:nvSpPr>
          <p:cNvPr id="75822" name="Rectangle 46"/>
          <p:cNvSpPr>
            <a:spLocks noChangeArrowheads="1"/>
          </p:cNvSpPr>
          <p:nvPr/>
        </p:nvSpPr>
        <p:spPr bwMode="auto">
          <a:xfrm>
            <a:off x="611188" y="5254625"/>
            <a:ext cx="2374900" cy="7000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solidFill>
                  <a:schemeClr val="accent2"/>
                </a:solidFill>
                <a:latin typeface="Arial" charset="0"/>
              </a:rPr>
              <a:t>Obtaining External Finance</a:t>
            </a:r>
          </a:p>
        </p:txBody>
      </p:sp>
      <p:sp>
        <p:nvSpPr>
          <p:cNvPr id="75792" name="Rectangle 16"/>
          <p:cNvSpPr>
            <a:spLocks noChangeArrowheads="1"/>
          </p:cNvSpPr>
          <p:nvPr/>
        </p:nvSpPr>
        <p:spPr bwMode="auto">
          <a:xfrm>
            <a:off x="5507038" y="3944938"/>
            <a:ext cx="3240087" cy="13096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Using any promotional method costs the business money</a:t>
            </a:r>
          </a:p>
        </p:txBody>
      </p:sp>
      <p:sp>
        <p:nvSpPr>
          <p:cNvPr id="75791" name="Rectangle 15"/>
          <p:cNvSpPr>
            <a:spLocks noChangeArrowheads="1"/>
          </p:cNvSpPr>
          <p:nvPr/>
        </p:nvSpPr>
        <p:spPr bwMode="auto">
          <a:xfrm>
            <a:off x="2986088" y="3944938"/>
            <a:ext cx="2520950" cy="13096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More money will enter the business</a:t>
            </a:r>
          </a:p>
        </p:txBody>
      </p:sp>
      <p:sp>
        <p:nvSpPr>
          <p:cNvPr id="75790" name="Rectangle 14"/>
          <p:cNvSpPr>
            <a:spLocks noChangeArrowheads="1"/>
          </p:cNvSpPr>
          <p:nvPr/>
        </p:nvSpPr>
        <p:spPr bwMode="auto">
          <a:xfrm>
            <a:off x="611188" y="3944938"/>
            <a:ext cx="2374900" cy="1309687"/>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solidFill>
                  <a:schemeClr val="accent2"/>
                </a:solidFill>
                <a:latin typeface="Arial" charset="0"/>
              </a:rPr>
              <a:t>Increasing sales</a:t>
            </a:r>
          </a:p>
        </p:txBody>
      </p:sp>
      <p:sp>
        <p:nvSpPr>
          <p:cNvPr id="75789" name="Rectangle 13"/>
          <p:cNvSpPr>
            <a:spLocks noChangeArrowheads="1"/>
          </p:cNvSpPr>
          <p:nvPr/>
        </p:nvSpPr>
        <p:spPr bwMode="auto">
          <a:xfrm>
            <a:off x="5507038" y="3244850"/>
            <a:ext cx="3240087" cy="7000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Customers may choose to go elsewhere</a:t>
            </a:r>
          </a:p>
        </p:txBody>
      </p:sp>
      <p:sp>
        <p:nvSpPr>
          <p:cNvPr id="75788" name="Rectangle 12"/>
          <p:cNvSpPr>
            <a:spLocks noChangeArrowheads="1"/>
          </p:cNvSpPr>
          <p:nvPr/>
        </p:nvSpPr>
        <p:spPr bwMode="auto">
          <a:xfrm>
            <a:off x="2916238" y="3244850"/>
            <a:ext cx="2663825" cy="7000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Money owed is obtained more quickly</a:t>
            </a:r>
          </a:p>
        </p:txBody>
      </p:sp>
      <p:sp>
        <p:nvSpPr>
          <p:cNvPr id="75787" name="Rectangle 11"/>
          <p:cNvSpPr>
            <a:spLocks noChangeArrowheads="1"/>
          </p:cNvSpPr>
          <p:nvPr/>
        </p:nvSpPr>
        <p:spPr bwMode="auto">
          <a:xfrm>
            <a:off x="611188" y="3244850"/>
            <a:ext cx="2374900" cy="7000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solidFill>
                  <a:schemeClr val="accent2"/>
                </a:solidFill>
                <a:latin typeface="Arial" charset="0"/>
              </a:rPr>
              <a:t>Getting customers to pay quicker</a:t>
            </a:r>
          </a:p>
        </p:txBody>
      </p:sp>
      <p:sp>
        <p:nvSpPr>
          <p:cNvPr id="75786" name="Rectangle 10"/>
          <p:cNvSpPr>
            <a:spLocks noChangeArrowheads="1"/>
          </p:cNvSpPr>
          <p:nvPr/>
        </p:nvSpPr>
        <p:spPr bwMode="auto">
          <a:xfrm>
            <a:off x="5507038" y="2239963"/>
            <a:ext cx="3240087" cy="10048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eaLnBrk="1" hangingPunct="1">
              <a:spcBef>
                <a:spcPct val="20000"/>
              </a:spcBef>
            </a:pPr>
            <a:r>
              <a:rPr lang="en-GB" sz="2000">
                <a:latin typeface="Arial" charset="0"/>
              </a:rPr>
              <a:t>Run the risk of not being able to meet all orders</a:t>
            </a:r>
          </a:p>
        </p:txBody>
      </p:sp>
      <p:sp>
        <p:nvSpPr>
          <p:cNvPr id="75785" name="Rectangle 9"/>
          <p:cNvSpPr>
            <a:spLocks noChangeArrowheads="1"/>
          </p:cNvSpPr>
          <p:nvPr/>
        </p:nvSpPr>
        <p:spPr bwMode="auto">
          <a:xfrm>
            <a:off x="2986088" y="2239963"/>
            <a:ext cx="2520950" cy="10048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More money available to spend on other items</a:t>
            </a:r>
          </a:p>
        </p:txBody>
      </p:sp>
      <p:sp>
        <p:nvSpPr>
          <p:cNvPr id="75784" name="Rectangle 8"/>
          <p:cNvSpPr>
            <a:spLocks noChangeArrowheads="1"/>
          </p:cNvSpPr>
          <p:nvPr/>
        </p:nvSpPr>
        <p:spPr bwMode="auto">
          <a:xfrm>
            <a:off x="611188" y="2239963"/>
            <a:ext cx="2374900" cy="1004887"/>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solidFill>
                  <a:schemeClr val="accent2"/>
                </a:solidFill>
                <a:latin typeface="Arial" charset="0"/>
              </a:rPr>
              <a:t>Reducing stocks held</a:t>
            </a:r>
          </a:p>
        </p:txBody>
      </p:sp>
      <p:sp>
        <p:nvSpPr>
          <p:cNvPr id="75783" name="Rectangle 7"/>
          <p:cNvSpPr>
            <a:spLocks noChangeArrowheads="1"/>
          </p:cNvSpPr>
          <p:nvPr/>
        </p:nvSpPr>
        <p:spPr bwMode="auto">
          <a:xfrm>
            <a:off x="5507038" y="1844675"/>
            <a:ext cx="3240087" cy="3952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Bad Points</a:t>
            </a:r>
          </a:p>
        </p:txBody>
      </p:sp>
      <p:sp>
        <p:nvSpPr>
          <p:cNvPr id="75782" name="Rectangle 6"/>
          <p:cNvSpPr>
            <a:spLocks noChangeArrowheads="1"/>
          </p:cNvSpPr>
          <p:nvPr/>
        </p:nvSpPr>
        <p:spPr bwMode="auto">
          <a:xfrm>
            <a:off x="2986088" y="1844675"/>
            <a:ext cx="2520950" cy="3952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Goods Points</a:t>
            </a:r>
          </a:p>
        </p:txBody>
      </p:sp>
      <p:sp>
        <p:nvSpPr>
          <p:cNvPr id="75800" name="Line 24"/>
          <p:cNvSpPr>
            <a:spLocks noChangeShapeType="1"/>
          </p:cNvSpPr>
          <p:nvPr/>
        </p:nvSpPr>
        <p:spPr bwMode="auto">
          <a:xfrm>
            <a:off x="5507038" y="1844675"/>
            <a:ext cx="0" cy="4110038"/>
          </a:xfrm>
          <a:prstGeom prst="line">
            <a:avLst/>
          </a:prstGeom>
          <a:no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846" name="Line 70"/>
          <p:cNvSpPr>
            <a:spLocks noChangeShapeType="1"/>
          </p:cNvSpPr>
          <p:nvPr/>
        </p:nvSpPr>
        <p:spPr bwMode="auto">
          <a:xfrm>
            <a:off x="8748713" y="1844675"/>
            <a:ext cx="0" cy="4110038"/>
          </a:xfrm>
          <a:prstGeom prst="line">
            <a:avLst/>
          </a:prstGeom>
          <a:no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847" name="Line 71"/>
          <p:cNvSpPr>
            <a:spLocks noChangeShapeType="1"/>
          </p:cNvSpPr>
          <p:nvPr/>
        </p:nvSpPr>
        <p:spPr bwMode="auto">
          <a:xfrm>
            <a:off x="2987675" y="5962650"/>
            <a:ext cx="576103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848" name="Line 72"/>
          <p:cNvSpPr>
            <a:spLocks noChangeShapeType="1"/>
          </p:cNvSpPr>
          <p:nvPr/>
        </p:nvSpPr>
        <p:spPr bwMode="auto">
          <a:xfrm>
            <a:off x="2987675" y="5257800"/>
            <a:ext cx="576103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849" name="Line 73"/>
          <p:cNvSpPr>
            <a:spLocks noChangeShapeType="1"/>
          </p:cNvSpPr>
          <p:nvPr/>
        </p:nvSpPr>
        <p:spPr bwMode="auto">
          <a:xfrm>
            <a:off x="2987675" y="3946525"/>
            <a:ext cx="576103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850" name="Line 74"/>
          <p:cNvSpPr>
            <a:spLocks noChangeShapeType="1"/>
          </p:cNvSpPr>
          <p:nvPr/>
        </p:nvSpPr>
        <p:spPr bwMode="auto">
          <a:xfrm>
            <a:off x="2987675" y="3241675"/>
            <a:ext cx="576103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84678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5781"/>
                                        </p:tgtEl>
                                        <p:attrNameLst>
                                          <p:attrName>style.visibility</p:attrName>
                                        </p:attrNameLst>
                                      </p:cBhvr>
                                      <p:to>
                                        <p:strVal val="visible"/>
                                      </p:to>
                                    </p:set>
                                    <p:animEffect transition="in" filter="wipe(up)">
                                      <p:cBhvr>
                                        <p:cTn id="11" dur="500"/>
                                        <p:tgtEl>
                                          <p:spTgt spid="75781"/>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5784"/>
                                        </p:tgtEl>
                                        <p:attrNameLst>
                                          <p:attrName>style.visibility</p:attrName>
                                        </p:attrNameLst>
                                      </p:cBhvr>
                                      <p:to>
                                        <p:strVal val="visible"/>
                                      </p:to>
                                    </p:set>
                                    <p:animEffect transition="in" filter="wipe(up)">
                                      <p:cBhvr>
                                        <p:cTn id="15" dur="500"/>
                                        <p:tgtEl>
                                          <p:spTgt spid="75784"/>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5787"/>
                                        </p:tgtEl>
                                        <p:attrNameLst>
                                          <p:attrName>style.visibility</p:attrName>
                                        </p:attrNameLst>
                                      </p:cBhvr>
                                      <p:to>
                                        <p:strVal val="visible"/>
                                      </p:to>
                                    </p:set>
                                    <p:animEffect transition="in" filter="wipe(up)">
                                      <p:cBhvr>
                                        <p:cTn id="19" dur="500"/>
                                        <p:tgtEl>
                                          <p:spTgt spid="75787"/>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5790"/>
                                        </p:tgtEl>
                                        <p:attrNameLst>
                                          <p:attrName>style.visibility</p:attrName>
                                        </p:attrNameLst>
                                      </p:cBhvr>
                                      <p:to>
                                        <p:strVal val="visible"/>
                                      </p:to>
                                    </p:set>
                                    <p:animEffect transition="in" filter="wipe(up)">
                                      <p:cBhvr>
                                        <p:cTn id="23" dur="500"/>
                                        <p:tgtEl>
                                          <p:spTgt spid="75790"/>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5822"/>
                                        </p:tgtEl>
                                        <p:attrNameLst>
                                          <p:attrName>style.visibility</p:attrName>
                                        </p:attrNameLst>
                                      </p:cBhvr>
                                      <p:to>
                                        <p:strVal val="visible"/>
                                      </p:to>
                                    </p:set>
                                    <p:animEffect transition="in" filter="wipe(up)">
                                      <p:cBhvr>
                                        <p:cTn id="27" dur="500"/>
                                        <p:tgtEl>
                                          <p:spTgt spid="75822"/>
                                        </p:tgtEl>
                                      </p:cBhvr>
                                    </p:animEffect>
                                  </p:childTnLst>
                                </p:cTn>
                              </p:par>
                            </p:childTnLst>
                          </p:cTn>
                        </p:par>
                        <p:par>
                          <p:cTn id="28" fill="hold" nodeType="after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5782"/>
                                        </p:tgtEl>
                                        <p:attrNameLst>
                                          <p:attrName>style.visibility</p:attrName>
                                        </p:attrNameLst>
                                      </p:cBhvr>
                                      <p:to>
                                        <p:strVal val="visible"/>
                                      </p:to>
                                    </p:set>
                                    <p:animEffect transition="in" filter="wipe(left)">
                                      <p:cBhvr>
                                        <p:cTn id="31" dur="500"/>
                                        <p:tgtEl>
                                          <p:spTgt spid="75782"/>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5783"/>
                                        </p:tgtEl>
                                        <p:attrNameLst>
                                          <p:attrName>style.visibility</p:attrName>
                                        </p:attrNameLst>
                                      </p:cBhvr>
                                      <p:to>
                                        <p:strVal val="visible"/>
                                      </p:to>
                                    </p:set>
                                    <p:animEffect transition="in" filter="wipe(left)">
                                      <p:cBhvr>
                                        <p:cTn id="35" dur="500"/>
                                        <p:tgtEl>
                                          <p:spTgt spid="75783"/>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758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584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584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584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580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584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5785"/>
                                        </p:tgtEl>
                                        <p:attrNameLst>
                                          <p:attrName>style.visibility</p:attrName>
                                        </p:attrNameLst>
                                      </p:cBhvr>
                                      <p:to>
                                        <p:strVal val="visible"/>
                                      </p:to>
                                    </p:set>
                                    <p:animEffect transition="in" filter="dissolve">
                                      <p:cBhvr>
                                        <p:cTn id="52" dur="500"/>
                                        <p:tgtEl>
                                          <p:spTgt spid="7578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5786"/>
                                        </p:tgtEl>
                                        <p:attrNameLst>
                                          <p:attrName>style.visibility</p:attrName>
                                        </p:attrNameLst>
                                      </p:cBhvr>
                                      <p:to>
                                        <p:strVal val="visible"/>
                                      </p:to>
                                    </p:set>
                                    <p:animEffect transition="in" filter="dissolve">
                                      <p:cBhvr>
                                        <p:cTn id="57" dur="500"/>
                                        <p:tgtEl>
                                          <p:spTgt spid="757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5788"/>
                                        </p:tgtEl>
                                        <p:attrNameLst>
                                          <p:attrName>style.visibility</p:attrName>
                                        </p:attrNameLst>
                                      </p:cBhvr>
                                      <p:to>
                                        <p:strVal val="visible"/>
                                      </p:to>
                                    </p:set>
                                    <p:animEffect transition="in" filter="dissolve">
                                      <p:cBhvr>
                                        <p:cTn id="62" dur="500"/>
                                        <p:tgtEl>
                                          <p:spTgt spid="757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5789"/>
                                        </p:tgtEl>
                                        <p:attrNameLst>
                                          <p:attrName>style.visibility</p:attrName>
                                        </p:attrNameLst>
                                      </p:cBhvr>
                                      <p:to>
                                        <p:strVal val="visible"/>
                                      </p:to>
                                    </p:set>
                                    <p:animEffect transition="in" filter="dissolve">
                                      <p:cBhvr>
                                        <p:cTn id="67" dur="500"/>
                                        <p:tgtEl>
                                          <p:spTgt spid="757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5791"/>
                                        </p:tgtEl>
                                        <p:attrNameLst>
                                          <p:attrName>style.visibility</p:attrName>
                                        </p:attrNameLst>
                                      </p:cBhvr>
                                      <p:to>
                                        <p:strVal val="visible"/>
                                      </p:to>
                                    </p:set>
                                    <p:animEffect transition="in" filter="dissolve">
                                      <p:cBhvr>
                                        <p:cTn id="72" dur="500"/>
                                        <p:tgtEl>
                                          <p:spTgt spid="7579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5792"/>
                                        </p:tgtEl>
                                        <p:attrNameLst>
                                          <p:attrName>style.visibility</p:attrName>
                                        </p:attrNameLst>
                                      </p:cBhvr>
                                      <p:to>
                                        <p:strVal val="visible"/>
                                      </p:to>
                                    </p:set>
                                    <p:animEffect transition="in" filter="dissolve">
                                      <p:cBhvr>
                                        <p:cTn id="77" dur="500"/>
                                        <p:tgtEl>
                                          <p:spTgt spid="7579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5824"/>
                                        </p:tgtEl>
                                        <p:attrNameLst>
                                          <p:attrName>style.visibility</p:attrName>
                                        </p:attrNameLst>
                                      </p:cBhvr>
                                      <p:to>
                                        <p:strVal val="visible"/>
                                      </p:to>
                                    </p:set>
                                    <p:animEffect transition="in" filter="dissolve">
                                      <p:cBhvr>
                                        <p:cTn id="82" dur="500"/>
                                        <p:tgtEl>
                                          <p:spTgt spid="7582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5826"/>
                                        </p:tgtEl>
                                        <p:attrNameLst>
                                          <p:attrName>style.visibility</p:attrName>
                                        </p:attrNameLst>
                                      </p:cBhvr>
                                      <p:to>
                                        <p:strVal val="visible"/>
                                      </p:to>
                                    </p:set>
                                    <p:animEffect transition="in" filter="dissolve">
                                      <p:cBhvr>
                                        <p:cTn id="87" dur="500"/>
                                        <p:tgtEl>
                                          <p:spTgt spid="75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P spid="75826" grpId="0" animBg="1"/>
      <p:bldP spid="75824" grpId="0" animBg="1"/>
      <p:bldP spid="75822" grpId="0" animBg="1"/>
      <p:bldP spid="75792" grpId="0" animBg="1"/>
      <p:bldP spid="75791" grpId="0" animBg="1"/>
      <p:bldP spid="75790" grpId="0" animBg="1"/>
      <p:bldP spid="75789" grpId="0" animBg="1"/>
      <p:bldP spid="75788" grpId="0" animBg="1"/>
      <p:bldP spid="75787" grpId="0" animBg="1"/>
      <p:bldP spid="75786" grpId="0" animBg="1"/>
      <p:bldP spid="75785" grpId="0" animBg="1"/>
      <p:bldP spid="75784" grpId="0" animBg="1"/>
      <p:bldP spid="75783" grpId="0" animBg="1"/>
      <p:bldP spid="75782" grpId="0" animBg="1"/>
      <p:bldP spid="75800" grpId="0" animBg="1"/>
      <p:bldP spid="75846" grpId="0" animBg="1"/>
      <p:bldP spid="75847" grpId="0" animBg="1"/>
      <p:bldP spid="75848" grpId="0" animBg="1"/>
      <p:bldP spid="75849" grpId="0" animBg="1"/>
      <p:bldP spid="758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Improving Outflows</a:t>
            </a:r>
          </a:p>
        </p:txBody>
      </p:sp>
      <p:sp>
        <p:nvSpPr>
          <p:cNvPr id="76882" name="Rectangle 82"/>
          <p:cNvSpPr>
            <a:spLocks noChangeArrowheads="1"/>
          </p:cNvSpPr>
          <p:nvPr/>
        </p:nvSpPr>
        <p:spPr bwMode="auto">
          <a:xfrm>
            <a:off x="5364163" y="4219575"/>
            <a:ext cx="3240087" cy="13096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The second hand value of an item is often much lower than the original cost</a:t>
            </a:r>
          </a:p>
        </p:txBody>
      </p:sp>
      <p:sp>
        <p:nvSpPr>
          <p:cNvPr id="76883" name="Rectangle 83"/>
          <p:cNvSpPr>
            <a:spLocks noChangeArrowheads="1"/>
          </p:cNvSpPr>
          <p:nvPr/>
        </p:nvSpPr>
        <p:spPr bwMode="auto">
          <a:xfrm>
            <a:off x="2843213" y="4219575"/>
            <a:ext cx="2520950" cy="13096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Money can be raised quickly by selling equipment</a:t>
            </a:r>
          </a:p>
        </p:txBody>
      </p:sp>
      <p:sp>
        <p:nvSpPr>
          <p:cNvPr id="76884" name="Rectangle 84"/>
          <p:cNvSpPr>
            <a:spLocks noChangeArrowheads="1"/>
          </p:cNvSpPr>
          <p:nvPr/>
        </p:nvSpPr>
        <p:spPr bwMode="auto">
          <a:xfrm>
            <a:off x="468313" y="4219575"/>
            <a:ext cx="2374900" cy="13096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solidFill>
                  <a:schemeClr val="accent2"/>
                </a:solidFill>
                <a:latin typeface="Arial" charset="0"/>
              </a:rPr>
              <a:t>Selling off Assets</a:t>
            </a:r>
          </a:p>
        </p:txBody>
      </p:sp>
      <p:sp>
        <p:nvSpPr>
          <p:cNvPr id="76885" name="Rectangle 85"/>
          <p:cNvSpPr>
            <a:spLocks noChangeArrowheads="1"/>
          </p:cNvSpPr>
          <p:nvPr/>
        </p:nvSpPr>
        <p:spPr bwMode="auto">
          <a:xfrm>
            <a:off x="5364163" y="3284538"/>
            <a:ext cx="3240087" cy="10080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Need to be sure that suppliers can deliver on time</a:t>
            </a:r>
          </a:p>
        </p:txBody>
      </p:sp>
      <p:sp>
        <p:nvSpPr>
          <p:cNvPr id="76886" name="Rectangle 86"/>
          <p:cNvSpPr>
            <a:spLocks noChangeArrowheads="1"/>
          </p:cNvSpPr>
          <p:nvPr/>
        </p:nvSpPr>
        <p:spPr bwMode="auto">
          <a:xfrm>
            <a:off x="2843213" y="3284538"/>
            <a:ext cx="2520950" cy="10080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Less storage and less waste</a:t>
            </a:r>
          </a:p>
        </p:txBody>
      </p:sp>
      <p:sp>
        <p:nvSpPr>
          <p:cNvPr id="76887" name="Rectangle 87"/>
          <p:cNvSpPr>
            <a:spLocks noChangeArrowheads="1"/>
          </p:cNvSpPr>
          <p:nvPr/>
        </p:nvSpPr>
        <p:spPr bwMode="auto">
          <a:xfrm>
            <a:off x="468313" y="3284538"/>
            <a:ext cx="2374900" cy="1008062"/>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solidFill>
                  <a:schemeClr val="accent2"/>
                </a:solidFill>
                <a:latin typeface="Arial" charset="0"/>
              </a:rPr>
              <a:t>Buy stock only when needed</a:t>
            </a:r>
          </a:p>
        </p:txBody>
      </p:sp>
      <p:sp>
        <p:nvSpPr>
          <p:cNvPr id="76888" name="Rectangle 88"/>
          <p:cNvSpPr>
            <a:spLocks noChangeArrowheads="1"/>
          </p:cNvSpPr>
          <p:nvPr/>
        </p:nvSpPr>
        <p:spPr bwMode="auto">
          <a:xfrm>
            <a:off x="5364163" y="2081213"/>
            <a:ext cx="3240087" cy="12747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latin typeface="Arial" charset="0"/>
              </a:rPr>
              <a:t>Supplier may be less willing to supply you in future</a:t>
            </a:r>
          </a:p>
        </p:txBody>
      </p:sp>
      <p:sp>
        <p:nvSpPr>
          <p:cNvPr id="76889" name="Rectangle 89"/>
          <p:cNvSpPr>
            <a:spLocks noChangeArrowheads="1"/>
          </p:cNvSpPr>
          <p:nvPr/>
        </p:nvSpPr>
        <p:spPr bwMode="auto">
          <a:xfrm>
            <a:off x="2843213" y="2081213"/>
            <a:ext cx="2520950" cy="12747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latin typeface="Arial" charset="0"/>
              </a:rPr>
              <a:t>Delays payments for supplies already received</a:t>
            </a:r>
          </a:p>
        </p:txBody>
      </p:sp>
      <p:sp>
        <p:nvSpPr>
          <p:cNvPr id="76890" name="Rectangle 90"/>
          <p:cNvSpPr>
            <a:spLocks noChangeArrowheads="1"/>
          </p:cNvSpPr>
          <p:nvPr/>
        </p:nvSpPr>
        <p:spPr bwMode="auto">
          <a:xfrm>
            <a:off x="468313" y="2081213"/>
            <a:ext cx="2374900" cy="1274762"/>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solidFill>
                  <a:schemeClr val="accent2"/>
                </a:solidFill>
                <a:latin typeface="Arial" charset="0"/>
              </a:rPr>
              <a:t>Negotiating later payments to suppliers</a:t>
            </a:r>
          </a:p>
        </p:txBody>
      </p:sp>
      <p:sp>
        <p:nvSpPr>
          <p:cNvPr id="76891" name="Rectangle 91"/>
          <p:cNvSpPr>
            <a:spLocks noChangeArrowheads="1"/>
          </p:cNvSpPr>
          <p:nvPr/>
        </p:nvSpPr>
        <p:spPr bwMode="auto">
          <a:xfrm>
            <a:off x="5364163" y="1685925"/>
            <a:ext cx="3240087" cy="3952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Bad Points</a:t>
            </a:r>
          </a:p>
        </p:txBody>
      </p:sp>
      <p:sp>
        <p:nvSpPr>
          <p:cNvPr id="76892" name="Rectangle 92"/>
          <p:cNvSpPr>
            <a:spLocks noChangeArrowheads="1"/>
          </p:cNvSpPr>
          <p:nvPr/>
        </p:nvSpPr>
        <p:spPr bwMode="auto">
          <a:xfrm>
            <a:off x="2843213" y="1685925"/>
            <a:ext cx="2520950" cy="3952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Goods Points</a:t>
            </a:r>
          </a:p>
        </p:txBody>
      </p:sp>
      <p:sp>
        <p:nvSpPr>
          <p:cNvPr id="76893" name="Rectangle 93"/>
          <p:cNvSpPr>
            <a:spLocks noChangeArrowheads="1"/>
          </p:cNvSpPr>
          <p:nvPr/>
        </p:nvSpPr>
        <p:spPr bwMode="auto">
          <a:xfrm>
            <a:off x="468313" y="1685925"/>
            <a:ext cx="2374900" cy="395288"/>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Action</a:t>
            </a:r>
          </a:p>
        </p:txBody>
      </p:sp>
      <p:sp>
        <p:nvSpPr>
          <p:cNvPr id="76900" name="Rectangle 100"/>
          <p:cNvSpPr>
            <a:spLocks noChangeArrowheads="1"/>
          </p:cNvSpPr>
          <p:nvPr/>
        </p:nvSpPr>
        <p:spPr bwMode="auto">
          <a:xfrm>
            <a:off x="5364163" y="5516563"/>
            <a:ext cx="3240087" cy="10080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a:latin typeface="Arial" charset="0"/>
              </a:rPr>
              <a:t>The item is NEVER yours too keep</a:t>
            </a:r>
          </a:p>
        </p:txBody>
      </p:sp>
      <p:sp>
        <p:nvSpPr>
          <p:cNvPr id="76901" name="Rectangle 101"/>
          <p:cNvSpPr>
            <a:spLocks noChangeArrowheads="1"/>
          </p:cNvSpPr>
          <p:nvPr/>
        </p:nvSpPr>
        <p:spPr bwMode="auto">
          <a:xfrm>
            <a:off x="2843213" y="5516563"/>
            <a:ext cx="2520950" cy="10080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latin typeface="Arial" charset="0"/>
              </a:rPr>
              <a:t>Spreads the payments over a period of time</a:t>
            </a:r>
          </a:p>
        </p:txBody>
      </p:sp>
      <p:sp>
        <p:nvSpPr>
          <p:cNvPr id="76903" name="Rectangle 103"/>
          <p:cNvSpPr>
            <a:spLocks noChangeArrowheads="1"/>
          </p:cNvSpPr>
          <p:nvPr/>
        </p:nvSpPr>
        <p:spPr bwMode="auto">
          <a:xfrm>
            <a:off x="468313" y="5516563"/>
            <a:ext cx="2374900" cy="1008062"/>
          </a:xfrm>
          <a:prstGeom prst="rect">
            <a:avLst/>
          </a:prstGeom>
          <a:solidFill>
            <a:schemeClr va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sz="2000">
                <a:solidFill>
                  <a:schemeClr val="accent2"/>
                </a:solidFill>
                <a:latin typeface="Arial" charset="0"/>
              </a:rPr>
              <a:t>Lease instead of buying</a:t>
            </a:r>
          </a:p>
        </p:txBody>
      </p:sp>
      <p:sp>
        <p:nvSpPr>
          <p:cNvPr id="76904" name="Line 104"/>
          <p:cNvSpPr>
            <a:spLocks noChangeShapeType="1"/>
          </p:cNvSpPr>
          <p:nvPr/>
        </p:nvSpPr>
        <p:spPr bwMode="auto">
          <a:xfrm>
            <a:off x="5364163" y="2044700"/>
            <a:ext cx="0" cy="446563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905" name="Line 105"/>
          <p:cNvSpPr>
            <a:spLocks noChangeShapeType="1"/>
          </p:cNvSpPr>
          <p:nvPr/>
        </p:nvSpPr>
        <p:spPr bwMode="auto">
          <a:xfrm>
            <a:off x="8604250" y="2044700"/>
            <a:ext cx="0" cy="446563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906" name="Line 106"/>
          <p:cNvSpPr>
            <a:spLocks noChangeShapeType="1"/>
          </p:cNvSpPr>
          <p:nvPr/>
        </p:nvSpPr>
        <p:spPr bwMode="auto">
          <a:xfrm flipH="1">
            <a:off x="2843213" y="6524625"/>
            <a:ext cx="576103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907" name="Line 107"/>
          <p:cNvSpPr>
            <a:spLocks noChangeShapeType="1"/>
          </p:cNvSpPr>
          <p:nvPr/>
        </p:nvSpPr>
        <p:spPr bwMode="auto">
          <a:xfrm flipH="1">
            <a:off x="2843213" y="5516563"/>
            <a:ext cx="576103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908" name="Line 108"/>
          <p:cNvSpPr>
            <a:spLocks noChangeShapeType="1"/>
          </p:cNvSpPr>
          <p:nvPr/>
        </p:nvSpPr>
        <p:spPr bwMode="auto">
          <a:xfrm flipH="1">
            <a:off x="2843213" y="4278313"/>
            <a:ext cx="576103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909" name="Line 109"/>
          <p:cNvSpPr>
            <a:spLocks noChangeShapeType="1"/>
          </p:cNvSpPr>
          <p:nvPr/>
        </p:nvSpPr>
        <p:spPr bwMode="auto">
          <a:xfrm flipH="1">
            <a:off x="2843213" y="3355975"/>
            <a:ext cx="576103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911" name="Rectangle 111"/>
          <p:cNvSpPr>
            <a:spLocks noGrp="1" noChangeArrowheads="1"/>
          </p:cNvSpPr>
          <p:nvPr>
            <p:ph type="body" idx="1"/>
          </p:nvPr>
        </p:nvSpPr>
        <p:spPr>
          <a:xfrm>
            <a:off x="358775" y="1125538"/>
            <a:ext cx="9109075" cy="431800"/>
          </a:xfrm>
          <a:noFill/>
          <a:ln/>
        </p:spPr>
        <p:txBody>
          <a:bodyPr/>
          <a:lstStyle/>
          <a:p>
            <a:r>
              <a:rPr lang="en-GB"/>
              <a:t>This may have a number of implications:</a:t>
            </a:r>
          </a:p>
        </p:txBody>
      </p:sp>
    </p:spTree>
    <p:extLst>
      <p:ext uri="{BB962C8B-B14F-4D97-AF65-F5344CB8AC3E}">
        <p14:creationId xmlns:p14="http://schemas.microsoft.com/office/powerpoint/2010/main" val="2606981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9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6893"/>
                                        </p:tgtEl>
                                        <p:attrNameLst>
                                          <p:attrName>style.visibility</p:attrName>
                                        </p:attrNameLst>
                                      </p:cBhvr>
                                      <p:to>
                                        <p:strVal val="visible"/>
                                      </p:to>
                                    </p:set>
                                    <p:animEffect transition="in" filter="wipe(up)">
                                      <p:cBhvr>
                                        <p:cTn id="11" dur="500"/>
                                        <p:tgtEl>
                                          <p:spTgt spid="76893"/>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6890"/>
                                        </p:tgtEl>
                                        <p:attrNameLst>
                                          <p:attrName>style.visibility</p:attrName>
                                        </p:attrNameLst>
                                      </p:cBhvr>
                                      <p:to>
                                        <p:strVal val="visible"/>
                                      </p:to>
                                    </p:set>
                                    <p:animEffect transition="in" filter="wipe(up)">
                                      <p:cBhvr>
                                        <p:cTn id="15" dur="500"/>
                                        <p:tgtEl>
                                          <p:spTgt spid="76890"/>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6887"/>
                                        </p:tgtEl>
                                        <p:attrNameLst>
                                          <p:attrName>style.visibility</p:attrName>
                                        </p:attrNameLst>
                                      </p:cBhvr>
                                      <p:to>
                                        <p:strVal val="visible"/>
                                      </p:to>
                                    </p:set>
                                    <p:animEffect transition="in" filter="wipe(up)">
                                      <p:cBhvr>
                                        <p:cTn id="19" dur="500"/>
                                        <p:tgtEl>
                                          <p:spTgt spid="76887"/>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6884"/>
                                        </p:tgtEl>
                                        <p:attrNameLst>
                                          <p:attrName>style.visibility</p:attrName>
                                        </p:attrNameLst>
                                      </p:cBhvr>
                                      <p:to>
                                        <p:strVal val="visible"/>
                                      </p:to>
                                    </p:set>
                                    <p:animEffect transition="in" filter="wipe(up)">
                                      <p:cBhvr>
                                        <p:cTn id="23" dur="500"/>
                                        <p:tgtEl>
                                          <p:spTgt spid="76884"/>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6903"/>
                                        </p:tgtEl>
                                        <p:attrNameLst>
                                          <p:attrName>style.visibility</p:attrName>
                                        </p:attrNameLst>
                                      </p:cBhvr>
                                      <p:to>
                                        <p:strVal val="visible"/>
                                      </p:to>
                                    </p:set>
                                    <p:animEffect transition="in" filter="wipe(up)">
                                      <p:cBhvr>
                                        <p:cTn id="27" dur="500"/>
                                        <p:tgtEl>
                                          <p:spTgt spid="76903"/>
                                        </p:tgtEl>
                                      </p:cBhvr>
                                    </p:animEffect>
                                  </p:childTnLst>
                                </p:cTn>
                              </p:par>
                            </p:childTnLst>
                          </p:cTn>
                        </p:par>
                        <p:par>
                          <p:cTn id="28" fill="hold" nodeType="after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6892"/>
                                        </p:tgtEl>
                                        <p:attrNameLst>
                                          <p:attrName>style.visibility</p:attrName>
                                        </p:attrNameLst>
                                      </p:cBhvr>
                                      <p:to>
                                        <p:strVal val="visible"/>
                                      </p:to>
                                    </p:set>
                                    <p:animEffect transition="in" filter="wipe(left)">
                                      <p:cBhvr>
                                        <p:cTn id="31" dur="500"/>
                                        <p:tgtEl>
                                          <p:spTgt spid="76892"/>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6891"/>
                                        </p:tgtEl>
                                        <p:attrNameLst>
                                          <p:attrName>style.visibility</p:attrName>
                                        </p:attrNameLst>
                                      </p:cBhvr>
                                      <p:to>
                                        <p:strVal val="visible"/>
                                      </p:to>
                                    </p:set>
                                    <p:animEffect transition="in" filter="wipe(left)">
                                      <p:cBhvr>
                                        <p:cTn id="35" dur="500"/>
                                        <p:tgtEl>
                                          <p:spTgt spid="76891"/>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7690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690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690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690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690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690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6889"/>
                                        </p:tgtEl>
                                        <p:attrNameLst>
                                          <p:attrName>style.visibility</p:attrName>
                                        </p:attrNameLst>
                                      </p:cBhvr>
                                      <p:to>
                                        <p:strVal val="visible"/>
                                      </p:to>
                                    </p:set>
                                    <p:animEffect transition="in" filter="dissolve">
                                      <p:cBhvr>
                                        <p:cTn id="52" dur="500"/>
                                        <p:tgtEl>
                                          <p:spTgt spid="768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6888"/>
                                        </p:tgtEl>
                                        <p:attrNameLst>
                                          <p:attrName>style.visibility</p:attrName>
                                        </p:attrNameLst>
                                      </p:cBhvr>
                                      <p:to>
                                        <p:strVal val="visible"/>
                                      </p:to>
                                    </p:set>
                                    <p:animEffect transition="in" filter="dissolve">
                                      <p:cBhvr>
                                        <p:cTn id="57" dur="500"/>
                                        <p:tgtEl>
                                          <p:spTgt spid="7688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6886"/>
                                        </p:tgtEl>
                                        <p:attrNameLst>
                                          <p:attrName>style.visibility</p:attrName>
                                        </p:attrNameLst>
                                      </p:cBhvr>
                                      <p:to>
                                        <p:strVal val="visible"/>
                                      </p:to>
                                    </p:set>
                                    <p:animEffect transition="in" filter="dissolve">
                                      <p:cBhvr>
                                        <p:cTn id="62" dur="500"/>
                                        <p:tgtEl>
                                          <p:spTgt spid="768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6885"/>
                                        </p:tgtEl>
                                        <p:attrNameLst>
                                          <p:attrName>style.visibility</p:attrName>
                                        </p:attrNameLst>
                                      </p:cBhvr>
                                      <p:to>
                                        <p:strVal val="visible"/>
                                      </p:to>
                                    </p:set>
                                    <p:animEffect transition="in" filter="dissolve">
                                      <p:cBhvr>
                                        <p:cTn id="67" dur="500"/>
                                        <p:tgtEl>
                                          <p:spTgt spid="7688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6883"/>
                                        </p:tgtEl>
                                        <p:attrNameLst>
                                          <p:attrName>style.visibility</p:attrName>
                                        </p:attrNameLst>
                                      </p:cBhvr>
                                      <p:to>
                                        <p:strVal val="visible"/>
                                      </p:to>
                                    </p:set>
                                    <p:animEffect transition="in" filter="dissolve">
                                      <p:cBhvr>
                                        <p:cTn id="72" dur="500"/>
                                        <p:tgtEl>
                                          <p:spTgt spid="768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6882"/>
                                        </p:tgtEl>
                                        <p:attrNameLst>
                                          <p:attrName>style.visibility</p:attrName>
                                        </p:attrNameLst>
                                      </p:cBhvr>
                                      <p:to>
                                        <p:strVal val="visible"/>
                                      </p:to>
                                    </p:set>
                                    <p:animEffect transition="in" filter="dissolve">
                                      <p:cBhvr>
                                        <p:cTn id="77" dur="500"/>
                                        <p:tgtEl>
                                          <p:spTgt spid="7688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6901"/>
                                        </p:tgtEl>
                                        <p:attrNameLst>
                                          <p:attrName>style.visibility</p:attrName>
                                        </p:attrNameLst>
                                      </p:cBhvr>
                                      <p:to>
                                        <p:strVal val="visible"/>
                                      </p:to>
                                    </p:set>
                                    <p:animEffect transition="in" filter="dissolve">
                                      <p:cBhvr>
                                        <p:cTn id="82" dur="500"/>
                                        <p:tgtEl>
                                          <p:spTgt spid="769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6900"/>
                                        </p:tgtEl>
                                        <p:attrNameLst>
                                          <p:attrName>style.visibility</p:attrName>
                                        </p:attrNameLst>
                                      </p:cBhvr>
                                      <p:to>
                                        <p:strVal val="visible"/>
                                      </p:to>
                                    </p:set>
                                    <p:animEffect transition="in" filter="dissolve">
                                      <p:cBhvr>
                                        <p:cTn id="87" dur="500"/>
                                        <p:tgtEl>
                                          <p:spTgt spid="76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82" grpId="0" animBg="1"/>
      <p:bldP spid="76883" grpId="0" animBg="1"/>
      <p:bldP spid="76884" grpId="0" animBg="1"/>
      <p:bldP spid="76885" grpId="0" animBg="1"/>
      <p:bldP spid="76886" grpId="0" animBg="1"/>
      <p:bldP spid="76887" grpId="0" animBg="1"/>
      <p:bldP spid="76888" grpId="0" animBg="1"/>
      <p:bldP spid="76889" grpId="0" animBg="1"/>
      <p:bldP spid="76890" grpId="0" animBg="1"/>
      <p:bldP spid="76891" grpId="0" animBg="1"/>
      <p:bldP spid="76892" grpId="0" animBg="1"/>
      <p:bldP spid="76893" grpId="0" animBg="1"/>
      <p:bldP spid="76900" grpId="0" animBg="1"/>
      <p:bldP spid="76901" grpId="0" animBg="1"/>
      <p:bldP spid="76903" grpId="0" animBg="1"/>
      <p:bldP spid="76904" grpId="0" animBg="1"/>
      <p:bldP spid="76905" grpId="0" animBg="1"/>
      <p:bldP spid="76906" grpId="0" animBg="1"/>
      <p:bldP spid="76907" grpId="0" animBg="1"/>
      <p:bldP spid="76908" grpId="0" animBg="1"/>
      <p:bldP spid="769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11188" y="1052513"/>
            <a:ext cx="77724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There are two things that will affect how quickly cash flows in and out of a business:</a:t>
            </a:r>
          </a:p>
        </p:txBody>
      </p:sp>
      <p:sp>
        <p:nvSpPr>
          <p:cNvPr id="100355" name="Text Box 3"/>
          <p:cNvSpPr txBox="1">
            <a:spLocks noChangeArrowheads="1"/>
          </p:cNvSpPr>
          <p:nvPr/>
        </p:nvSpPr>
        <p:spPr bwMode="auto">
          <a:xfrm>
            <a:off x="2620963" y="1995488"/>
            <a:ext cx="3681412" cy="825500"/>
          </a:xfrm>
          <a:prstGeom prst="rect">
            <a:avLst/>
          </a:prstGeom>
          <a:solidFill>
            <a:srgbClr val="FFFF99">
              <a:alpha val="70000"/>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a:r>
              <a:rPr lang="en-GB" sz="2200" b="1">
                <a:solidFill>
                  <a:schemeClr val="accent2"/>
                </a:solidFill>
                <a:latin typeface="Arial" charset="0"/>
              </a:rPr>
              <a:t>Speed of Cash Flowing In And Out</a:t>
            </a:r>
            <a:endParaRPr lang="en-GB" sz="2200" b="1" noProof="1">
              <a:solidFill>
                <a:schemeClr val="accent2"/>
              </a:solidFill>
              <a:latin typeface="Arial" charset="0"/>
            </a:endParaRPr>
          </a:p>
        </p:txBody>
      </p:sp>
      <p:sp>
        <p:nvSpPr>
          <p:cNvPr id="100356" name="Line 4"/>
          <p:cNvSpPr>
            <a:spLocks noChangeShapeType="1"/>
          </p:cNvSpPr>
          <p:nvPr/>
        </p:nvSpPr>
        <p:spPr bwMode="auto">
          <a:xfrm>
            <a:off x="6510338" y="3079750"/>
            <a:ext cx="0" cy="28892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00357" name="Line 5"/>
          <p:cNvSpPr>
            <a:spLocks noChangeShapeType="1"/>
          </p:cNvSpPr>
          <p:nvPr/>
        </p:nvSpPr>
        <p:spPr bwMode="auto">
          <a:xfrm>
            <a:off x="4494213" y="2820988"/>
            <a:ext cx="0" cy="25400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00358" name="Line 6"/>
          <p:cNvSpPr>
            <a:spLocks noChangeShapeType="1"/>
          </p:cNvSpPr>
          <p:nvPr/>
        </p:nvSpPr>
        <p:spPr bwMode="auto">
          <a:xfrm>
            <a:off x="2549525" y="3079750"/>
            <a:ext cx="3960813"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00359" name="Line 7"/>
          <p:cNvSpPr>
            <a:spLocks noChangeShapeType="1"/>
          </p:cNvSpPr>
          <p:nvPr/>
        </p:nvSpPr>
        <p:spPr bwMode="auto">
          <a:xfrm>
            <a:off x="2555875" y="3068638"/>
            <a:ext cx="0" cy="28892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00360" name="Text Box 8"/>
          <p:cNvSpPr txBox="1">
            <a:spLocks noChangeArrowheads="1"/>
          </p:cNvSpPr>
          <p:nvPr/>
        </p:nvSpPr>
        <p:spPr bwMode="auto">
          <a:xfrm>
            <a:off x="431800" y="3368675"/>
            <a:ext cx="3990975" cy="2967038"/>
          </a:xfrm>
          <a:prstGeom prst="rect">
            <a:avLst/>
          </a:prstGeom>
          <a:solidFill>
            <a:schemeClr val="hlink">
              <a:alpha val="70000"/>
            </a:scheme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182563" indent="-182563">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200" b="1">
                <a:solidFill>
                  <a:schemeClr val="accent2"/>
                </a:solidFill>
                <a:latin typeface="Arial" charset="0"/>
              </a:rPr>
              <a:t>Stock Levels</a:t>
            </a:r>
          </a:p>
          <a:p>
            <a:pPr algn="ctr"/>
            <a:endParaRPr lang="en-GB" sz="2200" b="1">
              <a:solidFill>
                <a:schemeClr val="accent2"/>
              </a:solidFill>
              <a:latin typeface="Arial" charset="0"/>
            </a:endParaRPr>
          </a:p>
        </p:txBody>
      </p:sp>
      <p:sp>
        <p:nvSpPr>
          <p:cNvPr id="100361" name="Text Box 9"/>
          <p:cNvSpPr txBox="1">
            <a:spLocks noChangeArrowheads="1"/>
          </p:cNvSpPr>
          <p:nvPr/>
        </p:nvSpPr>
        <p:spPr bwMode="auto">
          <a:xfrm>
            <a:off x="4725988" y="3368675"/>
            <a:ext cx="4133850" cy="2952750"/>
          </a:xfrm>
          <a:prstGeom prst="rect">
            <a:avLst/>
          </a:prstGeom>
          <a:solidFill>
            <a:schemeClr val="hlink">
              <a:alpha val="70000"/>
            </a:scheme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182563" indent="-182563">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200" b="1">
                <a:solidFill>
                  <a:schemeClr val="accent2"/>
                </a:solidFill>
                <a:latin typeface="Arial" charset="0"/>
              </a:rPr>
              <a:t>Credit Terms</a:t>
            </a:r>
            <a:endParaRPr lang="en-GB" sz="2200" b="1" noProof="1">
              <a:solidFill>
                <a:schemeClr val="accent2"/>
              </a:solidFill>
              <a:latin typeface="Arial" charset="0"/>
            </a:endParaRPr>
          </a:p>
        </p:txBody>
      </p:sp>
      <p:sp>
        <p:nvSpPr>
          <p:cNvPr id="100362" name="Rectangle 10"/>
          <p:cNvSpPr>
            <a:spLocks noChangeArrowheads="1"/>
          </p:cNvSpPr>
          <p:nvPr/>
        </p:nvSpPr>
        <p:spPr bwMode="auto">
          <a:xfrm>
            <a:off x="527050" y="3754438"/>
            <a:ext cx="3729038"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3"/>
              </a:buBlip>
            </a:pPr>
            <a:r>
              <a:rPr lang="en-GB" sz="2000">
                <a:latin typeface="Arial" charset="0"/>
              </a:rPr>
              <a:t>Stock refers to the materials that a business must buy in to make their product</a:t>
            </a:r>
          </a:p>
          <a:p>
            <a:pPr marL="742950" lvl="1" indent="-285750" eaLnBrk="1" hangingPunct="1">
              <a:spcBef>
                <a:spcPct val="20000"/>
              </a:spcBef>
              <a:buFont typeface="Wingdings 3" pitchFamily="18" charset="2"/>
              <a:buBlip>
                <a:blip r:embed="rId4"/>
              </a:buBlip>
            </a:pPr>
            <a:r>
              <a:rPr lang="en-GB" sz="1800">
                <a:latin typeface="Arial" charset="0"/>
              </a:rPr>
              <a:t>Holding more stock means worse cash flow</a:t>
            </a:r>
          </a:p>
          <a:p>
            <a:pPr marL="742950" lvl="1" indent="-285750" eaLnBrk="1" hangingPunct="1">
              <a:spcBef>
                <a:spcPct val="20000"/>
              </a:spcBef>
              <a:buFont typeface="Wingdings 3" pitchFamily="18" charset="2"/>
              <a:buBlip>
                <a:blip r:embed="rId4"/>
              </a:buBlip>
            </a:pPr>
            <a:r>
              <a:rPr lang="en-GB" sz="1800">
                <a:latin typeface="Arial" charset="0"/>
              </a:rPr>
              <a:t>A business that is able to hold few stocks will have a better cash flow</a:t>
            </a:r>
          </a:p>
        </p:txBody>
      </p:sp>
      <p:sp>
        <p:nvSpPr>
          <p:cNvPr id="100363" name="Rectangle 11"/>
          <p:cNvSpPr>
            <a:spLocks noChangeArrowheads="1"/>
          </p:cNvSpPr>
          <p:nvPr/>
        </p:nvSpPr>
        <p:spPr bwMode="auto">
          <a:xfrm>
            <a:off x="4786313" y="3813175"/>
            <a:ext cx="4157662"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3"/>
              </a:buBlip>
            </a:pPr>
            <a:r>
              <a:rPr lang="en-GB" sz="2000">
                <a:latin typeface="Arial" charset="0"/>
              </a:rPr>
              <a:t>A credit term is the time between receiving goods and paying for them </a:t>
            </a:r>
          </a:p>
          <a:p>
            <a:pPr marL="742950" lvl="1" indent="-285750" eaLnBrk="1" hangingPunct="1">
              <a:spcBef>
                <a:spcPct val="20000"/>
              </a:spcBef>
              <a:buFont typeface="Wingdings 3" pitchFamily="18" charset="2"/>
              <a:buBlip>
                <a:blip r:embed="rId4"/>
              </a:buBlip>
            </a:pPr>
            <a:r>
              <a:rPr lang="en-GB" sz="1800">
                <a:latin typeface="Arial" charset="0"/>
              </a:rPr>
              <a:t>Longer credit terms from suppliers will improve cash flow</a:t>
            </a:r>
          </a:p>
          <a:p>
            <a:pPr marL="742950" lvl="1" indent="-285750" eaLnBrk="1" hangingPunct="1">
              <a:spcBef>
                <a:spcPct val="20000"/>
              </a:spcBef>
              <a:buFont typeface="Wingdings 3" pitchFamily="18" charset="2"/>
              <a:buBlip>
                <a:blip r:embed="rId4"/>
              </a:buBlip>
            </a:pPr>
            <a:r>
              <a:rPr lang="en-GB" sz="1800">
                <a:latin typeface="Arial" charset="0"/>
              </a:rPr>
              <a:t>Giving customers customers a longer credit period will worsen cash flow</a:t>
            </a:r>
          </a:p>
        </p:txBody>
      </p:sp>
      <p:pic>
        <p:nvPicPr>
          <p:cNvPr id="10036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25" y="1484313"/>
            <a:ext cx="2414588"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 y="1793875"/>
            <a:ext cx="2478088"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66" name="Rectangle 14"/>
          <p:cNvSpPr>
            <a:spLocks noGrp="1" noChangeArrowheads="1"/>
          </p:cNvSpPr>
          <p:nvPr>
            <p:ph type="title" idx="4294967295"/>
          </p:nvPr>
        </p:nvSpPr>
        <p:spPr/>
        <p:txBody>
          <a:bodyPr/>
          <a:lstStyle/>
          <a:p>
            <a:r>
              <a:rPr lang="en-GB"/>
              <a:t>The Timing of Inflows &amp; Outflows</a:t>
            </a:r>
            <a:endParaRPr lang="en-US"/>
          </a:p>
        </p:txBody>
      </p:sp>
    </p:spTree>
    <p:extLst>
      <p:ext uri="{BB962C8B-B14F-4D97-AF65-F5344CB8AC3E}">
        <p14:creationId xmlns:p14="http://schemas.microsoft.com/office/powerpoint/2010/main" val="2487095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0355"/>
                                        </p:tgtEl>
                                        <p:attrNameLst>
                                          <p:attrName>style.visibility</p:attrName>
                                        </p:attrNameLst>
                                      </p:cBhvr>
                                      <p:to>
                                        <p:strVal val="visible"/>
                                      </p:to>
                                    </p:set>
                                    <p:animEffect transition="in" filter="wipe(up)">
                                      <p:cBhvr>
                                        <p:cTn id="11" dur="500"/>
                                        <p:tgtEl>
                                          <p:spTgt spid="100355"/>
                                        </p:tgtEl>
                                      </p:cBhvr>
                                    </p:animEffect>
                                  </p:childTnLst>
                                </p:cTn>
                              </p:par>
                              <p:par>
                                <p:cTn id="12" presetID="9" presetClass="entr" presetSubtype="0" fill="hold" nodeType="withEffect">
                                  <p:stCondLst>
                                    <p:cond delay="0"/>
                                  </p:stCondLst>
                                  <p:childTnLst>
                                    <p:set>
                                      <p:cBhvr>
                                        <p:cTn id="13" dur="1" fill="hold">
                                          <p:stCondLst>
                                            <p:cond delay="0"/>
                                          </p:stCondLst>
                                        </p:cTn>
                                        <p:tgtEl>
                                          <p:spTgt spid="100365"/>
                                        </p:tgtEl>
                                        <p:attrNameLst>
                                          <p:attrName>style.visibility</p:attrName>
                                        </p:attrNameLst>
                                      </p:cBhvr>
                                      <p:to>
                                        <p:strVal val="visible"/>
                                      </p:to>
                                    </p:set>
                                    <p:animEffect transition="in" filter="dissolve">
                                      <p:cBhvr>
                                        <p:cTn id="14" dur="500"/>
                                        <p:tgtEl>
                                          <p:spTgt spid="100365"/>
                                        </p:tgtEl>
                                      </p:cBhvr>
                                    </p:animEffect>
                                  </p:childTnLst>
                                </p:cTn>
                              </p:par>
                              <p:par>
                                <p:cTn id="15" presetID="9" presetClass="entr" presetSubtype="0" fill="hold" nodeType="withEffect">
                                  <p:stCondLst>
                                    <p:cond delay="0"/>
                                  </p:stCondLst>
                                  <p:childTnLst>
                                    <p:set>
                                      <p:cBhvr>
                                        <p:cTn id="16" dur="1" fill="hold">
                                          <p:stCondLst>
                                            <p:cond delay="0"/>
                                          </p:stCondLst>
                                        </p:cTn>
                                        <p:tgtEl>
                                          <p:spTgt spid="100364"/>
                                        </p:tgtEl>
                                        <p:attrNameLst>
                                          <p:attrName>style.visibility</p:attrName>
                                        </p:attrNameLst>
                                      </p:cBhvr>
                                      <p:to>
                                        <p:strVal val="visible"/>
                                      </p:to>
                                    </p:set>
                                    <p:animEffect transition="in" filter="dissolve">
                                      <p:cBhvr>
                                        <p:cTn id="17" dur="500"/>
                                        <p:tgtEl>
                                          <p:spTgt spid="100364"/>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00357"/>
                                        </p:tgtEl>
                                        <p:attrNameLst>
                                          <p:attrName>style.visibility</p:attrName>
                                        </p:attrNameLst>
                                      </p:cBhvr>
                                      <p:to>
                                        <p:strVal val="visible"/>
                                      </p:to>
                                    </p:set>
                                    <p:animEffect transition="in" filter="wipe(up)">
                                      <p:cBhvr>
                                        <p:cTn id="21" dur="500"/>
                                        <p:tgtEl>
                                          <p:spTgt spid="100357"/>
                                        </p:tgtEl>
                                      </p:cBhvr>
                                    </p:animEffect>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00358"/>
                                        </p:tgtEl>
                                        <p:attrNameLst>
                                          <p:attrName>style.visibility</p:attrName>
                                        </p:attrNameLst>
                                      </p:cBhvr>
                                      <p:to>
                                        <p:strVal val="visible"/>
                                      </p:to>
                                    </p:set>
                                    <p:animEffect transition="in" filter="wipe(up)">
                                      <p:cBhvr>
                                        <p:cTn id="25" dur="500"/>
                                        <p:tgtEl>
                                          <p:spTgt spid="100358"/>
                                        </p:tgtEl>
                                      </p:cBhvr>
                                    </p:animEffect>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00359"/>
                                        </p:tgtEl>
                                        <p:attrNameLst>
                                          <p:attrName>style.visibility</p:attrName>
                                        </p:attrNameLst>
                                      </p:cBhvr>
                                      <p:to>
                                        <p:strVal val="visible"/>
                                      </p:to>
                                    </p:set>
                                    <p:animEffect transition="in" filter="wipe(up)">
                                      <p:cBhvr>
                                        <p:cTn id="29" dur="500"/>
                                        <p:tgtEl>
                                          <p:spTgt spid="10035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0356"/>
                                        </p:tgtEl>
                                        <p:attrNameLst>
                                          <p:attrName>style.visibility</p:attrName>
                                        </p:attrNameLst>
                                      </p:cBhvr>
                                      <p:to>
                                        <p:strVal val="visible"/>
                                      </p:to>
                                    </p:set>
                                    <p:animEffect transition="in" filter="wipe(up)">
                                      <p:cBhvr>
                                        <p:cTn id="32" dur="500"/>
                                        <p:tgtEl>
                                          <p:spTgt spid="100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0360">
                                            <p:bg/>
                                          </p:spTgt>
                                        </p:tgtEl>
                                        <p:attrNameLst>
                                          <p:attrName>style.visibility</p:attrName>
                                        </p:attrNameLst>
                                      </p:cBhvr>
                                      <p:to>
                                        <p:strVal val="visible"/>
                                      </p:to>
                                    </p:set>
                                    <p:animEffect transition="in" filter="wipe(up)">
                                      <p:cBhvr>
                                        <p:cTn id="37" dur="500"/>
                                        <p:tgtEl>
                                          <p:spTgt spid="100360">
                                            <p:bg/>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0360">
                                            <p:txEl>
                                              <p:pRg st="0" end="0"/>
                                            </p:txEl>
                                          </p:spTgt>
                                        </p:tgtEl>
                                        <p:attrNameLst>
                                          <p:attrName>style.visibility</p:attrName>
                                        </p:attrNameLst>
                                      </p:cBhvr>
                                      <p:to>
                                        <p:strVal val="visible"/>
                                      </p:to>
                                    </p:set>
                                    <p:animEffect transition="in" filter="wipe(up)">
                                      <p:cBhvr>
                                        <p:cTn id="40" dur="500"/>
                                        <p:tgtEl>
                                          <p:spTgt spid="100360">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00361">
                                            <p:bg/>
                                          </p:spTgt>
                                        </p:tgtEl>
                                        <p:attrNameLst>
                                          <p:attrName>style.visibility</p:attrName>
                                        </p:attrNameLst>
                                      </p:cBhvr>
                                      <p:to>
                                        <p:strVal val="visible"/>
                                      </p:to>
                                    </p:set>
                                    <p:animEffect transition="in" filter="wipe(up)">
                                      <p:cBhvr>
                                        <p:cTn id="45" dur="500"/>
                                        <p:tgtEl>
                                          <p:spTgt spid="100361">
                                            <p:bg/>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0361">
                                            <p:txEl>
                                              <p:pRg st="0" end="0"/>
                                            </p:txEl>
                                          </p:spTgt>
                                        </p:tgtEl>
                                        <p:attrNameLst>
                                          <p:attrName>style.visibility</p:attrName>
                                        </p:attrNameLst>
                                      </p:cBhvr>
                                      <p:to>
                                        <p:strVal val="visible"/>
                                      </p:to>
                                    </p:set>
                                    <p:animEffect transition="in" filter="wipe(up)">
                                      <p:cBhvr>
                                        <p:cTn id="48" dur="500"/>
                                        <p:tgtEl>
                                          <p:spTgt spid="10036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036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036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362">
                                            <p:txEl>
                                              <p:pRg st="2" end="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0363">
                                            <p:txEl>
                                              <p:pRg st="0" end="0"/>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0363">
                                            <p:txEl>
                                              <p:pRg st="1" end="1"/>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0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bldLvl="4" autoUpdateAnimBg="0"/>
      <p:bldP spid="100355" grpId="0" animBg="1"/>
      <p:bldP spid="100356" grpId="0" animBg="1"/>
      <p:bldP spid="100357" grpId="0" animBg="1"/>
      <p:bldP spid="100358" grpId="0" animBg="1"/>
      <p:bldP spid="100359" grpId="0" animBg="1"/>
      <p:bldP spid="100360" grpId="0" build="allAtOnce" animBg="1"/>
      <p:bldP spid="100361" grpId="0" build="allAtOnce" animBg="1"/>
      <p:bldP spid="100362" grpId="0" build="p" bldLvl="4" autoUpdateAnimBg="0"/>
      <p:bldP spid="100363" grpId="0" build="p" bldLvl="4"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Activity</a:t>
            </a:r>
            <a:endParaRPr lang="en-GB" dirty="0"/>
          </a:p>
        </p:txBody>
      </p:sp>
      <p:sp>
        <p:nvSpPr>
          <p:cNvPr id="3" name="Content Placeholder 2"/>
          <p:cNvSpPr>
            <a:spLocks noGrp="1"/>
          </p:cNvSpPr>
          <p:nvPr>
            <p:ph idx="1"/>
          </p:nvPr>
        </p:nvSpPr>
        <p:spPr>
          <a:xfrm>
            <a:off x="165100" y="1155701"/>
            <a:ext cx="8689533" cy="4635500"/>
          </a:xfrm>
        </p:spPr>
        <p:txBody>
          <a:bodyPr/>
          <a:lstStyle/>
          <a:p>
            <a:r>
              <a:rPr lang="en-GB" sz="1600" dirty="0" smtClean="0"/>
              <a:t>Jack decided to set up a business selling printed t-shirts. He researched the market and found that there was no-one in the area offering this service. He thought that selling to businesses or to rock bands for their fans would be successful. Jack would offer to design and print the t-shirts with their own designs. He would begin trading in September. His sales forecast included the following information.</a:t>
            </a:r>
          </a:p>
          <a:p>
            <a:r>
              <a:rPr lang="en-GB" sz="1600" dirty="0" smtClean="0"/>
              <a:t>Receipts</a:t>
            </a:r>
          </a:p>
          <a:p>
            <a:pPr lvl="1"/>
            <a:r>
              <a:rPr lang="en-GB" sz="1200" dirty="0" smtClean="0"/>
              <a:t>September £14,000, October £15,000, November £18,500 and December £19,500</a:t>
            </a:r>
          </a:p>
          <a:p>
            <a:pPr lvl="0"/>
            <a:r>
              <a:rPr lang="en-GB" sz="1600" dirty="0" smtClean="0"/>
              <a:t>Expenditure</a:t>
            </a:r>
          </a:p>
          <a:p>
            <a:pPr lvl="1"/>
            <a:r>
              <a:rPr lang="en-GB" sz="1200" dirty="0" smtClean="0"/>
              <a:t>Machinery and office equipment are £9,000 in September.</a:t>
            </a:r>
          </a:p>
          <a:p>
            <a:pPr lvl="1"/>
            <a:r>
              <a:rPr lang="en-GB" sz="1200" dirty="0" smtClean="0"/>
              <a:t>Wages are £5,000 in September and October and £10,000 in November and December. </a:t>
            </a:r>
          </a:p>
          <a:p>
            <a:pPr lvl="1"/>
            <a:r>
              <a:rPr lang="en-GB" sz="1200" dirty="0" smtClean="0"/>
              <a:t>Heating and lighting are £1,000 a quarter. The first payment is October.</a:t>
            </a:r>
          </a:p>
          <a:p>
            <a:pPr lvl="1"/>
            <a:r>
              <a:rPr lang="en-GB" sz="1200" dirty="0" smtClean="0"/>
              <a:t>Other costs are £2,200 a month.</a:t>
            </a:r>
          </a:p>
          <a:p>
            <a:pPr lvl="1"/>
            <a:r>
              <a:rPr lang="en-GB" sz="1200" dirty="0" smtClean="0"/>
              <a:t>Materials are £2,000 a month in September, October and November. In December Aziz plans to arrange a 30 day payment period for materials.</a:t>
            </a:r>
          </a:p>
          <a:p>
            <a:pPr lvl="1"/>
            <a:r>
              <a:rPr lang="en-GB" sz="1200" dirty="0" smtClean="0"/>
              <a:t>Insurance is £3,500 for the year, payable in October.</a:t>
            </a:r>
          </a:p>
          <a:p>
            <a:pPr lvl="1"/>
            <a:r>
              <a:rPr lang="en-GB" sz="1200" dirty="0" smtClean="0"/>
              <a:t>There is no opening cash balance.</a:t>
            </a:r>
          </a:p>
          <a:p>
            <a:pPr lvl="1"/>
            <a:endParaRPr lang="en-GB" sz="1200" dirty="0"/>
          </a:p>
          <a:p>
            <a:r>
              <a:rPr lang="en-GB" sz="1600" dirty="0" smtClean="0"/>
              <a:t>Calculate the missing figures in the table.</a:t>
            </a:r>
          </a:p>
          <a:p>
            <a:r>
              <a:rPr lang="en-GB" sz="1600" dirty="0" smtClean="0"/>
              <a:t>Analyse why the business has cash flow problem in September but not December.</a:t>
            </a:r>
          </a:p>
          <a:p>
            <a:r>
              <a:rPr lang="en-GB" sz="1600" dirty="0" smtClean="0"/>
              <a:t>Jack is thinking of taking out a long-term bank loan to improve cash flow.</a:t>
            </a:r>
          </a:p>
          <a:p>
            <a:r>
              <a:rPr lang="en-GB" sz="1600" dirty="0" smtClean="0"/>
              <a:t>Do you think he should do this?</a:t>
            </a:r>
            <a:endParaRPr lang="en-GB" sz="1600" dirty="0"/>
          </a:p>
        </p:txBody>
      </p:sp>
    </p:spTree>
    <p:extLst>
      <p:ext uri="{BB962C8B-B14F-4D97-AF65-F5344CB8AC3E}">
        <p14:creationId xmlns:p14="http://schemas.microsoft.com/office/powerpoint/2010/main" val="1675730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Answer</a:t>
            </a:r>
            <a:endParaRPr lang="en-GB"/>
          </a:p>
        </p:txBody>
      </p:sp>
      <p:graphicFrame>
        <p:nvGraphicFramePr>
          <p:cNvPr id="4" name="Content Placeholder 3"/>
          <p:cNvGraphicFramePr>
            <a:graphicFrameLocks noGrp="1"/>
          </p:cNvGraphicFramePr>
          <p:nvPr>
            <p:ph idx="1"/>
          </p:nvPr>
        </p:nvGraphicFramePr>
        <p:xfrm>
          <a:off x="1657350" y="1343819"/>
          <a:ext cx="5753100" cy="4371975"/>
        </p:xfrm>
        <a:graphic>
          <a:graphicData uri="http://schemas.openxmlformats.org/drawingml/2006/table">
            <a:tbl>
              <a:tblPr>
                <a:tableStyleId>{5C22544A-7EE6-4342-B048-85BDC9FD1C3A}</a:tableStyleId>
              </a:tblPr>
              <a:tblGrid>
                <a:gridCol w="1739900"/>
                <a:gridCol w="1079500"/>
                <a:gridCol w="1003300"/>
                <a:gridCol w="952500"/>
                <a:gridCol w="977900"/>
              </a:tblGrid>
              <a:tr h="257175">
                <a:tc>
                  <a:txBody>
                    <a:bodyPr/>
                    <a:lstStyle/>
                    <a:p>
                      <a:pPr algn="l" fontAlgn="ctr"/>
                      <a:endParaRPr lang="en-GB" sz="1600" b="0" i="0" u="none" strike="noStrike">
                        <a:solidFill>
                          <a:srgbClr val="000000"/>
                        </a:solidFill>
                        <a:effectLst/>
                        <a:latin typeface="Arial"/>
                      </a:endParaRPr>
                    </a:p>
                  </a:txBody>
                  <a:tcPr marL="9525" marR="9525" marT="9525" marB="0" anchor="ctr"/>
                </a:tc>
                <a:tc gridSpan="4">
                  <a:txBody>
                    <a:bodyPr/>
                    <a:lstStyle/>
                    <a:p>
                      <a:pPr algn="ctr" fontAlgn="ctr"/>
                      <a:r>
                        <a:rPr lang="en-GB" sz="1600" u="none" strike="noStrike">
                          <a:effectLst/>
                        </a:rPr>
                        <a:t>£</a:t>
                      </a:r>
                      <a:endParaRPr lang="en-GB" sz="1600" b="1" i="0" u="none" strike="noStrike">
                        <a:solidFill>
                          <a:srgbClr val="000000"/>
                        </a:solidFill>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r>
              <a:tr h="257175">
                <a:tc>
                  <a:txBody>
                    <a:bodyPr/>
                    <a:lstStyle/>
                    <a:p>
                      <a:pPr algn="l" fontAlgn="ctr"/>
                      <a:endParaRPr lang="en-GB"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Sept</a:t>
                      </a:r>
                      <a:endParaRPr lang="en-GB" sz="1600" b="1"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Oct</a:t>
                      </a:r>
                      <a:endParaRPr lang="en-GB" sz="1600" b="1"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Nov</a:t>
                      </a:r>
                      <a:endParaRPr lang="en-GB" sz="1600" b="1"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Dec</a:t>
                      </a:r>
                      <a:endParaRPr lang="en-GB" sz="1600" b="1"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Total receipts</a:t>
                      </a:r>
                      <a:endParaRPr lang="en-GB" sz="1600" b="1"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£14,000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£15,000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£18,500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£19,500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endParaRPr lang="en-GB" sz="1600" b="1"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Payments</a:t>
                      </a:r>
                      <a:endParaRPr lang="en-GB" sz="1600" b="1"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r>
              <a:tr h="514350">
                <a:tc>
                  <a:txBody>
                    <a:bodyPr/>
                    <a:lstStyle/>
                    <a:p>
                      <a:pPr algn="l" fontAlgn="ctr"/>
                      <a:r>
                        <a:rPr lang="en-GB" sz="1600" u="none" strike="noStrike">
                          <a:effectLst/>
                        </a:rPr>
                        <a:t>Machinery &amp; equipment</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£9,000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Wages</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£5,000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£5,000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£10,000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£10,000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Heating &amp; lighting</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Other costs</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£2,200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£2,200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£2,200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£2,200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Materials</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£2,000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Insurance</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£3,500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Total payments</a:t>
                      </a:r>
                      <a:endParaRPr lang="en-GB" sz="1600" b="1"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£18,200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£13,700</a:t>
                      </a:r>
                      <a:endParaRPr lang="en-GB" sz="1600" b="1" i="0" u="none" strike="noStrike">
                        <a:solidFill>
                          <a:srgbClr val="FF0000"/>
                        </a:solidFill>
                        <a:effectLst/>
                        <a:latin typeface="Arial"/>
                      </a:endParaRPr>
                    </a:p>
                  </a:txBody>
                  <a:tcPr marL="9525" marR="9525" marT="9525" marB="0" anchor="ctr"/>
                </a:tc>
                <a:tc>
                  <a:txBody>
                    <a:bodyPr/>
                    <a:lstStyle/>
                    <a:p>
                      <a:pPr algn="r" fontAlgn="ctr"/>
                      <a:r>
                        <a:rPr lang="en-GB" sz="1600" u="none" strike="noStrike">
                          <a:effectLst/>
                        </a:rPr>
                        <a:t>£14,200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£12,200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c>
                  <a:txBody>
                    <a:bodyPr/>
                    <a:lstStyle/>
                    <a:p>
                      <a:pPr algn="r" fontAlgn="ct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Net cash flow</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-£4,200</a:t>
                      </a:r>
                      <a:endParaRPr lang="en-GB" sz="1600" b="1" i="0" u="none" strike="noStrike">
                        <a:solidFill>
                          <a:srgbClr val="FF0000"/>
                        </a:solidFill>
                        <a:effectLst/>
                        <a:latin typeface="Arial"/>
                      </a:endParaRPr>
                    </a:p>
                  </a:txBody>
                  <a:tcPr marL="9525" marR="9525" marT="9525" marB="0" anchor="ctr"/>
                </a:tc>
                <a:tc>
                  <a:txBody>
                    <a:bodyPr/>
                    <a:lstStyle/>
                    <a:p>
                      <a:pPr algn="r" fontAlgn="ctr"/>
                      <a:r>
                        <a:rPr lang="en-GB" sz="1600" u="none" strike="noStrike">
                          <a:effectLst/>
                        </a:rPr>
                        <a:t>£1,300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£4,300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£7,300</a:t>
                      </a:r>
                      <a:endParaRPr lang="en-GB" sz="1600" b="1" i="0" u="none" strike="noStrike">
                        <a:solidFill>
                          <a:srgbClr val="FF0000"/>
                        </a:solidFill>
                        <a:effectLst/>
                        <a:latin typeface="Arial"/>
                      </a:endParaRPr>
                    </a:p>
                  </a:txBody>
                  <a:tcPr marL="9525" marR="9525" marT="9525" marB="0" anchor="ctr"/>
                </a:tc>
              </a:tr>
              <a:tr h="257175">
                <a:tc>
                  <a:txBody>
                    <a:bodyPr/>
                    <a:lstStyle/>
                    <a:p>
                      <a:pPr algn="l" fontAlgn="ctr"/>
                      <a:r>
                        <a:rPr lang="en-GB" sz="1600" u="none" strike="noStrike">
                          <a:effectLst/>
                        </a:rPr>
                        <a:t>Opening balance</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-£4,200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-£2,900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£1,400</a:t>
                      </a:r>
                      <a:endParaRPr lang="en-GB" sz="1600" b="0" i="0" u="none" strike="noStrike">
                        <a:solidFill>
                          <a:srgbClr val="000000"/>
                        </a:solidFill>
                        <a:effectLst/>
                        <a:latin typeface="Arial"/>
                      </a:endParaRPr>
                    </a:p>
                  </a:txBody>
                  <a:tcPr marL="9525" marR="9525" marT="9525" marB="0" anchor="ctr"/>
                </a:tc>
              </a:tr>
              <a:tr h="257175">
                <a:tc>
                  <a:txBody>
                    <a:bodyPr/>
                    <a:lstStyle/>
                    <a:p>
                      <a:pPr algn="l" fontAlgn="ctr"/>
                      <a:r>
                        <a:rPr lang="en-GB" sz="1600" u="none" strike="noStrike">
                          <a:effectLst/>
                        </a:rPr>
                        <a:t>Closing balance</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-£4,200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-£2,900</a:t>
                      </a:r>
                      <a:endParaRPr lang="en-GB" sz="1600" b="0" i="0" u="none" strike="noStrike">
                        <a:solidFill>
                          <a:srgbClr val="000000"/>
                        </a:solidFill>
                        <a:effectLst/>
                        <a:latin typeface="Arial"/>
                      </a:endParaRPr>
                    </a:p>
                  </a:txBody>
                  <a:tcPr marL="9525" marR="9525" marT="9525" marB="0" anchor="ctr"/>
                </a:tc>
                <a:tc>
                  <a:txBody>
                    <a:bodyPr/>
                    <a:lstStyle/>
                    <a:p>
                      <a:pPr algn="r" fontAlgn="ctr"/>
                      <a:r>
                        <a:rPr lang="en-GB" sz="1600" u="none" strike="noStrike">
                          <a:effectLst/>
                        </a:rPr>
                        <a:t>£1,400</a:t>
                      </a:r>
                      <a:endParaRPr lang="en-GB" sz="1600" b="1" i="0" u="none" strike="noStrike">
                        <a:solidFill>
                          <a:srgbClr val="FF0000"/>
                        </a:solidFill>
                        <a:effectLst/>
                        <a:latin typeface="Arial"/>
                      </a:endParaRPr>
                    </a:p>
                  </a:txBody>
                  <a:tcPr marL="9525" marR="9525" marT="9525" marB="0" anchor="ctr"/>
                </a:tc>
                <a:tc>
                  <a:txBody>
                    <a:bodyPr/>
                    <a:lstStyle/>
                    <a:p>
                      <a:pPr algn="r" fontAlgn="ctr"/>
                      <a:r>
                        <a:rPr lang="en-GB" sz="1600" u="none" strike="noStrike" dirty="0">
                          <a:effectLst/>
                        </a:rPr>
                        <a:t>£8,700</a:t>
                      </a:r>
                      <a:endParaRPr lang="en-GB" sz="16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145820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439738" y="1209675"/>
            <a:ext cx="8401050"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The best way to improve cash flow will depend upon:</a:t>
            </a:r>
          </a:p>
          <a:p>
            <a:pPr marL="742950" lvl="1" indent="-285750" eaLnBrk="1" hangingPunct="1">
              <a:spcBef>
                <a:spcPct val="20000"/>
              </a:spcBef>
              <a:buFont typeface="Wingdings 3" pitchFamily="18" charset="2"/>
              <a:buBlip>
                <a:blip r:embed="rId3"/>
              </a:buBlip>
            </a:pPr>
            <a:r>
              <a:rPr lang="en-GB" sz="2000">
                <a:solidFill>
                  <a:schemeClr val="accent2"/>
                </a:solidFill>
                <a:latin typeface="Arial" charset="0"/>
              </a:rPr>
              <a:t>What the business is trying to achieve</a:t>
            </a:r>
          </a:p>
          <a:p>
            <a:pPr marL="1143000" lvl="2" indent="-228600" eaLnBrk="1" hangingPunct="1">
              <a:spcBef>
                <a:spcPct val="20000"/>
              </a:spcBef>
              <a:buFontTx/>
              <a:buBlip>
                <a:blip r:embed="rId4"/>
              </a:buBlip>
            </a:pPr>
            <a:r>
              <a:rPr lang="en-GB" sz="1800">
                <a:latin typeface="Arial" charset="0"/>
              </a:rPr>
              <a:t>E.g. if a business is trying to open more shops, it might not be a good idea to close stores</a:t>
            </a:r>
          </a:p>
          <a:p>
            <a:pPr marL="742950" lvl="1" indent="-285750" eaLnBrk="1" hangingPunct="1">
              <a:spcBef>
                <a:spcPct val="20000"/>
              </a:spcBef>
              <a:buFont typeface="Wingdings 3" pitchFamily="18" charset="2"/>
              <a:buBlip>
                <a:blip r:embed="rId3"/>
              </a:buBlip>
            </a:pPr>
            <a:r>
              <a:rPr lang="en-GB" sz="2000">
                <a:solidFill>
                  <a:schemeClr val="accent2"/>
                </a:solidFill>
                <a:latin typeface="Arial" charset="0"/>
              </a:rPr>
              <a:t>How realistic the business objectives are</a:t>
            </a:r>
          </a:p>
          <a:p>
            <a:pPr marL="742950" lvl="1" indent="-285750" eaLnBrk="1" hangingPunct="1">
              <a:spcBef>
                <a:spcPct val="20000"/>
              </a:spcBef>
              <a:buFont typeface="Wingdings 3" pitchFamily="18" charset="2"/>
              <a:buBlip>
                <a:blip r:embed="rId3"/>
              </a:buBlip>
            </a:pPr>
            <a:r>
              <a:rPr lang="en-GB" sz="2000">
                <a:solidFill>
                  <a:schemeClr val="accent2"/>
                </a:solidFill>
                <a:latin typeface="Arial" charset="0"/>
              </a:rPr>
              <a:t>How long the problem is expected to last for</a:t>
            </a:r>
          </a:p>
          <a:p>
            <a:pPr marL="742950" lvl="1" indent="-285750" eaLnBrk="1" hangingPunct="1">
              <a:spcBef>
                <a:spcPct val="20000"/>
              </a:spcBef>
              <a:buFont typeface="Wingdings 3" pitchFamily="18" charset="2"/>
              <a:buBlip>
                <a:blip r:embed="rId3"/>
              </a:buBlip>
            </a:pPr>
            <a:r>
              <a:rPr lang="en-GB" sz="2000">
                <a:solidFill>
                  <a:schemeClr val="accent2"/>
                </a:solidFill>
                <a:latin typeface="Arial" charset="0"/>
              </a:rPr>
              <a:t>How easy it will be for the business to borrow</a:t>
            </a:r>
          </a:p>
          <a:p>
            <a:pPr marL="1143000" lvl="2" indent="-228600" eaLnBrk="1" hangingPunct="1">
              <a:spcBef>
                <a:spcPct val="20000"/>
              </a:spcBef>
              <a:buFontTx/>
              <a:buBlip>
                <a:blip r:embed="rId4"/>
              </a:buBlip>
            </a:pPr>
            <a:r>
              <a:rPr lang="en-GB" sz="1800">
                <a:latin typeface="Arial" charset="0"/>
              </a:rPr>
              <a:t>This will depend upon much borrowing the business</a:t>
            </a:r>
            <a:br>
              <a:rPr lang="en-GB" sz="1800">
                <a:latin typeface="Arial" charset="0"/>
              </a:rPr>
            </a:br>
            <a:r>
              <a:rPr lang="en-GB" sz="1800">
                <a:latin typeface="Arial" charset="0"/>
              </a:rPr>
              <a:t>already has</a:t>
            </a:r>
          </a:p>
          <a:p>
            <a:pPr marL="742950" lvl="1" indent="-285750" eaLnBrk="1" hangingPunct="1">
              <a:spcBef>
                <a:spcPct val="20000"/>
              </a:spcBef>
              <a:buFont typeface="Wingdings 3" pitchFamily="18" charset="2"/>
              <a:buBlip>
                <a:blip r:embed="rId3"/>
              </a:buBlip>
            </a:pPr>
            <a:r>
              <a:rPr lang="en-GB" sz="2000">
                <a:solidFill>
                  <a:schemeClr val="accent2"/>
                </a:solidFill>
                <a:latin typeface="Arial" charset="0"/>
              </a:rPr>
              <a:t>How easy it will be to increase sales</a:t>
            </a:r>
          </a:p>
          <a:p>
            <a:pPr marL="742950" lvl="1" indent="-285750" eaLnBrk="1" hangingPunct="1">
              <a:spcBef>
                <a:spcPct val="20000"/>
              </a:spcBef>
              <a:buFont typeface="Wingdings 3" pitchFamily="18" charset="2"/>
              <a:buBlip>
                <a:blip r:embed="rId3"/>
              </a:buBlip>
            </a:pPr>
            <a:r>
              <a:rPr lang="en-GB" sz="2000">
                <a:solidFill>
                  <a:schemeClr val="accent2"/>
                </a:solidFill>
                <a:latin typeface="Arial" charset="0"/>
              </a:rPr>
              <a:t>How easy it will be to reduce spending</a:t>
            </a:r>
          </a:p>
          <a:p>
            <a:pPr marL="342900" indent="-342900" eaLnBrk="1" hangingPunct="1">
              <a:spcBef>
                <a:spcPct val="20000"/>
              </a:spcBef>
              <a:buFontTx/>
              <a:buBlip>
                <a:blip r:embed="rId2"/>
              </a:buBlip>
            </a:pPr>
            <a:endParaRPr lang="en-GB">
              <a:solidFill>
                <a:schemeClr val="accent2"/>
              </a:solidFill>
              <a:latin typeface="Arial" charset="0"/>
            </a:endParaRPr>
          </a:p>
          <a:p>
            <a:pPr marL="342900" indent="-342900" eaLnBrk="1" hangingPunct="1">
              <a:spcBef>
                <a:spcPct val="20000"/>
              </a:spcBef>
              <a:buFontTx/>
              <a:buBlip>
                <a:blip r:embed="rId2"/>
              </a:buBlip>
            </a:pPr>
            <a:r>
              <a:rPr lang="en-GB">
                <a:latin typeface="Arial" charset="0"/>
              </a:rPr>
              <a:t>So improving cash flow is not always</a:t>
            </a:r>
            <a:br>
              <a:rPr lang="en-GB">
                <a:latin typeface="Arial" charset="0"/>
              </a:rPr>
            </a:br>
            <a:r>
              <a:rPr lang="en-GB">
                <a:latin typeface="Arial" charset="0"/>
              </a:rPr>
              <a:t>straightforward!</a:t>
            </a:r>
          </a:p>
        </p:txBody>
      </p:sp>
      <p:pic>
        <p:nvPicPr>
          <p:cNvPr id="98309" name="Picture 5" descr="wrapped_up_in_dollar_11_30_08_pc_p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500" y="3989388"/>
            <a:ext cx="3735388" cy="3111500"/>
          </a:xfrm>
          <a:prstGeom prst="rect">
            <a:avLst/>
          </a:prstGeom>
          <a:noFill/>
          <a:extLst>
            <a:ext uri="{909E8E84-426E-40DD-AFC4-6F175D3DCCD1}">
              <a14:hiddenFill xmlns:a14="http://schemas.microsoft.com/office/drawing/2010/main">
                <a:solidFill>
                  <a:srgbClr val="FFFFFF"/>
                </a:solidFill>
              </a14:hiddenFill>
            </a:ext>
          </a:extLst>
        </p:spPr>
      </p:pic>
      <p:sp>
        <p:nvSpPr>
          <p:cNvPr id="98310" name="Rectangle 6"/>
          <p:cNvSpPr>
            <a:spLocks noGrp="1" noChangeArrowheads="1"/>
          </p:cNvSpPr>
          <p:nvPr>
            <p:ph type="title" idx="4294967295"/>
          </p:nvPr>
        </p:nvSpPr>
        <p:spPr/>
        <p:txBody>
          <a:bodyPr/>
          <a:lstStyle/>
          <a:p>
            <a:r>
              <a:rPr lang="en-GB"/>
              <a:t>Deciding What To Do</a:t>
            </a:r>
            <a:endParaRPr lang="en-US"/>
          </a:p>
        </p:txBody>
      </p:sp>
    </p:spTree>
    <p:extLst>
      <p:ext uri="{BB962C8B-B14F-4D97-AF65-F5344CB8AC3E}">
        <p14:creationId xmlns:p14="http://schemas.microsoft.com/office/powerpoint/2010/main" val="273358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7">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8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4"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MC questions</a:t>
            </a:r>
            <a:endParaRPr lang="en-GB" dirty="0"/>
          </a:p>
        </p:txBody>
      </p:sp>
    </p:spTree>
    <p:extLst>
      <p:ext uri="{BB962C8B-B14F-4D97-AF65-F5344CB8AC3E}">
        <p14:creationId xmlns:p14="http://schemas.microsoft.com/office/powerpoint/2010/main" val="97701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The Need For Cash</a:t>
            </a:r>
          </a:p>
        </p:txBody>
      </p:sp>
      <p:sp>
        <p:nvSpPr>
          <p:cNvPr id="88067" name="Rectangle 3"/>
          <p:cNvSpPr>
            <a:spLocks noGrp="1" noChangeArrowheads="1"/>
          </p:cNvSpPr>
          <p:nvPr>
            <p:ph type="body" idx="1"/>
          </p:nvPr>
        </p:nvSpPr>
        <p:spPr>
          <a:xfrm>
            <a:off x="179388" y="1268413"/>
            <a:ext cx="8424862" cy="5256212"/>
          </a:xfrm>
        </p:spPr>
        <p:txBody>
          <a:bodyPr/>
          <a:lstStyle/>
          <a:p>
            <a:r>
              <a:rPr lang="en-GB"/>
              <a:t>In business cash is required to:</a:t>
            </a:r>
          </a:p>
          <a:p>
            <a:pPr lvl="1"/>
            <a:r>
              <a:rPr lang="en-GB">
                <a:solidFill>
                  <a:schemeClr val="accent2"/>
                </a:solidFill>
              </a:rPr>
              <a:t>Buy materials to produce</a:t>
            </a:r>
          </a:p>
          <a:p>
            <a:pPr lvl="1"/>
            <a:r>
              <a:rPr lang="en-GB">
                <a:solidFill>
                  <a:schemeClr val="accent2"/>
                </a:solidFill>
              </a:rPr>
              <a:t>Pay staff to make products</a:t>
            </a:r>
          </a:p>
          <a:p>
            <a:pPr lvl="1"/>
            <a:r>
              <a:rPr lang="en-GB">
                <a:solidFill>
                  <a:schemeClr val="accent2"/>
                </a:solidFill>
              </a:rPr>
              <a:t>Pay bills</a:t>
            </a:r>
          </a:p>
          <a:p>
            <a:pPr lvl="1"/>
            <a:endParaRPr lang="en-GB">
              <a:solidFill>
                <a:schemeClr val="accent2"/>
              </a:solidFill>
            </a:endParaRPr>
          </a:p>
          <a:p>
            <a:r>
              <a:rPr lang="en-GB"/>
              <a:t>Without cash a business will be unable to survive for long</a:t>
            </a:r>
          </a:p>
          <a:p>
            <a:endParaRPr lang="en-GB"/>
          </a:p>
          <a:p>
            <a:r>
              <a:rPr lang="en-GB"/>
              <a:t>Cash is part of </a:t>
            </a:r>
            <a:r>
              <a:rPr lang="en-GB" b="1">
                <a:solidFill>
                  <a:schemeClr val="accent2"/>
                </a:solidFill>
              </a:rPr>
              <a:t>WORKING CAPITAL</a:t>
            </a:r>
            <a:r>
              <a:rPr lang="en-GB"/>
              <a:t>, so managing this must be a priority</a:t>
            </a:r>
          </a:p>
          <a:p>
            <a:pPr lvl="1"/>
            <a:r>
              <a:rPr lang="en-GB">
                <a:solidFill>
                  <a:schemeClr val="accent2"/>
                </a:solidFill>
              </a:rPr>
              <a:t>Working capital</a:t>
            </a:r>
            <a:r>
              <a:rPr lang="en-GB"/>
              <a:t> can be defined as:</a:t>
            </a:r>
          </a:p>
          <a:p>
            <a:endParaRPr lang="en-GB"/>
          </a:p>
        </p:txBody>
      </p:sp>
      <p:grpSp>
        <p:nvGrpSpPr>
          <p:cNvPr id="88076" name="Group 12"/>
          <p:cNvGrpSpPr>
            <a:grpSpLocks/>
          </p:cNvGrpSpPr>
          <p:nvPr/>
        </p:nvGrpSpPr>
        <p:grpSpPr bwMode="auto">
          <a:xfrm>
            <a:off x="755650" y="5445125"/>
            <a:ext cx="7416800" cy="992188"/>
            <a:chOff x="249" y="2069"/>
            <a:chExt cx="3311" cy="943"/>
          </a:xfrm>
        </p:grpSpPr>
        <p:sp>
          <p:nvSpPr>
            <p:cNvPr id="88077" name="Rectangle 13"/>
            <p:cNvSpPr>
              <a:spLocks noChangeArrowheads="1"/>
            </p:cNvSpPr>
            <p:nvPr/>
          </p:nvSpPr>
          <p:spPr bwMode="auto">
            <a:xfrm>
              <a:off x="839" y="2069"/>
              <a:ext cx="2721" cy="943"/>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8078" name="Group 14"/>
            <p:cNvGrpSpPr>
              <a:grpSpLocks/>
            </p:cNvGrpSpPr>
            <p:nvPr/>
          </p:nvGrpSpPr>
          <p:grpSpPr bwMode="auto">
            <a:xfrm>
              <a:off x="249" y="2069"/>
              <a:ext cx="3311" cy="943"/>
              <a:chOff x="249" y="2069"/>
              <a:chExt cx="3311" cy="943"/>
            </a:xfrm>
          </p:grpSpPr>
          <p:sp>
            <p:nvSpPr>
              <p:cNvPr id="88079" name="Rectangle 15"/>
              <p:cNvSpPr>
                <a:spLocks noChangeArrowheads="1"/>
              </p:cNvSpPr>
              <p:nvPr/>
            </p:nvSpPr>
            <p:spPr bwMode="auto">
              <a:xfrm>
                <a:off x="249" y="2069"/>
                <a:ext cx="3311" cy="94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80" name="Text Box 16"/>
              <p:cNvSpPr txBox="1">
                <a:spLocks noChangeArrowheads="1"/>
              </p:cNvSpPr>
              <p:nvPr/>
            </p:nvSpPr>
            <p:spPr bwMode="auto">
              <a:xfrm>
                <a:off x="839" y="2141"/>
                <a:ext cx="2713" cy="78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chemeClr val="accent2"/>
                    </a:solidFill>
                    <a:latin typeface="Arial" charset="0"/>
                  </a:rPr>
                  <a:t>“The cash available to a business that allow it to operate on a day-to-day basis”</a:t>
                </a:r>
                <a:endParaRPr lang="en-US">
                  <a:solidFill>
                    <a:schemeClr val="accent2"/>
                  </a:solidFill>
                  <a:latin typeface="Arial" charset="0"/>
                </a:endParaRPr>
              </a:p>
            </p:txBody>
          </p:sp>
          <p:pic>
            <p:nvPicPr>
              <p:cNvPr id="88081" name="Picture 17" descr="twenty pounds rotati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9" y="2115"/>
                <a:ext cx="589" cy="81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88082" name="Picture 18" descr="Catching_money_11_15_08_pc_p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966788"/>
            <a:ext cx="35274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35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8082"/>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8067">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06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067">
                                            <p:txEl>
                                              <p:pRg st="8" end="8"/>
                                            </p:txEl>
                                          </p:spTgt>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8" fill="hold" nodeType="afterEffect">
                                  <p:stCondLst>
                                    <p:cond delay="0"/>
                                  </p:stCondLst>
                                  <p:childTnLst>
                                    <p:set>
                                      <p:cBhvr>
                                        <p:cTn id="31" dur="1" fill="hold">
                                          <p:stCondLst>
                                            <p:cond delay="0"/>
                                          </p:stCondLst>
                                        </p:cTn>
                                        <p:tgtEl>
                                          <p:spTgt spid="88076"/>
                                        </p:tgtEl>
                                        <p:attrNameLst>
                                          <p:attrName>style.visibility</p:attrName>
                                        </p:attrNameLst>
                                      </p:cBhvr>
                                      <p:to>
                                        <p:strVal val="visible"/>
                                      </p:to>
                                    </p:set>
                                    <p:animEffect transition="in" filter="wipe(left)">
                                      <p:cBhvr>
                                        <p:cTn id="32" dur="500"/>
                                        <p:tgtEl>
                                          <p:spTgt spid="88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47625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GB" sz="3200" b="1">
                <a:solidFill>
                  <a:srgbClr val="FFFF00"/>
                </a:solidFill>
                <a:effectLst>
                  <a:outerShdw blurRad="38100" dist="38100" dir="2700000" algn="tl">
                    <a:srgbClr val="C0C0C0"/>
                  </a:outerShdw>
                </a:effectLst>
                <a:latin typeface="Comic Sans MS" pitchFamily="66" charset="0"/>
              </a:rPr>
              <a:t>Working Capital</a:t>
            </a:r>
          </a:p>
        </p:txBody>
      </p:sp>
      <p:sp>
        <p:nvSpPr>
          <p:cNvPr id="101379" name="Rectangle 3"/>
          <p:cNvSpPr>
            <a:spLocks noChangeArrowheads="1"/>
          </p:cNvSpPr>
          <p:nvPr/>
        </p:nvSpPr>
        <p:spPr bwMode="auto">
          <a:xfrm>
            <a:off x="609600" y="11430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Working capital is the engine of any business</a:t>
            </a:r>
          </a:p>
          <a:p>
            <a:pPr marL="742950" lvl="1" indent="-285750" eaLnBrk="1" hangingPunct="1">
              <a:spcBef>
                <a:spcPct val="20000"/>
              </a:spcBef>
              <a:buFont typeface="Wingdings 3" pitchFamily="18" charset="2"/>
              <a:buBlip>
                <a:blip r:embed="rId3"/>
              </a:buBlip>
            </a:pPr>
            <a:r>
              <a:rPr lang="en-GB" sz="2000">
                <a:latin typeface="Arial" charset="0"/>
              </a:rPr>
              <a:t>It is working capital that produces the profit in a business</a:t>
            </a:r>
          </a:p>
          <a:p>
            <a:pPr marL="742950" lvl="1" indent="-285750" eaLnBrk="1" hangingPunct="1">
              <a:spcBef>
                <a:spcPct val="20000"/>
              </a:spcBef>
              <a:buFont typeface="Wingdings 3" pitchFamily="18" charset="2"/>
              <a:buBlip>
                <a:blip r:embed="rId3"/>
              </a:buBlip>
            </a:pPr>
            <a:endParaRPr lang="en-GB" sz="2000">
              <a:latin typeface="Arial" charset="0"/>
            </a:endParaRPr>
          </a:p>
          <a:p>
            <a:pPr marL="342900" indent="-342900" eaLnBrk="1" hangingPunct="1">
              <a:spcBef>
                <a:spcPct val="20000"/>
              </a:spcBef>
              <a:buFontTx/>
              <a:buBlip>
                <a:blip r:embed="rId2"/>
              </a:buBlip>
            </a:pPr>
            <a:r>
              <a:rPr lang="en-GB">
                <a:latin typeface="Arial" charset="0"/>
              </a:rPr>
              <a:t>As such it is referred to as an </a:t>
            </a:r>
            <a:r>
              <a:rPr lang="en-GB" b="1">
                <a:solidFill>
                  <a:schemeClr val="accent2"/>
                </a:solidFill>
                <a:latin typeface="Arial" charset="0"/>
              </a:rPr>
              <a:t>investment</a:t>
            </a:r>
          </a:p>
          <a:p>
            <a:pPr marL="342900" indent="-342900" eaLnBrk="1" hangingPunct="1">
              <a:spcBef>
                <a:spcPct val="20000"/>
              </a:spcBef>
              <a:buFontTx/>
              <a:buBlip>
                <a:blip r:embed="rId2"/>
              </a:buBlip>
            </a:pPr>
            <a:endParaRPr lang="en-GB">
              <a:latin typeface="Arial" charset="0"/>
            </a:endParaRPr>
          </a:p>
          <a:p>
            <a:pPr marL="342900" indent="-342900" eaLnBrk="1" hangingPunct="1">
              <a:spcBef>
                <a:spcPct val="20000"/>
              </a:spcBef>
              <a:buFontTx/>
              <a:buBlip>
                <a:blip r:embed="rId2"/>
              </a:buBlip>
            </a:pPr>
            <a:r>
              <a:rPr lang="en-GB">
                <a:latin typeface="Arial" charset="0"/>
              </a:rPr>
              <a:t>Unlike other investments, working capital items are </a:t>
            </a:r>
          </a:p>
          <a:p>
            <a:pPr marL="742950" lvl="1" indent="-285750" eaLnBrk="1" hangingPunct="1">
              <a:spcBef>
                <a:spcPct val="20000"/>
              </a:spcBef>
              <a:buFont typeface="Wingdings 3" pitchFamily="18" charset="2"/>
              <a:buBlip>
                <a:blip r:embed="rId3"/>
              </a:buBlip>
            </a:pPr>
            <a:r>
              <a:rPr lang="en-GB" sz="2000" b="1">
                <a:solidFill>
                  <a:srgbClr val="FF0000"/>
                </a:solidFill>
                <a:latin typeface="Arial" charset="0"/>
              </a:rPr>
              <a:t>NOT</a:t>
            </a:r>
            <a:r>
              <a:rPr lang="en-GB" sz="2000">
                <a:latin typeface="Arial" charset="0"/>
              </a:rPr>
              <a:t> intended to be kept by the business</a:t>
            </a:r>
          </a:p>
          <a:p>
            <a:pPr marL="742950" lvl="1" indent="-285750" eaLnBrk="1" hangingPunct="1">
              <a:spcBef>
                <a:spcPct val="20000"/>
              </a:spcBef>
              <a:buFont typeface="Wingdings 3" pitchFamily="18" charset="2"/>
              <a:buBlip>
                <a:blip r:embed="rId3"/>
              </a:buBlip>
            </a:pPr>
            <a:r>
              <a:rPr lang="en-GB" sz="2000">
                <a:latin typeface="Arial" charset="0"/>
              </a:rPr>
              <a:t>Are used to keep the business going</a:t>
            </a:r>
          </a:p>
          <a:p>
            <a:pPr marL="742950" lvl="1" indent="-285750" eaLnBrk="1" hangingPunct="1">
              <a:spcBef>
                <a:spcPct val="20000"/>
              </a:spcBef>
              <a:buFont typeface="Wingdings 3" pitchFamily="18" charset="2"/>
              <a:buBlip>
                <a:blip r:embed="rId3"/>
              </a:buBlip>
            </a:pPr>
            <a:endParaRPr lang="en-GB" sz="2000">
              <a:latin typeface="Arial" charset="0"/>
            </a:endParaRPr>
          </a:p>
          <a:p>
            <a:pPr marL="342900" indent="-342900" eaLnBrk="1" hangingPunct="1">
              <a:spcBef>
                <a:spcPct val="20000"/>
              </a:spcBef>
              <a:buFontTx/>
              <a:buBlip>
                <a:blip r:embed="rId2"/>
              </a:buBlip>
            </a:pPr>
            <a:r>
              <a:rPr lang="en-GB">
                <a:latin typeface="Arial" charset="0"/>
              </a:rPr>
              <a:t>Since working capital is constantly</a:t>
            </a:r>
            <a:br>
              <a:rPr lang="en-GB">
                <a:latin typeface="Arial" charset="0"/>
              </a:rPr>
            </a:br>
            <a:r>
              <a:rPr lang="en-GB">
                <a:latin typeface="Arial" charset="0"/>
              </a:rPr>
              <a:t>going round in a business it is</a:t>
            </a:r>
            <a:br>
              <a:rPr lang="en-GB">
                <a:latin typeface="Arial" charset="0"/>
              </a:rPr>
            </a:br>
            <a:r>
              <a:rPr lang="en-GB">
                <a:latin typeface="Arial" charset="0"/>
              </a:rPr>
              <a:t>referred to as the </a:t>
            </a:r>
            <a:r>
              <a:rPr lang="en-GB">
                <a:solidFill>
                  <a:schemeClr val="accent2"/>
                </a:solidFill>
                <a:latin typeface="Arial" charset="0"/>
              </a:rPr>
              <a:t>Working Capital Cycle</a:t>
            </a:r>
          </a:p>
          <a:p>
            <a:pPr marL="1600200" lvl="3" indent="-228600" eaLnBrk="1" hangingPunct="1">
              <a:spcBef>
                <a:spcPct val="20000"/>
              </a:spcBef>
              <a:buFontTx/>
              <a:buBlip>
                <a:blip r:embed="rId4"/>
              </a:buBlip>
            </a:pPr>
            <a:endParaRPr lang="en-GB" sz="1600" i="1">
              <a:latin typeface="Arial" charset="0"/>
            </a:endParaRPr>
          </a:p>
        </p:txBody>
      </p:sp>
      <p:sp>
        <p:nvSpPr>
          <p:cNvPr id="101380" name="Rectangle 4"/>
          <p:cNvSpPr>
            <a:spLocks noGrp="1" noChangeArrowheads="1"/>
          </p:cNvSpPr>
          <p:nvPr>
            <p:ph type="title" idx="4294967295"/>
          </p:nvPr>
        </p:nvSpPr>
        <p:spPr/>
        <p:txBody>
          <a:bodyPr/>
          <a:lstStyle/>
          <a:p>
            <a:r>
              <a:rPr lang="en-GB"/>
              <a:t>Working Capital</a:t>
            </a:r>
            <a:endParaRPr lang="en-US"/>
          </a:p>
        </p:txBody>
      </p:sp>
      <p:pic>
        <p:nvPicPr>
          <p:cNvPr id="101381" name="Picture 5" descr="gear_line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005263"/>
            <a:ext cx="29718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4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4"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60" name="AutoShape 104"/>
          <p:cNvSpPr>
            <a:spLocks noChangeArrowheads="1"/>
          </p:cNvSpPr>
          <p:nvPr/>
        </p:nvSpPr>
        <p:spPr bwMode="auto">
          <a:xfrm>
            <a:off x="468313" y="2060575"/>
            <a:ext cx="8135937" cy="4537075"/>
          </a:xfrm>
          <a:prstGeom prst="roundRect">
            <a:avLst>
              <a:gd name="adj" fmla="val 16667"/>
            </a:avLst>
          </a:prstGeom>
          <a:solidFill>
            <a:srgbClr val="FFFF99">
              <a:alpha val="70000"/>
            </a:srgbClr>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61" name="Rectangle 5"/>
          <p:cNvSpPr>
            <a:spLocks noChangeArrowheads="1"/>
          </p:cNvSpPr>
          <p:nvPr/>
        </p:nvSpPr>
        <p:spPr bwMode="auto">
          <a:xfrm>
            <a:off x="512763" y="1154113"/>
            <a:ext cx="80200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Money constantly goes round a business in a cycle</a:t>
            </a:r>
          </a:p>
          <a:p>
            <a:pPr marL="342900" indent="-342900" eaLnBrk="1" hangingPunct="1">
              <a:spcBef>
                <a:spcPct val="20000"/>
              </a:spcBef>
              <a:buFontTx/>
              <a:buBlip>
                <a:blip r:embed="rId2"/>
              </a:buBlip>
            </a:pPr>
            <a:r>
              <a:rPr lang="en-GB">
                <a:latin typeface="Arial" charset="0"/>
              </a:rPr>
              <a:t>This can be shown as follows:</a:t>
            </a:r>
            <a:endParaRPr lang="en-GB" i="1">
              <a:latin typeface="Arial" charset="0"/>
            </a:endParaRPr>
          </a:p>
        </p:txBody>
      </p:sp>
      <p:sp>
        <p:nvSpPr>
          <p:cNvPr id="96262" name="Freeform 6"/>
          <p:cNvSpPr>
            <a:spLocks/>
          </p:cNvSpPr>
          <p:nvPr/>
        </p:nvSpPr>
        <p:spPr bwMode="auto">
          <a:xfrm>
            <a:off x="4398963" y="2711450"/>
            <a:ext cx="1587"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63" name="Freeform 7"/>
          <p:cNvSpPr>
            <a:spLocks/>
          </p:cNvSpPr>
          <p:nvPr/>
        </p:nvSpPr>
        <p:spPr bwMode="auto">
          <a:xfrm>
            <a:off x="3735388" y="2741613"/>
            <a:ext cx="3175" cy="1587"/>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64" name="Freeform 8"/>
          <p:cNvSpPr>
            <a:spLocks/>
          </p:cNvSpPr>
          <p:nvPr/>
        </p:nvSpPr>
        <p:spPr bwMode="auto">
          <a:xfrm>
            <a:off x="3968750" y="27686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65" name="Freeform 9"/>
          <p:cNvSpPr>
            <a:spLocks/>
          </p:cNvSpPr>
          <p:nvPr/>
        </p:nvSpPr>
        <p:spPr bwMode="auto">
          <a:xfrm>
            <a:off x="4103688" y="2778125"/>
            <a:ext cx="1587" cy="1588"/>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66" name="Freeform 10"/>
          <p:cNvSpPr>
            <a:spLocks/>
          </p:cNvSpPr>
          <p:nvPr/>
        </p:nvSpPr>
        <p:spPr bwMode="auto">
          <a:xfrm>
            <a:off x="4094163" y="2778125"/>
            <a:ext cx="6350" cy="1588"/>
          </a:xfrm>
          <a:custGeom>
            <a:avLst/>
            <a:gdLst>
              <a:gd name="T0" fmla="*/ 0 w 4"/>
              <a:gd name="T1" fmla="*/ 0 w 4"/>
              <a:gd name="T2" fmla="*/ 3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3"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67" name="Freeform 11"/>
          <p:cNvSpPr>
            <a:spLocks/>
          </p:cNvSpPr>
          <p:nvPr/>
        </p:nvSpPr>
        <p:spPr bwMode="auto">
          <a:xfrm>
            <a:off x="3857625" y="2779713"/>
            <a:ext cx="4763" cy="1587"/>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68" name="Freeform 12"/>
          <p:cNvSpPr>
            <a:spLocks/>
          </p:cNvSpPr>
          <p:nvPr/>
        </p:nvSpPr>
        <p:spPr bwMode="auto">
          <a:xfrm>
            <a:off x="4049713" y="2782888"/>
            <a:ext cx="1587" cy="1587"/>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69" name="Freeform 13"/>
          <p:cNvSpPr>
            <a:spLocks/>
          </p:cNvSpPr>
          <p:nvPr/>
        </p:nvSpPr>
        <p:spPr bwMode="auto">
          <a:xfrm>
            <a:off x="4100513" y="2782888"/>
            <a:ext cx="3175" cy="1587"/>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70" name="Freeform 14"/>
          <p:cNvSpPr>
            <a:spLocks/>
          </p:cNvSpPr>
          <p:nvPr/>
        </p:nvSpPr>
        <p:spPr bwMode="auto">
          <a:xfrm>
            <a:off x="4267200" y="2800350"/>
            <a:ext cx="6350" cy="1588"/>
          </a:xfrm>
          <a:custGeom>
            <a:avLst/>
            <a:gdLst>
              <a:gd name="T0" fmla="*/ 4 w 4"/>
              <a:gd name="T1" fmla="*/ 0 w 4"/>
              <a:gd name="T2" fmla="*/ 0 w 4"/>
              <a:gd name="T3" fmla="*/ 2 w 4"/>
              <a:gd name="T4" fmla="*/ 3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0" y="0"/>
                </a:lnTo>
                <a:lnTo>
                  <a:pt x="0" y="0"/>
                </a:lnTo>
                <a:lnTo>
                  <a:pt x="2" y="0"/>
                </a:lnTo>
                <a:lnTo>
                  <a:pt x="3"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71" name="Rectangle 15"/>
          <p:cNvSpPr>
            <a:spLocks noChangeArrowheads="1"/>
          </p:cNvSpPr>
          <p:nvPr/>
        </p:nvSpPr>
        <p:spPr bwMode="auto">
          <a:xfrm>
            <a:off x="4033838" y="2803525"/>
            <a:ext cx="3175" cy="15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6272" name="Freeform 16"/>
          <p:cNvSpPr>
            <a:spLocks/>
          </p:cNvSpPr>
          <p:nvPr/>
        </p:nvSpPr>
        <p:spPr bwMode="auto">
          <a:xfrm>
            <a:off x="4225925" y="2809875"/>
            <a:ext cx="4763" cy="1588"/>
          </a:xfrm>
          <a:custGeom>
            <a:avLst/>
            <a:gdLst>
              <a:gd name="T0" fmla="*/ 0 w 3"/>
              <a:gd name="T1" fmla="*/ 1 w 3"/>
              <a:gd name="T2" fmla="*/ 3 w 3"/>
              <a:gd name="T3" fmla="*/ 0 w 3"/>
            </a:gdLst>
            <a:ahLst/>
            <a:cxnLst>
              <a:cxn ang="0">
                <a:pos x="T0" y="0"/>
              </a:cxn>
              <a:cxn ang="0">
                <a:pos x="T1" y="0"/>
              </a:cxn>
              <a:cxn ang="0">
                <a:pos x="T2" y="0"/>
              </a:cxn>
              <a:cxn ang="0">
                <a:pos x="T3" y="0"/>
              </a:cxn>
            </a:cxnLst>
            <a:rect l="0" t="0" r="r" b="b"/>
            <a:pathLst>
              <a:path w="3">
                <a:moveTo>
                  <a:pt x="0" y="0"/>
                </a:moveTo>
                <a:lnTo>
                  <a:pt x="1"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73" name="Freeform 17"/>
          <p:cNvSpPr>
            <a:spLocks/>
          </p:cNvSpPr>
          <p:nvPr/>
        </p:nvSpPr>
        <p:spPr bwMode="auto">
          <a:xfrm>
            <a:off x="4221163" y="2813050"/>
            <a:ext cx="4762" cy="1588"/>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74" name="Rectangle 18"/>
          <p:cNvSpPr>
            <a:spLocks noChangeArrowheads="1"/>
          </p:cNvSpPr>
          <p:nvPr/>
        </p:nvSpPr>
        <p:spPr bwMode="auto">
          <a:xfrm>
            <a:off x="4249738" y="2824163"/>
            <a:ext cx="1587" cy="158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6275" name="Freeform 19"/>
          <p:cNvSpPr>
            <a:spLocks/>
          </p:cNvSpPr>
          <p:nvPr/>
        </p:nvSpPr>
        <p:spPr bwMode="auto">
          <a:xfrm>
            <a:off x="4271963" y="2854325"/>
            <a:ext cx="7937" cy="1588"/>
          </a:xfrm>
          <a:custGeom>
            <a:avLst/>
            <a:gdLst>
              <a:gd name="T0" fmla="*/ 5 w 5"/>
              <a:gd name="T1" fmla="*/ 0 w 5"/>
              <a:gd name="T2" fmla="*/ 1 w 5"/>
              <a:gd name="T3" fmla="*/ 3 w 5"/>
              <a:gd name="T4" fmla="*/ 4 w 5"/>
              <a:gd name="T5" fmla="*/ 5 w 5"/>
            </a:gdLst>
            <a:ahLst/>
            <a:cxnLst>
              <a:cxn ang="0">
                <a:pos x="T0" y="0"/>
              </a:cxn>
              <a:cxn ang="0">
                <a:pos x="T1" y="0"/>
              </a:cxn>
              <a:cxn ang="0">
                <a:pos x="T2" y="0"/>
              </a:cxn>
              <a:cxn ang="0">
                <a:pos x="T3" y="0"/>
              </a:cxn>
              <a:cxn ang="0">
                <a:pos x="T4" y="0"/>
              </a:cxn>
              <a:cxn ang="0">
                <a:pos x="T5" y="0"/>
              </a:cxn>
            </a:cxnLst>
            <a:rect l="0" t="0" r="r" b="b"/>
            <a:pathLst>
              <a:path w="5">
                <a:moveTo>
                  <a:pt x="5" y="0"/>
                </a:moveTo>
                <a:lnTo>
                  <a:pt x="0" y="0"/>
                </a:lnTo>
                <a:lnTo>
                  <a:pt x="1" y="0"/>
                </a:lnTo>
                <a:lnTo>
                  <a:pt x="3" y="0"/>
                </a:lnTo>
                <a:lnTo>
                  <a:pt x="4" y="0"/>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76" name="Freeform 20"/>
          <p:cNvSpPr>
            <a:spLocks/>
          </p:cNvSpPr>
          <p:nvPr/>
        </p:nvSpPr>
        <p:spPr bwMode="auto">
          <a:xfrm>
            <a:off x="4291013" y="2854325"/>
            <a:ext cx="20637" cy="1588"/>
          </a:xfrm>
          <a:custGeom>
            <a:avLst/>
            <a:gdLst>
              <a:gd name="T0" fmla="*/ 13 w 13"/>
              <a:gd name="T1" fmla="*/ 12 w 13"/>
              <a:gd name="T2" fmla="*/ 10 w 13"/>
              <a:gd name="T3" fmla="*/ 9 w 13"/>
              <a:gd name="T4" fmla="*/ 6 w 13"/>
              <a:gd name="T5" fmla="*/ 5 w 13"/>
              <a:gd name="T6" fmla="*/ 4 w 13"/>
              <a:gd name="T7" fmla="*/ 2 w 13"/>
              <a:gd name="T8" fmla="*/ 0 w 13"/>
              <a:gd name="T9" fmla="*/ 2 w 13"/>
              <a:gd name="T10" fmla="*/ 4 w 13"/>
              <a:gd name="T11" fmla="*/ 5 w 13"/>
              <a:gd name="T12" fmla="*/ 6 w 13"/>
              <a:gd name="T13" fmla="*/ 9 w 13"/>
              <a:gd name="T14" fmla="*/ 10 w 13"/>
              <a:gd name="T15" fmla="*/ 12 w 13"/>
              <a:gd name="T16" fmla="*/ 13 w 1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13">
                <a:moveTo>
                  <a:pt x="13" y="0"/>
                </a:moveTo>
                <a:lnTo>
                  <a:pt x="12" y="0"/>
                </a:lnTo>
                <a:lnTo>
                  <a:pt x="10" y="0"/>
                </a:lnTo>
                <a:lnTo>
                  <a:pt x="9" y="0"/>
                </a:lnTo>
                <a:lnTo>
                  <a:pt x="6" y="0"/>
                </a:lnTo>
                <a:lnTo>
                  <a:pt x="5" y="0"/>
                </a:lnTo>
                <a:lnTo>
                  <a:pt x="4" y="0"/>
                </a:lnTo>
                <a:lnTo>
                  <a:pt x="2" y="0"/>
                </a:lnTo>
                <a:lnTo>
                  <a:pt x="0" y="0"/>
                </a:lnTo>
                <a:lnTo>
                  <a:pt x="2" y="0"/>
                </a:lnTo>
                <a:lnTo>
                  <a:pt x="4" y="0"/>
                </a:lnTo>
                <a:lnTo>
                  <a:pt x="5" y="0"/>
                </a:lnTo>
                <a:lnTo>
                  <a:pt x="6" y="0"/>
                </a:lnTo>
                <a:lnTo>
                  <a:pt x="9" y="0"/>
                </a:lnTo>
                <a:lnTo>
                  <a:pt x="10" y="0"/>
                </a:lnTo>
                <a:lnTo>
                  <a:pt x="12"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77" name="Freeform 21"/>
          <p:cNvSpPr>
            <a:spLocks/>
          </p:cNvSpPr>
          <p:nvPr/>
        </p:nvSpPr>
        <p:spPr bwMode="auto">
          <a:xfrm>
            <a:off x="4264025" y="2854325"/>
            <a:ext cx="3175" cy="1588"/>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78" name="Freeform 22"/>
          <p:cNvSpPr>
            <a:spLocks/>
          </p:cNvSpPr>
          <p:nvPr/>
        </p:nvSpPr>
        <p:spPr bwMode="auto">
          <a:xfrm>
            <a:off x="4270375" y="2863850"/>
            <a:ext cx="1588" cy="1588"/>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6279" name="Group 23"/>
          <p:cNvGrpSpPr>
            <a:grpSpLocks/>
          </p:cNvGrpSpPr>
          <p:nvPr/>
        </p:nvGrpSpPr>
        <p:grpSpPr bwMode="auto">
          <a:xfrm>
            <a:off x="4078288" y="2562225"/>
            <a:ext cx="631825" cy="219075"/>
            <a:chOff x="2254" y="1432"/>
            <a:chExt cx="398" cy="138"/>
          </a:xfrm>
        </p:grpSpPr>
        <p:sp>
          <p:nvSpPr>
            <p:cNvPr id="96280" name="Freeform 24"/>
            <p:cNvSpPr>
              <a:spLocks/>
            </p:cNvSpPr>
            <p:nvPr/>
          </p:nvSpPr>
          <p:spPr bwMode="auto">
            <a:xfrm>
              <a:off x="2254" y="1432"/>
              <a:ext cx="108" cy="138"/>
            </a:xfrm>
            <a:custGeom>
              <a:avLst/>
              <a:gdLst>
                <a:gd name="T0" fmla="*/ 108 w 108"/>
                <a:gd name="T1" fmla="*/ 100 h 138"/>
                <a:gd name="T2" fmla="*/ 104 w 108"/>
                <a:gd name="T3" fmla="*/ 112 h 138"/>
                <a:gd name="T4" fmla="*/ 96 w 108"/>
                <a:gd name="T5" fmla="*/ 122 h 138"/>
                <a:gd name="T6" fmla="*/ 86 w 108"/>
                <a:gd name="T7" fmla="*/ 132 h 138"/>
                <a:gd name="T8" fmla="*/ 71 w 108"/>
                <a:gd name="T9" fmla="*/ 138 h 138"/>
                <a:gd name="T10" fmla="*/ 54 w 108"/>
                <a:gd name="T11" fmla="*/ 138 h 138"/>
                <a:gd name="T12" fmla="*/ 41 w 108"/>
                <a:gd name="T13" fmla="*/ 136 h 138"/>
                <a:gd name="T14" fmla="*/ 31 w 108"/>
                <a:gd name="T15" fmla="*/ 132 h 138"/>
                <a:gd name="T16" fmla="*/ 21 w 108"/>
                <a:gd name="T17" fmla="*/ 125 h 138"/>
                <a:gd name="T18" fmla="*/ 11 w 108"/>
                <a:gd name="T19" fmla="*/ 112 h 138"/>
                <a:gd name="T20" fmla="*/ 3 w 108"/>
                <a:gd name="T21" fmla="*/ 88 h 138"/>
                <a:gd name="T22" fmla="*/ 0 w 108"/>
                <a:gd name="T23" fmla="*/ 74 h 138"/>
                <a:gd name="T24" fmla="*/ 2 w 108"/>
                <a:gd name="T25" fmla="*/ 54 h 138"/>
                <a:gd name="T26" fmla="*/ 7 w 108"/>
                <a:gd name="T27" fmla="*/ 35 h 138"/>
                <a:gd name="T28" fmla="*/ 17 w 108"/>
                <a:gd name="T29" fmla="*/ 19 h 138"/>
                <a:gd name="T30" fmla="*/ 31 w 108"/>
                <a:gd name="T31" fmla="*/ 7 h 138"/>
                <a:gd name="T32" fmla="*/ 46 w 108"/>
                <a:gd name="T33" fmla="*/ 1 h 138"/>
                <a:gd name="T34" fmla="*/ 66 w 108"/>
                <a:gd name="T35" fmla="*/ 0 h 138"/>
                <a:gd name="T36" fmla="*/ 84 w 108"/>
                <a:gd name="T37" fmla="*/ 6 h 138"/>
                <a:gd name="T38" fmla="*/ 99 w 108"/>
                <a:gd name="T39" fmla="*/ 17 h 138"/>
                <a:gd name="T40" fmla="*/ 107 w 108"/>
                <a:gd name="T41" fmla="*/ 32 h 138"/>
                <a:gd name="T42" fmla="*/ 108 w 108"/>
                <a:gd name="T43" fmla="*/ 42 h 138"/>
                <a:gd name="T44" fmla="*/ 105 w 108"/>
                <a:gd name="T45" fmla="*/ 49 h 138"/>
                <a:gd name="T46" fmla="*/ 100 w 108"/>
                <a:gd name="T47" fmla="*/ 52 h 138"/>
                <a:gd name="T48" fmla="*/ 94 w 108"/>
                <a:gd name="T49" fmla="*/ 52 h 138"/>
                <a:gd name="T50" fmla="*/ 88 w 108"/>
                <a:gd name="T51" fmla="*/ 46 h 138"/>
                <a:gd name="T52" fmla="*/ 80 w 108"/>
                <a:gd name="T53" fmla="*/ 33 h 138"/>
                <a:gd name="T54" fmla="*/ 71 w 108"/>
                <a:gd name="T55" fmla="*/ 24 h 138"/>
                <a:gd name="T56" fmla="*/ 58 w 108"/>
                <a:gd name="T57" fmla="*/ 22 h 138"/>
                <a:gd name="T58" fmla="*/ 48 w 108"/>
                <a:gd name="T59" fmla="*/ 23 h 138"/>
                <a:gd name="T60" fmla="*/ 40 w 108"/>
                <a:gd name="T61" fmla="*/ 29 h 138"/>
                <a:gd name="T62" fmla="*/ 32 w 108"/>
                <a:gd name="T63" fmla="*/ 38 h 138"/>
                <a:gd name="T64" fmla="*/ 28 w 108"/>
                <a:gd name="T65" fmla="*/ 49 h 138"/>
                <a:gd name="T66" fmla="*/ 25 w 108"/>
                <a:gd name="T67" fmla="*/ 64 h 138"/>
                <a:gd name="T68" fmla="*/ 27 w 108"/>
                <a:gd name="T69" fmla="*/ 84 h 138"/>
                <a:gd name="T70" fmla="*/ 32 w 108"/>
                <a:gd name="T71" fmla="*/ 102 h 138"/>
                <a:gd name="T72" fmla="*/ 41 w 108"/>
                <a:gd name="T73" fmla="*/ 112 h 138"/>
                <a:gd name="T74" fmla="*/ 53 w 108"/>
                <a:gd name="T75" fmla="*/ 116 h 138"/>
                <a:gd name="T76" fmla="*/ 67 w 108"/>
                <a:gd name="T77" fmla="*/ 115 h 138"/>
                <a:gd name="T78" fmla="*/ 79 w 108"/>
                <a:gd name="T79" fmla="*/ 107 h 138"/>
                <a:gd name="T80" fmla="*/ 87 w 108"/>
                <a:gd name="T81" fmla="*/ 94 h 138"/>
                <a:gd name="T82" fmla="*/ 91 w 108"/>
                <a:gd name="T83" fmla="*/ 84 h 138"/>
                <a:gd name="T84" fmla="*/ 97 w 108"/>
                <a:gd name="T85" fmla="*/ 83 h 138"/>
                <a:gd name="T86" fmla="*/ 104 w 108"/>
                <a:gd name="T87" fmla="*/ 84 h 138"/>
                <a:gd name="T88" fmla="*/ 108 w 108"/>
                <a:gd name="T89" fmla="*/ 9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38">
                  <a:moveTo>
                    <a:pt x="108" y="94"/>
                  </a:moveTo>
                  <a:lnTo>
                    <a:pt x="108" y="97"/>
                  </a:lnTo>
                  <a:lnTo>
                    <a:pt x="108" y="100"/>
                  </a:lnTo>
                  <a:lnTo>
                    <a:pt x="107" y="104"/>
                  </a:lnTo>
                  <a:lnTo>
                    <a:pt x="105" y="107"/>
                  </a:lnTo>
                  <a:lnTo>
                    <a:pt x="104" y="112"/>
                  </a:lnTo>
                  <a:lnTo>
                    <a:pt x="101" y="115"/>
                  </a:lnTo>
                  <a:lnTo>
                    <a:pt x="99" y="119"/>
                  </a:lnTo>
                  <a:lnTo>
                    <a:pt x="96" y="122"/>
                  </a:lnTo>
                  <a:lnTo>
                    <a:pt x="94" y="126"/>
                  </a:lnTo>
                  <a:lnTo>
                    <a:pt x="90" y="129"/>
                  </a:lnTo>
                  <a:lnTo>
                    <a:pt x="86" y="132"/>
                  </a:lnTo>
                  <a:lnTo>
                    <a:pt x="80" y="134"/>
                  </a:lnTo>
                  <a:lnTo>
                    <a:pt x="76" y="136"/>
                  </a:lnTo>
                  <a:lnTo>
                    <a:pt x="71" y="138"/>
                  </a:lnTo>
                  <a:lnTo>
                    <a:pt x="65" y="138"/>
                  </a:lnTo>
                  <a:lnTo>
                    <a:pt x="59" y="138"/>
                  </a:lnTo>
                  <a:lnTo>
                    <a:pt x="54" y="138"/>
                  </a:lnTo>
                  <a:lnTo>
                    <a:pt x="50" y="138"/>
                  </a:lnTo>
                  <a:lnTo>
                    <a:pt x="45" y="138"/>
                  </a:lnTo>
                  <a:lnTo>
                    <a:pt x="41" y="136"/>
                  </a:lnTo>
                  <a:lnTo>
                    <a:pt x="37" y="135"/>
                  </a:lnTo>
                  <a:lnTo>
                    <a:pt x="35" y="134"/>
                  </a:lnTo>
                  <a:lnTo>
                    <a:pt x="31" y="132"/>
                  </a:lnTo>
                  <a:lnTo>
                    <a:pt x="28" y="131"/>
                  </a:lnTo>
                  <a:lnTo>
                    <a:pt x="24" y="128"/>
                  </a:lnTo>
                  <a:lnTo>
                    <a:pt x="21" y="125"/>
                  </a:lnTo>
                  <a:lnTo>
                    <a:pt x="19" y="122"/>
                  </a:lnTo>
                  <a:lnTo>
                    <a:pt x="16" y="119"/>
                  </a:lnTo>
                  <a:lnTo>
                    <a:pt x="11" y="112"/>
                  </a:lnTo>
                  <a:lnTo>
                    <a:pt x="8" y="104"/>
                  </a:lnTo>
                  <a:lnTo>
                    <a:pt x="4" y="97"/>
                  </a:lnTo>
                  <a:lnTo>
                    <a:pt x="3" y="88"/>
                  </a:lnTo>
                  <a:lnTo>
                    <a:pt x="2" y="84"/>
                  </a:lnTo>
                  <a:lnTo>
                    <a:pt x="2" y="80"/>
                  </a:lnTo>
                  <a:lnTo>
                    <a:pt x="0" y="74"/>
                  </a:lnTo>
                  <a:lnTo>
                    <a:pt x="0" y="70"/>
                  </a:lnTo>
                  <a:lnTo>
                    <a:pt x="2" y="61"/>
                  </a:lnTo>
                  <a:lnTo>
                    <a:pt x="2" y="54"/>
                  </a:lnTo>
                  <a:lnTo>
                    <a:pt x="3" y="46"/>
                  </a:lnTo>
                  <a:lnTo>
                    <a:pt x="6" y="40"/>
                  </a:lnTo>
                  <a:lnTo>
                    <a:pt x="7" y="35"/>
                  </a:lnTo>
                  <a:lnTo>
                    <a:pt x="11" y="29"/>
                  </a:lnTo>
                  <a:lnTo>
                    <a:pt x="14" y="23"/>
                  </a:lnTo>
                  <a:lnTo>
                    <a:pt x="17" y="19"/>
                  </a:lnTo>
                  <a:lnTo>
                    <a:pt x="21" y="14"/>
                  </a:lnTo>
                  <a:lnTo>
                    <a:pt x="25" y="10"/>
                  </a:lnTo>
                  <a:lnTo>
                    <a:pt x="31" y="7"/>
                  </a:lnTo>
                  <a:lnTo>
                    <a:pt x="36" y="4"/>
                  </a:lnTo>
                  <a:lnTo>
                    <a:pt x="41" y="3"/>
                  </a:lnTo>
                  <a:lnTo>
                    <a:pt x="46" y="1"/>
                  </a:lnTo>
                  <a:lnTo>
                    <a:pt x="53" y="0"/>
                  </a:lnTo>
                  <a:lnTo>
                    <a:pt x="58" y="0"/>
                  </a:lnTo>
                  <a:lnTo>
                    <a:pt x="66" y="0"/>
                  </a:lnTo>
                  <a:lnTo>
                    <a:pt x="73" y="1"/>
                  </a:lnTo>
                  <a:lnTo>
                    <a:pt x="78" y="3"/>
                  </a:lnTo>
                  <a:lnTo>
                    <a:pt x="84" y="6"/>
                  </a:lnTo>
                  <a:lnTo>
                    <a:pt x="90" y="10"/>
                  </a:lnTo>
                  <a:lnTo>
                    <a:pt x="95" y="13"/>
                  </a:lnTo>
                  <a:lnTo>
                    <a:pt x="99" y="17"/>
                  </a:lnTo>
                  <a:lnTo>
                    <a:pt x="101" y="22"/>
                  </a:lnTo>
                  <a:lnTo>
                    <a:pt x="104" y="27"/>
                  </a:lnTo>
                  <a:lnTo>
                    <a:pt x="107" y="32"/>
                  </a:lnTo>
                  <a:lnTo>
                    <a:pt x="108" y="36"/>
                  </a:lnTo>
                  <a:lnTo>
                    <a:pt x="108" y="40"/>
                  </a:lnTo>
                  <a:lnTo>
                    <a:pt x="108" y="42"/>
                  </a:lnTo>
                  <a:lnTo>
                    <a:pt x="107" y="45"/>
                  </a:lnTo>
                  <a:lnTo>
                    <a:pt x="107" y="46"/>
                  </a:lnTo>
                  <a:lnTo>
                    <a:pt x="105" y="49"/>
                  </a:lnTo>
                  <a:lnTo>
                    <a:pt x="103" y="51"/>
                  </a:lnTo>
                  <a:lnTo>
                    <a:pt x="101" y="51"/>
                  </a:lnTo>
                  <a:lnTo>
                    <a:pt x="100" y="52"/>
                  </a:lnTo>
                  <a:lnTo>
                    <a:pt x="97" y="52"/>
                  </a:lnTo>
                  <a:lnTo>
                    <a:pt x="95" y="52"/>
                  </a:lnTo>
                  <a:lnTo>
                    <a:pt x="94" y="52"/>
                  </a:lnTo>
                  <a:lnTo>
                    <a:pt x="92" y="51"/>
                  </a:lnTo>
                  <a:lnTo>
                    <a:pt x="91" y="49"/>
                  </a:lnTo>
                  <a:lnTo>
                    <a:pt x="88" y="46"/>
                  </a:lnTo>
                  <a:lnTo>
                    <a:pt x="86" y="40"/>
                  </a:lnTo>
                  <a:lnTo>
                    <a:pt x="83" y="36"/>
                  </a:lnTo>
                  <a:lnTo>
                    <a:pt x="80" y="33"/>
                  </a:lnTo>
                  <a:lnTo>
                    <a:pt x="78" y="29"/>
                  </a:lnTo>
                  <a:lnTo>
                    <a:pt x="74" y="26"/>
                  </a:lnTo>
                  <a:lnTo>
                    <a:pt x="71" y="24"/>
                  </a:lnTo>
                  <a:lnTo>
                    <a:pt x="67" y="23"/>
                  </a:lnTo>
                  <a:lnTo>
                    <a:pt x="63" y="22"/>
                  </a:lnTo>
                  <a:lnTo>
                    <a:pt x="58" y="22"/>
                  </a:lnTo>
                  <a:lnTo>
                    <a:pt x="54" y="22"/>
                  </a:lnTo>
                  <a:lnTo>
                    <a:pt x="52" y="22"/>
                  </a:lnTo>
                  <a:lnTo>
                    <a:pt x="48" y="23"/>
                  </a:lnTo>
                  <a:lnTo>
                    <a:pt x="45" y="24"/>
                  </a:lnTo>
                  <a:lnTo>
                    <a:pt x="42" y="26"/>
                  </a:lnTo>
                  <a:lnTo>
                    <a:pt x="40" y="29"/>
                  </a:lnTo>
                  <a:lnTo>
                    <a:pt x="37" y="30"/>
                  </a:lnTo>
                  <a:lnTo>
                    <a:pt x="35" y="35"/>
                  </a:lnTo>
                  <a:lnTo>
                    <a:pt x="32" y="38"/>
                  </a:lnTo>
                  <a:lnTo>
                    <a:pt x="31" y="40"/>
                  </a:lnTo>
                  <a:lnTo>
                    <a:pt x="29" y="45"/>
                  </a:lnTo>
                  <a:lnTo>
                    <a:pt x="28" y="49"/>
                  </a:lnTo>
                  <a:lnTo>
                    <a:pt x="27" y="54"/>
                  </a:lnTo>
                  <a:lnTo>
                    <a:pt x="27" y="59"/>
                  </a:lnTo>
                  <a:lnTo>
                    <a:pt x="25" y="64"/>
                  </a:lnTo>
                  <a:lnTo>
                    <a:pt x="25" y="70"/>
                  </a:lnTo>
                  <a:lnTo>
                    <a:pt x="25" y="78"/>
                  </a:lnTo>
                  <a:lnTo>
                    <a:pt x="27" y="84"/>
                  </a:lnTo>
                  <a:lnTo>
                    <a:pt x="28" y="91"/>
                  </a:lnTo>
                  <a:lnTo>
                    <a:pt x="29" y="96"/>
                  </a:lnTo>
                  <a:lnTo>
                    <a:pt x="32" y="102"/>
                  </a:lnTo>
                  <a:lnTo>
                    <a:pt x="35" y="106"/>
                  </a:lnTo>
                  <a:lnTo>
                    <a:pt x="37" y="109"/>
                  </a:lnTo>
                  <a:lnTo>
                    <a:pt x="41" y="112"/>
                  </a:lnTo>
                  <a:lnTo>
                    <a:pt x="45" y="115"/>
                  </a:lnTo>
                  <a:lnTo>
                    <a:pt x="49" y="116"/>
                  </a:lnTo>
                  <a:lnTo>
                    <a:pt x="53" y="116"/>
                  </a:lnTo>
                  <a:lnTo>
                    <a:pt x="58" y="118"/>
                  </a:lnTo>
                  <a:lnTo>
                    <a:pt x="62" y="116"/>
                  </a:lnTo>
                  <a:lnTo>
                    <a:pt x="67" y="115"/>
                  </a:lnTo>
                  <a:lnTo>
                    <a:pt x="71" y="113"/>
                  </a:lnTo>
                  <a:lnTo>
                    <a:pt x="75" y="112"/>
                  </a:lnTo>
                  <a:lnTo>
                    <a:pt x="79" y="107"/>
                  </a:lnTo>
                  <a:lnTo>
                    <a:pt x="82" y="104"/>
                  </a:lnTo>
                  <a:lnTo>
                    <a:pt x="84" y="99"/>
                  </a:lnTo>
                  <a:lnTo>
                    <a:pt x="87" y="94"/>
                  </a:lnTo>
                  <a:lnTo>
                    <a:pt x="88" y="88"/>
                  </a:lnTo>
                  <a:lnTo>
                    <a:pt x="90" y="86"/>
                  </a:lnTo>
                  <a:lnTo>
                    <a:pt x="91" y="84"/>
                  </a:lnTo>
                  <a:lnTo>
                    <a:pt x="94" y="83"/>
                  </a:lnTo>
                  <a:lnTo>
                    <a:pt x="95" y="83"/>
                  </a:lnTo>
                  <a:lnTo>
                    <a:pt x="97" y="83"/>
                  </a:lnTo>
                  <a:lnTo>
                    <a:pt x="100" y="83"/>
                  </a:lnTo>
                  <a:lnTo>
                    <a:pt x="101" y="83"/>
                  </a:lnTo>
                  <a:lnTo>
                    <a:pt x="104" y="84"/>
                  </a:lnTo>
                  <a:lnTo>
                    <a:pt x="105" y="86"/>
                  </a:lnTo>
                  <a:lnTo>
                    <a:pt x="107" y="87"/>
                  </a:lnTo>
                  <a:lnTo>
                    <a:pt x="108" y="90"/>
                  </a:lnTo>
                  <a:lnTo>
                    <a:pt x="108" y="91"/>
                  </a:lnTo>
                  <a:lnTo>
                    <a:pt x="108" y="9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81" name="Freeform 25"/>
            <p:cNvSpPr>
              <a:spLocks noEditPoints="1"/>
            </p:cNvSpPr>
            <p:nvPr/>
          </p:nvSpPr>
          <p:spPr bwMode="auto">
            <a:xfrm>
              <a:off x="2378" y="1468"/>
              <a:ext cx="85" cy="102"/>
            </a:xfrm>
            <a:custGeom>
              <a:avLst/>
              <a:gdLst>
                <a:gd name="T0" fmla="*/ 52 w 85"/>
                <a:gd name="T1" fmla="*/ 95 h 102"/>
                <a:gd name="T2" fmla="*/ 42 w 85"/>
                <a:gd name="T3" fmla="*/ 100 h 102"/>
                <a:gd name="T4" fmla="*/ 28 w 85"/>
                <a:gd name="T5" fmla="*/ 102 h 102"/>
                <a:gd name="T6" fmla="*/ 17 w 85"/>
                <a:gd name="T7" fmla="*/ 100 h 102"/>
                <a:gd name="T8" fmla="*/ 8 w 85"/>
                <a:gd name="T9" fmla="*/ 95 h 102"/>
                <a:gd name="T10" fmla="*/ 1 w 85"/>
                <a:gd name="T11" fmla="*/ 84 h 102"/>
                <a:gd name="T12" fmla="*/ 0 w 85"/>
                <a:gd name="T13" fmla="*/ 74 h 102"/>
                <a:gd name="T14" fmla="*/ 2 w 85"/>
                <a:gd name="T15" fmla="*/ 61 h 102"/>
                <a:gd name="T16" fmla="*/ 11 w 85"/>
                <a:gd name="T17" fmla="*/ 51 h 102"/>
                <a:gd name="T18" fmla="*/ 31 w 85"/>
                <a:gd name="T19" fmla="*/ 45 h 102"/>
                <a:gd name="T20" fmla="*/ 59 w 85"/>
                <a:gd name="T21" fmla="*/ 32 h 102"/>
                <a:gd name="T22" fmla="*/ 56 w 85"/>
                <a:gd name="T23" fmla="*/ 22 h 102"/>
                <a:gd name="T24" fmla="*/ 47 w 85"/>
                <a:gd name="T25" fmla="*/ 19 h 102"/>
                <a:gd name="T26" fmla="*/ 35 w 85"/>
                <a:gd name="T27" fmla="*/ 19 h 102"/>
                <a:gd name="T28" fmla="*/ 27 w 85"/>
                <a:gd name="T29" fmla="*/ 22 h 102"/>
                <a:gd name="T30" fmla="*/ 22 w 85"/>
                <a:gd name="T31" fmla="*/ 29 h 102"/>
                <a:gd name="T32" fmla="*/ 17 w 85"/>
                <a:gd name="T33" fmla="*/ 36 h 102"/>
                <a:gd name="T34" fmla="*/ 10 w 85"/>
                <a:gd name="T35" fmla="*/ 36 h 102"/>
                <a:gd name="T36" fmla="*/ 6 w 85"/>
                <a:gd name="T37" fmla="*/ 35 h 102"/>
                <a:gd name="T38" fmla="*/ 4 w 85"/>
                <a:gd name="T39" fmla="*/ 29 h 102"/>
                <a:gd name="T40" fmla="*/ 5 w 85"/>
                <a:gd name="T41" fmla="*/ 22 h 102"/>
                <a:gd name="T42" fmla="*/ 10 w 85"/>
                <a:gd name="T43" fmla="*/ 12 h 102"/>
                <a:gd name="T44" fmla="*/ 21 w 85"/>
                <a:gd name="T45" fmla="*/ 4 h 102"/>
                <a:gd name="T46" fmla="*/ 36 w 85"/>
                <a:gd name="T47" fmla="*/ 0 h 102"/>
                <a:gd name="T48" fmla="*/ 56 w 85"/>
                <a:gd name="T49" fmla="*/ 2 h 102"/>
                <a:gd name="T50" fmla="*/ 69 w 85"/>
                <a:gd name="T51" fmla="*/ 7 h 102"/>
                <a:gd name="T52" fmla="*/ 77 w 85"/>
                <a:gd name="T53" fmla="*/ 16 h 102"/>
                <a:gd name="T54" fmla="*/ 81 w 85"/>
                <a:gd name="T55" fmla="*/ 32 h 102"/>
                <a:gd name="T56" fmla="*/ 81 w 85"/>
                <a:gd name="T57" fmla="*/ 67 h 102"/>
                <a:gd name="T58" fmla="*/ 82 w 85"/>
                <a:gd name="T59" fmla="*/ 79 h 102"/>
                <a:gd name="T60" fmla="*/ 85 w 85"/>
                <a:gd name="T61" fmla="*/ 92 h 102"/>
                <a:gd name="T62" fmla="*/ 84 w 85"/>
                <a:gd name="T63" fmla="*/ 98 h 102"/>
                <a:gd name="T64" fmla="*/ 78 w 85"/>
                <a:gd name="T65" fmla="*/ 102 h 102"/>
                <a:gd name="T66" fmla="*/ 73 w 85"/>
                <a:gd name="T67" fmla="*/ 102 h 102"/>
                <a:gd name="T68" fmla="*/ 68 w 85"/>
                <a:gd name="T69" fmla="*/ 99 h 102"/>
                <a:gd name="T70" fmla="*/ 59 w 85"/>
                <a:gd name="T71" fmla="*/ 52 h 102"/>
                <a:gd name="T72" fmla="*/ 32 w 85"/>
                <a:gd name="T73" fmla="*/ 60 h 102"/>
                <a:gd name="T74" fmla="*/ 23 w 85"/>
                <a:gd name="T75" fmla="*/ 66 h 102"/>
                <a:gd name="T76" fmla="*/ 22 w 85"/>
                <a:gd name="T77" fmla="*/ 73 h 102"/>
                <a:gd name="T78" fmla="*/ 23 w 85"/>
                <a:gd name="T79" fmla="*/ 80 h 102"/>
                <a:gd name="T80" fmla="*/ 30 w 85"/>
                <a:gd name="T81" fmla="*/ 84 h 102"/>
                <a:gd name="T82" fmla="*/ 39 w 85"/>
                <a:gd name="T83" fmla="*/ 86 h 102"/>
                <a:gd name="T84" fmla="*/ 48 w 85"/>
                <a:gd name="T85" fmla="*/ 83 h 102"/>
                <a:gd name="T86" fmla="*/ 55 w 85"/>
                <a:gd name="T87" fmla="*/ 77 h 102"/>
                <a:gd name="T88" fmla="*/ 59 w 85"/>
                <a:gd name="T89" fmla="*/ 67 h 102"/>
                <a:gd name="T90" fmla="*/ 59 w 85"/>
                <a:gd name="T91"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102">
                  <a:moveTo>
                    <a:pt x="61" y="89"/>
                  </a:moveTo>
                  <a:lnTo>
                    <a:pt x="56" y="92"/>
                  </a:lnTo>
                  <a:lnTo>
                    <a:pt x="52" y="95"/>
                  </a:lnTo>
                  <a:lnTo>
                    <a:pt x="48" y="98"/>
                  </a:lnTo>
                  <a:lnTo>
                    <a:pt x="46" y="99"/>
                  </a:lnTo>
                  <a:lnTo>
                    <a:pt x="42" y="100"/>
                  </a:lnTo>
                  <a:lnTo>
                    <a:pt x="36" y="102"/>
                  </a:lnTo>
                  <a:lnTo>
                    <a:pt x="32" y="102"/>
                  </a:lnTo>
                  <a:lnTo>
                    <a:pt x="28" y="102"/>
                  </a:lnTo>
                  <a:lnTo>
                    <a:pt x="23" y="102"/>
                  </a:lnTo>
                  <a:lnTo>
                    <a:pt x="19" y="102"/>
                  </a:lnTo>
                  <a:lnTo>
                    <a:pt x="17" y="100"/>
                  </a:lnTo>
                  <a:lnTo>
                    <a:pt x="13" y="99"/>
                  </a:lnTo>
                  <a:lnTo>
                    <a:pt x="10" y="96"/>
                  </a:lnTo>
                  <a:lnTo>
                    <a:pt x="8" y="95"/>
                  </a:lnTo>
                  <a:lnTo>
                    <a:pt x="5" y="92"/>
                  </a:lnTo>
                  <a:lnTo>
                    <a:pt x="2" y="89"/>
                  </a:lnTo>
                  <a:lnTo>
                    <a:pt x="1" y="84"/>
                  </a:lnTo>
                  <a:lnTo>
                    <a:pt x="0" y="82"/>
                  </a:lnTo>
                  <a:lnTo>
                    <a:pt x="0" y="79"/>
                  </a:lnTo>
                  <a:lnTo>
                    <a:pt x="0" y="74"/>
                  </a:lnTo>
                  <a:lnTo>
                    <a:pt x="0" y="70"/>
                  </a:lnTo>
                  <a:lnTo>
                    <a:pt x="1" y="64"/>
                  </a:lnTo>
                  <a:lnTo>
                    <a:pt x="2" y="61"/>
                  </a:lnTo>
                  <a:lnTo>
                    <a:pt x="5" y="57"/>
                  </a:lnTo>
                  <a:lnTo>
                    <a:pt x="9" y="54"/>
                  </a:lnTo>
                  <a:lnTo>
                    <a:pt x="11" y="51"/>
                  </a:lnTo>
                  <a:lnTo>
                    <a:pt x="17" y="48"/>
                  </a:lnTo>
                  <a:lnTo>
                    <a:pt x="21" y="47"/>
                  </a:lnTo>
                  <a:lnTo>
                    <a:pt x="31" y="45"/>
                  </a:lnTo>
                  <a:lnTo>
                    <a:pt x="46" y="41"/>
                  </a:lnTo>
                  <a:lnTo>
                    <a:pt x="59" y="36"/>
                  </a:lnTo>
                  <a:lnTo>
                    <a:pt x="59" y="32"/>
                  </a:lnTo>
                  <a:lnTo>
                    <a:pt x="59" y="29"/>
                  </a:lnTo>
                  <a:lnTo>
                    <a:pt x="57" y="25"/>
                  </a:lnTo>
                  <a:lnTo>
                    <a:pt x="56" y="22"/>
                  </a:lnTo>
                  <a:lnTo>
                    <a:pt x="53" y="20"/>
                  </a:lnTo>
                  <a:lnTo>
                    <a:pt x="51" y="19"/>
                  </a:lnTo>
                  <a:lnTo>
                    <a:pt x="47" y="19"/>
                  </a:lnTo>
                  <a:lnTo>
                    <a:pt x="43" y="18"/>
                  </a:lnTo>
                  <a:lnTo>
                    <a:pt x="39" y="18"/>
                  </a:lnTo>
                  <a:lnTo>
                    <a:pt x="35" y="19"/>
                  </a:lnTo>
                  <a:lnTo>
                    <a:pt x="32" y="19"/>
                  </a:lnTo>
                  <a:lnTo>
                    <a:pt x="30" y="20"/>
                  </a:lnTo>
                  <a:lnTo>
                    <a:pt x="27" y="22"/>
                  </a:lnTo>
                  <a:lnTo>
                    <a:pt x="26" y="23"/>
                  </a:lnTo>
                  <a:lnTo>
                    <a:pt x="25" y="26"/>
                  </a:lnTo>
                  <a:lnTo>
                    <a:pt x="22" y="29"/>
                  </a:lnTo>
                  <a:lnTo>
                    <a:pt x="18" y="35"/>
                  </a:lnTo>
                  <a:lnTo>
                    <a:pt x="17" y="36"/>
                  </a:lnTo>
                  <a:lnTo>
                    <a:pt x="17" y="36"/>
                  </a:lnTo>
                  <a:lnTo>
                    <a:pt x="14" y="38"/>
                  </a:lnTo>
                  <a:lnTo>
                    <a:pt x="13" y="38"/>
                  </a:lnTo>
                  <a:lnTo>
                    <a:pt x="10" y="36"/>
                  </a:lnTo>
                  <a:lnTo>
                    <a:pt x="9" y="36"/>
                  </a:lnTo>
                  <a:lnTo>
                    <a:pt x="8" y="35"/>
                  </a:lnTo>
                  <a:lnTo>
                    <a:pt x="6" y="35"/>
                  </a:lnTo>
                  <a:lnTo>
                    <a:pt x="5" y="34"/>
                  </a:lnTo>
                  <a:lnTo>
                    <a:pt x="4" y="32"/>
                  </a:lnTo>
                  <a:lnTo>
                    <a:pt x="4" y="29"/>
                  </a:lnTo>
                  <a:lnTo>
                    <a:pt x="4" y="28"/>
                  </a:lnTo>
                  <a:lnTo>
                    <a:pt x="4" y="25"/>
                  </a:lnTo>
                  <a:lnTo>
                    <a:pt x="5" y="22"/>
                  </a:lnTo>
                  <a:lnTo>
                    <a:pt x="6" y="18"/>
                  </a:lnTo>
                  <a:lnTo>
                    <a:pt x="8" y="15"/>
                  </a:lnTo>
                  <a:lnTo>
                    <a:pt x="10" y="12"/>
                  </a:lnTo>
                  <a:lnTo>
                    <a:pt x="13" y="9"/>
                  </a:lnTo>
                  <a:lnTo>
                    <a:pt x="17" y="7"/>
                  </a:lnTo>
                  <a:lnTo>
                    <a:pt x="21" y="4"/>
                  </a:lnTo>
                  <a:lnTo>
                    <a:pt x="25" y="3"/>
                  </a:lnTo>
                  <a:lnTo>
                    <a:pt x="30" y="2"/>
                  </a:lnTo>
                  <a:lnTo>
                    <a:pt x="36" y="0"/>
                  </a:lnTo>
                  <a:lnTo>
                    <a:pt x="43" y="0"/>
                  </a:lnTo>
                  <a:lnTo>
                    <a:pt x="49" y="0"/>
                  </a:lnTo>
                  <a:lnTo>
                    <a:pt x="56" y="2"/>
                  </a:lnTo>
                  <a:lnTo>
                    <a:pt x="61" y="3"/>
                  </a:lnTo>
                  <a:lnTo>
                    <a:pt x="65" y="4"/>
                  </a:lnTo>
                  <a:lnTo>
                    <a:pt x="69" y="7"/>
                  </a:lnTo>
                  <a:lnTo>
                    <a:pt x="73" y="10"/>
                  </a:lnTo>
                  <a:lnTo>
                    <a:pt x="76" y="13"/>
                  </a:lnTo>
                  <a:lnTo>
                    <a:pt x="77" y="16"/>
                  </a:lnTo>
                  <a:lnTo>
                    <a:pt x="80" y="22"/>
                  </a:lnTo>
                  <a:lnTo>
                    <a:pt x="80" y="26"/>
                  </a:lnTo>
                  <a:lnTo>
                    <a:pt x="81" y="32"/>
                  </a:lnTo>
                  <a:lnTo>
                    <a:pt x="81" y="39"/>
                  </a:lnTo>
                  <a:lnTo>
                    <a:pt x="81" y="54"/>
                  </a:lnTo>
                  <a:lnTo>
                    <a:pt x="81" y="67"/>
                  </a:lnTo>
                  <a:lnTo>
                    <a:pt x="81" y="71"/>
                  </a:lnTo>
                  <a:lnTo>
                    <a:pt x="81" y="74"/>
                  </a:lnTo>
                  <a:lnTo>
                    <a:pt x="82" y="79"/>
                  </a:lnTo>
                  <a:lnTo>
                    <a:pt x="84" y="83"/>
                  </a:lnTo>
                  <a:lnTo>
                    <a:pt x="85" y="89"/>
                  </a:lnTo>
                  <a:lnTo>
                    <a:pt x="85" y="92"/>
                  </a:lnTo>
                  <a:lnTo>
                    <a:pt x="85" y="95"/>
                  </a:lnTo>
                  <a:lnTo>
                    <a:pt x="85" y="96"/>
                  </a:lnTo>
                  <a:lnTo>
                    <a:pt x="84" y="98"/>
                  </a:lnTo>
                  <a:lnTo>
                    <a:pt x="82" y="99"/>
                  </a:lnTo>
                  <a:lnTo>
                    <a:pt x="80" y="100"/>
                  </a:lnTo>
                  <a:lnTo>
                    <a:pt x="78" y="102"/>
                  </a:lnTo>
                  <a:lnTo>
                    <a:pt x="77" y="102"/>
                  </a:lnTo>
                  <a:lnTo>
                    <a:pt x="74" y="102"/>
                  </a:lnTo>
                  <a:lnTo>
                    <a:pt x="73" y="102"/>
                  </a:lnTo>
                  <a:lnTo>
                    <a:pt x="72" y="102"/>
                  </a:lnTo>
                  <a:lnTo>
                    <a:pt x="69" y="100"/>
                  </a:lnTo>
                  <a:lnTo>
                    <a:pt x="68" y="99"/>
                  </a:lnTo>
                  <a:lnTo>
                    <a:pt x="64" y="95"/>
                  </a:lnTo>
                  <a:lnTo>
                    <a:pt x="61" y="89"/>
                  </a:lnTo>
                  <a:close/>
                  <a:moveTo>
                    <a:pt x="59" y="52"/>
                  </a:moveTo>
                  <a:lnTo>
                    <a:pt x="53" y="54"/>
                  </a:lnTo>
                  <a:lnTo>
                    <a:pt x="46" y="57"/>
                  </a:lnTo>
                  <a:lnTo>
                    <a:pt x="32" y="60"/>
                  </a:lnTo>
                  <a:lnTo>
                    <a:pt x="28" y="61"/>
                  </a:lnTo>
                  <a:lnTo>
                    <a:pt x="25" y="64"/>
                  </a:lnTo>
                  <a:lnTo>
                    <a:pt x="23" y="66"/>
                  </a:lnTo>
                  <a:lnTo>
                    <a:pt x="22" y="67"/>
                  </a:lnTo>
                  <a:lnTo>
                    <a:pt x="22" y="70"/>
                  </a:lnTo>
                  <a:lnTo>
                    <a:pt x="22" y="73"/>
                  </a:lnTo>
                  <a:lnTo>
                    <a:pt x="22" y="76"/>
                  </a:lnTo>
                  <a:lnTo>
                    <a:pt x="23" y="77"/>
                  </a:lnTo>
                  <a:lnTo>
                    <a:pt x="23" y="80"/>
                  </a:lnTo>
                  <a:lnTo>
                    <a:pt x="26" y="82"/>
                  </a:lnTo>
                  <a:lnTo>
                    <a:pt x="27" y="84"/>
                  </a:lnTo>
                  <a:lnTo>
                    <a:pt x="30" y="84"/>
                  </a:lnTo>
                  <a:lnTo>
                    <a:pt x="32" y="86"/>
                  </a:lnTo>
                  <a:lnTo>
                    <a:pt x="35" y="86"/>
                  </a:lnTo>
                  <a:lnTo>
                    <a:pt x="39" y="86"/>
                  </a:lnTo>
                  <a:lnTo>
                    <a:pt x="42" y="86"/>
                  </a:lnTo>
                  <a:lnTo>
                    <a:pt x="46" y="84"/>
                  </a:lnTo>
                  <a:lnTo>
                    <a:pt x="48" y="83"/>
                  </a:lnTo>
                  <a:lnTo>
                    <a:pt x="51" y="82"/>
                  </a:lnTo>
                  <a:lnTo>
                    <a:pt x="52" y="79"/>
                  </a:lnTo>
                  <a:lnTo>
                    <a:pt x="55" y="77"/>
                  </a:lnTo>
                  <a:lnTo>
                    <a:pt x="56" y="74"/>
                  </a:lnTo>
                  <a:lnTo>
                    <a:pt x="57" y="71"/>
                  </a:lnTo>
                  <a:lnTo>
                    <a:pt x="59" y="67"/>
                  </a:lnTo>
                  <a:lnTo>
                    <a:pt x="59" y="61"/>
                  </a:lnTo>
                  <a:lnTo>
                    <a:pt x="59" y="55"/>
                  </a:lnTo>
                  <a:lnTo>
                    <a:pt x="59" y="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82" name="Freeform 26"/>
            <p:cNvSpPr>
              <a:spLocks/>
            </p:cNvSpPr>
            <p:nvPr/>
          </p:nvSpPr>
          <p:spPr bwMode="auto">
            <a:xfrm>
              <a:off x="2477" y="1470"/>
              <a:ext cx="76" cy="100"/>
            </a:xfrm>
            <a:custGeom>
              <a:avLst/>
              <a:gdLst>
                <a:gd name="T0" fmla="*/ 75 w 76"/>
                <a:gd name="T1" fmla="*/ 78 h 100"/>
                <a:gd name="T2" fmla="*/ 70 w 76"/>
                <a:gd name="T3" fmla="*/ 88 h 100"/>
                <a:gd name="T4" fmla="*/ 59 w 76"/>
                <a:gd name="T5" fmla="*/ 97 h 100"/>
                <a:gd name="T6" fmla="*/ 44 w 76"/>
                <a:gd name="T7" fmla="*/ 100 h 100"/>
                <a:gd name="T8" fmla="*/ 27 w 76"/>
                <a:gd name="T9" fmla="*/ 100 h 100"/>
                <a:gd name="T10" fmla="*/ 12 w 76"/>
                <a:gd name="T11" fmla="*/ 94 h 100"/>
                <a:gd name="T12" fmla="*/ 4 w 76"/>
                <a:gd name="T13" fmla="*/ 87 h 100"/>
                <a:gd name="T14" fmla="*/ 0 w 76"/>
                <a:gd name="T15" fmla="*/ 77 h 100"/>
                <a:gd name="T16" fmla="*/ 0 w 76"/>
                <a:gd name="T17" fmla="*/ 69 h 100"/>
                <a:gd name="T18" fmla="*/ 4 w 76"/>
                <a:gd name="T19" fmla="*/ 65 h 100"/>
                <a:gd name="T20" fmla="*/ 9 w 76"/>
                <a:gd name="T21" fmla="*/ 64 h 100"/>
                <a:gd name="T22" fmla="*/ 13 w 76"/>
                <a:gd name="T23" fmla="*/ 65 h 100"/>
                <a:gd name="T24" fmla="*/ 19 w 76"/>
                <a:gd name="T25" fmla="*/ 71 h 100"/>
                <a:gd name="T26" fmla="*/ 24 w 76"/>
                <a:gd name="T27" fmla="*/ 80 h 100"/>
                <a:gd name="T28" fmla="*/ 32 w 76"/>
                <a:gd name="T29" fmla="*/ 84 h 100"/>
                <a:gd name="T30" fmla="*/ 42 w 76"/>
                <a:gd name="T31" fmla="*/ 84 h 100"/>
                <a:gd name="T32" fmla="*/ 50 w 76"/>
                <a:gd name="T33" fmla="*/ 81 h 100"/>
                <a:gd name="T34" fmla="*/ 54 w 76"/>
                <a:gd name="T35" fmla="*/ 75 h 100"/>
                <a:gd name="T36" fmla="*/ 54 w 76"/>
                <a:gd name="T37" fmla="*/ 68 h 100"/>
                <a:gd name="T38" fmla="*/ 45 w 76"/>
                <a:gd name="T39" fmla="*/ 61 h 100"/>
                <a:gd name="T40" fmla="*/ 25 w 76"/>
                <a:gd name="T41" fmla="*/ 55 h 100"/>
                <a:gd name="T42" fmla="*/ 9 w 76"/>
                <a:gd name="T43" fmla="*/ 48 h 100"/>
                <a:gd name="T44" fmla="*/ 3 w 76"/>
                <a:gd name="T45" fmla="*/ 39 h 100"/>
                <a:gd name="T46" fmla="*/ 0 w 76"/>
                <a:gd name="T47" fmla="*/ 29 h 100"/>
                <a:gd name="T48" fmla="*/ 3 w 76"/>
                <a:gd name="T49" fmla="*/ 17 h 100"/>
                <a:gd name="T50" fmla="*/ 9 w 76"/>
                <a:gd name="T51" fmla="*/ 8 h 100"/>
                <a:gd name="T52" fmla="*/ 21 w 76"/>
                <a:gd name="T53" fmla="*/ 1 h 100"/>
                <a:gd name="T54" fmla="*/ 36 w 76"/>
                <a:gd name="T55" fmla="*/ 0 h 100"/>
                <a:gd name="T56" fmla="*/ 47 w 76"/>
                <a:gd name="T57" fmla="*/ 1 h 100"/>
                <a:gd name="T58" fmla="*/ 58 w 76"/>
                <a:gd name="T59" fmla="*/ 4 h 100"/>
                <a:gd name="T60" fmla="*/ 70 w 76"/>
                <a:gd name="T61" fmla="*/ 14 h 100"/>
                <a:gd name="T62" fmla="*/ 72 w 76"/>
                <a:gd name="T63" fmla="*/ 20 h 100"/>
                <a:gd name="T64" fmla="*/ 72 w 76"/>
                <a:gd name="T65" fmla="*/ 26 h 100"/>
                <a:gd name="T66" fmla="*/ 68 w 76"/>
                <a:gd name="T67" fmla="*/ 30 h 100"/>
                <a:gd name="T68" fmla="*/ 62 w 76"/>
                <a:gd name="T69" fmla="*/ 32 h 100"/>
                <a:gd name="T70" fmla="*/ 58 w 76"/>
                <a:gd name="T71" fmla="*/ 30 h 100"/>
                <a:gd name="T72" fmla="*/ 51 w 76"/>
                <a:gd name="T73" fmla="*/ 23 h 100"/>
                <a:gd name="T74" fmla="*/ 44 w 76"/>
                <a:gd name="T75" fmla="*/ 16 h 100"/>
                <a:gd name="T76" fmla="*/ 36 w 76"/>
                <a:gd name="T77" fmla="*/ 16 h 100"/>
                <a:gd name="T78" fmla="*/ 28 w 76"/>
                <a:gd name="T79" fmla="*/ 17 h 100"/>
                <a:gd name="T80" fmla="*/ 23 w 76"/>
                <a:gd name="T81" fmla="*/ 21 h 100"/>
                <a:gd name="T82" fmla="*/ 21 w 76"/>
                <a:gd name="T83" fmla="*/ 27 h 100"/>
                <a:gd name="T84" fmla="*/ 24 w 76"/>
                <a:gd name="T85" fmla="*/ 32 h 100"/>
                <a:gd name="T86" fmla="*/ 46 w 76"/>
                <a:gd name="T87" fmla="*/ 40 h 100"/>
                <a:gd name="T88" fmla="*/ 59 w 76"/>
                <a:gd name="T89" fmla="*/ 45 h 100"/>
                <a:gd name="T90" fmla="*/ 68 w 76"/>
                <a:gd name="T91" fmla="*/ 50 h 100"/>
                <a:gd name="T92" fmla="*/ 75 w 76"/>
                <a:gd name="T93" fmla="*/ 59 h 100"/>
                <a:gd name="T94" fmla="*/ 76 w 76"/>
                <a:gd name="T95"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100">
                  <a:moveTo>
                    <a:pt x="76" y="68"/>
                  </a:moveTo>
                  <a:lnTo>
                    <a:pt x="76" y="72"/>
                  </a:lnTo>
                  <a:lnTo>
                    <a:pt x="75" y="78"/>
                  </a:lnTo>
                  <a:lnTo>
                    <a:pt x="74" y="81"/>
                  </a:lnTo>
                  <a:lnTo>
                    <a:pt x="72" y="85"/>
                  </a:lnTo>
                  <a:lnTo>
                    <a:pt x="70" y="88"/>
                  </a:lnTo>
                  <a:lnTo>
                    <a:pt x="67" y="93"/>
                  </a:lnTo>
                  <a:lnTo>
                    <a:pt x="63" y="94"/>
                  </a:lnTo>
                  <a:lnTo>
                    <a:pt x="59" y="97"/>
                  </a:lnTo>
                  <a:lnTo>
                    <a:pt x="54" y="98"/>
                  </a:lnTo>
                  <a:lnTo>
                    <a:pt x="49" y="100"/>
                  </a:lnTo>
                  <a:lnTo>
                    <a:pt x="44" y="100"/>
                  </a:lnTo>
                  <a:lnTo>
                    <a:pt x="37" y="100"/>
                  </a:lnTo>
                  <a:lnTo>
                    <a:pt x="32" y="100"/>
                  </a:lnTo>
                  <a:lnTo>
                    <a:pt x="27" y="100"/>
                  </a:lnTo>
                  <a:lnTo>
                    <a:pt x="21" y="98"/>
                  </a:lnTo>
                  <a:lnTo>
                    <a:pt x="16" y="97"/>
                  </a:lnTo>
                  <a:lnTo>
                    <a:pt x="12" y="94"/>
                  </a:lnTo>
                  <a:lnTo>
                    <a:pt x="9" y="91"/>
                  </a:lnTo>
                  <a:lnTo>
                    <a:pt x="6" y="90"/>
                  </a:lnTo>
                  <a:lnTo>
                    <a:pt x="4" y="87"/>
                  </a:lnTo>
                  <a:lnTo>
                    <a:pt x="2" y="82"/>
                  </a:lnTo>
                  <a:lnTo>
                    <a:pt x="0" y="80"/>
                  </a:lnTo>
                  <a:lnTo>
                    <a:pt x="0" y="77"/>
                  </a:lnTo>
                  <a:lnTo>
                    <a:pt x="0" y="74"/>
                  </a:lnTo>
                  <a:lnTo>
                    <a:pt x="0" y="72"/>
                  </a:lnTo>
                  <a:lnTo>
                    <a:pt x="0" y="69"/>
                  </a:lnTo>
                  <a:lnTo>
                    <a:pt x="2" y="68"/>
                  </a:lnTo>
                  <a:lnTo>
                    <a:pt x="3" y="66"/>
                  </a:lnTo>
                  <a:lnTo>
                    <a:pt x="4" y="65"/>
                  </a:lnTo>
                  <a:lnTo>
                    <a:pt x="6" y="65"/>
                  </a:lnTo>
                  <a:lnTo>
                    <a:pt x="7" y="64"/>
                  </a:lnTo>
                  <a:lnTo>
                    <a:pt x="9" y="64"/>
                  </a:lnTo>
                  <a:lnTo>
                    <a:pt x="11" y="64"/>
                  </a:lnTo>
                  <a:lnTo>
                    <a:pt x="12" y="64"/>
                  </a:lnTo>
                  <a:lnTo>
                    <a:pt x="13" y="65"/>
                  </a:lnTo>
                  <a:lnTo>
                    <a:pt x="15" y="65"/>
                  </a:lnTo>
                  <a:lnTo>
                    <a:pt x="16" y="68"/>
                  </a:lnTo>
                  <a:lnTo>
                    <a:pt x="19" y="71"/>
                  </a:lnTo>
                  <a:lnTo>
                    <a:pt x="20" y="74"/>
                  </a:lnTo>
                  <a:lnTo>
                    <a:pt x="21" y="77"/>
                  </a:lnTo>
                  <a:lnTo>
                    <a:pt x="24" y="80"/>
                  </a:lnTo>
                  <a:lnTo>
                    <a:pt x="27" y="81"/>
                  </a:lnTo>
                  <a:lnTo>
                    <a:pt x="29" y="82"/>
                  </a:lnTo>
                  <a:lnTo>
                    <a:pt x="32" y="84"/>
                  </a:lnTo>
                  <a:lnTo>
                    <a:pt x="36" y="84"/>
                  </a:lnTo>
                  <a:lnTo>
                    <a:pt x="40" y="84"/>
                  </a:lnTo>
                  <a:lnTo>
                    <a:pt x="42" y="84"/>
                  </a:lnTo>
                  <a:lnTo>
                    <a:pt x="46" y="84"/>
                  </a:lnTo>
                  <a:lnTo>
                    <a:pt x="49" y="82"/>
                  </a:lnTo>
                  <a:lnTo>
                    <a:pt x="50" y="81"/>
                  </a:lnTo>
                  <a:lnTo>
                    <a:pt x="53" y="80"/>
                  </a:lnTo>
                  <a:lnTo>
                    <a:pt x="54" y="77"/>
                  </a:lnTo>
                  <a:lnTo>
                    <a:pt x="54" y="75"/>
                  </a:lnTo>
                  <a:lnTo>
                    <a:pt x="55" y="74"/>
                  </a:lnTo>
                  <a:lnTo>
                    <a:pt x="54" y="71"/>
                  </a:lnTo>
                  <a:lnTo>
                    <a:pt x="54" y="68"/>
                  </a:lnTo>
                  <a:lnTo>
                    <a:pt x="53" y="65"/>
                  </a:lnTo>
                  <a:lnTo>
                    <a:pt x="50" y="64"/>
                  </a:lnTo>
                  <a:lnTo>
                    <a:pt x="45" y="61"/>
                  </a:lnTo>
                  <a:lnTo>
                    <a:pt x="41" y="59"/>
                  </a:lnTo>
                  <a:lnTo>
                    <a:pt x="36" y="58"/>
                  </a:lnTo>
                  <a:lnTo>
                    <a:pt x="25" y="55"/>
                  </a:lnTo>
                  <a:lnTo>
                    <a:pt x="17" y="52"/>
                  </a:lnTo>
                  <a:lnTo>
                    <a:pt x="13" y="49"/>
                  </a:lnTo>
                  <a:lnTo>
                    <a:pt x="9" y="48"/>
                  </a:lnTo>
                  <a:lnTo>
                    <a:pt x="7" y="45"/>
                  </a:lnTo>
                  <a:lnTo>
                    <a:pt x="6" y="42"/>
                  </a:lnTo>
                  <a:lnTo>
                    <a:pt x="3" y="39"/>
                  </a:lnTo>
                  <a:lnTo>
                    <a:pt x="2" y="36"/>
                  </a:lnTo>
                  <a:lnTo>
                    <a:pt x="0" y="32"/>
                  </a:lnTo>
                  <a:lnTo>
                    <a:pt x="0" y="29"/>
                  </a:lnTo>
                  <a:lnTo>
                    <a:pt x="0" y="24"/>
                  </a:lnTo>
                  <a:lnTo>
                    <a:pt x="2" y="21"/>
                  </a:lnTo>
                  <a:lnTo>
                    <a:pt x="3" y="17"/>
                  </a:lnTo>
                  <a:lnTo>
                    <a:pt x="4" y="14"/>
                  </a:lnTo>
                  <a:lnTo>
                    <a:pt x="7" y="11"/>
                  </a:lnTo>
                  <a:lnTo>
                    <a:pt x="9" y="8"/>
                  </a:lnTo>
                  <a:lnTo>
                    <a:pt x="13" y="5"/>
                  </a:lnTo>
                  <a:lnTo>
                    <a:pt x="16" y="2"/>
                  </a:lnTo>
                  <a:lnTo>
                    <a:pt x="21" y="1"/>
                  </a:lnTo>
                  <a:lnTo>
                    <a:pt x="25" y="0"/>
                  </a:lnTo>
                  <a:lnTo>
                    <a:pt x="30" y="0"/>
                  </a:lnTo>
                  <a:lnTo>
                    <a:pt x="36" y="0"/>
                  </a:lnTo>
                  <a:lnTo>
                    <a:pt x="40" y="0"/>
                  </a:lnTo>
                  <a:lnTo>
                    <a:pt x="44" y="0"/>
                  </a:lnTo>
                  <a:lnTo>
                    <a:pt x="47" y="1"/>
                  </a:lnTo>
                  <a:lnTo>
                    <a:pt x="51" y="1"/>
                  </a:lnTo>
                  <a:lnTo>
                    <a:pt x="54" y="2"/>
                  </a:lnTo>
                  <a:lnTo>
                    <a:pt x="58" y="4"/>
                  </a:lnTo>
                  <a:lnTo>
                    <a:pt x="63" y="7"/>
                  </a:lnTo>
                  <a:lnTo>
                    <a:pt x="67" y="10"/>
                  </a:lnTo>
                  <a:lnTo>
                    <a:pt x="70" y="14"/>
                  </a:lnTo>
                  <a:lnTo>
                    <a:pt x="71" y="16"/>
                  </a:lnTo>
                  <a:lnTo>
                    <a:pt x="72" y="18"/>
                  </a:lnTo>
                  <a:lnTo>
                    <a:pt x="72" y="20"/>
                  </a:lnTo>
                  <a:lnTo>
                    <a:pt x="72" y="21"/>
                  </a:lnTo>
                  <a:lnTo>
                    <a:pt x="72" y="24"/>
                  </a:lnTo>
                  <a:lnTo>
                    <a:pt x="72" y="26"/>
                  </a:lnTo>
                  <a:lnTo>
                    <a:pt x="71" y="27"/>
                  </a:lnTo>
                  <a:lnTo>
                    <a:pt x="70" y="29"/>
                  </a:lnTo>
                  <a:lnTo>
                    <a:pt x="68" y="30"/>
                  </a:lnTo>
                  <a:lnTo>
                    <a:pt x="67" y="32"/>
                  </a:lnTo>
                  <a:lnTo>
                    <a:pt x="65" y="32"/>
                  </a:lnTo>
                  <a:lnTo>
                    <a:pt x="62" y="32"/>
                  </a:lnTo>
                  <a:lnTo>
                    <a:pt x="61" y="32"/>
                  </a:lnTo>
                  <a:lnTo>
                    <a:pt x="59" y="32"/>
                  </a:lnTo>
                  <a:lnTo>
                    <a:pt x="58" y="30"/>
                  </a:lnTo>
                  <a:lnTo>
                    <a:pt x="57" y="30"/>
                  </a:lnTo>
                  <a:lnTo>
                    <a:pt x="54" y="27"/>
                  </a:lnTo>
                  <a:lnTo>
                    <a:pt x="51" y="23"/>
                  </a:lnTo>
                  <a:lnTo>
                    <a:pt x="49" y="20"/>
                  </a:lnTo>
                  <a:lnTo>
                    <a:pt x="45" y="17"/>
                  </a:lnTo>
                  <a:lnTo>
                    <a:pt x="44" y="16"/>
                  </a:lnTo>
                  <a:lnTo>
                    <a:pt x="41" y="16"/>
                  </a:lnTo>
                  <a:lnTo>
                    <a:pt x="38" y="16"/>
                  </a:lnTo>
                  <a:lnTo>
                    <a:pt x="36" y="16"/>
                  </a:lnTo>
                  <a:lnTo>
                    <a:pt x="33" y="16"/>
                  </a:lnTo>
                  <a:lnTo>
                    <a:pt x="30" y="16"/>
                  </a:lnTo>
                  <a:lnTo>
                    <a:pt x="28" y="17"/>
                  </a:lnTo>
                  <a:lnTo>
                    <a:pt x="25" y="18"/>
                  </a:lnTo>
                  <a:lnTo>
                    <a:pt x="24" y="20"/>
                  </a:lnTo>
                  <a:lnTo>
                    <a:pt x="23" y="21"/>
                  </a:lnTo>
                  <a:lnTo>
                    <a:pt x="21" y="23"/>
                  </a:lnTo>
                  <a:lnTo>
                    <a:pt x="21" y="26"/>
                  </a:lnTo>
                  <a:lnTo>
                    <a:pt x="21" y="27"/>
                  </a:lnTo>
                  <a:lnTo>
                    <a:pt x="23" y="29"/>
                  </a:lnTo>
                  <a:lnTo>
                    <a:pt x="23" y="30"/>
                  </a:lnTo>
                  <a:lnTo>
                    <a:pt x="24" y="32"/>
                  </a:lnTo>
                  <a:lnTo>
                    <a:pt x="28" y="34"/>
                  </a:lnTo>
                  <a:lnTo>
                    <a:pt x="32" y="36"/>
                  </a:lnTo>
                  <a:lnTo>
                    <a:pt x="46" y="40"/>
                  </a:lnTo>
                  <a:lnTo>
                    <a:pt x="51" y="42"/>
                  </a:lnTo>
                  <a:lnTo>
                    <a:pt x="55" y="43"/>
                  </a:lnTo>
                  <a:lnTo>
                    <a:pt x="59" y="45"/>
                  </a:lnTo>
                  <a:lnTo>
                    <a:pt x="63" y="46"/>
                  </a:lnTo>
                  <a:lnTo>
                    <a:pt x="66" y="49"/>
                  </a:lnTo>
                  <a:lnTo>
                    <a:pt x="68" y="50"/>
                  </a:lnTo>
                  <a:lnTo>
                    <a:pt x="71" y="53"/>
                  </a:lnTo>
                  <a:lnTo>
                    <a:pt x="74" y="56"/>
                  </a:lnTo>
                  <a:lnTo>
                    <a:pt x="75" y="59"/>
                  </a:lnTo>
                  <a:lnTo>
                    <a:pt x="76" y="62"/>
                  </a:lnTo>
                  <a:lnTo>
                    <a:pt x="76" y="65"/>
                  </a:lnTo>
                  <a:lnTo>
                    <a:pt x="76" y="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83" name="Freeform 27"/>
            <p:cNvSpPr>
              <a:spLocks/>
            </p:cNvSpPr>
            <p:nvPr/>
          </p:nvSpPr>
          <p:spPr bwMode="auto">
            <a:xfrm>
              <a:off x="2572" y="1432"/>
              <a:ext cx="80" cy="138"/>
            </a:xfrm>
            <a:custGeom>
              <a:avLst/>
              <a:gdLst>
                <a:gd name="T0" fmla="*/ 22 w 80"/>
                <a:gd name="T1" fmla="*/ 52 h 138"/>
                <a:gd name="T2" fmla="*/ 31 w 80"/>
                <a:gd name="T3" fmla="*/ 43 h 138"/>
                <a:gd name="T4" fmla="*/ 39 w 80"/>
                <a:gd name="T5" fmla="*/ 39 h 138"/>
                <a:gd name="T6" fmla="*/ 49 w 80"/>
                <a:gd name="T7" fmla="*/ 38 h 138"/>
                <a:gd name="T8" fmla="*/ 59 w 80"/>
                <a:gd name="T9" fmla="*/ 38 h 138"/>
                <a:gd name="T10" fmla="*/ 65 w 80"/>
                <a:gd name="T11" fmla="*/ 40 h 138"/>
                <a:gd name="T12" fmla="*/ 70 w 80"/>
                <a:gd name="T13" fmla="*/ 46 h 138"/>
                <a:gd name="T14" fmla="*/ 76 w 80"/>
                <a:gd name="T15" fmla="*/ 52 h 138"/>
                <a:gd name="T16" fmla="*/ 78 w 80"/>
                <a:gd name="T17" fmla="*/ 62 h 138"/>
                <a:gd name="T18" fmla="*/ 80 w 80"/>
                <a:gd name="T19" fmla="*/ 75 h 138"/>
                <a:gd name="T20" fmla="*/ 80 w 80"/>
                <a:gd name="T21" fmla="*/ 126 h 138"/>
                <a:gd name="T22" fmla="*/ 78 w 80"/>
                <a:gd name="T23" fmla="*/ 132 h 138"/>
                <a:gd name="T24" fmla="*/ 74 w 80"/>
                <a:gd name="T25" fmla="*/ 136 h 138"/>
                <a:gd name="T26" fmla="*/ 70 w 80"/>
                <a:gd name="T27" fmla="*/ 138 h 138"/>
                <a:gd name="T28" fmla="*/ 65 w 80"/>
                <a:gd name="T29" fmla="*/ 138 h 138"/>
                <a:gd name="T30" fmla="*/ 61 w 80"/>
                <a:gd name="T31" fmla="*/ 136 h 138"/>
                <a:gd name="T32" fmla="*/ 59 w 80"/>
                <a:gd name="T33" fmla="*/ 132 h 138"/>
                <a:gd name="T34" fmla="*/ 57 w 80"/>
                <a:gd name="T35" fmla="*/ 126 h 138"/>
                <a:gd name="T36" fmla="*/ 57 w 80"/>
                <a:gd name="T37" fmla="*/ 81 h 138"/>
                <a:gd name="T38" fmla="*/ 56 w 80"/>
                <a:gd name="T39" fmla="*/ 71 h 138"/>
                <a:gd name="T40" fmla="*/ 53 w 80"/>
                <a:gd name="T41" fmla="*/ 62 h 138"/>
                <a:gd name="T42" fmla="*/ 49 w 80"/>
                <a:gd name="T43" fmla="*/ 58 h 138"/>
                <a:gd name="T44" fmla="*/ 42 w 80"/>
                <a:gd name="T45" fmla="*/ 56 h 138"/>
                <a:gd name="T46" fmla="*/ 36 w 80"/>
                <a:gd name="T47" fmla="*/ 56 h 138"/>
                <a:gd name="T48" fmla="*/ 31 w 80"/>
                <a:gd name="T49" fmla="*/ 59 h 138"/>
                <a:gd name="T50" fmla="*/ 27 w 80"/>
                <a:gd name="T51" fmla="*/ 64 h 138"/>
                <a:gd name="T52" fmla="*/ 25 w 80"/>
                <a:gd name="T53" fmla="*/ 71 h 138"/>
                <a:gd name="T54" fmla="*/ 23 w 80"/>
                <a:gd name="T55" fmla="*/ 78 h 138"/>
                <a:gd name="T56" fmla="*/ 22 w 80"/>
                <a:gd name="T57" fmla="*/ 90 h 138"/>
                <a:gd name="T58" fmla="*/ 22 w 80"/>
                <a:gd name="T59" fmla="*/ 126 h 138"/>
                <a:gd name="T60" fmla="*/ 21 w 80"/>
                <a:gd name="T61" fmla="*/ 132 h 138"/>
                <a:gd name="T62" fmla="*/ 18 w 80"/>
                <a:gd name="T63" fmla="*/ 136 h 138"/>
                <a:gd name="T64" fmla="*/ 13 w 80"/>
                <a:gd name="T65" fmla="*/ 138 h 138"/>
                <a:gd name="T66" fmla="*/ 8 w 80"/>
                <a:gd name="T67" fmla="*/ 138 h 138"/>
                <a:gd name="T68" fmla="*/ 4 w 80"/>
                <a:gd name="T69" fmla="*/ 136 h 138"/>
                <a:gd name="T70" fmla="*/ 1 w 80"/>
                <a:gd name="T71" fmla="*/ 132 h 138"/>
                <a:gd name="T72" fmla="*/ 0 w 80"/>
                <a:gd name="T73" fmla="*/ 126 h 138"/>
                <a:gd name="T74" fmla="*/ 0 w 80"/>
                <a:gd name="T75" fmla="*/ 14 h 138"/>
                <a:gd name="T76" fmla="*/ 1 w 80"/>
                <a:gd name="T77" fmla="*/ 8 h 138"/>
                <a:gd name="T78" fmla="*/ 2 w 80"/>
                <a:gd name="T79" fmla="*/ 4 h 138"/>
                <a:gd name="T80" fmla="*/ 6 w 80"/>
                <a:gd name="T81" fmla="*/ 1 h 138"/>
                <a:gd name="T82" fmla="*/ 11 w 80"/>
                <a:gd name="T83" fmla="*/ 0 h 138"/>
                <a:gd name="T84" fmla="*/ 15 w 80"/>
                <a:gd name="T85" fmla="*/ 1 h 138"/>
                <a:gd name="T86" fmla="*/ 19 w 80"/>
                <a:gd name="T87" fmla="*/ 4 h 138"/>
                <a:gd name="T88" fmla="*/ 22 w 80"/>
                <a:gd name="T89" fmla="*/ 8 h 138"/>
                <a:gd name="T90" fmla="*/ 22 w 80"/>
                <a:gd name="T91" fmla="*/ 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138">
                  <a:moveTo>
                    <a:pt x="22" y="14"/>
                  </a:moveTo>
                  <a:lnTo>
                    <a:pt x="22" y="52"/>
                  </a:lnTo>
                  <a:lnTo>
                    <a:pt x="26" y="46"/>
                  </a:lnTo>
                  <a:lnTo>
                    <a:pt x="31" y="43"/>
                  </a:lnTo>
                  <a:lnTo>
                    <a:pt x="35" y="40"/>
                  </a:lnTo>
                  <a:lnTo>
                    <a:pt x="39" y="39"/>
                  </a:lnTo>
                  <a:lnTo>
                    <a:pt x="44" y="38"/>
                  </a:lnTo>
                  <a:lnTo>
                    <a:pt x="49" y="38"/>
                  </a:lnTo>
                  <a:lnTo>
                    <a:pt x="55" y="38"/>
                  </a:lnTo>
                  <a:lnTo>
                    <a:pt x="59" y="38"/>
                  </a:lnTo>
                  <a:lnTo>
                    <a:pt x="61" y="39"/>
                  </a:lnTo>
                  <a:lnTo>
                    <a:pt x="65" y="40"/>
                  </a:lnTo>
                  <a:lnTo>
                    <a:pt x="68" y="43"/>
                  </a:lnTo>
                  <a:lnTo>
                    <a:pt x="70" y="46"/>
                  </a:lnTo>
                  <a:lnTo>
                    <a:pt x="73" y="49"/>
                  </a:lnTo>
                  <a:lnTo>
                    <a:pt x="76" y="52"/>
                  </a:lnTo>
                  <a:lnTo>
                    <a:pt x="77" y="58"/>
                  </a:lnTo>
                  <a:lnTo>
                    <a:pt x="78" y="62"/>
                  </a:lnTo>
                  <a:lnTo>
                    <a:pt x="80" y="68"/>
                  </a:lnTo>
                  <a:lnTo>
                    <a:pt x="80" y="75"/>
                  </a:lnTo>
                  <a:lnTo>
                    <a:pt x="80" y="123"/>
                  </a:lnTo>
                  <a:lnTo>
                    <a:pt x="80" y="126"/>
                  </a:lnTo>
                  <a:lnTo>
                    <a:pt x="78" y="129"/>
                  </a:lnTo>
                  <a:lnTo>
                    <a:pt x="78" y="132"/>
                  </a:lnTo>
                  <a:lnTo>
                    <a:pt x="77" y="135"/>
                  </a:lnTo>
                  <a:lnTo>
                    <a:pt x="74" y="136"/>
                  </a:lnTo>
                  <a:lnTo>
                    <a:pt x="73" y="138"/>
                  </a:lnTo>
                  <a:lnTo>
                    <a:pt x="70" y="138"/>
                  </a:lnTo>
                  <a:lnTo>
                    <a:pt x="68" y="138"/>
                  </a:lnTo>
                  <a:lnTo>
                    <a:pt x="65" y="138"/>
                  </a:lnTo>
                  <a:lnTo>
                    <a:pt x="64" y="138"/>
                  </a:lnTo>
                  <a:lnTo>
                    <a:pt x="61" y="136"/>
                  </a:lnTo>
                  <a:lnTo>
                    <a:pt x="60" y="135"/>
                  </a:lnTo>
                  <a:lnTo>
                    <a:pt x="59" y="132"/>
                  </a:lnTo>
                  <a:lnTo>
                    <a:pt x="57" y="129"/>
                  </a:lnTo>
                  <a:lnTo>
                    <a:pt x="57" y="126"/>
                  </a:lnTo>
                  <a:lnTo>
                    <a:pt x="57" y="123"/>
                  </a:lnTo>
                  <a:lnTo>
                    <a:pt x="57" y="81"/>
                  </a:lnTo>
                  <a:lnTo>
                    <a:pt x="57" y="75"/>
                  </a:lnTo>
                  <a:lnTo>
                    <a:pt x="56" y="71"/>
                  </a:lnTo>
                  <a:lnTo>
                    <a:pt x="56" y="67"/>
                  </a:lnTo>
                  <a:lnTo>
                    <a:pt x="53" y="62"/>
                  </a:lnTo>
                  <a:lnTo>
                    <a:pt x="52" y="59"/>
                  </a:lnTo>
                  <a:lnTo>
                    <a:pt x="49" y="58"/>
                  </a:lnTo>
                  <a:lnTo>
                    <a:pt x="46" y="56"/>
                  </a:lnTo>
                  <a:lnTo>
                    <a:pt x="42" y="56"/>
                  </a:lnTo>
                  <a:lnTo>
                    <a:pt x="39" y="56"/>
                  </a:lnTo>
                  <a:lnTo>
                    <a:pt x="36" y="56"/>
                  </a:lnTo>
                  <a:lnTo>
                    <a:pt x="34" y="58"/>
                  </a:lnTo>
                  <a:lnTo>
                    <a:pt x="31" y="59"/>
                  </a:lnTo>
                  <a:lnTo>
                    <a:pt x="29" y="62"/>
                  </a:lnTo>
                  <a:lnTo>
                    <a:pt x="27" y="64"/>
                  </a:lnTo>
                  <a:lnTo>
                    <a:pt x="26" y="67"/>
                  </a:lnTo>
                  <a:lnTo>
                    <a:pt x="25" y="71"/>
                  </a:lnTo>
                  <a:lnTo>
                    <a:pt x="23" y="74"/>
                  </a:lnTo>
                  <a:lnTo>
                    <a:pt x="23" y="78"/>
                  </a:lnTo>
                  <a:lnTo>
                    <a:pt x="22" y="84"/>
                  </a:lnTo>
                  <a:lnTo>
                    <a:pt x="22" y="90"/>
                  </a:lnTo>
                  <a:lnTo>
                    <a:pt x="22" y="123"/>
                  </a:lnTo>
                  <a:lnTo>
                    <a:pt x="22" y="126"/>
                  </a:lnTo>
                  <a:lnTo>
                    <a:pt x="22" y="129"/>
                  </a:lnTo>
                  <a:lnTo>
                    <a:pt x="21" y="132"/>
                  </a:lnTo>
                  <a:lnTo>
                    <a:pt x="19" y="135"/>
                  </a:lnTo>
                  <a:lnTo>
                    <a:pt x="18" y="136"/>
                  </a:lnTo>
                  <a:lnTo>
                    <a:pt x="15" y="138"/>
                  </a:lnTo>
                  <a:lnTo>
                    <a:pt x="13" y="138"/>
                  </a:lnTo>
                  <a:lnTo>
                    <a:pt x="11" y="138"/>
                  </a:lnTo>
                  <a:lnTo>
                    <a:pt x="8" y="138"/>
                  </a:lnTo>
                  <a:lnTo>
                    <a:pt x="6" y="138"/>
                  </a:lnTo>
                  <a:lnTo>
                    <a:pt x="4" y="136"/>
                  </a:lnTo>
                  <a:lnTo>
                    <a:pt x="2" y="135"/>
                  </a:lnTo>
                  <a:lnTo>
                    <a:pt x="1" y="132"/>
                  </a:lnTo>
                  <a:lnTo>
                    <a:pt x="1" y="129"/>
                  </a:lnTo>
                  <a:lnTo>
                    <a:pt x="0" y="126"/>
                  </a:lnTo>
                  <a:lnTo>
                    <a:pt x="0" y="123"/>
                  </a:lnTo>
                  <a:lnTo>
                    <a:pt x="0" y="14"/>
                  </a:lnTo>
                  <a:lnTo>
                    <a:pt x="0" y="11"/>
                  </a:lnTo>
                  <a:lnTo>
                    <a:pt x="1" y="8"/>
                  </a:lnTo>
                  <a:lnTo>
                    <a:pt x="1" y="6"/>
                  </a:lnTo>
                  <a:lnTo>
                    <a:pt x="2" y="4"/>
                  </a:lnTo>
                  <a:lnTo>
                    <a:pt x="5" y="1"/>
                  </a:lnTo>
                  <a:lnTo>
                    <a:pt x="6" y="1"/>
                  </a:lnTo>
                  <a:lnTo>
                    <a:pt x="9" y="0"/>
                  </a:lnTo>
                  <a:lnTo>
                    <a:pt x="11" y="0"/>
                  </a:lnTo>
                  <a:lnTo>
                    <a:pt x="13" y="0"/>
                  </a:lnTo>
                  <a:lnTo>
                    <a:pt x="15" y="1"/>
                  </a:lnTo>
                  <a:lnTo>
                    <a:pt x="18" y="1"/>
                  </a:lnTo>
                  <a:lnTo>
                    <a:pt x="19" y="4"/>
                  </a:lnTo>
                  <a:lnTo>
                    <a:pt x="21" y="6"/>
                  </a:lnTo>
                  <a:lnTo>
                    <a:pt x="22" y="8"/>
                  </a:lnTo>
                  <a:lnTo>
                    <a:pt x="22" y="11"/>
                  </a:lnTo>
                  <a:lnTo>
                    <a:pt x="22"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96284" name="Group 28"/>
          <p:cNvGrpSpPr>
            <a:grpSpLocks/>
          </p:cNvGrpSpPr>
          <p:nvPr/>
        </p:nvGrpSpPr>
        <p:grpSpPr bwMode="auto">
          <a:xfrm>
            <a:off x="6718300" y="4202113"/>
            <a:ext cx="1166813" cy="517525"/>
            <a:chOff x="3365" y="2018"/>
            <a:chExt cx="735" cy="326"/>
          </a:xfrm>
        </p:grpSpPr>
        <p:sp>
          <p:nvSpPr>
            <p:cNvPr id="96285" name="Freeform 29"/>
            <p:cNvSpPr>
              <a:spLocks noEditPoints="1"/>
            </p:cNvSpPr>
            <p:nvPr/>
          </p:nvSpPr>
          <p:spPr bwMode="auto">
            <a:xfrm>
              <a:off x="3567" y="2018"/>
              <a:ext cx="101" cy="137"/>
            </a:xfrm>
            <a:custGeom>
              <a:avLst/>
              <a:gdLst>
                <a:gd name="T0" fmla="*/ 25 w 101"/>
                <a:gd name="T1" fmla="*/ 77 h 137"/>
                <a:gd name="T2" fmla="*/ 25 w 101"/>
                <a:gd name="T3" fmla="*/ 125 h 137"/>
                <a:gd name="T4" fmla="*/ 23 w 101"/>
                <a:gd name="T5" fmla="*/ 131 h 137"/>
                <a:gd name="T6" fmla="*/ 19 w 101"/>
                <a:gd name="T7" fmla="*/ 135 h 137"/>
                <a:gd name="T8" fmla="*/ 15 w 101"/>
                <a:gd name="T9" fmla="*/ 137 h 137"/>
                <a:gd name="T10" fmla="*/ 10 w 101"/>
                <a:gd name="T11" fmla="*/ 137 h 137"/>
                <a:gd name="T12" fmla="*/ 5 w 101"/>
                <a:gd name="T13" fmla="*/ 135 h 137"/>
                <a:gd name="T14" fmla="*/ 2 w 101"/>
                <a:gd name="T15" fmla="*/ 131 h 137"/>
                <a:gd name="T16" fmla="*/ 0 w 101"/>
                <a:gd name="T17" fmla="*/ 125 h 137"/>
                <a:gd name="T18" fmla="*/ 0 w 101"/>
                <a:gd name="T19" fmla="*/ 18 h 137"/>
                <a:gd name="T20" fmla="*/ 1 w 101"/>
                <a:gd name="T21" fmla="*/ 9 h 137"/>
                <a:gd name="T22" fmla="*/ 4 w 101"/>
                <a:gd name="T23" fmla="*/ 4 h 137"/>
                <a:gd name="T24" fmla="*/ 8 w 101"/>
                <a:gd name="T25" fmla="*/ 2 h 137"/>
                <a:gd name="T26" fmla="*/ 15 w 101"/>
                <a:gd name="T27" fmla="*/ 0 h 137"/>
                <a:gd name="T28" fmla="*/ 63 w 101"/>
                <a:gd name="T29" fmla="*/ 0 h 137"/>
                <a:gd name="T30" fmla="*/ 74 w 101"/>
                <a:gd name="T31" fmla="*/ 2 h 137"/>
                <a:gd name="T32" fmla="*/ 85 w 101"/>
                <a:gd name="T33" fmla="*/ 7 h 137"/>
                <a:gd name="T34" fmla="*/ 94 w 101"/>
                <a:gd name="T35" fmla="*/ 18 h 137"/>
                <a:gd name="T36" fmla="*/ 98 w 101"/>
                <a:gd name="T37" fmla="*/ 31 h 137"/>
                <a:gd name="T38" fmla="*/ 98 w 101"/>
                <a:gd name="T39" fmla="*/ 45 h 137"/>
                <a:gd name="T40" fmla="*/ 94 w 101"/>
                <a:gd name="T41" fmla="*/ 57 h 137"/>
                <a:gd name="T42" fmla="*/ 86 w 101"/>
                <a:gd name="T43" fmla="*/ 66 h 137"/>
                <a:gd name="T44" fmla="*/ 74 w 101"/>
                <a:gd name="T45" fmla="*/ 71 h 137"/>
                <a:gd name="T46" fmla="*/ 74 w 101"/>
                <a:gd name="T47" fmla="*/ 79 h 137"/>
                <a:gd name="T48" fmla="*/ 86 w 101"/>
                <a:gd name="T49" fmla="*/ 93 h 137"/>
                <a:gd name="T50" fmla="*/ 95 w 101"/>
                <a:gd name="T51" fmla="*/ 109 h 137"/>
                <a:gd name="T52" fmla="*/ 101 w 101"/>
                <a:gd name="T53" fmla="*/ 122 h 137"/>
                <a:gd name="T54" fmla="*/ 101 w 101"/>
                <a:gd name="T55" fmla="*/ 130 h 137"/>
                <a:gd name="T56" fmla="*/ 97 w 101"/>
                <a:gd name="T57" fmla="*/ 134 h 137"/>
                <a:gd name="T58" fmla="*/ 91 w 101"/>
                <a:gd name="T59" fmla="*/ 137 h 137"/>
                <a:gd name="T60" fmla="*/ 85 w 101"/>
                <a:gd name="T61" fmla="*/ 137 h 137"/>
                <a:gd name="T62" fmla="*/ 80 w 101"/>
                <a:gd name="T63" fmla="*/ 132 h 137"/>
                <a:gd name="T64" fmla="*/ 72 w 101"/>
                <a:gd name="T65" fmla="*/ 119 h 137"/>
                <a:gd name="T66" fmla="*/ 57 w 101"/>
                <a:gd name="T67" fmla="*/ 93 h 137"/>
                <a:gd name="T68" fmla="*/ 48 w 101"/>
                <a:gd name="T69" fmla="*/ 82 h 137"/>
                <a:gd name="T70" fmla="*/ 39 w 101"/>
                <a:gd name="T71" fmla="*/ 79 h 137"/>
                <a:gd name="T72" fmla="*/ 47 w 101"/>
                <a:gd name="T73" fmla="*/ 20 h 137"/>
                <a:gd name="T74" fmla="*/ 25 w 101"/>
                <a:gd name="T75" fmla="*/ 58 h 137"/>
                <a:gd name="T76" fmla="*/ 55 w 101"/>
                <a:gd name="T77" fmla="*/ 57 h 137"/>
                <a:gd name="T78" fmla="*/ 67 w 101"/>
                <a:gd name="T79" fmla="*/ 54 h 137"/>
                <a:gd name="T80" fmla="*/ 72 w 101"/>
                <a:gd name="T81" fmla="*/ 48 h 137"/>
                <a:gd name="T82" fmla="*/ 73 w 101"/>
                <a:gd name="T83" fmla="*/ 42 h 137"/>
                <a:gd name="T84" fmla="*/ 73 w 101"/>
                <a:gd name="T85" fmla="*/ 34 h 137"/>
                <a:gd name="T86" fmla="*/ 68 w 101"/>
                <a:gd name="T87" fmla="*/ 25 h 137"/>
                <a:gd name="T88" fmla="*/ 57 w 101"/>
                <a:gd name="T89" fmla="*/ 22 h 137"/>
                <a:gd name="T90" fmla="*/ 47 w 101"/>
                <a:gd name="T91"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37">
                  <a:moveTo>
                    <a:pt x="32" y="77"/>
                  </a:moveTo>
                  <a:lnTo>
                    <a:pt x="25" y="77"/>
                  </a:lnTo>
                  <a:lnTo>
                    <a:pt x="25" y="121"/>
                  </a:lnTo>
                  <a:lnTo>
                    <a:pt x="25" y="125"/>
                  </a:lnTo>
                  <a:lnTo>
                    <a:pt x="23" y="128"/>
                  </a:lnTo>
                  <a:lnTo>
                    <a:pt x="23" y="131"/>
                  </a:lnTo>
                  <a:lnTo>
                    <a:pt x="21" y="134"/>
                  </a:lnTo>
                  <a:lnTo>
                    <a:pt x="19" y="135"/>
                  </a:lnTo>
                  <a:lnTo>
                    <a:pt x="17" y="137"/>
                  </a:lnTo>
                  <a:lnTo>
                    <a:pt x="15" y="137"/>
                  </a:lnTo>
                  <a:lnTo>
                    <a:pt x="13" y="137"/>
                  </a:lnTo>
                  <a:lnTo>
                    <a:pt x="10" y="137"/>
                  </a:lnTo>
                  <a:lnTo>
                    <a:pt x="8" y="137"/>
                  </a:lnTo>
                  <a:lnTo>
                    <a:pt x="5" y="135"/>
                  </a:lnTo>
                  <a:lnTo>
                    <a:pt x="4" y="132"/>
                  </a:lnTo>
                  <a:lnTo>
                    <a:pt x="2" y="131"/>
                  </a:lnTo>
                  <a:lnTo>
                    <a:pt x="1" y="128"/>
                  </a:lnTo>
                  <a:lnTo>
                    <a:pt x="0" y="125"/>
                  </a:lnTo>
                  <a:lnTo>
                    <a:pt x="0" y="121"/>
                  </a:lnTo>
                  <a:lnTo>
                    <a:pt x="0" y="18"/>
                  </a:lnTo>
                  <a:lnTo>
                    <a:pt x="0" y="13"/>
                  </a:lnTo>
                  <a:lnTo>
                    <a:pt x="1" y="9"/>
                  </a:lnTo>
                  <a:lnTo>
                    <a:pt x="2" y="6"/>
                  </a:lnTo>
                  <a:lnTo>
                    <a:pt x="4" y="4"/>
                  </a:lnTo>
                  <a:lnTo>
                    <a:pt x="6" y="3"/>
                  </a:lnTo>
                  <a:lnTo>
                    <a:pt x="8" y="2"/>
                  </a:lnTo>
                  <a:lnTo>
                    <a:pt x="12" y="0"/>
                  </a:lnTo>
                  <a:lnTo>
                    <a:pt x="15" y="0"/>
                  </a:lnTo>
                  <a:lnTo>
                    <a:pt x="55" y="0"/>
                  </a:lnTo>
                  <a:lnTo>
                    <a:pt x="63" y="0"/>
                  </a:lnTo>
                  <a:lnTo>
                    <a:pt x="69" y="2"/>
                  </a:lnTo>
                  <a:lnTo>
                    <a:pt x="74" y="2"/>
                  </a:lnTo>
                  <a:lnTo>
                    <a:pt x="80" y="4"/>
                  </a:lnTo>
                  <a:lnTo>
                    <a:pt x="85" y="7"/>
                  </a:lnTo>
                  <a:lnTo>
                    <a:pt x="90" y="12"/>
                  </a:lnTo>
                  <a:lnTo>
                    <a:pt x="94" y="18"/>
                  </a:lnTo>
                  <a:lnTo>
                    <a:pt x="97" y="23"/>
                  </a:lnTo>
                  <a:lnTo>
                    <a:pt x="98" y="31"/>
                  </a:lnTo>
                  <a:lnTo>
                    <a:pt x="98" y="38"/>
                  </a:lnTo>
                  <a:lnTo>
                    <a:pt x="98" y="45"/>
                  </a:lnTo>
                  <a:lnTo>
                    <a:pt x="97" y="51"/>
                  </a:lnTo>
                  <a:lnTo>
                    <a:pt x="94" y="57"/>
                  </a:lnTo>
                  <a:lnTo>
                    <a:pt x="90" y="61"/>
                  </a:lnTo>
                  <a:lnTo>
                    <a:pt x="86" y="66"/>
                  </a:lnTo>
                  <a:lnTo>
                    <a:pt x="81" y="68"/>
                  </a:lnTo>
                  <a:lnTo>
                    <a:pt x="74" y="71"/>
                  </a:lnTo>
                  <a:lnTo>
                    <a:pt x="68" y="74"/>
                  </a:lnTo>
                  <a:lnTo>
                    <a:pt x="74" y="79"/>
                  </a:lnTo>
                  <a:lnTo>
                    <a:pt x="80" y="86"/>
                  </a:lnTo>
                  <a:lnTo>
                    <a:pt x="86" y="93"/>
                  </a:lnTo>
                  <a:lnTo>
                    <a:pt x="90" y="102"/>
                  </a:lnTo>
                  <a:lnTo>
                    <a:pt x="95" y="109"/>
                  </a:lnTo>
                  <a:lnTo>
                    <a:pt x="98" y="118"/>
                  </a:lnTo>
                  <a:lnTo>
                    <a:pt x="101" y="122"/>
                  </a:lnTo>
                  <a:lnTo>
                    <a:pt x="101" y="127"/>
                  </a:lnTo>
                  <a:lnTo>
                    <a:pt x="101" y="130"/>
                  </a:lnTo>
                  <a:lnTo>
                    <a:pt x="99" y="132"/>
                  </a:lnTo>
                  <a:lnTo>
                    <a:pt x="97" y="134"/>
                  </a:lnTo>
                  <a:lnTo>
                    <a:pt x="95" y="135"/>
                  </a:lnTo>
                  <a:lnTo>
                    <a:pt x="91" y="137"/>
                  </a:lnTo>
                  <a:lnTo>
                    <a:pt x="89" y="137"/>
                  </a:lnTo>
                  <a:lnTo>
                    <a:pt x="85" y="137"/>
                  </a:lnTo>
                  <a:lnTo>
                    <a:pt x="82" y="135"/>
                  </a:lnTo>
                  <a:lnTo>
                    <a:pt x="80" y="132"/>
                  </a:lnTo>
                  <a:lnTo>
                    <a:pt x="77" y="130"/>
                  </a:lnTo>
                  <a:lnTo>
                    <a:pt x="72" y="119"/>
                  </a:lnTo>
                  <a:lnTo>
                    <a:pt x="61" y="102"/>
                  </a:lnTo>
                  <a:lnTo>
                    <a:pt x="57" y="93"/>
                  </a:lnTo>
                  <a:lnTo>
                    <a:pt x="52" y="87"/>
                  </a:lnTo>
                  <a:lnTo>
                    <a:pt x="48" y="82"/>
                  </a:lnTo>
                  <a:lnTo>
                    <a:pt x="44" y="80"/>
                  </a:lnTo>
                  <a:lnTo>
                    <a:pt x="39" y="79"/>
                  </a:lnTo>
                  <a:lnTo>
                    <a:pt x="32" y="77"/>
                  </a:lnTo>
                  <a:close/>
                  <a:moveTo>
                    <a:pt x="47" y="20"/>
                  </a:moveTo>
                  <a:lnTo>
                    <a:pt x="25" y="20"/>
                  </a:lnTo>
                  <a:lnTo>
                    <a:pt x="25" y="58"/>
                  </a:lnTo>
                  <a:lnTo>
                    <a:pt x="47" y="58"/>
                  </a:lnTo>
                  <a:lnTo>
                    <a:pt x="55" y="57"/>
                  </a:lnTo>
                  <a:lnTo>
                    <a:pt x="61" y="57"/>
                  </a:lnTo>
                  <a:lnTo>
                    <a:pt x="67" y="54"/>
                  </a:lnTo>
                  <a:lnTo>
                    <a:pt x="71" y="51"/>
                  </a:lnTo>
                  <a:lnTo>
                    <a:pt x="72" y="48"/>
                  </a:lnTo>
                  <a:lnTo>
                    <a:pt x="73" y="45"/>
                  </a:lnTo>
                  <a:lnTo>
                    <a:pt x="73" y="42"/>
                  </a:lnTo>
                  <a:lnTo>
                    <a:pt x="73" y="39"/>
                  </a:lnTo>
                  <a:lnTo>
                    <a:pt x="73" y="34"/>
                  </a:lnTo>
                  <a:lnTo>
                    <a:pt x="71" y="29"/>
                  </a:lnTo>
                  <a:lnTo>
                    <a:pt x="68" y="25"/>
                  </a:lnTo>
                  <a:lnTo>
                    <a:pt x="64" y="23"/>
                  </a:lnTo>
                  <a:lnTo>
                    <a:pt x="57" y="22"/>
                  </a:lnTo>
                  <a:lnTo>
                    <a:pt x="53" y="20"/>
                  </a:lnTo>
                  <a:lnTo>
                    <a:pt x="47"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86" name="Freeform 30"/>
            <p:cNvSpPr>
              <a:spLocks noEditPoints="1"/>
            </p:cNvSpPr>
            <p:nvPr/>
          </p:nvSpPr>
          <p:spPr bwMode="auto">
            <a:xfrm>
              <a:off x="3679" y="2053"/>
              <a:ext cx="87" cy="102"/>
            </a:xfrm>
            <a:custGeom>
              <a:avLst/>
              <a:gdLst>
                <a:gd name="T0" fmla="*/ 54 w 87"/>
                <a:gd name="T1" fmla="*/ 95 h 102"/>
                <a:gd name="T2" fmla="*/ 44 w 87"/>
                <a:gd name="T3" fmla="*/ 100 h 102"/>
                <a:gd name="T4" fmla="*/ 35 w 87"/>
                <a:gd name="T5" fmla="*/ 102 h 102"/>
                <a:gd name="T6" fmla="*/ 25 w 87"/>
                <a:gd name="T7" fmla="*/ 102 h 102"/>
                <a:gd name="T8" fmla="*/ 19 w 87"/>
                <a:gd name="T9" fmla="*/ 100 h 102"/>
                <a:gd name="T10" fmla="*/ 8 w 87"/>
                <a:gd name="T11" fmla="*/ 95 h 102"/>
                <a:gd name="T12" fmla="*/ 3 w 87"/>
                <a:gd name="T13" fmla="*/ 84 h 102"/>
                <a:gd name="T14" fmla="*/ 0 w 87"/>
                <a:gd name="T15" fmla="*/ 74 h 102"/>
                <a:gd name="T16" fmla="*/ 3 w 87"/>
                <a:gd name="T17" fmla="*/ 64 h 102"/>
                <a:gd name="T18" fmla="*/ 7 w 87"/>
                <a:gd name="T19" fmla="*/ 57 h 102"/>
                <a:gd name="T20" fmla="*/ 14 w 87"/>
                <a:gd name="T21" fmla="*/ 51 h 102"/>
                <a:gd name="T22" fmla="*/ 23 w 87"/>
                <a:gd name="T23" fmla="*/ 47 h 102"/>
                <a:gd name="T24" fmla="*/ 48 w 87"/>
                <a:gd name="T25" fmla="*/ 41 h 102"/>
                <a:gd name="T26" fmla="*/ 61 w 87"/>
                <a:gd name="T27" fmla="*/ 32 h 102"/>
                <a:gd name="T28" fmla="*/ 59 w 87"/>
                <a:gd name="T29" fmla="*/ 25 h 102"/>
                <a:gd name="T30" fmla="*/ 56 w 87"/>
                <a:gd name="T31" fmla="*/ 20 h 102"/>
                <a:gd name="T32" fmla="*/ 49 w 87"/>
                <a:gd name="T33" fmla="*/ 19 h 102"/>
                <a:gd name="T34" fmla="*/ 41 w 87"/>
                <a:gd name="T35" fmla="*/ 17 h 102"/>
                <a:gd name="T36" fmla="*/ 32 w 87"/>
                <a:gd name="T37" fmla="*/ 20 h 102"/>
                <a:gd name="T38" fmla="*/ 24 w 87"/>
                <a:gd name="T39" fmla="*/ 29 h 102"/>
                <a:gd name="T40" fmla="*/ 17 w 87"/>
                <a:gd name="T41" fmla="*/ 36 h 102"/>
                <a:gd name="T42" fmla="*/ 11 w 87"/>
                <a:gd name="T43" fmla="*/ 36 h 102"/>
                <a:gd name="T44" fmla="*/ 6 w 87"/>
                <a:gd name="T45" fmla="*/ 32 h 102"/>
                <a:gd name="T46" fmla="*/ 6 w 87"/>
                <a:gd name="T47" fmla="*/ 25 h 102"/>
                <a:gd name="T48" fmla="*/ 7 w 87"/>
                <a:gd name="T49" fmla="*/ 17 h 102"/>
                <a:gd name="T50" fmla="*/ 12 w 87"/>
                <a:gd name="T51" fmla="*/ 12 h 102"/>
                <a:gd name="T52" fmla="*/ 19 w 87"/>
                <a:gd name="T53" fmla="*/ 7 h 102"/>
                <a:gd name="T54" fmla="*/ 27 w 87"/>
                <a:gd name="T55" fmla="*/ 3 h 102"/>
                <a:gd name="T56" fmla="*/ 38 w 87"/>
                <a:gd name="T57" fmla="*/ 1 h 102"/>
                <a:gd name="T58" fmla="*/ 52 w 87"/>
                <a:gd name="T59" fmla="*/ 1 h 102"/>
                <a:gd name="T60" fmla="*/ 63 w 87"/>
                <a:gd name="T61" fmla="*/ 3 h 102"/>
                <a:gd name="T62" fmla="*/ 71 w 87"/>
                <a:gd name="T63" fmla="*/ 7 h 102"/>
                <a:gd name="T64" fmla="*/ 78 w 87"/>
                <a:gd name="T65" fmla="*/ 13 h 102"/>
                <a:gd name="T66" fmla="*/ 82 w 87"/>
                <a:gd name="T67" fmla="*/ 22 h 102"/>
                <a:gd name="T68" fmla="*/ 83 w 87"/>
                <a:gd name="T69" fmla="*/ 32 h 102"/>
                <a:gd name="T70" fmla="*/ 83 w 87"/>
                <a:gd name="T71" fmla="*/ 54 h 102"/>
                <a:gd name="T72" fmla="*/ 84 w 87"/>
                <a:gd name="T73" fmla="*/ 74 h 102"/>
                <a:gd name="T74" fmla="*/ 87 w 87"/>
                <a:gd name="T75" fmla="*/ 89 h 102"/>
                <a:gd name="T76" fmla="*/ 87 w 87"/>
                <a:gd name="T77" fmla="*/ 96 h 102"/>
                <a:gd name="T78" fmla="*/ 80 w 87"/>
                <a:gd name="T79" fmla="*/ 102 h 102"/>
                <a:gd name="T80" fmla="*/ 74 w 87"/>
                <a:gd name="T81" fmla="*/ 102 h 102"/>
                <a:gd name="T82" fmla="*/ 66 w 87"/>
                <a:gd name="T83" fmla="*/ 95 h 102"/>
                <a:gd name="T84" fmla="*/ 61 w 87"/>
                <a:gd name="T85" fmla="*/ 52 h 102"/>
                <a:gd name="T86" fmla="*/ 48 w 87"/>
                <a:gd name="T87" fmla="*/ 57 h 102"/>
                <a:gd name="T88" fmla="*/ 31 w 87"/>
                <a:gd name="T89" fmla="*/ 61 h 102"/>
                <a:gd name="T90" fmla="*/ 25 w 87"/>
                <a:gd name="T91" fmla="*/ 65 h 102"/>
                <a:gd name="T92" fmla="*/ 24 w 87"/>
                <a:gd name="T93" fmla="*/ 70 h 102"/>
                <a:gd name="T94" fmla="*/ 24 w 87"/>
                <a:gd name="T95" fmla="*/ 76 h 102"/>
                <a:gd name="T96" fmla="*/ 25 w 87"/>
                <a:gd name="T97" fmla="*/ 80 h 102"/>
                <a:gd name="T98" fmla="*/ 29 w 87"/>
                <a:gd name="T99" fmla="*/ 84 h 102"/>
                <a:gd name="T100" fmla="*/ 35 w 87"/>
                <a:gd name="T101" fmla="*/ 86 h 102"/>
                <a:gd name="T102" fmla="*/ 44 w 87"/>
                <a:gd name="T103" fmla="*/ 86 h 102"/>
                <a:gd name="T104" fmla="*/ 54 w 87"/>
                <a:gd name="T105" fmla="*/ 79 h 102"/>
                <a:gd name="T106" fmla="*/ 59 w 87"/>
                <a:gd name="T107" fmla="*/ 71 h 102"/>
                <a:gd name="T108" fmla="*/ 61 w 87"/>
                <a:gd name="T109" fmla="*/ 61 h 102"/>
                <a:gd name="T110" fmla="*/ 61 w 87"/>
                <a:gd name="T111"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02">
                  <a:moveTo>
                    <a:pt x="63" y="89"/>
                  </a:moveTo>
                  <a:lnTo>
                    <a:pt x="54" y="95"/>
                  </a:lnTo>
                  <a:lnTo>
                    <a:pt x="48" y="99"/>
                  </a:lnTo>
                  <a:lnTo>
                    <a:pt x="44" y="100"/>
                  </a:lnTo>
                  <a:lnTo>
                    <a:pt x="38" y="102"/>
                  </a:lnTo>
                  <a:lnTo>
                    <a:pt x="35" y="102"/>
                  </a:lnTo>
                  <a:lnTo>
                    <a:pt x="29" y="102"/>
                  </a:lnTo>
                  <a:lnTo>
                    <a:pt x="25" y="102"/>
                  </a:lnTo>
                  <a:lnTo>
                    <a:pt x="21" y="102"/>
                  </a:lnTo>
                  <a:lnTo>
                    <a:pt x="19" y="100"/>
                  </a:lnTo>
                  <a:lnTo>
                    <a:pt x="15" y="99"/>
                  </a:lnTo>
                  <a:lnTo>
                    <a:pt x="8" y="95"/>
                  </a:lnTo>
                  <a:lnTo>
                    <a:pt x="4" y="89"/>
                  </a:lnTo>
                  <a:lnTo>
                    <a:pt x="3" y="84"/>
                  </a:lnTo>
                  <a:lnTo>
                    <a:pt x="2" y="81"/>
                  </a:lnTo>
                  <a:lnTo>
                    <a:pt x="0" y="74"/>
                  </a:lnTo>
                  <a:lnTo>
                    <a:pt x="2" y="70"/>
                  </a:lnTo>
                  <a:lnTo>
                    <a:pt x="3" y="64"/>
                  </a:lnTo>
                  <a:lnTo>
                    <a:pt x="4" y="61"/>
                  </a:lnTo>
                  <a:lnTo>
                    <a:pt x="7" y="57"/>
                  </a:lnTo>
                  <a:lnTo>
                    <a:pt x="10" y="54"/>
                  </a:lnTo>
                  <a:lnTo>
                    <a:pt x="14" y="51"/>
                  </a:lnTo>
                  <a:lnTo>
                    <a:pt x="19" y="48"/>
                  </a:lnTo>
                  <a:lnTo>
                    <a:pt x="23" y="47"/>
                  </a:lnTo>
                  <a:lnTo>
                    <a:pt x="33" y="45"/>
                  </a:lnTo>
                  <a:lnTo>
                    <a:pt x="48" y="41"/>
                  </a:lnTo>
                  <a:lnTo>
                    <a:pt x="61" y="38"/>
                  </a:lnTo>
                  <a:lnTo>
                    <a:pt x="61" y="32"/>
                  </a:lnTo>
                  <a:lnTo>
                    <a:pt x="61" y="29"/>
                  </a:lnTo>
                  <a:lnTo>
                    <a:pt x="59" y="25"/>
                  </a:lnTo>
                  <a:lnTo>
                    <a:pt x="58" y="23"/>
                  </a:lnTo>
                  <a:lnTo>
                    <a:pt x="56" y="20"/>
                  </a:lnTo>
                  <a:lnTo>
                    <a:pt x="53" y="19"/>
                  </a:lnTo>
                  <a:lnTo>
                    <a:pt x="49" y="19"/>
                  </a:lnTo>
                  <a:lnTo>
                    <a:pt x="45" y="17"/>
                  </a:lnTo>
                  <a:lnTo>
                    <a:pt x="41" y="17"/>
                  </a:lnTo>
                  <a:lnTo>
                    <a:pt x="37" y="19"/>
                  </a:lnTo>
                  <a:lnTo>
                    <a:pt x="32" y="20"/>
                  </a:lnTo>
                  <a:lnTo>
                    <a:pt x="28" y="23"/>
                  </a:lnTo>
                  <a:lnTo>
                    <a:pt x="24" y="29"/>
                  </a:lnTo>
                  <a:lnTo>
                    <a:pt x="20" y="35"/>
                  </a:lnTo>
                  <a:lnTo>
                    <a:pt x="17" y="36"/>
                  </a:lnTo>
                  <a:lnTo>
                    <a:pt x="15" y="38"/>
                  </a:lnTo>
                  <a:lnTo>
                    <a:pt x="11" y="36"/>
                  </a:lnTo>
                  <a:lnTo>
                    <a:pt x="8" y="35"/>
                  </a:lnTo>
                  <a:lnTo>
                    <a:pt x="6" y="32"/>
                  </a:lnTo>
                  <a:lnTo>
                    <a:pt x="6" y="28"/>
                  </a:lnTo>
                  <a:lnTo>
                    <a:pt x="6" y="25"/>
                  </a:lnTo>
                  <a:lnTo>
                    <a:pt x="6" y="22"/>
                  </a:lnTo>
                  <a:lnTo>
                    <a:pt x="7" y="17"/>
                  </a:lnTo>
                  <a:lnTo>
                    <a:pt x="10" y="15"/>
                  </a:lnTo>
                  <a:lnTo>
                    <a:pt x="12" y="12"/>
                  </a:lnTo>
                  <a:lnTo>
                    <a:pt x="15" y="9"/>
                  </a:lnTo>
                  <a:lnTo>
                    <a:pt x="19" y="7"/>
                  </a:lnTo>
                  <a:lnTo>
                    <a:pt x="23" y="4"/>
                  </a:lnTo>
                  <a:lnTo>
                    <a:pt x="27" y="3"/>
                  </a:lnTo>
                  <a:lnTo>
                    <a:pt x="32" y="1"/>
                  </a:lnTo>
                  <a:lnTo>
                    <a:pt x="38" y="1"/>
                  </a:lnTo>
                  <a:lnTo>
                    <a:pt x="45" y="0"/>
                  </a:lnTo>
                  <a:lnTo>
                    <a:pt x="52" y="1"/>
                  </a:lnTo>
                  <a:lnTo>
                    <a:pt x="58" y="1"/>
                  </a:lnTo>
                  <a:lnTo>
                    <a:pt x="63" y="3"/>
                  </a:lnTo>
                  <a:lnTo>
                    <a:pt x="69" y="4"/>
                  </a:lnTo>
                  <a:lnTo>
                    <a:pt x="71" y="7"/>
                  </a:lnTo>
                  <a:lnTo>
                    <a:pt x="75" y="10"/>
                  </a:lnTo>
                  <a:lnTo>
                    <a:pt x="78" y="13"/>
                  </a:lnTo>
                  <a:lnTo>
                    <a:pt x="80" y="17"/>
                  </a:lnTo>
                  <a:lnTo>
                    <a:pt x="82" y="22"/>
                  </a:lnTo>
                  <a:lnTo>
                    <a:pt x="83" y="26"/>
                  </a:lnTo>
                  <a:lnTo>
                    <a:pt x="83" y="32"/>
                  </a:lnTo>
                  <a:lnTo>
                    <a:pt x="83" y="39"/>
                  </a:lnTo>
                  <a:lnTo>
                    <a:pt x="83" y="54"/>
                  </a:lnTo>
                  <a:lnTo>
                    <a:pt x="83" y="68"/>
                  </a:lnTo>
                  <a:lnTo>
                    <a:pt x="84" y="74"/>
                  </a:lnTo>
                  <a:lnTo>
                    <a:pt x="86" y="83"/>
                  </a:lnTo>
                  <a:lnTo>
                    <a:pt x="87" y="89"/>
                  </a:lnTo>
                  <a:lnTo>
                    <a:pt x="87" y="92"/>
                  </a:lnTo>
                  <a:lnTo>
                    <a:pt x="87" y="96"/>
                  </a:lnTo>
                  <a:lnTo>
                    <a:pt x="84" y="99"/>
                  </a:lnTo>
                  <a:lnTo>
                    <a:pt x="80" y="102"/>
                  </a:lnTo>
                  <a:lnTo>
                    <a:pt x="76" y="102"/>
                  </a:lnTo>
                  <a:lnTo>
                    <a:pt x="74" y="102"/>
                  </a:lnTo>
                  <a:lnTo>
                    <a:pt x="70" y="99"/>
                  </a:lnTo>
                  <a:lnTo>
                    <a:pt x="66" y="95"/>
                  </a:lnTo>
                  <a:lnTo>
                    <a:pt x="63" y="89"/>
                  </a:lnTo>
                  <a:close/>
                  <a:moveTo>
                    <a:pt x="61" y="52"/>
                  </a:moveTo>
                  <a:lnTo>
                    <a:pt x="56" y="54"/>
                  </a:lnTo>
                  <a:lnTo>
                    <a:pt x="48" y="57"/>
                  </a:lnTo>
                  <a:lnTo>
                    <a:pt x="33" y="60"/>
                  </a:lnTo>
                  <a:lnTo>
                    <a:pt x="31" y="61"/>
                  </a:lnTo>
                  <a:lnTo>
                    <a:pt x="27" y="64"/>
                  </a:lnTo>
                  <a:lnTo>
                    <a:pt x="25" y="65"/>
                  </a:lnTo>
                  <a:lnTo>
                    <a:pt x="24" y="67"/>
                  </a:lnTo>
                  <a:lnTo>
                    <a:pt x="24" y="70"/>
                  </a:lnTo>
                  <a:lnTo>
                    <a:pt x="24" y="73"/>
                  </a:lnTo>
                  <a:lnTo>
                    <a:pt x="24" y="76"/>
                  </a:lnTo>
                  <a:lnTo>
                    <a:pt x="24" y="77"/>
                  </a:lnTo>
                  <a:lnTo>
                    <a:pt x="25" y="80"/>
                  </a:lnTo>
                  <a:lnTo>
                    <a:pt x="28" y="81"/>
                  </a:lnTo>
                  <a:lnTo>
                    <a:pt x="29" y="84"/>
                  </a:lnTo>
                  <a:lnTo>
                    <a:pt x="32" y="84"/>
                  </a:lnTo>
                  <a:lnTo>
                    <a:pt x="35" y="86"/>
                  </a:lnTo>
                  <a:lnTo>
                    <a:pt x="37" y="86"/>
                  </a:lnTo>
                  <a:lnTo>
                    <a:pt x="44" y="86"/>
                  </a:lnTo>
                  <a:lnTo>
                    <a:pt x="50" y="83"/>
                  </a:lnTo>
                  <a:lnTo>
                    <a:pt x="54" y="79"/>
                  </a:lnTo>
                  <a:lnTo>
                    <a:pt x="58" y="74"/>
                  </a:lnTo>
                  <a:lnTo>
                    <a:pt x="59" y="71"/>
                  </a:lnTo>
                  <a:lnTo>
                    <a:pt x="61" y="67"/>
                  </a:lnTo>
                  <a:lnTo>
                    <a:pt x="61" y="61"/>
                  </a:lnTo>
                  <a:lnTo>
                    <a:pt x="61" y="55"/>
                  </a:lnTo>
                  <a:lnTo>
                    <a:pt x="61" y="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87" name="Freeform 31"/>
            <p:cNvSpPr>
              <a:spLocks/>
            </p:cNvSpPr>
            <p:nvPr/>
          </p:nvSpPr>
          <p:spPr bwMode="auto">
            <a:xfrm>
              <a:off x="3774" y="2053"/>
              <a:ext cx="128" cy="102"/>
            </a:xfrm>
            <a:custGeom>
              <a:avLst/>
              <a:gdLst>
                <a:gd name="T0" fmla="*/ 37 w 128"/>
                <a:gd name="T1" fmla="*/ 73 h 102"/>
                <a:gd name="T2" fmla="*/ 52 w 128"/>
                <a:gd name="T3" fmla="*/ 9 h 102"/>
                <a:gd name="T4" fmla="*/ 56 w 128"/>
                <a:gd name="T5" fmla="*/ 3 h 102"/>
                <a:gd name="T6" fmla="*/ 64 w 128"/>
                <a:gd name="T7" fmla="*/ 0 h 102"/>
                <a:gd name="T8" fmla="*/ 72 w 128"/>
                <a:gd name="T9" fmla="*/ 3 h 102"/>
                <a:gd name="T10" fmla="*/ 76 w 128"/>
                <a:gd name="T11" fmla="*/ 9 h 102"/>
                <a:gd name="T12" fmla="*/ 93 w 128"/>
                <a:gd name="T13" fmla="*/ 73 h 102"/>
                <a:gd name="T14" fmla="*/ 110 w 128"/>
                <a:gd name="T15" fmla="*/ 7 h 102"/>
                <a:gd name="T16" fmla="*/ 113 w 128"/>
                <a:gd name="T17" fmla="*/ 3 h 102"/>
                <a:gd name="T18" fmla="*/ 119 w 128"/>
                <a:gd name="T19" fmla="*/ 0 h 102"/>
                <a:gd name="T20" fmla="*/ 126 w 128"/>
                <a:gd name="T21" fmla="*/ 3 h 102"/>
                <a:gd name="T22" fmla="*/ 128 w 128"/>
                <a:gd name="T23" fmla="*/ 12 h 102"/>
                <a:gd name="T24" fmla="*/ 127 w 128"/>
                <a:gd name="T25" fmla="*/ 23 h 102"/>
                <a:gd name="T26" fmla="*/ 105 w 128"/>
                <a:gd name="T27" fmla="*/ 93 h 102"/>
                <a:gd name="T28" fmla="*/ 101 w 128"/>
                <a:gd name="T29" fmla="*/ 100 h 102"/>
                <a:gd name="T30" fmla="*/ 93 w 128"/>
                <a:gd name="T31" fmla="*/ 102 h 102"/>
                <a:gd name="T32" fmla="*/ 84 w 128"/>
                <a:gd name="T33" fmla="*/ 99 h 102"/>
                <a:gd name="T34" fmla="*/ 80 w 128"/>
                <a:gd name="T35" fmla="*/ 93 h 102"/>
                <a:gd name="T36" fmla="*/ 64 w 128"/>
                <a:gd name="T37" fmla="*/ 33 h 102"/>
                <a:gd name="T38" fmla="*/ 50 w 128"/>
                <a:gd name="T39" fmla="*/ 90 h 102"/>
                <a:gd name="T40" fmla="*/ 44 w 128"/>
                <a:gd name="T41" fmla="*/ 99 h 102"/>
                <a:gd name="T42" fmla="*/ 39 w 128"/>
                <a:gd name="T43" fmla="*/ 102 h 102"/>
                <a:gd name="T44" fmla="*/ 33 w 128"/>
                <a:gd name="T45" fmla="*/ 102 h 102"/>
                <a:gd name="T46" fmla="*/ 27 w 128"/>
                <a:gd name="T47" fmla="*/ 99 h 102"/>
                <a:gd name="T48" fmla="*/ 22 w 128"/>
                <a:gd name="T49" fmla="*/ 89 h 102"/>
                <a:gd name="T50" fmla="*/ 2 w 128"/>
                <a:gd name="T51" fmla="*/ 23 h 102"/>
                <a:gd name="T52" fmla="*/ 0 w 128"/>
                <a:gd name="T53" fmla="*/ 12 h 102"/>
                <a:gd name="T54" fmla="*/ 2 w 128"/>
                <a:gd name="T55" fmla="*/ 4 h 102"/>
                <a:gd name="T56" fmla="*/ 9 w 128"/>
                <a:gd name="T57" fmla="*/ 0 h 102"/>
                <a:gd name="T58" fmla="*/ 14 w 128"/>
                <a:gd name="T59" fmla="*/ 1 h 102"/>
                <a:gd name="T60" fmla="*/ 17 w 128"/>
                <a:gd name="T61" fmla="*/ 4 h 102"/>
                <a:gd name="T62" fmla="*/ 21 w 128"/>
                <a:gd name="T63"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02">
                  <a:moveTo>
                    <a:pt x="21" y="16"/>
                  </a:moveTo>
                  <a:lnTo>
                    <a:pt x="37" y="73"/>
                  </a:lnTo>
                  <a:lnTo>
                    <a:pt x="50" y="20"/>
                  </a:lnTo>
                  <a:lnTo>
                    <a:pt x="52" y="9"/>
                  </a:lnTo>
                  <a:lnTo>
                    <a:pt x="54" y="6"/>
                  </a:lnTo>
                  <a:lnTo>
                    <a:pt x="56" y="3"/>
                  </a:lnTo>
                  <a:lnTo>
                    <a:pt x="60" y="1"/>
                  </a:lnTo>
                  <a:lnTo>
                    <a:pt x="64" y="0"/>
                  </a:lnTo>
                  <a:lnTo>
                    <a:pt x="69" y="1"/>
                  </a:lnTo>
                  <a:lnTo>
                    <a:pt x="72" y="3"/>
                  </a:lnTo>
                  <a:lnTo>
                    <a:pt x="75" y="6"/>
                  </a:lnTo>
                  <a:lnTo>
                    <a:pt x="76" y="9"/>
                  </a:lnTo>
                  <a:lnTo>
                    <a:pt x="80" y="20"/>
                  </a:lnTo>
                  <a:lnTo>
                    <a:pt x="93" y="73"/>
                  </a:lnTo>
                  <a:lnTo>
                    <a:pt x="107" y="16"/>
                  </a:lnTo>
                  <a:lnTo>
                    <a:pt x="110" y="7"/>
                  </a:lnTo>
                  <a:lnTo>
                    <a:pt x="111" y="4"/>
                  </a:lnTo>
                  <a:lnTo>
                    <a:pt x="113" y="3"/>
                  </a:lnTo>
                  <a:lnTo>
                    <a:pt x="115" y="1"/>
                  </a:lnTo>
                  <a:lnTo>
                    <a:pt x="119" y="0"/>
                  </a:lnTo>
                  <a:lnTo>
                    <a:pt x="123" y="1"/>
                  </a:lnTo>
                  <a:lnTo>
                    <a:pt x="126" y="3"/>
                  </a:lnTo>
                  <a:lnTo>
                    <a:pt x="128" y="7"/>
                  </a:lnTo>
                  <a:lnTo>
                    <a:pt x="128" y="12"/>
                  </a:lnTo>
                  <a:lnTo>
                    <a:pt x="128" y="16"/>
                  </a:lnTo>
                  <a:lnTo>
                    <a:pt x="127" y="23"/>
                  </a:lnTo>
                  <a:lnTo>
                    <a:pt x="109" y="83"/>
                  </a:lnTo>
                  <a:lnTo>
                    <a:pt x="105" y="93"/>
                  </a:lnTo>
                  <a:lnTo>
                    <a:pt x="102" y="97"/>
                  </a:lnTo>
                  <a:lnTo>
                    <a:pt x="101" y="100"/>
                  </a:lnTo>
                  <a:lnTo>
                    <a:pt x="97" y="102"/>
                  </a:lnTo>
                  <a:lnTo>
                    <a:pt x="93" y="102"/>
                  </a:lnTo>
                  <a:lnTo>
                    <a:pt x="88" y="102"/>
                  </a:lnTo>
                  <a:lnTo>
                    <a:pt x="84" y="99"/>
                  </a:lnTo>
                  <a:lnTo>
                    <a:pt x="82" y="96"/>
                  </a:lnTo>
                  <a:lnTo>
                    <a:pt x="80" y="93"/>
                  </a:lnTo>
                  <a:lnTo>
                    <a:pt x="77" y="81"/>
                  </a:lnTo>
                  <a:lnTo>
                    <a:pt x="64" y="33"/>
                  </a:lnTo>
                  <a:lnTo>
                    <a:pt x="51" y="81"/>
                  </a:lnTo>
                  <a:lnTo>
                    <a:pt x="50" y="90"/>
                  </a:lnTo>
                  <a:lnTo>
                    <a:pt x="46" y="97"/>
                  </a:lnTo>
                  <a:lnTo>
                    <a:pt x="44" y="99"/>
                  </a:lnTo>
                  <a:lnTo>
                    <a:pt x="42" y="100"/>
                  </a:lnTo>
                  <a:lnTo>
                    <a:pt x="39" y="102"/>
                  </a:lnTo>
                  <a:lnTo>
                    <a:pt x="37" y="102"/>
                  </a:lnTo>
                  <a:lnTo>
                    <a:pt x="33" y="102"/>
                  </a:lnTo>
                  <a:lnTo>
                    <a:pt x="30" y="100"/>
                  </a:lnTo>
                  <a:lnTo>
                    <a:pt x="27" y="99"/>
                  </a:lnTo>
                  <a:lnTo>
                    <a:pt x="26" y="96"/>
                  </a:lnTo>
                  <a:lnTo>
                    <a:pt x="22" y="89"/>
                  </a:lnTo>
                  <a:lnTo>
                    <a:pt x="21" y="83"/>
                  </a:lnTo>
                  <a:lnTo>
                    <a:pt x="2" y="23"/>
                  </a:lnTo>
                  <a:lnTo>
                    <a:pt x="0" y="16"/>
                  </a:lnTo>
                  <a:lnTo>
                    <a:pt x="0" y="12"/>
                  </a:lnTo>
                  <a:lnTo>
                    <a:pt x="0" y="7"/>
                  </a:lnTo>
                  <a:lnTo>
                    <a:pt x="2" y="4"/>
                  </a:lnTo>
                  <a:lnTo>
                    <a:pt x="5" y="1"/>
                  </a:lnTo>
                  <a:lnTo>
                    <a:pt x="9" y="0"/>
                  </a:lnTo>
                  <a:lnTo>
                    <a:pt x="12" y="1"/>
                  </a:lnTo>
                  <a:lnTo>
                    <a:pt x="14" y="1"/>
                  </a:lnTo>
                  <a:lnTo>
                    <a:pt x="16" y="3"/>
                  </a:lnTo>
                  <a:lnTo>
                    <a:pt x="17" y="4"/>
                  </a:lnTo>
                  <a:lnTo>
                    <a:pt x="20" y="9"/>
                  </a:lnTo>
                  <a:lnTo>
                    <a:pt x="21" y="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88" name="Freeform 32"/>
            <p:cNvSpPr>
              <a:spLocks/>
            </p:cNvSpPr>
            <p:nvPr/>
          </p:nvSpPr>
          <p:spPr bwMode="auto">
            <a:xfrm>
              <a:off x="3365" y="2207"/>
              <a:ext cx="116" cy="137"/>
            </a:xfrm>
            <a:custGeom>
              <a:avLst/>
              <a:gdLst>
                <a:gd name="T0" fmla="*/ 23 w 116"/>
                <a:gd name="T1" fmla="*/ 28 h 137"/>
                <a:gd name="T2" fmla="*/ 22 w 116"/>
                <a:gd name="T3" fmla="*/ 125 h 137"/>
                <a:gd name="T4" fmla="*/ 21 w 116"/>
                <a:gd name="T5" fmla="*/ 131 h 137"/>
                <a:gd name="T6" fmla="*/ 18 w 116"/>
                <a:gd name="T7" fmla="*/ 134 h 137"/>
                <a:gd name="T8" fmla="*/ 14 w 116"/>
                <a:gd name="T9" fmla="*/ 136 h 137"/>
                <a:gd name="T10" fmla="*/ 6 w 116"/>
                <a:gd name="T11" fmla="*/ 136 h 137"/>
                <a:gd name="T12" fmla="*/ 4 w 116"/>
                <a:gd name="T13" fmla="*/ 133 h 137"/>
                <a:gd name="T14" fmla="*/ 1 w 116"/>
                <a:gd name="T15" fmla="*/ 128 h 137"/>
                <a:gd name="T16" fmla="*/ 0 w 116"/>
                <a:gd name="T17" fmla="*/ 121 h 137"/>
                <a:gd name="T18" fmla="*/ 1 w 116"/>
                <a:gd name="T19" fmla="*/ 10 h 137"/>
                <a:gd name="T20" fmla="*/ 2 w 116"/>
                <a:gd name="T21" fmla="*/ 5 h 137"/>
                <a:gd name="T22" fmla="*/ 9 w 116"/>
                <a:gd name="T23" fmla="*/ 0 h 137"/>
                <a:gd name="T24" fmla="*/ 23 w 116"/>
                <a:gd name="T25" fmla="*/ 0 h 137"/>
                <a:gd name="T26" fmla="*/ 33 w 116"/>
                <a:gd name="T27" fmla="*/ 2 h 137"/>
                <a:gd name="T28" fmla="*/ 38 w 116"/>
                <a:gd name="T29" fmla="*/ 6 h 137"/>
                <a:gd name="T30" fmla="*/ 59 w 116"/>
                <a:gd name="T31" fmla="*/ 92 h 137"/>
                <a:gd name="T32" fmla="*/ 80 w 116"/>
                <a:gd name="T33" fmla="*/ 6 h 137"/>
                <a:gd name="T34" fmla="*/ 84 w 116"/>
                <a:gd name="T35" fmla="*/ 2 h 137"/>
                <a:gd name="T36" fmla="*/ 94 w 116"/>
                <a:gd name="T37" fmla="*/ 0 h 137"/>
                <a:gd name="T38" fmla="*/ 107 w 116"/>
                <a:gd name="T39" fmla="*/ 0 h 137"/>
                <a:gd name="T40" fmla="*/ 114 w 116"/>
                <a:gd name="T41" fmla="*/ 5 h 137"/>
                <a:gd name="T42" fmla="*/ 116 w 116"/>
                <a:gd name="T43" fmla="*/ 10 h 137"/>
                <a:gd name="T44" fmla="*/ 116 w 116"/>
                <a:gd name="T45" fmla="*/ 121 h 137"/>
                <a:gd name="T46" fmla="*/ 116 w 116"/>
                <a:gd name="T47" fmla="*/ 128 h 137"/>
                <a:gd name="T48" fmla="*/ 114 w 116"/>
                <a:gd name="T49" fmla="*/ 133 h 137"/>
                <a:gd name="T50" fmla="*/ 110 w 116"/>
                <a:gd name="T51" fmla="*/ 136 h 137"/>
                <a:gd name="T52" fmla="*/ 105 w 116"/>
                <a:gd name="T53" fmla="*/ 137 h 137"/>
                <a:gd name="T54" fmla="*/ 99 w 116"/>
                <a:gd name="T55" fmla="*/ 134 h 137"/>
                <a:gd name="T56" fmla="*/ 96 w 116"/>
                <a:gd name="T57" fmla="*/ 131 h 137"/>
                <a:gd name="T58" fmla="*/ 94 w 116"/>
                <a:gd name="T59" fmla="*/ 125 h 137"/>
                <a:gd name="T60" fmla="*/ 94 w 116"/>
                <a:gd name="T61" fmla="*/ 28 h 137"/>
                <a:gd name="T62" fmla="*/ 72 w 116"/>
                <a:gd name="T63" fmla="*/ 127 h 137"/>
                <a:gd name="T64" fmla="*/ 68 w 116"/>
                <a:gd name="T65" fmla="*/ 134 h 137"/>
                <a:gd name="T66" fmla="*/ 64 w 116"/>
                <a:gd name="T67" fmla="*/ 136 h 137"/>
                <a:gd name="T68" fmla="*/ 55 w 116"/>
                <a:gd name="T69" fmla="*/ 136 h 137"/>
                <a:gd name="T70" fmla="*/ 48 w 116"/>
                <a:gd name="T71" fmla="*/ 133 h 137"/>
                <a:gd name="T72" fmla="*/ 44 w 116"/>
                <a:gd name="T73"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37">
                  <a:moveTo>
                    <a:pt x="42" y="114"/>
                  </a:moveTo>
                  <a:lnTo>
                    <a:pt x="23" y="28"/>
                  </a:lnTo>
                  <a:lnTo>
                    <a:pt x="23" y="121"/>
                  </a:lnTo>
                  <a:lnTo>
                    <a:pt x="22" y="125"/>
                  </a:lnTo>
                  <a:lnTo>
                    <a:pt x="22" y="128"/>
                  </a:lnTo>
                  <a:lnTo>
                    <a:pt x="21" y="131"/>
                  </a:lnTo>
                  <a:lnTo>
                    <a:pt x="19" y="133"/>
                  </a:lnTo>
                  <a:lnTo>
                    <a:pt x="18" y="134"/>
                  </a:lnTo>
                  <a:lnTo>
                    <a:pt x="16" y="136"/>
                  </a:lnTo>
                  <a:lnTo>
                    <a:pt x="14" y="136"/>
                  </a:lnTo>
                  <a:lnTo>
                    <a:pt x="12" y="137"/>
                  </a:lnTo>
                  <a:lnTo>
                    <a:pt x="6" y="136"/>
                  </a:lnTo>
                  <a:lnTo>
                    <a:pt x="5" y="134"/>
                  </a:lnTo>
                  <a:lnTo>
                    <a:pt x="4" y="133"/>
                  </a:lnTo>
                  <a:lnTo>
                    <a:pt x="2" y="131"/>
                  </a:lnTo>
                  <a:lnTo>
                    <a:pt x="1" y="128"/>
                  </a:lnTo>
                  <a:lnTo>
                    <a:pt x="1" y="125"/>
                  </a:lnTo>
                  <a:lnTo>
                    <a:pt x="0" y="121"/>
                  </a:lnTo>
                  <a:lnTo>
                    <a:pt x="0" y="15"/>
                  </a:lnTo>
                  <a:lnTo>
                    <a:pt x="1" y="10"/>
                  </a:lnTo>
                  <a:lnTo>
                    <a:pt x="1" y="8"/>
                  </a:lnTo>
                  <a:lnTo>
                    <a:pt x="2" y="5"/>
                  </a:lnTo>
                  <a:lnTo>
                    <a:pt x="5" y="3"/>
                  </a:lnTo>
                  <a:lnTo>
                    <a:pt x="9" y="0"/>
                  </a:lnTo>
                  <a:lnTo>
                    <a:pt x="16" y="0"/>
                  </a:lnTo>
                  <a:lnTo>
                    <a:pt x="23" y="0"/>
                  </a:lnTo>
                  <a:lnTo>
                    <a:pt x="29" y="0"/>
                  </a:lnTo>
                  <a:lnTo>
                    <a:pt x="33" y="2"/>
                  </a:lnTo>
                  <a:lnTo>
                    <a:pt x="35" y="3"/>
                  </a:lnTo>
                  <a:lnTo>
                    <a:pt x="38" y="6"/>
                  </a:lnTo>
                  <a:lnTo>
                    <a:pt x="42" y="18"/>
                  </a:lnTo>
                  <a:lnTo>
                    <a:pt x="59" y="92"/>
                  </a:lnTo>
                  <a:lnTo>
                    <a:pt x="76" y="18"/>
                  </a:lnTo>
                  <a:lnTo>
                    <a:pt x="80" y="6"/>
                  </a:lnTo>
                  <a:lnTo>
                    <a:pt x="81" y="3"/>
                  </a:lnTo>
                  <a:lnTo>
                    <a:pt x="84" y="2"/>
                  </a:lnTo>
                  <a:lnTo>
                    <a:pt x="88" y="0"/>
                  </a:lnTo>
                  <a:lnTo>
                    <a:pt x="94" y="0"/>
                  </a:lnTo>
                  <a:lnTo>
                    <a:pt x="102" y="0"/>
                  </a:lnTo>
                  <a:lnTo>
                    <a:pt x="107" y="0"/>
                  </a:lnTo>
                  <a:lnTo>
                    <a:pt x="113" y="3"/>
                  </a:lnTo>
                  <a:lnTo>
                    <a:pt x="114" y="5"/>
                  </a:lnTo>
                  <a:lnTo>
                    <a:pt x="115" y="8"/>
                  </a:lnTo>
                  <a:lnTo>
                    <a:pt x="116" y="10"/>
                  </a:lnTo>
                  <a:lnTo>
                    <a:pt x="116" y="15"/>
                  </a:lnTo>
                  <a:lnTo>
                    <a:pt x="116" y="121"/>
                  </a:lnTo>
                  <a:lnTo>
                    <a:pt x="116" y="125"/>
                  </a:lnTo>
                  <a:lnTo>
                    <a:pt x="116" y="128"/>
                  </a:lnTo>
                  <a:lnTo>
                    <a:pt x="115" y="131"/>
                  </a:lnTo>
                  <a:lnTo>
                    <a:pt x="114" y="133"/>
                  </a:lnTo>
                  <a:lnTo>
                    <a:pt x="113" y="134"/>
                  </a:lnTo>
                  <a:lnTo>
                    <a:pt x="110" y="136"/>
                  </a:lnTo>
                  <a:lnTo>
                    <a:pt x="107" y="136"/>
                  </a:lnTo>
                  <a:lnTo>
                    <a:pt x="105" y="137"/>
                  </a:lnTo>
                  <a:lnTo>
                    <a:pt x="101" y="136"/>
                  </a:lnTo>
                  <a:lnTo>
                    <a:pt x="99" y="134"/>
                  </a:lnTo>
                  <a:lnTo>
                    <a:pt x="97" y="133"/>
                  </a:lnTo>
                  <a:lnTo>
                    <a:pt x="96" y="131"/>
                  </a:lnTo>
                  <a:lnTo>
                    <a:pt x="96" y="128"/>
                  </a:lnTo>
                  <a:lnTo>
                    <a:pt x="94" y="125"/>
                  </a:lnTo>
                  <a:lnTo>
                    <a:pt x="94" y="121"/>
                  </a:lnTo>
                  <a:lnTo>
                    <a:pt x="94" y="28"/>
                  </a:lnTo>
                  <a:lnTo>
                    <a:pt x="75" y="114"/>
                  </a:lnTo>
                  <a:lnTo>
                    <a:pt x="72" y="127"/>
                  </a:lnTo>
                  <a:lnTo>
                    <a:pt x="71" y="130"/>
                  </a:lnTo>
                  <a:lnTo>
                    <a:pt x="68" y="134"/>
                  </a:lnTo>
                  <a:lnTo>
                    <a:pt x="65" y="134"/>
                  </a:lnTo>
                  <a:lnTo>
                    <a:pt x="64" y="136"/>
                  </a:lnTo>
                  <a:lnTo>
                    <a:pt x="59" y="137"/>
                  </a:lnTo>
                  <a:lnTo>
                    <a:pt x="55" y="136"/>
                  </a:lnTo>
                  <a:lnTo>
                    <a:pt x="51" y="134"/>
                  </a:lnTo>
                  <a:lnTo>
                    <a:pt x="48" y="133"/>
                  </a:lnTo>
                  <a:lnTo>
                    <a:pt x="47" y="130"/>
                  </a:lnTo>
                  <a:lnTo>
                    <a:pt x="44" y="122"/>
                  </a:lnTo>
                  <a:lnTo>
                    <a:pt x="42" y="1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89" name="Freeform 33"/>
            <p:cNvSpPr>
              <a:spLocks noEditPoints="1"/>
            </p:cNvSpPr>
            <p:nvPr/>
          </p:nvSpPr>
          <p:spPr bwMode="auto">
            <a:xfrm>
              <a:off x="3500" y="2242"/>
              <a:ext cx="88" cy="102"/>
            </a:xfrm>
            <a:custGeom>
              <a:avLst/>
              <a:gdLst>
                <a:gd name="T0" fmla="*/ 55 w 88"/>
                <a:gd name="T1" fmla="*/ 93 h 102"/>
                <a:gd name="T2" fmla="*/ 42 w 88"/>
                <a:gd name="T3" fmla="*/ 99 h 102"/>
                <a:gd name="T4" fmla="*/ 34 w 88"/>
                <a:gd name="T5" fmla="*/ 101 h 102"/>
                <a:gd name="T6" fmla="*/ 25 w 88"/>
                <a:gd name="T7" fmla="*/ 101 h 102"/>
                <a:gd name="T8" fmla="*/ 18 w 88"/>
                <a:gd name="T9" fmla="*/ 99 h 102"/>
                <a:gd name="T10" fmla="*/ 8 w 88"/>
                <a:gd name="T11" fmla="*/ 93 h 102"/>
                <a:gd name="T12" fmla="*/ 2 w 88"/>
                <a:gd name="T13" fmla="*/ 85 h 102"/>
                <a:gd name="T14" fmla="*/ 0 w 88"/>
                <a:gd name="T15" fmla="*/ 73 h 102"/>
                <a:gd name="T16" fmla="*/ 1 w 88"/>
                <a:gd name="T17" fmla="*/ 64 h 102"/>
                <a:gd name="T18" fmla="*/ 6 w 88"/>
                <a:gd name="T19" fmla="*/ 55 h 102"/>
                <a:gd name="T20" fmla="*/ 13 w 88"/>
                <a:gd name="T21" fmla="*/ 50 h 102"/>
                <a:gd name="T22" fmla="*/ 22 w 88"/>
                <a:gd name="T23" fmla="*/ 47 h 102"/>
                <a:gd name="T24" fmla="*/ 48 w 88"/>
                <a:gd name="T25" fmla="*/ 39 h 102"/>
                <a:gd name="T26" fmla="*/ 60 w 88"/>
                <a:gd name="T27" fmla="*/ 32 h 102"/>
                <a:gd name="T28" fmla="*/ 59 w 88"/>
                <a:gd name="T29" fmla="*/ 25 h 102"/>
                <a:gd name="T30" fmla="*/ 55 w 88"/>
                <a:gd name="T31" fmla="*/ 19 h 102"/>
                <a:gd name="T32" fmla="*/ 48 w 88"/>
                <a:gd name="T33" fmla="*/ 18 h 102"/>
                <a:gd name="T34" fmla="*/ 40 w 88"/>
                <a:gd name="T35" fmla="*/ 18 h 102"/>
                <a:gd name="T36" fmla="*/ 31 w 88"/>
                <a:gd name="T37" fmla="*/ 19 h 102"/>
                <a:gd name="T38" fmla="*/ 23 w 88"/>
                <a:gd name="T39" fmla="*/ 28 h 102"/>
                <a:gd name="T40" fmla="*/ 17 w 88"/>
                <a:gd name="T41" fmla="*/ 37 h 102"/>
                <a:gd name="T42" fmla="*/ 10 w 88"/>
                <a:gd name="T43" fmla="*/ 37 h 102"/>
                <a:gd name="T44" fmla="*/ 5 w 88"/>
                <a:gd name="T45" fmla="*/ 31 h 102"/>
                <a:gd name="T46" fmla="*/ 5 w 88"/>
                <a:gd name="T47" fmla="*/ 23 h 102"/>
                <a:gd name="T48" fmla="*/ 6 w 88"/>
                <a:gd name="T49" fmla="*/ 18 h 102"/>
                <a:gd name="T50" fmla="*/ 12 w 88"/>
                <a:gd name="T51" fmla="*/ 10 h 102"/>
                <a:gd name="T52" fmla="*/ 18 w 88"/>
                <a:gd name="T53" fmla="*/ 6 h 102"/>
                <a:gd name="T54" fmla="*/ 26 w 88"/>
                <a:gd name="T55" fmla="*/ 2 h 102"/>
                <a:gd name="T56" fmla="*/ 38 w 88"/>
                <a:gd name="T57" fmla="*/ 0 h 102"/>
                <a:gd name="T58" fmla="*/ 51 w 88"/>
                <a:gd name="T59" fmla="*/ 0 h 102"/>
                <a:gd name="T60" fmla="*/ 63 w 88"/>
                <a:gd name="T61" fmla="*/ 2 h 102"/>
                <a:gd name="T62" fmla="*/ 72 w 88"/>
                <a:gd name="T63" fmla="*/ 6 h 102"/>
                <a:gd name="T64" fmla="*/ 77 w 88"/>
                <a:gd name="T65" fmla="*/ 12 h 102"/>
                <a:gd name="T66" fmla="*/ 81 w 88"/>
                <a:gd name="T67" fmla="*/ 21 h 102"/>
                <a:gd name="T68" fmla="*/ 82 w 88"/>
                <a:gd name="T69" fmla="*/ 32 h 102"/>
                <a:gd name="T70" fmla="*/ 82 w 88"/>
                <a:gd name="T71" fmla="*/ 53 h 102"/>
                <a:gd name="T72" fmla="*/ 84 w 88"/>
                <a:gd name="T73" fmla="*/ 74 h 102"/>
                <a:gd name="T74" fmla="*/ 86 w 88"/>
                <a:gd name="T75" fmla="*/ 87 h 102"/>
                <a:gd name="T76" fmla="*/ 86 w 88"/>
                <a:gd name="T77" fmla="*/ 95 h 102"/>
                <a:gd name="T78" fmla="*/ 81 w 88"/>
                <a:gd name="T79" fmla="*/ 101 h 102"/>
                <a:gd name="T80" fmla="*/ 73 w 88"/>
                <a:gd name="T81" fmla="*/ 101 h 102"/>
                <a:gd name="T82" fmla="*/ 67 w 88"/>
                <a:gd name="T83" fmla="*/ 93 h 102"/>
                <a:gd name="T84" fmla="*/ 61 w 88"/>
                <a:gd name="T85" fmla="*/ 51 h 102"/>
                <a:gd name="T86" fmla="*/ 47 w 88"/>
                <a:gd name="T87" fmla="*/ 55 h 102"/>
                <a:gd name="T88" fmla="*/ 30 w 88"/>
                <a:gd name="T89" fmla="*/ 60 h 102"/>
                <a:gd name="T90" fmla="*/ 25 w 88"/>
                <a:gd name="T91" fmla="*/ 64 h 102"/>
                <a:gd name="T92" fmla="*/ 23 w 88"/>
                <a:gd name="T93" fmla="*/ 69 h 102"/>
                <a:gd name="T94" fmla="*/ 23 w 88"/>
                <a:gd name="T95" fmla="*/ 74 h 102"/>
                <a:gd name="T96" fmla="*/ 25 w 88"/>
                <a:gd name="T97" fmla="*/ 79 h 102"/>
                <a:gd name="T98" fmla="*/ 29 w 88"/>
                <a:gd name="T99" fmla="*/ 83 h 102"/>
                <a:gd name="T100" fmla="*/ 34 w 88"/>
                <a:gd name="T101" fmla="*/ 85 h 102"/>
                <a:gd name="T102" fmla="*/ 43 w 88"/>
                <a:gd name="T103" fmla="*/ 85 h 102"/>
                <a:gd name="T104" fmla="*/ 55 w 88"/>
                <a:gd name="T105" fmla="*/ 79 h 102"/>
                <a:gd name="T106" fmla="*/ 59 w 88"/>
                <a:gd name="T107" fmla="*/ 70 h 102"/>
                <a:gd name="T108" fmla="*/ 60 w 88"/>
                <a:gd name="T109" fmla="*/ 61 h 102"/>
                <a:gd name="T110" fmla="*/ 61 w 88"/>
                <a:gd name="T11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02">
                  <a:moveTo>
                    <a:pt x="63" y="87"/>
                  </a:moveTo>
                  <a:lnTo>
                    <a:pt x="55" y="93"/>
                  </a:lnTo>
                  <a:lnTo>
                    <a:pt x="47" y="98"/>
                  </a:lnTo>
                  <a:lnTo>
                    <a:pt x="42" y="99"/>
                  </a:lnTo>
                  <a:lnTo>
                    <a:pt x="38" y="101"/>
                  </a:lnTo>
                  <a:lnTo>
                    <a:pt x="34" y="101"/>
                  </a:lnTo>
                  <a:lnTo>
                    <a:pt x="30" y="102"/>
                  </a:lnTo>
                  <a:lnTo>
                    <a:pt x="25" y="101"/>
                  </a:lnTo>
                  <a:lnTo>
                    <a:pt x="21" y="101"/>
                  </a:lnTo>
                  <a:lnTo>
                    <a:pt x="18" y="99"/>
                  </a:lnTo>
                  <a:lnTo>
                    <a:pt x="14" y="98"/>
                  </a:lnTo>
                  <a:lnTo>
                    <a:pt x="8" y="93"/>
                  </a:lnTo>
                  <a:lnTo>
                    <a:pt x="4" y="87"/>
                  </a:lnTo>
                  <a:lnTo>
                    <a:pt x="2" y="85"/>
                  </a:lnTo>
                  <a:lnTo>
                    <a:pt x="1" y="80"/>
                  </a:lnTo>
                  <a:lnTo>
                    <a:pt x="0" y="73"/>
                  </a:lnTo>
                  <a:lnTo>
                    <a:pt x="1" y="69"/>
                  </a:lnTo>
                  <a:lnTo>
                    <a:pt x="1" y="64"/>
                  </a:lnTo>
                  <a:lnTo>
                    <a:pt x="4" y="60"/>
                  </a:lnTo>
                  <a:lnTo>
                    <a:pt x="6" y="55"/>
                  </a:lnTo>
                  <a:lnTo>
                    <a:pt x="9" y="53"/>
                  </a:lnTo>
                  <a:lnTo>
                    <a:pt x="13" y="50"/>
                  </a:lnTo>
                  <a:lnTo>
                    <a:pt x="18" y="48"/>
                  </a:lnTo>
                  <a:lnTo>
                    <a:pt x="22" y="47"/>
                  </a:lnTo>
                  <a:lnTo>
                    <a:pt x="33" y="44"/>
                  </a:lnTo>
                  <a:lnTo>
                    <a:pt x="48" y="39"/>
                  </a:lnTo>
                  <a:lnTo>
                    <a:pt x="61" y="37"/>
                  </a:lnTo>
                  <a:lnTo>
                    <a:pt x="60" y="32"/>
                  </a:lnTo>
                  <a:lnTo>
                    <a:pt x="60" y="28"/>
                  </a:lnTo>
                  <a:lnTo>
                    <a:pt x="59" y="25"/>
                  </a:lnTo>
                  <a:lnTo>
                    <a:pt x="58" y="22"/>
                  </a:lnTo>
                  <a:lnTo>
                    <a:pt x="55" y="19"/>
                  </a:lnTo>
                  <a:lnTo>
                    <a:pt x="52" y="18"/>
                  </a:lnTo>
                  <a:lnTo>
                    <a:pt x="48" y="18"/>
                  </a:lnTo>
                  <a:lnTo>
                    <a:pt x="44" y="18"/>
                  </a:lnTo>
                  <a:lnTo>
                    <a:pt x="40" y="18"/>
                  </a:lnTo>
                  <a:lnTo>
                    <a:pt x="37" y="18"/>
                  </a:lnTo>
                  <a:lnTo>
                    <a:pt x="31" y="19"/>
                  </a:lnTo>
                  <a:lnTo>
                    <a:pt x="27" y="23"/>
                  </a:lnTo>
                  <a:lnTo>
                    <a:pt x="23" y="28"/>
                  </a:lnTo>
                  <a:lnTo>
                    <a:pt x="20" y="35"/>
                  </a:lnTo>
                  <a:lnTo>
                    <a:pt x="17" y="37"/>
                  </a:lnTo>
                  <a:lnTo>
                    <a:pt x="14" y="37"/>
                  </a:lnTo>
                  <a:lnTo>
                    <a:pt x="10" y="37"/>
                  </a:lnTo>
                  <a:lnTo>
                    <a:pt x="8" y="34"/>
                  </a:lnTo>
                  <a:lnTo>
                    <a:pt x="5" y="31"/>
                  </a:lnTo>
                  <a:lnTo>
                    <a:pt x="4" y="26"/>
                  </a:lnTo>
                  <a:lnTo>
                    <a:pt x="5" y="23"/>
                  </a:lnTo>
                  <a:lnTo>
                    <a:pt x="5" y="21"/>
                  </a:lnTo>
                  <a:lnTo>
                    <a:pt x="6" y="18"/>
                  </a:lnTo>
                  <a:lnTo>
                    <a:pt x="9" y="13"/>
                  </a:lnTo>
                  <a:lnTo>
                    <a:pt x="12" y="10"/>
                  </a:lnTo>
                  <a:lnTo>
                    <a:pt x="14" y="9"/>
                  </a:lnTo>
                  <a:lnTo>
                    <a:pt x="18" y="6"/>
                  </a:lnTo>
                  <a:lnTo>
                    <a:pt x="22" y="3"/>
                  </a:lnTo>
                  <a:lnTo>
                    <a:pt x="26" y="2"/>
                  </a:lnTo>
                  <a:lnTo>
                    <a:pt x="31" y="0"/>
                  </a:lnTo>
                  <a:lnTo>
                    <a:pt x="38" y="0"/>
                  </a:lnTo>
                  <a:lnTo>
                    <a:pt x="44" y="0"/>
                  </a:lnTo>
                  <a:lnTo>
                    <a:pt x="51" y="0"/>
                  </a:lnTo>
                  <a:lnTo>
                    <a:pt x="58" y="0"/>
                  </a:lnTo>
                  <a:lnTo>
                    <a:pt x="63" y="2"/>
                  </a:lnTo>
                  <a:lnTo>
                    <a:pt x="68" y="3"/>
                  </a:lnTo>
                  <a:lnTo>
                    <a:pt x="72" y="6"/>
                  </a:lnTo>
                  <a:lnTo>
                    <a:pt x="75" y="9"/>
                  </a:lnTo>
                  <a:lnTo>
                    <a:pt x="77" y="12"/>
                  </a:lnTo>
                  <a:lnTo>
                    <a:pt x="80" y="16"/>
                  </a:lnTo>
                  <a:lnTo>
                    <a:pt x="81" y="21"/>
                  </a:lnTo>
                  <a:lnTo>
                    <a:pt x="82" y="26"/>
                  </a:lnTo>
                  <a:lnTo>
                    <a:pt x="82" y="32"/>
                  </a:lnTo>
                  <a:lnTo>
                    <a:pt x="82" y="38"/>
                  </a:lnTo>
                  <a:lnTo>
                    <a:pt x="82" y="53"/>
                  </a:lnTo>
                  <a:lnTo>
                    <a:pt x="82" y="67"/>
                  </a:lnTo>
                  <a:lnTo>
                    <a:pt x="84" y="74"/>
                  </a:lnTo>
                  <a:lnTo>
                    <a:pt x="85" y="82"/>
                  </a:lnTo>
                  <a:lnTo>
                    <a:pt x="86" y="87"/>
                  </a:lnTo>
                  <a:lnTo>
                    <a:pt x="88" y="92"/>
                  </a:lnTo>
                  <a:lnTo>
                    <a:pt x="86" y="95"/>
                  </a:lnTo>
                  <a:lnTo>
                    <a:pt x="84" y="99"/>
                  </a:lnTo>
                  <a:lnTo>
                    <a:pt x="81" y="101"/>
                  </a:lnTo>
                  <a:lnTo>
                    <a:pt x="76" y="102"/>
                  </a:lnTo>
                  <a:lnTo>
                    <a:pt x="73" y="101"/>
                  </a:lnTo>
                  <a:lnTo>
                    <a:pt x="69" y="98"/>
                  </a:lnTo>
                  <a:lnTo>
                    <a:pt x="67" y="93"/>
                  </a:lnTo>
                  <a:lnTo>
                    <a:pt x="63" y="87"/>
                  </a:lnTo>
                  <a:close/>
                  <a:moveTo>
                    <a:pt x="61" y="51"/>
                  </a:moveTo>
                  <a:lnTo>
                    <a:pt x="55" y="54"/>
                  </a:lnTo>
                  <a:lnTo>
                    <a:pt x="47" y="55"/>
                  </a:lnTo>
                  <a:lnTo>
                    <a:pt x="34" y="58"/>
                  </a:lnTo>
                  <a:lnTo>
                    <a:pt x="30" y="60"/>
                  </a:lnTo>
                  <a:lnTo>
                    <a:pt x="26" y="63"/>
                  </a:lnTo>
                  <a:lnTo>
                    <a:pt x="25" y="64"/>
                  </a:lnTo>
                  <a:lnTo>
                    <a:pt x="23" y="67"/>
                  </a:lnTo>
                  <a:lnTo>
                    <a:pt x="23" y="69"/>
                  </a:lnTo>
                  <a:lnTo>
                    <a:pt x="23" y="71"/>
                  </a:lnTo>
                  <a:lnTo>
                    <a:pt x="23" y="74"/>
                  </a:lnTo>
                  <a:lnTo>
                    <a:pt x="25" y="77"/>
                  </a:lnTo>
                  <a:lnTo>
                    <a:pt x="25" y="79"/>
                  </a:lnTo>
                  <a:lnTo>
                    <a:pt x="27" y="82"/>
                  </a:lnTo>
                  <a:lnTo>
                    <a:pt x="29" y="83"/>
                  </a:lnTo>
                  <a:lnTo>
                    <a:pt x="31" y="85"/>
                  </a:lnTo>
                  <a:lnTo>
                    <a:pt x="34" y="85"/>
                  </a:lnTo>
                  <a:lnTo>
                    <a:pt x="37" y="85"/>
                  </a:lnTo>
                  <a:lnTo>
                    <a:pt x="43" y="85"/>
                  </a:lnTo>
                  <a:lnTo>
                    <a:pt x="50" y="82"/>
                  </a:lnTo>
                  <a:lnTo>
                    <a:pt x="55" y="79"/>
                  </a:lnTo>
                  <a:lnTo>
                    <a:pt x="58" y="73"/>
                  </a:lnTo>
                  <a:lnTo>
                    <a:pt x="59" y="70"/>
                  </a:lnTo>
                  <a:lnTo>
                    <a:pt x="60" y="66"/>
                  </a:lnTo>
                  <a:lnTo>
                    <a:pt x="60" y="61"/>
                  </a:lnTo>
                  <a:lnTo>
                    <a:pt x="61" y="55"/>
                  </a:lnTo>
                  <a:lnTo>
                    <a:pt x="61" y="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0" name="Freeform 34"/>
            <p:cNvSpPr>
              <a:spLocks/>
            </p:cNvSpPr>
            <p:nvPr/>
          </p:nvSpPr>
          <p:spPr bwMode="auto">
            <a:xfrm>
              <a:off x="3592" y="2207"/>
              <a:ext cx="61" cy="137"/>
            </a:xfrm>
            <a:custGeom>
              <a:avLst/>
              <a:gdLst>
                <a:gd name="T0" fmla="*/ 13 w 61"/>
                <a:gd name="T1" fmla="*/ 37 h 137"/>
                <a:gd name="T2" fmla="*/ 14 w 61"/>
                <a:gd name="T3" fmla="*/ 12 h 137"/>
                <a:gd name="T4" fmla="*/ 15 w 61"/>
                <a:gd name="T5" fmla="*/ 6 h 137"/>
                <a:gd name="T6" fmla="*/ 19 w 61"/>
                <a:gd name="T7" fmla="*/ 2 h 137"/>
                <a:gd name="T8" fmla="*/ 25 w 61"/>
                <a:gd name="T9" fmla="*/ 0 h 137"/>
                <a:gd name="T10" fmla="*/ 31 w 61"/>
                <a:gd name="T11" fmla="*/ 2 h 137"/>
                <a:gd name="T12" fmla="*/ 34 w 61"/>
                <a:gd name="T13" fmla="*/ 6 h 137"/>
                <a:gd name="T14" fmla="*/ 36 w 61"/>
                <a:gd name="T15" fmla="*/ 13 h 137"/>
                <a:gd name="T16" fmla="*/ 36 w 61"/>
                <a:gd name="T17" fmla="*/ 37 h 137"/>
                <a:gd name="T18" fmla="*/ 48 w 61"/>
                <a:gd name="T19" fmla="*/ 38 h 137"/>
                <a:gd name="T20" fmla="*/ 53 w 61"/>
                <a:gd name="T21" fmla="*/ 42 h 137"/>
                <a:gd name="T22" fmla="*/ 53 w 61"/>
                <a:gd name="T23" fmla="*/ 48 h 137"/>
                <a:gd name="T24" fmla="*/ 52 w 61"/>
                <a:gd name="T25" fmla="*/ 51 h 137"/>
                <a:gd name="T26" fmla="*/ 46 w 61"/>
                <a:gd name="T27" fmla="*/ 54 h 137"/>
                <a:gd name="T28" fmla="*/ 36 w 61"/>
                <a:gd name="T29" fmla="*/ 54 h 137"/>
                <a:gd name="T30" fmla="*/ 36 w 61"/>
                <a:gd name="T31" fmla="*/ 111 h 137"/>
                <a:gd name="T32" fmla="*/ 39 w 61"/>
                <a:gd name="T33" fmla="*/ 115 h 137"/>
                <a:gd name="T34" fmla="*/ 44 w 61"/>
                <a:gd name="T35" fmla="*/ 118 h 137"/>
                <a:gd name="T36" fmla="*/ 55 w 61"/>
                <a:gd name="T37" fmla="*/ 115 h 137"/>
                <a:gd name="T38" fmla="*/ 60 w 61"/>
                <a:gd name="T39" fmla="*/ 118 h 137"/>
                <a:gd name="T40" fmla="*/ 61 w 61"/>
                <a:gd name="T41" fmla="*/ 124 h 137"/>
                <a:gd name="T42" fmla="*/ 60 w 61"/>
                <a:gd name="T43" fmla="*/ 130 h 137"/>
                <a:gd name="T44" fmla="*/ 56 w 61"/>
                <a:gd name="T45" fmla="*/ 134 h 137"/>
                <a:gd name="T46" fmla="*/ 48 w 61"/>
                <a:gd name="T47" fmla="*/ 136 h 137"/>
                <a:gd name="T48" fmla="*/ 38 w 61"/>
                <a:gd name="T49" fmla="*/ 137 h 137"/>
                <a:gd name="T50" fmla="*/ 28 w 61"/>
                <a:gd name="T51" fmla="*/ 136 h 137"/>
                <a:gd name="T52" fmla="*/ 22 w 61"/>
                <a:gd name="T53" fmla="*/ 133 h 137"/>
                <a:gd name="T54" fmla="*/ 18 w 61"/>
                <a:gd name="T55" fmla="*/ 128 h 137"/>
                <a:gd name="T56" fmla="*/ 15 w 61"/>
                <a:gd name="T57" fmla="*/ 122 h 137"/>
                <a:gd name="T58" fmla="*/ 13 w 61"/>
                <a:gd name="T59" fmla="*/ 104 h 137"/>
                <a:gd name="T60" fmla="*/ 10 w 61"/>
                <a:gd name="T61" fmla="*/ 54 h 137"/>
                <a:gd name="T62" fmla="*/ 4 w 61"/>
                <a:gd name="T63" fmla="*/ 53 h 137"/>
                <a:gd name="T64" fmla="*/ 0 w 61"/>
                <a:gd name="T65" fmla="*/ 45 h 137"/>
                <a:gd name="T66" fmla="*/ 4 w 61"/>
                <a:gd name="T67" fmla="*/ 40 h 137"/>
                <a:gd name="T68" fmla="*/ 11 w 61"/>
                <a:gd name="T6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137">
                  <a:moveTo>
                    <a:pt x="11" y="37"/>
                  </a:moveTo>
                  <a:lnTo>
                    <a:pt x="13" y="37"/>
                  </a:lnTo>
                  <a:lnTo>
                    <a:pt x="13" y="22"/>
                  </a:lnTo>
                  <a:lnTo>
                    <a:pt x="14" y="12"/>
                  </a:lnTo>
                  <a:lnTo>
                    <a:pt x="14" y="9"/>
                  </a:lnTo>
                  <a:lnTo>
                    <a:pt x="15" y="6"/>
                  </a:lnTo>
                  <a:lnTo>
                    <a:pt x="17" y="3"/>
                  </a:lnTo>
                  <a:lnTo>
                    <a:pt x="19" y="2"/>
                  </a:lnTo>
                  <a:lnTo>
                    <a:pt x="22" y="0"/>
                  </a:lnTo>
                  <a:lnTo>
                    <a:pt x="25" y="0"/>
                  </a:lnTo>
                  <a:lnTo>
                    <a:pt x="28" y="2"/>
                  </a:lnTo>
                  <a:lnTo>
                    <a:pt x="31" y="2"/>
                  </a:lnTo>
                  <a:lnTo>
                    <a:pt x="32" y="5"/>
                  </a:lnTo>
                  <a:lnTo>
                    <a:pt x="34" y="6"/>
                  </a:lnTo>
                  <a:lnTo>
                    <a:pt x="35" y="10"/>
                  </a:lnTo>
                  <a:lnTo>
                    <a:pt x="36" y="13"/>
                  </a:lnTo>
                  <a:lnTo>
                    <a:pt x="36" y="19"/>
                  </a:lnTo>
                  <a:lnTo>
                    <a:pt x="36" y="37"/>
                  </a:lnTo>
                  <a:lnTo>
                    <a:pt x="44" y="37"/>
                  </a:lnTo>
                  <a:lnTo>
                    <a:pt x="48" y="38"/>
                  </a:lnTo>
                  <a:lnTo>
                    <a:pt x="52" y="40"/>
                  </a:lnTo>
                  <a:lnTo>
                    <a:pt x="53" y="42"/>
                  </a:lnTo>
                  <a:lnTo>
                    <a:pt x="55" y="45"/>
                  </a:lnTo>
                  <a:lnTo>
                    <a:pt x="53" y="48"/>
                  </a:lnTo>
                  <a:lnTo>
                    <a:pt x="53" y="50"/>
                  </a:lnTo>
                  <a:lnTo>
                    <a:pt x="52" y="51"/>
                  </a:lnTo>
                  <a:lnTo>
                    <a:pt x="51" y="53"/>
                  </a:lnTo>
                  <a:lnTo>
                    <a:pt x="46" y="54"/>
                  </a:lnTo>
                  <a:lnTo>
                    <a:pt x="40" y="54"/>
                  </a:lnTo>
                  <a:lnTo>
                    <a:pt x="36" y="54"/>
                  </a:lnTo>
                  <a:lnTo>
                    <a:pt x="36" y="101"/>
                  </a:lnTo>
                  <a:lnTo>
                    <a:pt x="36" y="111"/>
                  </a:lnTo>
                  <a:lnTo>
                    <a:pt x="38" y="112"/>
                  </a:lnTo>
                  <a:lnTo>
                    <a:pt x="39" y="115"/>
                  </a:lnTo>
                  <a:lnTo>
                    <a:pt x="40" y="117"/>
                  </a:lnTo>
                  <a:lnTo>
                    <a:pt x="44" y="118"/>
                  </a:lnTo>
                  <a:lnTo>
                    <a:pt x="49" y="117"/>
                  </a:lnTo>
                  <a:lnTo>
                    <a:pt x="55" y="115"/>
                  </a:lnTo>
                  <a:lnTo>
                    <a:pt x="57" y="117"/>
                  </a:lnTo>
                  <a:lnTo>
                    <a:pt x="60" y="118"/>
                  </a:lnTo>
                  <a:lnTo>
                    <a:pt x="61" y="121"/>
                  </a:lnTo>
                  <a:lnTo>
                    <a:pt x="61" y="124"/>
                  </a:lnTo>
                  <a:lnTo>
                    <a:pt x="61" y="127"/>
                  </a:lnTo>
                  <a:lnTo>
                    <a:pt x="60" y="130"/>
                  </a:lnTo>
                  <a:lnTo>
                    <a:pt x="59" y="131"/>
                  </a:lnTo>
                  <a:lnTo>
                    <a:pt x="56" y="134"/>
                  </a:lnTo>
                  <a:lnTo>
                    <a:pt x="52" y="134"/>
                  </a:lnTo>
                  <a:lnTo>
                    <a:pt x="48" y="136"/>
                  </a:lnTo>
                  <a:lnTo>
                    <a:pt x="44" y="136"/>
                  </a:lnTo>
                  <a:lnTo>
                    <a:pt x="38" y="137"/>
                  </a:lnTo>
                  <a:lnTo>
                    <a:pt x="34" y="136"/>
                  </a:lnTo>
                  <a:lnTo>
                    <a:pt x="28" y="136"/>
                  </a:lnTo>
                  <a:lnTo>
                    <a:pt x="25" y="134"/>
                  </a:lnTo>
                  <a:lnTo>
                    <a:pt x="22" y="133"/>
                  </a:lnTo>
                  <a:lnTo>
                    <a:pt x="19" y="131"/>
                  </a:lnTo>
                  <a:lnTo>
                    <a:pt x="18" y="128"/>
                  </a:lnTo>
                  <a:lnTo>
                    <a:pt x="15" y="125"/>
                  </a:lnTo>
                  <a:lnTo>
                    <a:pt x="15" y="122"/>
                  </a:lnTo>
                  <a:lnTo>
                    <a:pt x="14" y="114"/>
                  </a:lnTo>
                  <a:lnTo>
                    <a:pt x="13" y="104"/>
                  </a:lnTo>
                  <a:lnTo>
                    <a:pt x="13" y="54"/>
                  </a:lnTo>
                  <a:lnTo>
                    <a:pt x="10" y="54"/>
                  </a:lnTo>
                  <a:lnTo>
                    <a:pt x="6" y="54"/>
                  </a:lnTo>
                  <a:lnTo>
                    <a:pt x="4" y="53"/>
                  </a:lnTo>
                  <a:lnTo>
                    <a:pt x="1" y="50"/>
                  </a:lnTo>
                  <a:lnTo>
                    <a:pt x="0" y="45"/>
                  </a:lnTo>
                  <a:lnTo>
                    <a:pt x="1" y="42"/>
                  </a:lnTo>
                  <a:lnTo>
                    <a:pt x="4" y="40"/>
                  </a:lnTo>
                  <a:lnTo>
                    <a:pt x="6" y="38"/>
                  </a:lnTo>
                  <a:lnTo>
                    <a:pt x="11" y="3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1" name="Freeform 35"/>
            <p:cNvSpPr>
              <a:spLocks noEditPoints="1"/>
            </p:cNvSpPr>
            <p:nvPr/>
          </p:nvSpPr>
          <p:spPr bwMode="auto">
            <a:xfrm>
              <a:off x="3657" y="2242"/>
              <a:ext cx="85" cy="102"/>
            </a:xfrm>
            <a:custGeom>
              <a:avLst/>
              <a:gdLst>
                <a:gd name="T0" fmla="*/ 24 w 85"/>
                <a:gd name="T1" fmla="*/ 57 h 102"/>
                <a:gd name="T2" fmla="*/ 25 w 85"/>
                <a:gd name="T3" fmla="*/ 69 h 102"/>
                <a:gd name="T4" fmla="*/ 30 w 85"/>
                <a:gd name="T5" fmla="*/ 77 h 102"/>
                <a:gd name="T6" fmla="*/ 39 w 85"/>
                <a:gd name="T7" fmla="*/ 85 h 102"/>
                <a:gd name="T8" fmla="*/ 49 w 85"/>
                <a:gd name="T9" fmla="*/ 85 h 102"/>
                <a:gd name="T10" fmla="*/ 57 w 85"/>
                <a:gd name="T11" fmla="*/ 83 h 102"/>
                <a:gd name="T12" fmla="*/ 64 w 85"/>
                <a:gd name="T13" fmla="*/ 76 h 102"/>
                <a:gd name="T14" fmla="*/ 74 w 85"/>
                <a:gd name="T15" fmla="*/ 67 h 102"/>
                <a:gd name="T16" fmla="*/ 80 w 85"/>
                <a:gd name="T17" fmla="*/ 67 h 102"/>
                <a:gd name="T18" fmla="*/ 84 w 85"/>
                <a:gd name="T19" fmla="*/ 71 h 102"/>
                <a:gd name="T20" fmla="*/ 84 w 85"/>
                <a:gd name="T21" fmla="*/ 79 h 102"/>
                <a:gd name="T22" fmla="*/ 79 w 85"/>
                <a:gd name="T23" fmla="*/ 87 h 102"/>
                <a:gd name="T24" fmla="*/ 70 w 85"/>
                <a:gd name="T25" fmla="*/ 96 h 102"/>
                <a:gd name="T26" fmla="*/ 55 w 85"/>
                <a:gd name="T27" fmla="*/ 101 h 102"/>
                <a:gd name="T28" fmla="*/ 36 w 85"/>
                <a:gd name="T29" fmla="*/ 101 h 102"/>
                <a:gd name="T30" fmla="*/ 26 w 85"/>
                <a:gd name="T31" fmla="*/ 99 h 102"/>
                <a:gd name="T32" fmla="*/ 19 w 85"/>
                <a:gd name="T33" fmla="*/ 93 h 102"/>
                <a:gd name="T34" fmla="*/ 12 w 85"/>
                <a:gd name="T35" fmla="*/ 87 h 102"/>
                <a:gd name="T36" fmla="*/ 7 w 85"/>
                <a:gd name="T37" fmla="*/ 80 h 102"/>
                <a:gd name="T38" fmla="*/ 3 w 85"/>
                <a:gd name="T39" fmla="*/ 71 h 102"/>
                <a:gd name="T40" fmla="*/ 0 w 85"/>
                <a:gd name="T41" fmla="*/ 51 h 102"/>
                <a:gd name="T42" fmla="*/ 1 w 85"/>
                <a:gd name="T43" fmla="*/ 35 h 102"/>
                <a:gd name="T44" fmla="*/ 7 w 85"/>
                <a:gd name="T45" fmla="*/ 21 h 102"/>
                <a:gd name="T46" fmla="*/ 19 w 85"/>
                <a:gd name="T47" fmla="*/ 7 h 102"/>
                <a:gd name="T48" fmla="*/ 30 w 85"/>
                <a:gd name="T49" fmla="*/ 2 h 102"/>
                <a:gd name="T50" fmla="*/ 39 w 85"/>
                <a:gd name="T51" fmla="*/ 0 h 102"/>
                <a:gd name="T52" fmla="*/ 51 w 85"/>
                <a:gd name="T53" fmla="*/ 0 h 102"/>
                <a:gd name="T54" fmla="*/ 62 w 85"/>
                <a:gd name="T55" fmla="*/ 3 h 102"/>
                <a:gd name="T56" fmla="*/ 71 w 85"/>
                <a:gd name="T57" fmla="*/ 9 h 102"/>
                <a:gd name="T58" fmla="*/ 79 w 85"/>
                <a:gd name="T59" fmla="*/ 18 h 102"/>
                <a:gd name="T60" fmla="*/ 83 w 85"/>
                <a:gd name="T61" fmla="*/ 26 h 102"/>
                <a:gd name="T62" fmla="*/ 85 w 85"/>
                <a:gd name="T63" fmla="*/ 37 h 102"/>
                <a:gd name="T64" fmla="*/ 85 w 85"/>
                <a:gd name="T65" fmla="*/ 47 h 102"/>
                <a:gd name="T66" fmla="*/ 83 w 85"/>
                <a:gd name="T67" fmla="*/ 53 h 102"/>
                <a:gd name="T68" fmla="*/ 75 w 85"/>
                <a:gd name="T69" fmla="*/ 57 h 102"/>
                <a:gd name="T70" fmla="*/ 67 w 85"/>
                <a:gd name="T71" fmla="*/ 57 h 102"/>
                <a:gd name="T72" fmla="*/ 64 w 85"/>
                <a:gd name="T73" fmla="*/ 42 h 102"/>
                <a:gd name="T74" fmla="*/ 62 w 85"/>
                <a:gd name="T75" fmla="*/ 31 h 102"/>
                <a:gd name="T76" fmla="*/ 58 w 85"/>
                <a:gd name="T77" fmla="*/ 23 h 102"/>
                <a:gd name="T78" fmla="*/ 51 w 85"/>
                <a:gd name="T79" fmla="*/ 19 h 102"/>
                <a:gd name="T80" fmla="*/ 43 w 85"/>
                <a:gd name="T81" fmla="*/ 18 h 102"/>
                <a:gd name="T82" fmla="*/ 36 w 85"/>
                <a:gd name="T83" fmla="*/ 19 h 102"/>
                <a:gd name="T84" fmla="*/ 30 w 85"/>
                <a:gd name="T85" fmla="*/ 23 h 102"/>
                <a:gd name="T86" fmla="*/ 25 w 85"/>
                <a:gd name="T87" fmla="*/ 32 h 102"/>
                <a:gd name="T88" fmla="*/ 24 w 85"/>
                <a:gd name="T89"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02">
                  <a:moveTo>
                    <a:pt x="67" y="57"/>
                  </a:moveTo>
                  <a:lnTo>
                    <a:pt x="24" y="57"/>
                  </a:lnTo>
                  <a:lnTo>
                    <a:pt x="24" y="64"/>
                  </a:lnTo>
                  <a:lnTo>
                    <a:pt x="25" y="69"/>
                  </a:lnTo>
                  <a:lnTo>
                    <a:pt x="26" y="71"/>
                  </a:lnTo>
                  <a:lnTo>
                    <a:pt x="30" y="77"/>
                  </a:lnTo>
                  <a:lnTo>
                    <a:pt x="34" y="82"/>
                  </a:lnTo>
                  <a:lnTo>
                    <a:pt x="39" y="85"/>
                  </a:lnTo>
                  <a:lnTo>
                    <a:pt x="45" y="85"/>
                  </a:lnTo>
                  <a:lnTo>
                    <a:pt x="49" y="85"/>
                  </a:lnTo>
                  <a:lnTo>
                    <a:pt x="53" y="85"/>
                  </a:lnTo>
                  <a:lnTo>
                    <a:pt x="57" y="83"/>
                  </a:lnTo>
                  <a:lnTo>
                    <a:pt x="59" y="80"/>
                  </a:lnTo>
                  <a:lnTo>
                    <a:pt x="64" y="76"/>
                  </a:lnTo>
                  <a:lnTo>
                    <a:pt x="72" y="69"/>
                  </a:lnTo>
                  <a:lnTo>
                    <a:pt x="74" y="67"/>
                  </a:lnTo>
                  <a:lnTo>
                    <a:pt x="76" y="67"/>
                  </a:lnTo>
                  <a:lnTo>
                    <a:pt x="80" y="67"/>
                  </a:lnTo>
                  <a:lnTo>
                    <a:pt x="83" y="70"/>
                  </a:lnTo>
                  <a:lnTo>
                    <a:pt x="84" y="71"/>
                  </a:lnTo>
                  <a:lnTo>
                    <a:pt x="84" y="76"/>
                  </a:lnTo>
                  <a:lnTo>
                    <a:pt x="84" y="79"/>
                  </a:lnTo>
                  <a:lnTo>
                    <a:pt x="81" y="83"/>
                  </a:lnTo>
                  <a:lnTo>
                    <a:pt x="79" y="87"/>
                  </a:lnTo>
                  <a:lnTo>
                    <a:pt x="75" y="92"/>
                  </a:lnTo>
                  <a:lnTo>
                    <a:pt x="70" y="96"/>
                  </a:lnTo>
                  <a:lnTo>
                    <a:pt x="63" y="99"/>
                  </a:lnTo>
                  <a:lnTo>
                    <a:pt x="55" y="101"/>
                  </a:lnTo>
                  <a:lnTo>
                    <a:pt x="46" y="102"/>
                  </a:lnTo>
                  <a:lnTo>
                    <a:pt x="36" y="101"/>
                  </a:lnTo>
                  <a:lnTo>
                    <a:pt x="32" y="99"/>
                  </a:lnTo>
                  <a:lnTo>
                    <a:pt x="26" y="99"/>
                  </a:lnTo>
                  <a:lnTo>
                    <a:pt x="22" y="96"/>
                  </a:lnTo>
                  <a:lnTo>
                    <a:pt x="19" y="93"/>
                  </a:lnTo>
                  <a:lnTo>
                    <a:pt x="16" y="92"/>
                  </a:lnTo>
                  <a:lnTo>
                    <a:pt x="12" y="87"/>
                  </a:lnTo>
                  <a:lnTo>
                    <a:pt x="9" y="85"/>
                  </a:lnTo>
                  <a:lnTo>
                    <a:pt x="7" y="80"/>
                  </a:lnTo>
                  <a:lnTo>
                    <a:pt x="5" y="76"/>
                  </a:lnTo>
                  <a:lnTo>
                    <a:pt x="3" y="71"/>
                  </a:lnTo>
                  <a:lnTo>
                    <a:pt x="1" y="61"/>
                  </a:lnTo>
                  <a:lnTo>
                    <a:pt x="0" y="51"/>
                  </a:lnTo>
                  <a:lnTo>
                    <a:pt x="1" y="39"/>
                  </a:lnTo>
                  <a:lnTo>
                    <a:pt x="1" y="35"/>
                  </a:lnTo>
                  <a:lnTo>
                    <a:pt x="3" y="29"/>
                  </a:lnTo>
                  <a:lnTo>
                    <a:pt x="7" y="21"/>
                  </a:lnTo>
                  <a:lnTo>
                    <a:pt x="12" y="13"/>
                  </a:lnTo>
                  <a:lnTo>
                    <a:pt x="19" y="7"/>
                  </a:lnTo>
                  <a:lnTo>
                    <a:pt x="26" y="3"/>
                  </a:lnTo>
                  <a:lnTo>
                    <a:pt x="30" y="2"/>
                  </a:lnTo>
                  <a:lnTo>
                    <a:pt x="34" y="0"/>
                  </a:lnTo>
                  <a:lnTo>
                    <a:pt x="39" y="0"/>
                  </a:lnTo>
                  <a:lnTo>
                    <a:pt x="45" y="0"/>
                  </a:lnTo>
                  <a:lnTo>
                    <a:pt x="51" y="0"/>
                  </a:lnTo>
                  <a:lnTo>
                    <a:pt x="57" y="2"/>
                  </a:lnTo>
                  <a:lnTo>
                    <a:pt x="62" y="3"/>
                  </a:lnTo>
                  <a:lnTo>
                    <a:pt x="67" y="6"/>
                  </a:lnTo>
                  <a:lnTo>
                    <a:pt x="71" y="9"/>
                  </a:lnTo>
                  <a:lnTo>
                    <a:pt x="75" y="13"/>
                  </a:lnTo>
                  <a:lnTo>
                    <a:pt x="79" y="18"/>
                  </a:lnTo>
                  <a:lnTo>
                    <a:pt x="81" y="22"/>
                  </a:lnTo>
                  <a:lnTo>
                    <a:pt x="83" y="26"/>
                  </a:lnTo>
                  <a:lnTo>
                    <a:pt x="85" y="32"/>
                  </a:lnTo>
                  <a:lnTo>
                    <a:pt x="85" y="37"/>
                  </a:lnTo>
                  <a:lnTo>
                    <a:pt x="85" y="42"/>
                  </a:lnTo>
                  <a:lnTo>
                    <a:pt x="85" y="47"/>
                  </a:lnTo>
                  <a:lnTo>
                    <a:pt x="84" y="50"/>
                  </a:lnTo>
                  <a:lnTo>
                    <a:pt x="83" y="53"/>
                  </a:lnTo>
                  <a:lnTo>
                    <a:pt x="81" y="54"/>
                  </a:lnTo>
                  <a:lnTo>
                    <a:pt x="75" y="57"/>
                  </a:lnTo>
                  <a:lnTo>
                    <a:pt x="71" y="57"/>
                  </a:lnTo>
                  <a:lnTo>
                    <a:pt x="67" y="57"/>
                  </a:lnTo>
                  <a:close/>
                  <a:moveTo>
                    <a:pt x="24" y="42"/>
                  </a:moveTo>
                  <a:lnTo>
                    <a:pt x="64" y="42"/>
                  </a:lnTo>
                  <a:lnTo>
                    <a:pt x="63" y="37"/>
                  </a:lnTo>
                  <a:lnTo>
                    <a:pt x="62" y="31"/>
                  </a:lnTo>
                  <a:lnTo>
                    <a:pt x="60" y="26"/>
                  </a:lnTo>
                  <a:lnTo>
                    <a:pt x="58" y="23"/>
                  </a:lnTo>
                  <a:lnTo>
                    <a:pt x="55" y="21"/>
                  </a:lnTo>
                  <a:lnTo>
                    <a:pt x="51" y="19"/>
                  </a:lnTo>
                  <a:lnTo>
                    <a:pt x="47" y="18"/>
                  </a:lnTo>
                  <a:lnTo>
                    <a:pt x="43" y="18"/>
                  </a:lnTo>
                  <a:lnTo>
                    <a:pt x="39" y="18"/>
                  </a:lnTo>
                  <a:lnTo>
                    <a:pt x="36" y="19"/>
                  </a:lnTo>
                  <a:lnTo>
                    <a:pt x="33" y="21"/>
                  </a:lnTo>
                  <a:lnTo>
                    <a:pt x="30" y="23"/>
                  </a:lnTo>
                  <a:lnTo>
                    <a:pt x="28" y="28"/>
                  </a:lnTo>
                  <a:lnTo>
                    <a:pt x="25" y="32"/>
                  </a:lnTo>
                  <a:lnTo>
                    <a:pt x="24" y="37"/>
                  </a:lnTo>
                  <a:lnTo>
                    <a:pt x="24" y="4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2" name="Freeform 36"/>
            <p:cNvSpPr>
              <a:spLocks/>
            </p:cNvSpPr>
            <p:nvPr/>
          </p:nvSpPr>
          <p:spPr bwMode="auto">
            <a:xfrm>
              <a:off x="3762" y="2242"/>
              <a:ext cx="62" cy="102"/>
            </a:xfrm>
            <a:custGeom>
              <a:avLst/>
              <a:gdLst>
                <a:gd name="T0" fmla="*/ 22 w 62"/>
                <a:gd name="T1" fmla="*/ 66 h 102"/>
                <a:gd name="T2" fmla="*/ 22 w 62"/>
                <a:gd name="T3" fmla="*/ 86 h 102"/>
                <a:gd name="T4" fmla="*/ 22 w 62"/>
                <a:gd name="T5" fmla="*/ 90 h 102"/>
                <a:gd name="T6" fmla="*/ 21 w 62"/>
                <a:gd name="T7" fmla="*/ 93 h 102"/>
                <a:gd name="T8" fmla="*/ 21 w 62"/>
                <a:gd name="T9" fmla="*/ 96 h 102"/>
                <a:gd name="T10" fmla="*/ 18 w 62"/>
                <a:gd name="T11" fmla="*/ 98 h 102"/>
                <a:gd name="T12" fmla="*/ 17 w 62"/>
                <a:gd name="T13" fmla="*/ 99 h 102"/>
                <a:gd name="T14" fmla="*/ 16 w 62"/>
                <a:gd name="T15" fmla="*/ 101 h 102"/>
                <a:gd name="T16" fmla="*/ 11 w 62"/>
                <a:gd name="T17" fmla="*/ 102 h 102"/>
                <a:gd name="T18" fmla="*/ 7 w 62"/>
                <a:gd name="T19" fmla="*/ 101 h 102"/>
                <a:gd name="T20" fmla="*/ 4 w 62"/>
                <a:gd name="T21" fmla="*/ 99 h 102"/>
                <a:gd name="T22" fmla="*/ 3 w 62"/>
                <a:gd name="T23" fmla="*/ 98 h 102"/>
                <a:gd name="T24" fmla="*/ 1 w 62"/>
                <a:gd name="T25" fmla="*/ 96 h 102"/>
                <a:gd name="T26" fmla="*/ 0 w 62"/>
                <a:gd name="T27" fmla="*/ 93 h 102"/>
                <a:gd name="T28" fmla="*/ 0 w 62"/>
                <a:gd name="T29" fmla="*/ 90 h 102"/>
                <a:gd name="T30" fmla="*/ 0 w 62"/>
                <a:gd name="T31" fmla="*/ 86 h 102"/>
                <a:gd name="T32" fmla="*/ 0 w 62"/>
                <a:gd name="T33" fmla="*/ 16 h 102"/>
                <a:gd name="T34" fmla="*/ 0 w 62"/>
                <a:gd name="T35" fmla="*/ 12 h 102"/>
                <a:gd name="T36" fmla="*/ 0 w 62"/>
                <a:gd name="T37" fmla="*/ 9 h 102"/>
                <a:gd name="T38" fmla="*/ 1 w 62"/>
                <a:gd name="T39" fmla="*/ 6 h 102"/>
                <a:gd name="T40" fmla="*/ 3 w 62"/>
                <a:gd name="T41" fmla="*/ 3 h 102"/>
                <a:gd name="T42" fmla="*/ 4 w 62"/>
                <a:gd name="T43" fmla="*/ 2 h 102"/>
                <a:gd name="T44" fmla="*/ 5 w 62"/>
                <a:gd name="T45" fmla="*/ 0 h 102"/>
                <a:gd name="T46" fmla="*/ 8 w 62"/>
                <a:gd name="T47" fmla="*/ 0 h 102"/>
                <a:gd name="T48" fmla="*/ 11 w 62"/>
                <a:gd name="T49" fmla="*/ 0 h 102"/>
                <a:gd name="T50" fmla="*/ 13 w 62"/>
                <a:gd name="T51" fmla="*/ 0 h 102"/>
                <a:gd name="T52" fmla="*/ 16 w 62"/>
                <a:gd name="T53" fmla="*/ 0 h 102"/>
                <a:gd name="T54" fmla="*/ 17 w 62"/>
                <a:gd name="T55" fmla="*/ 2 h 102"/>
                <a:gd name="T56" fmla="*/ 18 w 62"/>
                <a:gd name="T57" fmla="*/ 3 h 102"/>
                <a:gd name="T58" fmla="*/ 21 w 62"/>
                <a:gd name="T59" fmla="*/ 9 h 102"/>
                <a:gd name="T60" fmla="*/ 21 w 62"/>
                <a:gd name="T61" fmla="*/ 15 h 102"/>
                <a:gd name="T62" fmla="*/ 25 w 62"/>
                <a:gd name="T63" fmla="*/ 9 h 102"/>
                <a:gd name="T64" fmla="*/ 30 w 62"/>
                <a:gd name="T65" fmla="*/ 3 h 102"/>
                <a:gd name="T66" fmla="*/ 32 w 62"/>
                <a:gd name="T67" fmla="*/ 2 h 102"/>
                <a:gd name="T68" fmla="*/ 35 w 62"/>
                <a:gd name="T69" fmla="*/ 0 h 102"/>
                <a:gd name="T70" fmla="*/ 38 w 62"/>
                <a:gd name="T71" fmla="*/ 0 h 102"/>
                <a:gd name="T72" fmla="*/ 41 w 62"/>
                <a:gd name="T73" fmla="*/ 0 h 102"/>
                <a:gd name="T74" fmla="*/ 49 w 62"/>
                <a:gd name="T75" fmla="*/ 0 h 102"/>
                <a:gd name="T76" fmla="*/ 51 w 62"/>
                <a:gd name="T77" fmla="*/ 2 h 102"/>
                <a:gd name="T78" fmla="*/ 55 w 62"/>
                <a:gd name="T79" fmla="*/ 3 h 102"/>
                <a:gd name="T80" fmla="*/ 58 w 62"/>
                <a:gd name="T81" fmla="*/ 6 h 102"/>
                <a:gd name="T82" fmla="*/ 60 w 62"/>
                <a:gd name="T83" fmla="*/ 7 h 102"/>
                <a:gd name="T84" fmla="*/ 62 w 62"/>
                <a:gd name="T85" fmla="*/ 10 h 102"/>
                <a:gd name="T86" fmla="*/ 62 w 62"/>
                <a:gd name="T87" fmla="*/ 13 h 102"/>
                <a:gd name="T88" fmla="*/ 62 w 62"/>
                <a:gd name="T89" fmla="*/ 18 h 102"/>
                <a:gd name="T90" fmla="*/ 59 w 62"/>
                <a:gd name="T91" fmla="*/ 22 h 102"/>
                <a:gd name="T92" fmla="*/ 56 w 62"/>
                <a:gd name="T93" fmla="*/ 23 h 102"/>
                <a:gd name="T94" fmla="*/ 52 w 62"/>
                <a:gd name="T95" fmla="*/ 25 h 102"/>
                <a:gd name="T96" fmla="*/ 47 w 62"/>
                <a:gd name="T97" fmla="*/ 23 h 102"/>
                <a:gd name="T98" fmla="*/ 42 w 62"/>
                <a:gd name="T99" fmla="*/ 22 h 102"/>
                <a:gd name="T100" fmla="*/ 38 w 62"/>
                <a:gd name="T101" fmla="*/ 22 h 102"/>
                <a:gd name="T102" fmla="*/ 34 w 62"/>
                <a:gd name="T103" fmla="*/ 22 h 102"/>
                <a:gd name="T104" fmla="*/ 30 w 62"/>
                <a:gd name="T105" fmla="*/ 23 h 102"/>
                <a:gd name="T106" fmla="*/ 28 w 62"/>
                <a:gd name="T107" fmla="*/ 28 h 102"/>
                <a:gd name="T108" fmla="*/ 25 w 62"/>
                <a:gd name="T109" fmla="*/ 32 h 102"/>
                <a:gd name="T110" fmla="*/ 24 w 62"/>
                <a:gd name="T111" fmla="*/ 39 h 102"/>
                <a:gd name="T112" fmla="*/ 22 w 62"/>
                <a:gd name="T113" fmla="*/ 47 h 102"/>
                <a:gd name="T114" fmla="*/ 22 w 62"/>
                <a:gd name="T115" fmla="*/ 55 h 102"/>
                <a:gd name="T116" fmla="*/ 22 w 62"/>
                <a:gd name="T117" fmla="*/ 6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102">
                  <a:moveTo>
                    <a:pt x="22" y="66"/>
                  </a:moveTo>
                  <a:lnTo>
                    <a:pt x="22" y="86"/>
                  </a:lnTo>
                  <a:lnTo>
                    <a:pt x="22" y="90"/>
                  </a:lnTo>
                  <a:lnTo>
                    <a:pt x="21" y="93"/>
                  </a:lnTo>
                  <a:lnTo>
                    <a:pt x="21" y="96"/>
                  </a:lnTo>
                  <a:lnTo>
                    <a:pt x="18" y="98"/>
                  </a:lnTo>
                  <a:lnTo>
                    <a:pt x="17" y="99"/>
                  </a:lnTo>
                  <a:lnTo>
                    <a:pt x="16" y="101"/>
                  </a:lnTo>
                  <a:lnTo>
                    <a:pt x="11" y="102"/>
                  </a:lnTo>
                  <a:lnTo>
                    <a:pt x="7" y="101"/>
                  </a:lnTo>
                  <a:lnTo>
                    <a:pt x="4" y="99"/>
                  </a:lnTo>
                  <a:lnTo>
                    <a:pt x="3" y="98"/>
                  </a:lnTo>
                  <a:lnTo>
                    <a:pt x="1" y="96"/>
                  </a:lnTo>
                  <a:lnTo>
                    <a:pt x="0" y="93"/>
                  </a:lnTo>
                  <a:lnTo>
                    <a:pt x="0" y="90"/>
                  </a:lnTo>
                  <a:lnTo>
                    <a:pt x="0" y="86"/>
                  </a:lnTo>
                  <a:lnTo>
                    <a:pt x="0" y="16"/>
                  </a:lnTo>
                  <a:lnTo>
                    <a:pt x="0" y="12"/>
                  </a:lnTo>
                  <a:lnTo>
                    <a:pt x="0" y="9"/>
                  </a:lnTo>
                  <a:lnTo>
                    <a:pt x="1" y="6"/>
                  </a:lnTo>
                  <a:lnTo>
                    <a:pt x="3" y="3"/>
                  </a:lnTo>
                  <a:lnTo>
                    <a:pt x="4" y="2"/>
                  </a:lnTo>
                  <a:lnTo>
                    <a:pt x="5" y="0"/>
                  </a:lnTo>
                  <a:lnTo>
                    <a:pt x="8" y="0"/>
                  </a:lnTo>
                  <a:lnTo>
                    <a:pt x="11" y="0"/>
                  </a:lnTo>
                  <a:lnTo>
                    <a:pt x="13" y="0"/>
                  </a:lnTo>
                  <a:lnTo>
                    <a:pt x="16" y="0"/>
                  </a:lnTo>
                  <a:lnTo>
                    <a:pt x="17" y="2"/>
                  </a:lnTo>
                  <a:lnTo>
                    <a:pt x="18" y="3"/>
                  </a:lnTo>
                  <a:lnTo>
                    <a:pt x="21" y="9"/>
                  </a:lnTo>
                  <a:lnTo>
                    <a:pt x="21" y="15"/>
                  </a:lnTo>
                  <a:lnTo>
                    <a:pt x="25" y="9"/>
                  </a:lnTo>
                  <a:lnTo>
                    <a:pt x="30" y="3"/>
                  </a:lnTo>
                  <a:lnTo>
                    <a:pt x="32" y="2"/>
                  </a:lnTo>
                  <a:lnTo>
                    <a:pt x="35" y="0"/>
                  </a:lnTo>
                  <a:lnTo>
                    <a:pt x="38" y="0"/>
                  </a:lnTo>
                  <a:lnTo>
                    <a:pt x="41" y="0"/>
                  </a:lnTo>
                  <a:lnTo>
                    <a:pt x="49" y="0"/>
                  </a:lnTo>
                  <a:lnTo>
                    <a:pt x="51" y="2"/>
                  </a:lnTo>
                  <a:lnTo>
                    <a:pt x="55" y="3"/>
                  </a:lnTo>
                  <a:lnTo>
                    <a:pt x="58" y="6"/>
                  </a:lnTo>
                  <a:lnTo>
                    <a:pt x="60" y="7"/>
                  </a:lnTo>
                  <a:lnTo>
                    <a:pt x="62" y="10"/>
                  </a:lnTo>
                  <a:lnTo>
                    <a:pt x="62" y="13"/>
                  </a:lnTo>
                  <a:lnTo>
                    <a:pt x="62" y="18"/>
                  </a:lnTo>
                  <a:lnTo>
                    <a:pt x="59" y="22"/>
                  </a:lnTo>
                  <a:lnTo>
                    <a:pt x="56" y="23"/>
                  </a:lnTo>
                  <a:lnTo>
                    <a:pt x="52" y="25"/>
                  </a:lnTo>
                  <a:lnTo>
                    <a:pt x="47" y="23"/>
                  </a:lnTo>
                  <a:lnTo>
                    <a:pt x="42" y="22"/>
                  </a:lnTo>
                  <a:lnTo>
                    <a:pt x="38" y="22"/>
                  </a:lnTo>
                  <a:lnTo>
                    <a:pt x="34" y="22"/>
                  </a:lnTo>
                  <a:lnTo>
                    <a:pt x="30" y="23"/>
                  </a:lnTo>
                  <a:lnTo>
                    <a:pt x="28" y="28"/>
                  </a:lnTo>
                  <a:lnTo>
                    <a:pt x="25" y="32"/>
                  </a:lnTo>
                  <a:lnTo>
                    <a:pt x="24" y="39"/>
                  </a:lnTo>
                  <a:lnTo>
                    <a:pt x="22" y="47"/>
                  </a:lnTo>
                  <a:lnTo>
                    <a:pt x="22" y="55"/>
                  </a:lnTo>
                  <a:lnTo>
                    <a:pt x="22" y="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3" name="Freeform 37"/>
            <p:cNvSpPr>
              <a:spLocks noEditPoints="1"/>
            </p:cNvSpPr>
            <p:nvPr/>
          </p:nvSpPr>
          <p:spPr bwMode="auto">
            <a:xfrm>
              <a:off x="3835" y="2206"/>
              <a:ext cx="23" cy="138"/>
            </a:xfrm>
            <a:custGeom>
              <a:avLst/>
              <a:gdLst>
                <a:gd name="T0" fmla="*/ 23 w 23"/>
                <a:gd name="T1" fmla="*/ 51 h 138"/>
                <a:gd name="T2" fmla="*/ 23 w 23"/>
                <a:gd name="T3" fmla="*/ 122 h 138"/>
                <a:gd name="T4" fmla="*/ 23 w 23"/>
                <a:gd name="T5" fmla="*/ 126 h 138"/>
                <a:gd name="T6" fmla="*/ 23 w 23"/>
                <a:gd name="T7" fmla="*/ 129 h 138"/>
                <a:gd name="T8" fmla="*/ 21 w 23"/>
                <a:gd name="T9" fmla="*/ 132 h 138"/>
                <a:gd name="T10" fmla="*/ 20 w 23"/>
                <a:gd name="T11" fmla="*/ 134 h 138"/>
                <a:gd name="T12" fmla="*/ 19 w 23"/>
                <a:gd name="T13" fmla="*/ 135 h 138"/>
                <a:gd name="T14" fmla="*/ 16 w 23"/>
                <a:gd name="T15" fmla="*/ 137 h 138"/>
                <a:gd name="T16" fmla="*/ 12 w 23"/>
                <a:gd name="T17" fmla="*/ 138 h 138"/>
                <a:gd name="T18" fmla="*/ 10 w 23"/>
                <a:gd name="T19" fmla="*/ 137 h 138"/>
                <a:gd name="T20" fmla="*/ 7 w 23"/>
                <a:gd name="T21" fmla="*/ 137 h 138"/>
                <a:gd name="T22" fmla="*/ 6 w 23"/>
                <a:gd name="T23" fmla="*/ 135 h 138"/>
                <a:gd name="T24" fmla="*/ 4 w 23"/>
                <a:gd name="T25" fmla="*/ 134 h 138"/>
                <a:gd name="T26" fmla="*/ 3 w 23"/>
                <a:gd name="T27" fmla="*/ 132 h 138"/>
                <a:gd name="T28" fmla="*/ 2 w 23"/>
                <a:gd name="T29" fmla="*/ 129 h 138"/>
                <a:gd name="T30" fmla="*/ 0 w 23"/>
                <a:gd name="T31" fmla="*/ 126 h 138"/>
                <a:gd name="T32" fmla="*/ 0 w 23"/>
                <a:gd name="T33" fmla="*/ 122 h 138"/>
                <a:gd name="T34" fmla="*/ 0 w 23"/>
                <a:gd name="T35" fmla="*/ 51 h 138"/>
                <a:gd name="T36" fmla="*/ 0 w 23"/>
                <a:gd name="T37" fmla="*/ 48 h 138"/>
                <a:gd name="T38" fmla="*/ 2 w 23"/>
                <a:gd name="T39" fmla="*/ 45 h 138"/>
                <a:gd name="T40" fmla="*/ 3 w 23"/>
                <a:gd name="T41" fmla="*/ 42 h 138"/>
                <a:gd name="T42" fmla="*/ 4 w 23"/>
                <a:gd name="T43" fmla="*/ 39 h 138"/>
                <a:gd name="T44" fmla="*/ 6 w 23"/>
                <a:gd name="T45" fmla="*/ 38 h 138"/>
                <a:gd name="T46" fmla="*/ 7 w 23"/>
                <a:gd name="T47" fmla="*/ 36 h 138"/>
                <a:gd name="T48" fmla="*/ 12 w 23"/>
                <a:gd name="T49" fmla="*/ 36 h 138"/>
                <a:gd name="T50" fmla="*/ 16 w 23"/>
                <a:gd name="T51" fmla="*/ 36 h 138"/>
                <a:gd name="T52" fmla="*/ 19 w 23"/>
                <a:gd name="T53" fmla="*/ 38 h 138"/>
                <a:gd name="T54" fmla="*/ 20 w 23"/>
                <a:gd name="T55" fmla="*/ 39 h 138"/>
                <a:gd name="T56" fmla="*/ 21 w 23"/>
                <a:gd name="T57" fmla="*/ 42 h 138"/>
                <a:gd name="T58" fmla="*/ 23 w 23"/>
                <a:gd name="T59" fmla="*/ 43 h 138"/>
                <a:gd name="T60" fmla="*/ 23 w 23"/>
                <a:gd name="T61" fmla="*/ 46 h 138"/>
                <a:gd name="T62" fmla="*/ 23 w 23"/>
                <a:gd name="T63" fmla="*/ 51 h 138"/>
                <a:gd name="T64" fmla="*/ 12 w 23"/>
                <a:gd name="T65" fmla="*/ 25 h 138"/>
                <a:gd name="T66" fmla="*/ 8 w 23"/>
                <a:gd name="T67" fmla="*/ 23 h 138"/>
                <a:gd name="T68" fmla="*/ 4 w 23"/>
                <a:gd name="T69" fmla="*/ 22 h 138"/>
                <a:gd name="T70" fmla="*/ 3 w 23"/>
                <a:gd name="T71" fmla="*/ 19 h 138"/>
                <a:gd name="T72" fmla="*/ 2 w 23"/>
                <a:gd name="T73" fmla="*/ 17 h 138"/>
                <a:gd name="T74" fmla="*/ 0 w 23"/>
                <a:gd name="T75" fmla="*/ 14 h 138"/>
                <a:gd name="T76" fmla="*/ 0 w 23"/>
                <a:gd name="T77" fmla="*/ 11 h 138"/>
                <a:gd name="T78" fmla="*/ 2 w 23"/>
                <a:gd name="T79" fmla="*/ 7 h 138"/>
                <a:gd name="T80" fmla="*/ 3 w 23"/>
                <a:gd name="T81" fmla="*/ 6 h 138"/>
                <a:gd name="T82" fmla="*/ 4 w 23"/>
                <a:gd name="T83" fmla="*/ 3 h 138"/>
                <a:gd name="T84" fmla="*/ 8 w 23"/>
                <a:gd name="T85" fmla="*/ 1 h 138"/>
                <a:gd name="T86" fmla="*/ 12 w 23"/>
                <a:gd name="T87" fmla="*/ 0 h 138"/>
                <a:gd name="T88" fmla="*/ 16 w 23"/>
                <a:gd name="T89" fmla="*/ 1 h 138"/>
                <a:gd name="T90" fmla="*/ 20 w 23"/>
                <a:gd name="T91" fmla="*/ 3 h 138"/>
                <a:gd name="T92" fmla="*/ 21 w 23"/>
                <a:gd name="T93" fmla="*/ 4 h 138"/>
                <a:gd name="T94" fmla="*/ 23 w 23"/>
                <a:gd name="T95" fmla="*/ 7 h 138"/>
                <a:gd name="T96" fmla="*/ 23 w 23"/>
                <a:gd name="T97" fmla="*/ 9 h 138"/>
                <a:gd name="T98" fmla="*/ 23 w 23"/>
                <a:gd name="T99" fmla="*/ 11 h 138"/>
                <a:gd name="T100" fmla="*/ 23 w 23"/>
                <a:gd name="T101" fmla="*/ 14 h 138"/>
                <a:gd name="T102" fmla="*/ 23 w 23"/>
                <a:gd name="T103" fmla="*/ 17 h 138"/>
                <a:gd name="T104" fmla="*/ 21 w 23"/>
                <a:gd name="T105" fmla="*/ 19 h 138"/>
                <a:gd name="T106" fmla="*/ 20 w 23"/>
                <a:gd name="T107" fmla="*/ 22 h 138"/>
                <a:gd name="T108" fmla="*/ 16 w 23"/>
                <a:gd name="T109" fmla="*/ 23 h 138"/>
                <a:gd name="T110" fmla="*/ 12 w 23"/>
                <a:gd name="T111"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 h="138">
                  <a:moveTo>
                    <a:pt x="23" y="51"/>
                  </a:moveTo>
                  <a:lnTo>
                    <a:pt x="23" y="122"/>
                  </a:lnTo>
                  <a:lnTo>
                    <a:pt x="23" y="126"/>
                  </a:lnTo>
                  <a:lnTo>
                    <a:pt x="23" y="129"/>
                  </a:lnTo>
                  <a:lnTo>
                    <a:pt x="21" y="132"/>
                  </a:lnTo>
                  <a:lnTo>
                    <a:pt x="20" y="134"/>
                  </a:lnTo>
                  <a:lnTo>
                    <a:pt x="19" y="135"/>
                  </a:lnTo>
                  <a:lnTo>
                    <a:pt x="16" y="137"/>
                  </a:lnTo>
                  <a:lnTo>
                    <a:pt x="12" y="138"/>
                  </a:lnTo>
                  <a:lnTo>
                    <a:pt x="10" y="137"/>
                  </a:lnTo>
                  <a:lnTo>
                    <a:pt x="7" y="137"/>
                  </a:lnTo>
                  <a:lnTo>
                    <a:pt x="6" y="135"/>
                  </a:lnTo>
                  <a:lnTo>
                    <a:pt x="4" y="134"/>
                  </a:lnTo>
                  <a:lnTo>
                    <a:pt x="3" y="132"/>
                  </a:lnTo>
                  <a:lnTo>
                    <a:pt x="2" y="129"/>
                  </a:lnTo>
                  <a:lnTo>
                    <a:pt x="0" y="126"/>
                  </a:lnTo>
                  <a:lnTo>
                    <a:pt x="0" y="122"/>
                  </a:lnTo>
                  <a:lnTo>
                    <a:pt x="0" y="51"/>
                  </a:lnTo>
                  <a:lnTo>
                    <a:pt x="0" y="48"/>
                  </a:lnTo>
                  <a:lnTo>
                    <a:pt x="2" y="45"/>
                  </a:lnTo>
                  <a:lnTo>
                    <a:pt x="3" y="42"/>
                  </a:lnTo>
                  <a:lnTo>
                    <a:pt x="4" y="39"/>
                  </a:lnTo>
                  <a:lnTo>
                    <a:pt x="6" y="38"/>
                  </a:lnTo>
                  <a:lnTo>
                    <a:pt x="7" y="36"/>
                  </a:lnTo>
                  <a:lnTo>
                    <a:pt x="12" y="36"/>
                  </a:lnTo>
                  <a:lnTo>
                    <a:pt x="16" y="36"/>
                  </a:lnTo>
                  <a:lnTo>
                    <a:pt x="19" y="38"/>
                  </a:lnTo>
                  <a:lnTo>
                    <a:pt x="20" y="39"/>
                  </a:lnTo>
                  <a:lnTo>
                    <a:pt x="21" y="42"/>
                  </a:lnTo>
                  <a:lnTo>
                    <a:pt x="23" y="43"/>
                  </a:lnTo>
                  <a:lnTo>
                    <a:pt x="23" y="46"/>
                  </a:lnTo>
                  <a:lnTo>
                    <a:pt x="23" y="51"/>
                  </a:lnTo>
                  <a:close/>
                  <a:moveTo>
                    <a:pt x="12" y="25"/>
                  </a:moveTo>
                  <a:lnTo>
                    <a:pt x="8" y="23"/>
                  </a:lnTo>
                  <a:lnTo>
                    <a:pt x="4" y="22"/>
                  </a:lnTo>
                  <a:lnTo>
                    <a:pt x="3" y="19"/>
                  </a:lnTo>
                  <a:lnTo>
                    <a:pt x="2" y="17"/>
                  </a:lnTo>
                  <a:lnTo>
                    <a:pt x="0" y="14"/>
                  </a:lnTo>
                  <a:lnTo>
                    <a:pt x="0" y="11"/>
                  </a:lnTo>
                  <a:lnTo>
                    <a:pt x="2" y="7"/>
                  </a:lnTo>
                  <a:lnTo>
                    <a:pt x="3" y="6"/>
                  </a:lnTo>
                  <a:lnTo>
                    <a:pt x="4" y="3"/>
                  </a:lnTo>
                  <a:lnTo>
                    <a:pt x="8" y="1"/>
                  </a:lnTo>
                  <a:lnTo>
                    <a:pt x="12" y="0"/>
                  </a:lnTo>
                  <a:lnTo>
                    <a:pt x="16" y="1"/>
                  </a:lnTo>
                  <a:lnTo>
                    <a:pt x="20" y="3"/>
                  </a:lnTo>
                  <a:lnTo>
                    <a:pt x="21" y="4"/>
                  </a:lnTo>
                  <a:lnTo>
                    <a:pt x="23" y="7"/>
                  </a:lnTo>
                  <a:lnTo>
                    <a:pt x="23" y="9"/>
                  </a:lnTo>
                  <a:lnTo>
                    <a:pt x="23" y="11"/>
                  </a:lnTo>
                  <a:lnTo>
                    <a:pt x="23" y="14"/>
                  </a:lnTo>
                  <a:lnTo>
                    <a:pt x="23" y="17"/>
                  </a:lnTo>
                  <a:lnTo>
                    <a:pt x="21" y="19"/>
                  </a:lnTo>
                  <a:lnTo>
                    <a:pt x="20" y="22"/>
                  </a:lnTo>
                  <a:lnTo>
                    <a:pt x="16" y="23"/>
                  </a:lnTo>
                  <a:lnTo>
                    <a:pt x="12"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4" name="Freeform 38"/>
            <p:cNvSpPr>
              <a:spLocks noEditPoints="1"/>
            </p:cNvSpPr>
            <p:nvPr/>
          </p:nvSpPr>
          <p:spPr bwMode="auto">
            <a:xfrm>
              <a:off x="3876" y="2242"/>
              <a:ext cx="87" cy="102"/>
            </a:xfrm>
            <a:custGeom>
              <a:avLst/>
              <a:gdLst>
                <a:gd name="T0" fmla="*/ 55 w 87"/>
                <a:gd name="T1" fmla="*/ 93 h 102"/>
                <a:gd name="T2" fmla="*/ 43 w 87"/>
                <a:gd name="T3" fmla="*/ 99 h 102"/>
                <a:gd name="T4" fmla="*/ 34 w 87"/>
                <a:gd name="T5" fmla="*/ 101 h 102"/>
                <a:gd name="T6" fmla="*/ 25 w 87"/>
                <a:gd name="T7" fmla="*/ 101 h 102"/>
                <a:gd name="T8" fmla="*/ 18 w 87"/>
                <a:gd name="T9" fmla="*/ 99 h 102"/>
                <a:gd name="T10" fmla="*/ 9 w 87"/>
                <a:gd name="T11" fmla="*/ 93 h 102"/>
                <a:gd name="T12" fmla="*/ 3 w 87"/>
                <a:gd name="T13" fmla="*/ 85 h 102"/>
                <a:gd name="T14" fmla="*/ 0 w 87"/>
                <a:gd name="T15" fmla="*/ 73 h 102"/>
                <a:gd name="T16" fmla="*/ 3 w 87"/>
                <a:gd name="T17" fmla="*/ 64 h 102"/>
                <a:gd name="T18" fmla="*/ 7 w 87"/>
                <a:gd name="T19" fmla="*/ 55 h 102"/>
                <a:gd name="T20" fmla="*/ 13 w 87"/>
                <a:gd name="T21" fmla="*/ 50 h 102"/>
                <a:gd name="T22" fmla="*/ 22 w 87"/>
                <a:gd name="T23" fmla="*/ 47 h 102"/>
                <a:gd name="T24" fmla="*/ 49 w 87"/>
                <a:gd name="T25" fmla="*/ 39 h 102"/>
                <a:gd name="T26" fmla="*/ 60 w 87"/>
                <a:gd name="T27" fmla="*/ 32 h 102"/>
                <a:gd name="T28" fmla="*/ 59 w 87"/>
                <a:gd name="T29" fmla="*/ 25 h 102"/>
                <a:gd name="T30" fmla="*/ 55 w 87"/>
                <a:gd name="T31" fmla="*/ 19 h 102"/>
                <a:gd name="T32" fmla="*/ 49 w 87"/>
                <a:gd name="T33" fmla="*/ 18 h 102"/>
                <a:gd name="T34" fmla="*/ 41 w 87"/>
                <a:gd name="T35" fmla="*/ 18 h 102"/>
                <a:gd name="T36" fmla="*/ 32 w 87"/>
                <a:gd name="T37" fmla="*/ 19 h 102"/>
                <a:gd name="T38" fmla="*/ 24 w 87"/>
                <a:gd name="T39" fmla="*/ 28 h 102"/>
                <a:gd name="T40" fmla="*/ 17 w 87"/>
                <a:gd name="T41" fmla="*/ 37 h 102"/>
                <a:gd name="T42" fmla="*/ 11 w 87"/>
                <a:gd name="T43" fmla="*/ 37 h 102"/>
                <a:gd name="T44" fmla="*/ 5 w 87"/>
                <a:gd name="T45" fmla="*/ 31 h 102"/>
                <a:gd name="T46" fmla="*/ 5 w 87"/>
                <a:gd name="T47" fmla="*/ 23 h 102"/>
                <a:gd name="T48" fmla="*/ 7 w 87"/>
                <a:gd name="T49" fmla="*/ 18 h 102"/>
                <a:gd name="T50" fmla="*/ 12 w 87"/>
                <a:gd name="T51" fmla="*/ 10 h 102"/>
                <a:gd name="T52" fmla="*/ 18 w 87"/>
                <a:gd name="T53" fmla="*/ 6 h 102"/>
                <a:gd name="T54" fmla="*/ 26 w 87"/>
                <a:gd name="T55" fmla="*/ 2 h 102"/>
                <a:gd name="T56" fmla="*/ 38 w 87"/>
                <a:gd name="T57" fmla="*/ 0 h 102"/>
                <a:gd name="T58" fmla="*/ 51 w 87"/>
                <a:gd name="T59" fmla="*/ 0 h 102"/>
                <a:gd name="T60" fmla="*/ 63 w 87"/>
                <a:gd name="T61" fmla="*/ 2 h 102"/>
                <a:gd name="T62" fmla="*/ 72 w 87"/>
                <a:gd name="T63" fmla="*/ 6 h 102"/>
                <a:gd name="T64" fmla="*/ 77 w 87"/>
                <a:gd name="T65" fmla="*/ 12 h 102"/>
                <a:gd name="T66" fmla="*/ 81 w 87"/>
                <a:gd name="T67" fmla="*/ 21 h 102"/>
                <a:gd name="T68" fmla="*/ 83 w 87"/>
                <a:gd name="T69" fmla="*/ 32 h 102"/>
                <a:gd name="T70" fmla="*/ 83 w 87"/>
                <a:gd name="T71" fmla="*/ 53 h 102"/>
                <a:gd name="T72" fmla="*/ 84 w 87"/>
                <a:gd name="T73" fmla="*/ 74 h 102"/>
                <a:gd name="T74" fmla="*/ 87 w 87"/>
                <a:gd name="T75" fmla="*/ 87 h 102"/>
                <a:gd name="T76" fmla="*/ 87 w 87"/>
                <a:gd name="T77" fmla="*/ 95 h 102"/>
                <a:gd name="T78" fmla="*/ 80 w 87"/>
                <a:gd name="T79" fmla="*/ 101 h 102"/>
                <a:gd name="T80" fmla="*/ 74 w 87"/>
                <a:gd name="T81" fmla="*/ 101 h 102"/>
                <a:gd name="T82" fmla="*/ 66 w 87"/>
                <a:gd name="T83" fmla="*/ 93 h 102"/>
                <a:gd name="T84" fmla="*/ 62 w 87"/>
                <a:gd name="T85" fmla="*/ 51 h 102"/>
                <a:gd name="T86" fmla="*/ 47 w 87"/>
                <a:gd name="T87" fmla="*/ 55 h 102"/>
                <a:gd name="T88" fmla="*/ 30 w 87"/>
                <a:gd name="T89" fmla="*/ 60 h 102"/>
                <a:gd name="T90" fmla="*/ 25 w 87"/>
                <a:gd name="T91" fmla="*/ 64 h 102"/>
                <a:gd name="T92" fmla="*/ 24 w 87"/>
                <a:gd name="T93" fmla="*/ 69 h 102"/>
                <a:gd name="T94" fmla="*/ 24 w 87"/>
                <a:gd name="T95" fmla="*/ 74 h 102"/>
                <a:gd name="T96" fmla="*/ 25 w 87"/>
                <a:gd name="T97" fmla="*/ 79 h 102"/>
                <a:gd name="T98" fmla="*/ 29 w 87"/>
                <a:gd name="T99" fmla="*/ 83 h 102"/>
                <a:gd name="T100" fmla="*/ 34 w 87"/>
                <a:gd name="T101" fmla="*/ 85 h 102"/>
                <a:gd name="T102" fmla="*/ 43 w 87"/>
                <a:gd name="T103" fmla="*/ 85 h 102"/>
                <a:gd name="T104" fmla="*/ 55 w 87"/>
                <a:gd name="T105" fmla="*/ 79 h 102"/>
                <a:gd name="T106" fmla="*/ 59 w 87"/>
                <a:gd name="T107" fmla="*/ 70 h 102"/>
                <a:gd name="T108" fmla="*/ 60 w 87"/>
                <a:gd name="T109" fmla="*/ 61 h 102"/>
                <a:gd name="T110" fmla="*/ 62 w 87"/>
                <a:gd name="T11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02">
                  <a:moveTo>
                    <a:pt x="63" y="87"/>
                  </a:moveTo>
                  <a:lnTo>
                    <a:pt x="55" y="93"/>
                  </a:lnTo>
                  <a:lnTo>
                    <a:pt x="47" y="98"/>
                  </a:lnTo>
                  <a:lnTo>
                    <a:pt x="43" y="99"/>
                  </a:lnTo>
                  <a:lnTo>
                    <a:pt x="38" y="101"/>
                  </a:lnTo>
                  <a:lnTo>
                    <a:pt x="34" y="101"/>
                  </a:lnTo>
                  <a:lnTo>
                    <a:pt x="30" y="102"/>
                  </a:lnTo>
                  <a:lnTo>
                    <a:pt x="25" y="101"/>
                  </a:lnTo>
                  <a:lnTo>
                    <a:pt x="21" y="101"/>
                  </a:lnTo>
                  <a:lnTo>
                    <a:pt x="18" y="99"/>
                  </a:lnTo>
                  <a:lnTo>
                    <a:pt x="15" y="98"/>
                  </a:lnTo>
                  <a:lnTo>
                    <a:pt x="9" y="93"/>
                  </a:lnTo>
                  <a:lnTo>
                    <a:pt x="4" y="87"/>
                  </a:lnTo>
                  <a:lnTo>
                    <a:pt x="3" y="85"/>
                  </a:lnTo>
                  <a:lnTo>
                    <a:pt x="1" y="80"/>
                  </a:lnTo>
                  <a:lnTo>
                    <a:pt x="0" y="73"/>
                  </a:lnTo>
                  <a:lnTo>
                    <a:pt x="1" y="69"/>
                  </a:lnTo>
                  <a:lnTo>
                    <a:pt x="3" y="64"/>
                  </a:lnTo>
                  <a:lnTo>
                    <a:pt x="4" y="60"/>
                  </a:lnTo>
                  <a:lnTo>
                    <a:pt x="7" y="55"/>
                  </a:lnTo>
                  <a:lnTo>
                    <a:pt x="9" y="53"/>
                  </a:lnTo>
                  <a:lnTo>
                    <a:pt x="13" y="50"/>
                  </a:lnTo>
                  <a:lnTo>
                    <a:pt x="18" y="48"/>
                  </a:lnTo>
                  <a:lnTo>
                    <a:pt x="22" y="47"/>
                  </a:lnTo>
                  <a:lnTo>
                    <a:pt x="33" y="44"/>
                  </a:lnTo>
                  <a:lnTo>
                    <a:pt x="49" y="39"/>
                  </a:lnTo>
                  <a:lnTo>
                    <a:pt x="62" y="37"/>
                  </a:lnTo>
                  <a:lnTo>
                    <a:pt x="60" y="32"/>
                  </a:lnTo>
                  <a:lnTo>
                    <a:pt x="60" y="28"/>
                  </a:lnTo>
                  <a:lnTo>
                    <a:pt x="59" y="25"/>
                  </a:lnTo>
                  <a:lnTo>
                    <a:pt x="58" y="22"/>
                  </a:lnTo>
                  <a:lnTo>
                    <a:pt x="55" y="19"/>
                  </a:lnTo>
                  <a:lnTo>
                    <a:pt x="53" y="18"/>
                  </a:lnTo>
                  <a:lnTo>
                    <a:pt x="49" y="18"/>
                  </a:lnTo>
                  <a:lnTo>
                    <a:pt x="45" y="18"/>
                  </a:lnTo>
                  <a:lnTo>
                    <a:pt x="41" y="18"/>
                  </a:lnTo>
                  <a:lnTo>
                    <a:pt x="37" y="18"/>
                  </a:lnTo>
                  <a:lnTo>
                    <a:pt x="32" y="19"/>
                  </a:lnTo>
                  <a:lnTo>
                    <a:pt x="28" y="23"/>
                  </a:lnTo>
                  <a:lnTo>
                    <a:pt x="24" y="28"/>
                  </a:lnTo>
                  <a:lnTo>
                    <a:pt x="20" y="35"/>
                  </a:lnTo>
                  <a:lnTo>
                    <a:pt x="17" y="37"/>
                  </a:lnTo>
                  <a:lnTo>
                    <a:pt x="15" y="37"/>
                  </a:lnTo>
                  <a:lnTo>
                    <a:pt x="11" y="37"/>
                  </a:lnTo>
                  <a:lnTo>
                    <a:pt x="8" y="34"/>
                  </a:lnTo>
                  <a:lnTo>
                    <a:pt x="5" y="31"/>
                  </a:lnTo>
                  <a:lnTo>
                    <a:pt x="5" y="26"/>
                  </a:lnTo>
                  <a:lnTo>
                    <a:pt x="5" y="23"/>
                  </a:lnTo>
                  <a:lnTo>
                    <a:pt x="5" y="21"/>
                  </a:lnTo>
                  <a:lnTo>
                    <a:pt x="7" y="18"/>
                  </a:lnTo>
                  <a:lnTo>
                    <a:pt x="9" y="13"/>
                  </a:lnTo>
                  <a:lnTo>
                    <a:pt x="12" y="10"/>
                  </a:lnTo>
                  <a:lnTo>
                    <a:pt x="15" y="9"/>
                  </a:lnTo>
                  <a:lnTo>
                    <a:pt x="18" y="6"/>
                  </a:lnTo>
                  <a:lnTo>
                    <a:pt x="22" y="3"/>
                  </a:lnTo>
                  <a:lnTo>
                    <a:pt x="26" y="2"/>
                  </a:lnTo>
                  <a:lnTo>
                    <a:pt x="32" y="0"/>
                  </a:lnTo>
                  <a:lnTo>
                    <a:pt x="38" y="0"/>
                  </a:lnTo>
                  <a:lnTo>
                    <a:pt x="45" y="0"/>
                  </a:lnTo>
                  <a:lnTo>
                    <a:pt x="51" y="0"/>
                  </a:lnTo>
                  <a:lnTo>
                    <a:pt x="58" y="0"/>
                  </a:lnTo>
                  <a:lnTo>
                    <a:pt x="63" y="2"/>
                  </a:lnTo>
                  <a:lnTo>
                    <a:pt x="68" y="3"/>
                  </a:lnTo>
                  <a:lnTo>
                    <a:pt x="72" y="6"/>
                  </a:lnTo>
                  <a:lnTo>
                    <a:pt x="75" y="9"/>
                  </a:lnTo>
                  <a:lnTo>
                    <a:pt x="77" y="12"/>
                  </a:lnTo>
                  <a:lnTo>
                    <a:pt x="80" y="16"/>
                  </a:lnTo>
                  <a:lnTo>
                    <a:pt x="81" y="21"/>
                  </a:lnTo>
                  <a:lnTo>
                    <a:pt x="83" y="26"/>
                  </a:lnTo>
                  <a:lnTo>
                    <a:pt x="83" y="32"/>
                  </a:lnTo>
                  <a:lnTo>
                    <a:pt x="83" y="38"/>
                  </a:lnTo>
                  <a:lnTo>
                    <a:pt x="83" y="53"/>
                  </a:lnTo>
                  <a:lnTo>
                    <a:pt x="83" y="67"/>
                  </a:lnTo>
                  <a:lnTo>
                    <a:pt x="84" y="74"/>
                  </a:lnTo>
                  <a:lnTo>
                    <a:pt x="85" y="82"/>
                  </a:lnTo>
                  <a:lnTo>
                    <a:pt x="87" y="87"/>
                  </a:lnTo>
                  <a:lnTo>
                    <a:pt x="87" y="92"/>
                  </a:lnTo>
                  <a:lnTo>
                    <a:pt x="87" y="95"/>
                  </a:lnTo>
                  <a:lnTo>
                    <a:pt x="84" y="99"/>
                  </a:lnTo>
                  <a:lnTo>
                    <a:pt x="80" y="101"/>
                  </a:lnTo>
                  <a:lnTo>
                    <a:pt x="76" y="102"/>
                  </a:lnTo>
                  <a:lnTo>
                    <a:pt x="74" y="101"/>
                  </a:lnTo>
                  <a:lnTo>
                    <a:pt x="70" y="98"/>
                  </a:lnTo>
                  <a:lnTo>
                    <a:pt x="66" y="93"/>
                  </a:lnTo>
                  <a:lnTo>
                    <a:pt x="63" y="87"/>
                  </a:lnTo>
                  <a:close/>
                  <a:moveTo>
                    <a:pt x="62" y="51"/>
                  </a:moveTo>
                  <a:lnTo>
                    <a:pt x="55" y="54"/>
                  </a:lnTo>
                  <a:lnTo>
                    <a:pt x="47" y="55"/>
                  </a:lnTo>
                  <a:lnTo>
                    <a:pt x="34" y="58"/>
                  </a:lnTo>
                  <a:lnTo>
                    <a:pt x="30" y="60"/>
                  </a:lnTo>
                  <a:lnTo>
                    <a:pt x="26" y="63"/>
                  </a:lnTo>
                  <a:lnTo>
                    <a:pt x="25" y="64"/>
                  </a:lnTo>
                  <a:lnTo>
                    <a:pt x="24" y="67"/>
                  </a:lnTo>
                  <a:lnTo>
                    <a:pt x="24" y="69"/>
                  </a:lnTo>
                  <a:lnTo>
                    <a:pt x="24" y="71"/>
                  </a:lnTo>
                  <a:lnTo>
                    <a:pt x="24" y="74"/>
                  </a:lnTo>
                  <a:lnTo>
                    <a:pt x="25" y="77"/>
                  </a:lnTo>
                  <a:lnTo>
                    <a:pt x="25" y="79"/>
                  </a:lnTo>
                  <a:lnTo>
                    <a:pt x="28" y="82"/>
                  </a:lnTo>
                  <a:lnTo>
                    <a:pt x="29" y="83"/>
                  </a:lnTo>
                  <a:lnTo>
                    <a:pt x="32" y="85"/>
                  </a:lnTo>
                  <a:lnTo>
                    <a:pt x="34" y="85"/>
                  </a:lnTo>
                  <a:lnTo>
                    <a:pt x="37" y="85"/>
                  </a:lnTo>
                  <a:lnTo>
                    <a:pt x="43" y="85"/>
                  </a:lnTo>
                  <a:lnTo>
                    <a:pt x="50" y="82"/>
                  </a:lnTo>
                  <a:lnTo>
                    <a:pt x="55" y="79"/>
                  </a:lnTo>
                  <a:lnTo>
                    <a:pt x="58" y="73"/>
                  </a:lnTo>
                  <a:lnTo>
                    <a:pt x="59" y="70"/>
                  </a:lnTo>
                  <a:lnTo>
                    <a:pt x="60" y="66"/>
                  </a:lnTo>
                  <a:lnTo>
                    <a:pt x="60" y="61"/>
                  </a:lnTo>
                  <a:lnTo>
                    <a:pt x="62" y="55"/>
                  </a:lnTo>
                  <a:lnTo>
                    <a:pt x="62" y="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5" name="Freeform 39"/>
            <p:cNvSpPr>
              <a:spLocks/>
            </p:cNvSpPr>
            <p:nvPr/>
          </p:nvSpPr>
          <p:spPr bwMode="auto">
            <a:xfrm>
              <a:off x="3982" y="2204"/>
              <a:ext cx="23" cy="140"/>
            </a:xfrm>
            <a:custGeom>
              <a:avLst/>
              <a:gdLst>
                <a:gd name="T0" fmla="*/ 0 w 23"/>
                <a:gd name="T1" fmla="*/ 124 h 140"/>
                <a:gd name="T2" fmla="*/ 0 w 23"/>
                <a:gd name="T3" fmla="*/ 16 h 140"/>
                <a:gd name="T4" fmla="*/ 0 w 23"/>
                <a:gd name="T5" fmla="*/ 12 h 140"/>
                <a:gd name="T6" fmla="*/ 0 w 23"/>
                <a:gd name="T7" fmla="*/ 9 h 140"/>
                <a:gd name="T8" fmla="*/ 2 w 23"/>
                <a:gd name="T9" fmla="*/ 6 h 140"/>
                <a:gd name="T10" fmla="*/ 3 w 23"/>
                <a:gd name="T11" fmla="*/ 5 h 140"/>
                <a:gd name="T12" fmla="*/ 4 w 23"/>
                <a:gd name="T13" fmla="*/ 3 h 140"/>
                <a:gd name="T14" fmla="*/ 7 w 23"/>
                <a:gd name="T15" fmla="*/ 2 h 140"/>
                <a:gd name="T16" fmla="*/ 9 w 23"/>
                <a:gd name="T17" fmla="*/ 0 h 140"/>
                <a:gd name="T18" fmla="*/ 11 w 23"/>
                <a:gd name="T19" fmla="*/ 0 h 140"/>
                <a:gd name="T20" fmla="*/ 13 w 23"/>
                <a:gd name="T21" fmla="*/ 0 h 140"/>
                <a:gd name="T22" fmla="*/ 16 w 23"/>
                <a:gd name="T23" fmla="*/ 2 h 140"/>
                <a:gd name="T24" fmla="*/ 17 w 23"/>
                <a:gd name="T25" fmla="*/ 3 h 140"/>
                <a:gd name="T26" fmla="*/ 20 w 23"/>
                <a:gd name="T27" fmla="*/ 5 h 140"/>
                <a:gd name="T28" fmla="*/ 21 w 23"/>
                <a:gd name="T29" fmla="*/ 6 h 140"/>
                <a:gd name="T30" fmla="*/ 21 w 23"/>
                <a:gd name="T31" fmla="*/ 9 h 140"/>
                <a:gd name="T32" fmla="*/ 23 w 23"/>
                <a:gd name="T33" fmla="*/ 12 h 140"/>
                <a:gd name="T34" fmla="*/ 23 w 23"/>
                <a:gd name="T35" fmla="*/ 16 h 140"/>
                <a:gd name="T36" fmla="*/ 23 w 23"/>
                <a:gd name="T37" fmla="*/ 124 h 140"/>
                <a:gd name="T38" fmla="*/ 23 w 23"/>
                <a:gd name="T39" fmla="*/ 128 h 140"/>
                <a:gd name="T40" fmla="*/ 21 w 23"/>
                <a:gd name="T41" fmla="*/ 131 h 140"/>
                <a:gd name="T42" fmla="*/ 21 w 23"/>
                <a:gd name="T43" fmla="*/ 134 h 140"/>
                <a:gd name="T44" fmla="*/ 20 w 23"/>
                <a:gd name="T45" fmla="*/ 136 h 140"/>
                <a:gd name="T46" fmla="*/ 17 w 23"/>
                <a:gd name="T47" fmla="*/ 137 h 140"/>
                <a:gd name="T48" fmla="*/ 16 w 23"/>
                <a:gd name="T49" fmla="*/ 139 h 140"/>
                <a:gd name="T50" fmla="*/ 11 w 23"/>
                <a:gd name="T51" fmla="*/ 140 h 140"/>
                <a:gd name="T52" fmla="*/ 9 w 23"/>
                <a:gd name="T53" fmla="*/ 139 h 140"/>
                <a:gd name="T54" fmla="*/ 7 w 23"/>
                <a:gd name="T55" fmla="*/ 139 h 140"/>
                <a:gd name="T56" fmla="*/ 6 w 23"/>
                <a:gd name="T57" fmla="*/ 137 h 140"/>
                <a:gd name="T58" fmla="*/ 3 w 23"/>
                <a:gd name="T59" fmla="*/ 136 h 140"/>
                <a:gd name="T60" fmla="*/ 2 w 23"/>
                <a:gd name="T61" fmla="*/ 134 h 140"/>
                <a:gd name="T62" fmla="*/ 0 w 23"/>
                <a:gd name="T63" fmla="*/ 131 h 140"/>
                <a:gd name="T64" fmla="*/ 0 w 23"/>
                <a:gd name="T65" fmla="*/ 128 h 140"/>
                <a:gd name="T66" fmla="*/ 0 w 23"/>
                <a:gd name="T67"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140">
                  <a:moveTo>
                    <a:pt x="0" y="124"/>
                  </a:moveTo>
                  <a:lnTo>
                    <a:pt x="0" y="16"/>
                  </a:lnTo>
                  <a:lnTo>
                    <a:pt x="0" y="12"/>
                  </a:lnTo>
                  <a:lnTo>
                    <a:pt x="0" y="9"/>
                  </a:lnTo>
                  <a:lnTo>
                    <a:pt x="2" y="6"/>
                  </a:lnTo>
                  <a:lnTo>
                    <a:pt x="3" y="5"/>
                  </a:lnTo>
                  <a:lnTo>
                    <a:pt x="4" y="3"/>
                  </a:lnTo>
                  <a:lnTo>
                    <a:pt x="7" y="2"/>
                  </a:lnTo>
                  <a:lnTo>
                    <a:pt x="9" y="0"/>
                  </a:lnTo>
                  <a:lnTo>
                    <a:pt x="11" y="0"/>
                  </a:lnTo>
                  <a:lnTo>
                    <a:pt x="13" y="0"/>
                  </a:lnTo>
                  <a:lnTo>
                    <a:pt x="16" y="2"/>
                  </a:lnTo>
                  <a:lnTo>
                    <a:pt x="17" y="3"/>
                  </a:lnTo>
                  <a:lnTo>
                    <a:pt x="20" y="5"/>
                  </a:lnTo>
                  <a:lnTo>
                    <a:pt x="21" y="6"/>
                  </a:lnTo>
                  <a:lnTo>
                    <a:pt x="21" y="9"/>
                  </a:lnTo>
                  <a:lnTo>
                    <a:pt x="23" y="12"/>
                  </a:lnTo>
                  <a:lnTo>
                    <a:pt x="23" y="16"/>
                  </a:lnTo>
                  <a:lnTo>
                    <a:pt x="23" y="124"/>
                  </a:lnTo>
                  <a:lnTo>
                    <a:pt x="23" y="128"/>
                  </a:lnTo>
                  <a:lnTo>
                    <a:pt x="21" y="131"/>
                  </a:lnTo>
                  <a:lnTo>
                    <a:pt x="21" y="134"/>
                  </a:lnTo>
                  <a:lnTo>
                    <a:pt x="20" y="136"/>
                  </a:lnTo>
                  <a:lnTo>
                    <a:pt x="17" y="137"/>
                  </a:lnTo>
                  <a:lnTo>
                    <a:pt x="16" y="139"/>
                  </a:lnTo>
                  <a:lnTo>
                    <a:pt x="11" y="140"/>
                  </a:lnTo>
                  <a:lnTo>
                    <a:pt x="9" y="139"/>
                  </a:lnTo>
                  <a:lnTo>
                    <a:pt x="7" y="139"/>
                  </a:lnTo>
                  <a:lnTo>
                    <a:pt x="6" y="137"/>
                  </a:lnTo>
                  <a:lnTo>
                    <a:pt x="3" y="136"/>
                  </a:lnTo>
                  <a:lnTo>
                    <a:pt x="2" y="134"/>
                  </a:lnTo>
                  <a:lnTo>
                    <a:pt x="0" y="131"/>
                  </a:lnTo>
                  <a:lnTo>
                    <a:pt x="0" y="128"/>
                  </a:lnTo>
                  <a:lnTo>
                    <a:pt x="0" y="1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6" name="Freeform 40"/>
            <p:cNvSpPr>
              <a:spLocks/>
            </p:cNvSpPr>
            <p:nvPr/>
          </p:nvSpPr>
          <p:spPr bwMode="auto">
            <a:xfrm>
              <a:off x="4023" y="2242"/>
              <a:ext cx="77" cy="102"/>
            </a:xfrm>
            <a:custGeom>
              <a:avLst/>
              <a:gdLst>
                <a:gd name="T0" fmla="*/ 77 w 77"/>
                <a:gd name="T1" fmla="*/ 74 h 102"/>
                <a:gd name="T2" fmla="*/ 75 w 77"/>
                <a:gd name="T3" fmla="*/ 83 h 102"/>
                <a:gd name="T4" fmla="*/ 71 w 77"/>
                <a:gd name="T5" fmla="*/ 90 h 102"/>
                <a:gd name="T6" fmla="*/ 64 w 77"/>
                <a:gd name="T7" fmla="*/ 96 h 102"/>
                <a:gd name="T8" fmla="*/ 55 w 77"/>
                <a:gd name="T9" fmla="*/ 99 h 102"/>
                <a:gd name="T10" fmla="*/ 45 w 77"/>
                <a:gd name="T11" fmla="*/ 101 h 102"/>
                <a:gd name="T12" fmla="*/ 31 w 77"/>
                <a:gd name="T13" fmla="*/ 101 h 102"/>
                <a:gd name="T14" fmla="*/ 22 w 77"/>
                <a:gd name="T15" fmla="*/ 99 h 102"/>
                <a:gd name="T16" fmla="*/ 13 w 77"/>
                <a:gd name="T17" fmla="*/ 95 h 102"/>
                <a:gd name="T18" fmla="*/ 6 w 77"/>
                <a:gd name="T19" fmla="*/ 90 h 102"/>
                <a:gd name="T20" fmla="*/ 3 w 77"/>
                <a:gd name="T21" fmla="*/ 85 h 102"/>
                <a:gd name="T22" fmla="*/ 0 w 77"/>
                <a:gd name="T23" fmla="*/ 74 h 102"/>
                <a:gd name="T24" fmla="*/ 3 w 77"/>
                <a:gd name="T25" fmla="*/ 67 h 102"/>
                <a:gd name="T26" fmla="*/ 9 w 77"/>
                <a:gd name="T27" fmla="*/ 64 h 102"/>
                <a:gd name="T28" fmla="*/ 14 w 77"/>
                <a:gd name="T29" fmla="*/ 67 h 102"/>
                <a:gd name="T30" fmla="*/ 22 w 77"/>
                <a:gd name="T31" fmla="*/ 77 h 102"/>
                <a:gd name="T32" fmla="*/ 29 w 77"/>
                <a:gd name="T33" fmla="*/ 83 h 102"/>
                <a:gd name="T34" fmla="*/ 35 w 77"/>
                <a:gd name="T35" fmla="*/ 85 h 102"/>
                <a:gd name="T36" fmla="*/ 43 w 77"/>
                <a:gd name="T37" fmla="*/ 85 h 102"/>
                <a:gd name="T38" fmla="*/ 48 w 77"/>
                <a:gd name="T39" fmla="*/ 83 h 102"/>
                <a:gd name="T40" fmla="*/ 52 w 77"/>
                <a:gd name="T41" fmla="*/ 80 h 102"/>
                <a:gd name="T42" fmla="*/ 55 w 77"/>
                <a:gd name="T43" fmla="*/ 74 h 102"/>
                <a:gd name="T44" fmla="*/ 54 w 77"/>
                <a:gd name="T45" fmla="*/ 69 h 102"/>
                <a:gd name="T46" fmla="*/ 51 w 77"/>
                <a:gd name="T47" fmla="*/ 64 h 102"/>
                <a:gd name="T48" fmla="*/ 37 w 77"/>
                <a:gd name="T49" fmla="*/ 58 h 102"/>
                <a:gd name="T50" fmla="*/ 17 w 77"/>
                <a:gd name="T51" fmla="*/ 53 h 102"/>
                <a:gd name="T52" fmla="*/ 5 w 77"/>
                <a:gd name="T53" fmla="*/ 42 h 102"/>
                <a:gd name="T54" fmla="*/ 3 w 77"/>
                <a:gd name="T55" fmla="*/ 37 h 102"/>
                <a:gd name="T56" fmla="*/ 1 w 77"/>
                <a:gd name="T57" fmla="*/ 28 h 102"/>
                <a:gd name="T58" fmla="*/ 3 w 77"/>
                <a:gd name="T59" fmla="*/ 22 h 102"/>
                <a:gd name="T60" fmla="*/ 5 w 77"/>
                <a:gd name="T61" fmla="*/ 15 h 102"/>
                <a:gd name="T62" fmla="*/ 10 w 77"/>
                <a:gd name="T63" fmla="*/ 9 h 102"/>
                <a:gd name="T64" fmla="*/ 17 w 77"/>
                <a:gd name="T65" fmla="*/ 3 h 102"/>
                <a:gd name="T66" fmla="*/ 26 w 77"/>
                <a:gd name="T67" fmla="*/ 0 h 102"/>
                <a:gd name="T68" fmla="*/ 37 w 77"/>
                <a:gd name="T69" fmla="*/ 0 h 102"/>
                <a:gd name="T70" fmla="*/ 52 w 77"/>
                <a:gd name="T71" fmla="*/ 2 h 102"/>
                <a:gd name="T72" fmla="*/ 64 w 77"/>
                <a:gd name="T73" fmla="*/ 7 h 102"/>
                <a:gd name="T74" fmla="*/ 71 w 77"/>
                <a:gd name="T75" fmla="*/ 15 h 102"/>
                <a:gd name="T76" fmla="*/ 73 w 77"/>
                <a:gd name="T77" fmla="*/ 23 h 102"/>
                <a:gd name="T78" fmla="*/ 71 w 77"/>
                <a:gd name="T79" fmla="*/ 29 h 102"/>
                <a:gd name="T80" fmla="*/ 63 w 77"/>
                <a:gd name="T81" fmla="*/ 32 h 102"/>
                <a:gd name="T82" fmla="*/ 58 w 77"/>
                <a:gd name="T83" fmla="*/ 31 h 102"/>
                <a:gd name="T84" fmla="*/ 48 w 77"/>
                <a:gd name="T85" fmla="*/ 21 h 102"/>
                <a:gd name="T86" fmla="*/ 42 w 77"/>
                <a:gd name="T87" fmla="*/ 16 h 102"/>
                <a:gd name="T88" fmla="*/ 30 w 77"/>
                <a:gd name="T89" fmla="*/ 16 h 102"/>
                <a:gd name="T90" fmla="*/ 25 w 77"/>
                <a:gd name="T91" fmla="*/ 21 h 102"/>
                <a:gd name="T92" fmla="*/ 22 w 77"/>
                <a:gd name="T93" fmla="*/ 26 h 102"/>
                <a:gd name="T94" fmla="*/ 25 w 77"/>
                <a:gd name="T95" fmla="*/ 32 h 102"/>
                <a:gd name="T96" fmla="*/ 33 w 77"/>
                <a:gd name="T97" fmla="*/ 37 h 102"/>
                <a:gd name="T98" fmla="*/ 56 w 77"/>
                <a:gd name="T99" fmla="*/ 44 h 102"/>
                <a:gd name="T100" fmla="*/ 69 w 77"/>
                <a:gd name="T101" fmla="*/ 51 h 102"/>
                <a:gd name="T102" fmla="*/ 76 w 77"/>
                <a:gd name="T103" fmla="*/ 60 h 102"/>
                <a:gd name="T104" fmla="*/ 77 w 77"/>
                <a:gd name="T105"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02">
                  <a:moveTo>
                    <a:pt x="77" y="69"/>
                  </a:moveTo>
                  <a:lnTo>
                    <a:pt x="77" y="74"/>
                  </a:lnTo>
                  <a:lnTo>
                    <a:pt x="76" y="79"/>
                  </a:lnTo>
                  <a:lnTo>
                    <a:pt x="75" y="83"/>
                  </a:lnTo>
                  <a:lnTo>
                    <a:pt x="72" y="86"/>
                  </a:lnTo>
                  <a:lnTo>
                    <a:pt x="71" y="90"/>
                  </a:lnTo>
                  <a:lnTo>
                    <a:pt x="67" y="93"/>
                  </a:lnTo>
                  <a:lnTo>
                    <a:pt x="64" y="96"/>
                  </a:lnTo>
                  <a:lnTo>
                    <a:pt x="59" y="98"/>
                  </a:lnTo>
                  <a:lnTo>
                    <a:pt x="55" y="99"/>
                  </a:lnTo>
                  <a:lnTo>
                    <a:pt x="50" y="101"/>
                  </a:lnTo>
                  <a:lnTo>
                    <a:pt x="45" y="101"/>
                  </a:lnTo>
                  <a:lnTo>
                    <a:pt x="38" y="102"/>
                  </a:lnTo>
                  <a:lnTo>
                    <a:pt x="31" y="101"/>
                  </a:lnTo>
                  <a:lnTo>
                    <a:pt x="26" y="101"/>
                  </a:lnTo>
                  <a:lnTo>
                    <a:pt x="22" y="99"/>
                  </a:lnTo>
                  <a:lnTo>
                    <a:pt x="17" y="98"/>
                  </a:lnTo>
                  <a:lnTo>
                    <a:pt x="13" y="95"/>
                  </a:lnTo>
                  <a:lnTo>
                    <a:pt x="9" y="93"/>
                  </a:lnTo>
                  <a:lnTo>
                    <a:pt x="6" y="90"/>
                  </a:lnTo>
                  <a:lnTo>
                    <a:pt x="4" y="87"/>
                  </a:lnTo>
                  <a:lnTo>
                    <a:pt x="3" y="85"/>
                  </a:lnTo>
                  <a:lnTo>
                    <a:pt x="1" y="80"/>
                  </a:lnTo>
                  <a:lnTo>
                    <a:pt x="0" y="74"/>
                  </a:lnTo>
                  <a:lnTo>
                    <a:pt x="1" y="71"/>
                  </a:lnTo>
                  <a:lnTo>
                    <a:pt x="3" y="67"/>
                  </a:lnTo>
                  <a:lnTo>
                    <a:pt x="5" y="66"/>
                  </a:lnTo>
                  <a:lnTo>
                    <a:pt x="9" y="64"/>
                  </a:lnTo>
                  <a:lnTo>
                    <a:pt x="13" y="66"/>
                  </a:lnTo>
                  <a:lnTo>
                    <a:pt x="14" y="67"/>
                  </a:lnTo>
                  <a:lnTo>
                    <a:pt x="18" y="71"/>
                  </a:lnTo>
                  <a:lnTo>
                    <a:pt x="22" y="77"/>
                  </a:lnTo>
                  <a:lnTo>
                    <a:pt x="27" y="82"/>
                  </a:lnTo>
                  <a:lnTo>
                    <a:pt x="29" y="83"/>
                  </a:lnTo>
                  <a:lnTo>
                    <a:pt x="33" y="85"/>
                  </a:lnTo>
                  <a:lnTo>
                    <a:pt x="35" y="85"/>
                  </a:lnTo>
                  <a:lnTo>
                    <a:pt x="41" y="86"/>
                  </a:lnTo>
                  <a:lnTo>
                    <a:pt x="43" y="85"/>
                  </a:lnTo>
                  <a:lnTo>
                    <a:pt x="46" y="85"/>
                  </a:lnTo>
                  <a:lnTo>
                    <a:pt x="48" y="83"/>
                  </a:lnTo>
                  <a:lnTo>
                    <a:pt x="51" y="82"/>
                  </a:lnTo>
                  <a:lnTo>
                    <a:pt x="52" y="80"/>
                  </a:lnTo>
                  <a:lnTo>
                    <a:pt x="54" y="79"/>
                  </a:lnTo>
                  <a:lnTo>
                    <a:pt x="55" y="74"/>
                  </a:lnTo>
                  <a:lnTo>
                    <a:pt x="55" y="71"/>
                  </a:lnTo>
                  <a:lnTo>
                    <a:pt x="54" y="69"/>
                  </a:lnTo>
                  <a:lnTo>
                    <a:pt x="52" y="67"/>
                  </a:lnTo>
                  <a:lnTo>
                    <a:pt x="51" y="64"/>
                  </a:lnTo>
                  <a:lnTo>
                    <a:pt x="45" y="61"/>
                  </a:lnTo>
                  <a:lnTo>
                    <a:pt x="37" y="58"/>
                  </a:lnTo>
                  <a:lnTo>
                    <a:pt x="26" y="55"/>
                  </a:lnTo>
                  <a:lnTo>
                    <a:pt x="17" y="53"/>
                  </a:lnTo>
                  <a:lnTo>
                    <a:pt x="10" y="48"/>
                  </a:lnTo>
                  <a:lnTo>
                    <a:pt x="5" y="42"/>
                  </a:lnTo>
                  <a:lnTo>
                    <a:pt x="4" y="39"/>
                  </a:lnTo>
                  <a:lnTo>
                    <a:pt x="3" y="37"/>
                  </a:lnTo>
                  <a:lnTo>
                    <a:pt x="1" y="32"/>
                  </a:lnTo>
                  <a:lnTo>
                    <a:pt x="1" y="28"/>
                  </a:lnTo>
                  <a:lnTo>
                    <a:pt x="1" y="25"/>
                  </a:lnTo>
                  <a:lnTo>
                    <a:pt x="3" y="22"/>
                  </a:lnTo>
                  <a:lnTo>
                    <a:pt x="4" y="18"/>
                  </a:lnTo>
                  <a:lnTo>
                    <a:pt x="5" y="15"/>
                  </a:lnTo>
                  <a:lnTo>
                    <a:pt x="8" y="10"/>
                  </a:lnTo>
                  <a:lnTo>
                    <a:pt x="10" y="9"/>
                  </a:lnTo>
                  <a:lnTo>
                    <a:pt x="13" y="6"/>
                  </a:lnTo>
                  <a:lnTo>
                    <a:pt x="17" y="3"/>
                  </a:lnTo>
                  <a:lnTo>
                    <a:pt x="21" y="2"/>
                  </a:lnTo>
                  <a:lnTo>
                    <a:pt x="26" y="0"/>
                  </a:lnTo>
                  <a:lnTo>
                    <a:pt x="30" y="0"/>
                  </a:lnTo>
                  <a:lnTo>
                    <a:pt x="37" y="0"/>
                  </a:lnTo>
                  <a:lnTo>
                    <a:pt x="45" y="0"/>
                  </a:lnTo>
                  <a:lnTo>
                    <a:pt x="52" y="2"/>
                  </a:lnTo>
                  <a:lnTo>
                    <a:pt x="59" y="5"/>
                  </a:lnTo>
                  <a:lnTo>
                    <a:pt x="64" y="7"/>
                  </a:lnTo>
                  <a:lnTo>
                    <a:pt x="67" y="10"/>
                  </a:lnTo>
                  <a:lnTo>
                    <a:pt x="71" y="15"/>
                  </a:lnTo>
                  <a:lnTo>
                    <a:pt x="72" y="19"/>
                  </a:lnTo>
                  <a:lnTo>
                    <a:pt x="73" y="23"/>
                  </a:lnTo>
                  <a:lnTo>
                    <a:pt x="72" y="26"/>
                  </a:lnTo>
                  <a:lnTo>
                    <a:pt x="71" y="29"/>
                  </a:lnTo>
                  <a:lnTo>
                    <a:pt x="67" y="32"/>
                  </a:lnTo>
                  <a:lnTo>
                    <a:pt x="63" y="32"/>
                  </a:lnTo>
                  <a:lnTo>
                    <a:pt x="60" y="32"/>
                  </a:lnTo>
                  <a:lnTo>
                    <a:pt x="58" y="31"/>
                  </a:lnTo>
                  <a:lnTo>
                    <a:pt x="51" y="23"/>
                  </a:lnTo>
                  <a:lnTo>
                    <a:pt x="48" y="21"/>
                  </a:lnTo>
                  <a:lnTo>
                    <a:pt x="46" y="18"/>
                  </a:lnTo>
                  <a:lnTo>
                    <a:pt x="42" y="16"/>
                  </a:lnTo>
                  <a:lnTo>
                    <a:pt x="37" y="16"/>
                  </a:lnTo>
                  <a:lnTo>
                    <a:pt x="30" y="16"/>
                  </a:lnTo>
                  <a:lnTo>
                    <a:pt x="26" y="19"/>
                  </a:lnTo>
                  <a:lnTo>
                    <a:pt x="25" y="21"/>
                  </a:lnTo>
                  <a:lnTo>
                    <a:pt x="24" y="22"/>
                  </a:lnTo>
                  <a:lnTo>
                    <a:pt x="22" y="26"/>
                  </a:lnTo>
                  <a:lnTo>
                    <a:pt x="22" y="29"/>
                  </a:lnTo>
                  <a:lnTo>
                    <a:pt x="25" y="32"/>
                  </a:lnTo>
                  <a:lnTo>
                    <a:pt x="29" y="35"/>
                  </a:lnTo>
                  <a:lnTo>
                    <a:pt x="33" y="37"/>
                  </a:lnTo>
                  <a:lnTo>
                    <a:pt x="47" y="41"/>
                  </a:lnTo>
                  <a:lnTo>
                    <a:pt x="56" y="44"/>
                  </a:lnTo>
                  <a:lnTo>
                    <a:pt x="64" y="47"/>
                  </a:lnTo>
                  <a:lnTo>
                    <a:pt x="69" y="51"/>
                  </a:lnTo>
                  <a:lnTo>
                    <a:pt x="73" y="57"/>
                  </a:lnTo>
                  <a:lnTo>
                    <a:pt x="76" y="60"/>
                  </a:lnTo>
                  <a:lnTo>
                    <a:pt x="76" y="63"/>
                  </a:lnTo>
                  <a:lnTo>
                    <a:pt x="77" y="6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6297" name="Freeform 41"/>
          <p:cNvSpPr>
            <a:spLocks/>
          </p:cNvSpPr>
          <p:nvPr/>
        </p:nvSpPr>
        <p:spPr bwMode="auto">
          <a:xfrm>
            <a:off x="5643563" y="4856163"/>
            <a:ext cx="1587"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8" name="Freeform 42"/>
          <p:cNvSpPr>
            <a:spLocks/>
          </p:cNvSpPr>
          <p:nvPr/>
        </p:nvSpPr>
        <p:spPr bwMode="auto">
          <a:xfrm>
            <a:off x="5524500" y="4910138"/>
            <a:ext cx="4763" cy="1587"/>
          </a:xfrm>
          <a:custGeom>
            <a:avLst/>
            <a:gdLst>
              <a:gd name="T0" fmla="*/ 3 w 3"/>
              <a:gd name="T1" fmla="*/ 1 h 1"/>
              <a:gd name="T2" fmla="*/ 3 w 3"/>
              <a:gd name="T3" fmla="*/ 1 h 1"/>
              <a:gd name="T4" fmla="*/ 3 w 3"/>
              <a:gd name="T5" fmla="*/ 0 h 1"/>
              <a:gd name="T6" fmla="*/ 1 w 3"/>
              <a:gd name="T7" fmla="*/ 0 h 1"/>
              <a:gd name="T8" fmla="*/ 1 w 3"/>
              <a:gd name="T9" fmla="*/ 0 h 1"/>
              <a:gd name="T10" fmla="*/ 1 w 3"/>
              <a:gd name="T11" fmla="*/ 0 h 1"/>
              <a:gd name="T12" fmla="*/ 0 w 3"/>
              <a:gd name="T13" fmla="*/ 0 h 1"/>
              <a:gd name="T14" fmla="*/ 0 w 3"/>
              <a:gd name="T15" fmla="*/ 0 h 1"/>
              <a:gd name="T16" fmla="*/ 1 w 3"/>
              <a:gd name="T17" fmla="*/ 0 h 1"/>
              <a:gd name="T18" fmla="*/ 1 w 3"/>
              <a:gd name="T19" fmla="*/ 0 h 1"/>
              <a:gd name="T20" fmla="*/ 1 w 3"/>
              <a:gd name="T21" fmla="*/ 0 h 1"/>
              <a:gd name="T22" fmla="*/ 3 w 3"/>
              <a:gd name="T23" fmla="*/ 0 h 1"/>
              <a:gd name="T24" fmla="*/ 3 w 3"/>
              <a:gd name="T25" fmla="*/ 0 h 1"/>
              <a:gd name="T26" fmla="*/ 3 w 3"/>
              <a:gd name="T27" fmla="*/ 0 h 1"/>
              <a:gd name="T28" fmla="*/ 3 w 3"/>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
                <a:moveTo>
                  <a:pt x="3" y="1"/>
                </a:moveTo>
                <a:lnTo>
                  <a:pt x="3" y="1"/>
                </a:lnTo>
                <a:lnTo>
                  <a:pt x="3" y="0"/>
                </a:lnTo>
                <a:lnTo>
                  <a:pt x="1" y="0"/>
                </a:lnTo>
                <a:lnTo>
                  <a:pt x="1" y="0"/>
                </a:lnTo>
                <a:lnTo>
                  <a:pt x="1" y="0"/>
                </a:lnTo>
                <a:lnTo>
                  <a:pt x="0" y="0"/>
                </a:lnTo>
                <a:lnTo>
                  <a:pt x="0" y="0"/>
                </a:lnTo>
                <a:lnTo>
                  <a:pt x="1" y="0"/>
                </a:lnTo>
                <a:lnTo>
                  <a:pt x="1" y="0"/>
                </a:lnTo>
                <a:lnTo>
                  <a:pt x="1" y="0"/>
                </a:lnTo>
                <a:lnTo>
                  <a:pt x="3" y="0"/>
                </a:lnTo>
                <a:lnTo>
                  <a:pt x="3" y="0"/>
                </a:lnTo>
                <a:lnTo>
                  <a:pt x="3" y="0"/>
                </a:lnTo>
                <a:lnTo>
                  <a:pt x="3" y="1"/>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299" name="Freeform 43"/>
          <p:cNvSpPr>
            <a:spLocks/>
          </p:cNvSpPr>
          <p:nvPr/>
        </p:nvSpPr>
        <p:spPr bwMode="auto">
          <a:xfrm>
            <a:off x="5524500" y="4910138"/>
            <a:ext cx="4763" cy="1587"/>
          </a:xfrm>
          <a:custGeom>
            <a:avLst/>
            <a:gdLst>
              <a:gd name="T0" fmla="*/ 3 w 3"/>
              <a:gd name="T1" fmla="*/ 1 h 1"/>
              <a:gd name="T2" fmla="*/ 3 w 3"/>
              <a:gd name="T3" fmla="*/ 1 h 1"/>
              <a:gd name="T4" fmla="*/ 3 w 3"/>
              <a:gd name="T5" fmla="*/ 0 h 1"/>
              <a:gd name="T6" fmla="*/ 1 w 3"/>
              <a:gd name="T7" fmla="*/ 0 h 1"/>
              <a:gd name="T8" fmla="*/ 1 w 3"/>
              <a:gd name="T9" fmla="*/ 0 h 1"/>
              <a:gd name="T10" fmla="*/ 1 w 3"/>
              <a:gd name="T11" fmla="*/ 0 h 1"/>
              <a:gd name="T12" fmla="*/ 0 w 3"/>
              <a:gd name="T13" fmla="*/ 0 h 1"/>
              <a:gd name="T14" fmla="*/ 0 w 3"/>
              <a:gd name="T15" fmla="*/ 0 h 1"/>
              <a:gd name="T16" fmla="*/ 1 w 3"/>
              <a:gd name="T17" fmla="*/ 0 h 1"/>
              <a:gd name="T18" fmla="*/ 1 w 3"/>
              <a:gd name="T19" fmla="*/ 0 h 1"/>
              <a:gd name="T20" fmla="*/ 1 w 3"/>
              <a:gd name="T21" fmla="*/ 0 h 1"/>
              <a:gd name="T22" fmla="*/ 3 w 3"/>
              <a:gd name="T23" fmla="*/ 0 h 1"/>
              <a:gd name="T24" fmla="*/ 3 w 3"/>
              <a:gd name="T25" fmla="*/ 0 h 1"/>
              <a:gd name="T26" fmla="*/ 3 w 3"/>
              <a:gd name="T27" fmla="*/ 0 h 1"/>
              <a:gd name="T28" fmla="*/ 3 w 3"/>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
                <a:moveTo>
                  <a:pt x="3" y="1"/>
                </a:moveTo>
                <a:lnTo>
                  <a:pt x="3" y="1"/>
                </a:lnTo>
                <a:lnTo>
                  <a:pt x="3" y="0"/>
                </a:lnTo>
                <a:lnTo>
                  <a:pt x="1" y="0"/>
                </a:lnTo>
                <a:lnTo>
                  <a:pt x="1" y="0"/>
                </a:lnTo>
                <a:lnTo>
                  <a:pt x="1" y="0"/>
                </a:lnTo>
                <a:lnTo>
                  <a:pt x="0" y="0"/>
                </a:lnTo>
                <a:lnTo>
                  <a:pt x="0" y="0"/>
                </a:lnTo>
                <a:lnTo>
                  <a:pt x="1" y="0"/>
                </a:lnTo>
                <a:lnTo>
                  <a:pt x="1" y="0"/>
                </a:lnTo>
                <a:lnTo>
                  <a:pt x="1" y="0"/>
                </a:lnTo>
                <a:lnTo>
                  <a:pt x="3" y="0"/>
                </a:lnTo>
                <a:lnTo>
                  <a:pt x="3" y="0"/>
                </a:lnTo>
                <a:lnTo>
                  <a:pt x="3" y="0"/>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6300" name="Group 44"/>
          <p:cNvGrpSpPr>
            <a:grpSpLocks/>
          </p:cNvGrpSpPr>
          <p:nvPr/>
        </p:nvGrpSpPr>
        <p:grpSpPr bwMode="auto">
          <a:xfrm>
            <a:off x="6180138" y="5829300"/>
            <a:ext cx="903287" cy="220663"/>
            <a:chOff x="3454" y="3739"/>
            <a:chExt cx="569" cy="139"/>
          </a:xfrm>
        </p:grpSpPr>
        <p:sp>
          <p:nvSpPr>
            <p:cNvPr id="96301" name="Freeform 45"/>
            <p:cNvSpPr>
              <a:spLocks/>
            </p:cNvSpPr>
            <p:nvPr/>
          </p:nvSpPr>
          <p:spPr bwMode="auto">
            <a:xfrm>
              <a:off x="3454" y="3739"/>
              <a:ext cx="85" cy="136"/>
            </a:xfrm>
            <a:custGeom>
              <a:avLst/>
              <a:gdLst>
                <a:gd name="T0" fmla="*/ 24 w 85"/>
                <a:gd name="T1" fmla="*/ 16 h 136"/>
                <a:gd name="T2" fmla="*/ 24 w 85"/>
                <a:gd name="T3" fmla="*/ 114 h 136"/>
                <a:gd name="T4" fmla="*/ 73 w 85"/>
                <a:gd name="T5" fmla="*/ 114 h 136"/>
                <a:gd name="T6" fmla="*/ 76 w 85"/>
                <a:gd name="T7" fmla="*/ 114 h 136"/>
                <a:gd name="T8" fmla="*/ 79 w 85"/>
                <a:gd name="T9" fmla="*/ 114 h 136"/>
                <a:gd name="T10" fmla="*/ 80 w 85"/>
                <a:gd name="T11" fmla="*/ 115 h 136"/>
                <a:gd name="T12" fmla="*/ 83 w 85"/>
                <a:gd name="T13" fmla="*/ 117 h 136"/>
                <a:gd name="T14" fmla="*/ 84 w 85"/>
                <a:gd name="T15" fmla="*/ 118 h 136"/>
                <a:gd name="T16" fmla="*/ 84 w 85"/>
                <a:gd name="T17" fmla="*/ 121 h 136"/>
                <a:gd name="T18" fmla="*/ 85 w 85"/>
                <a:gd name="T19" fmla="*/ 123 h 136"/>
                <a:gd name="T20" fmla="*/ 85 w 85"/>
                <a:gd name="T21" fmla="*/ 126 h 136"/>
                <a:gd name="T22" fmla="*/ 85 w 85"/>
                <a:gd name="T23" fmla="*/ 127 h 136"/>
                <a:gd name="T24" fmla="*/ 84 w 85"/>
                <a:gd name="T25" fmla="*/ 130 h 136"/>
                <a:gd name="T26" fmla="*/ 84 w 85"/>
                <a:gd name="T27" fmla="*/ 131 h 136"/>
                <a:gd name="T28" fmla="*/ 83 w 85"/>
                <a:gd name="T29" fmla="*/ 133 h 136"/>
                <a:gd name="T30" fmla="*/ 80 w 85"/>
                <a:gd name="T31" fmla="*/ 134 h 136"/>
                <a:gd name="T32" fmla="*/ 79 w 85"/>
                <a:gd name="T33" fmla="*/ 136 h 136"/>
                <a:gd name="T34" fmla="*/ 76 w 85"/>
                <a:gd name="T35" fmla="*/ 136 h 136"/>
                <a:gd name="T36" fmla="*/ 73 w 85"/>
                <a:gd name="T37" fmla="*/ 136 h 136"/>
                <a:gd name="T38" fmla="*/ 14 w 85"/>
                <a:gd name="T39" fmla="*/ 136 h 136"/>
                <a:gd name="T40" fmla="*/ 10 w 85"/>
                <a:gd name="T41" fmla="*/ 136 h 136"/>
                <a:gd name="T42" fmla="*/ 8 w 85"/>
                <a:gd name="T43" fmla="*/ 134 h 136"/>
                <a:gd name="T44" fmla="*/ 5 w 85"/>
                <a:gd name="T45" fmla="*/ 134 h 136"/>
                <a:gd name="T46" fmla="*/ 3 w 85"/>
                <a:gd name="T47" fmla="*/ 131 h 136"/>
                <a:gd name="T48" fmla="*/ 1 w 85"/>
                <a:gd name="T49" fmla="*/ 130 h 136"/>
                <a:gd name="T50" fmla="*/ 0 w 85"/>
                <a:gd name="T51" fmla="*/ 127 h 136"/>
                <a:gd name="T52" fmla="*/ 0 w 85"/>
                <a:gd name="T53" fmla="*/ 124 h 136"/>
                <a:gd name="T54" fmla="*/ 0 w 85"/>
                <a:gd name="T55" fmla="*/ 120 h 136"/>
                <a:gd name="T56" fmla="*/ 0 w 85"/>
                <a:gd name="T57" fmla="*/ 16 h 136"/>
                <a:gd name="T58" fmla="*/ 0 w 85"/>
                <a:gd name="T59" fmla="*/ 14 h 136"/>
                <a:gd name="T60" fmla="*/ 0 w 85"/>
                <a:gd name="T61" fmla="*/ 9 h 136"/>
                <a:gd name="T62" fmla="*/ 1 w 85"/>
                <a:gd name="T63" fmla="*/ 6 h 136"/>
                <a:gd name="T64" fmla="*/ 3 w 85"/>
                <a:gd name="T65" fmla="*/ 5 h 136"/>
                <a:gd name="T66" fmla="*/ 4 w 85"/>
                <a:gd name="T67" fmla="*/ 3 h 136"/>
                <a:gd name="T68" fmla="*/ 7 w 85"/>
                <a:gd name="T69" fmla="*/ 2 h 136"/>
                <a:gd name="T70" fmla="*/ 9 w 85"/>
                <a:gd name="T71" fmla="*/ 0 h 136"/>
                <a:gd name="T72" fmla="*/ 12 w 85"/>
                <a:gd name="T73" fmla="*/ 0 h 136"/>
                <a:gd name="T74" fmla="*/ 14 w 85"/>
                <a:gd name="T75" fmla="*/ 0 h 136"/>
                <a:gd name="T76" fmla="*/ 17 w 85"/>
                <a:gd name="T77" fmla="*/ 2 h 136"/>
                <a:gd name="T78" fmla="*/ 18 w 85"/>
                <a:gd name="T79" fmla="*/ 3 h 136"/>
                <a:gd name="T80" fmla="*/ 21 w 85"/>
                <a:gd name="T81" fmla="*/ 5 h 136"/>
                <a:gd name="T82" fmla="*/ 22 w 85"/>
                <a:gd name="T83" fmla="*/ 6 h 136"/>
                <a:gd name="T84" fmla="*/ 22 w 85"/>
                <a:gd name="T85" fmla="*/ 9 h 136"/>
                <a:gd name="T86" fmla="*/ 24 w 85"/>
                <a:gd name="T87" fmla="*/ 14 h 136"/>
                <a:gd name="T88" fmla="*/ 24 w 85"/>
                <a:gd name="T8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36">
                  <a:moveTo>
                    <a:pt x="24" y="16"/>
                  </a:moveTo>
                  <a:lnTo>
                    <a:pt x="24" y="114"/>
                  </a:lnTo>
                  <a:lnTo>
                    <a:pt x="73" y="114"/>
                  </a:lnTo>
                  <a:lnTo>
                    <a:pt x="76" y="114"/>
                  </a:lnTo>
                  <a:lnTo>
                    <a:pt x="79" y="114"/>
                  </a:lnTo>
                  <a:lnTo>
                    <a:pt x="80" y="115"/>
                  </a:lnTo>
                  <a:lnTo>
                    <a:pt x="83" y="117"/>
                  </a:lnTo>
                  <a:lnTo>
                    <a:pt x="84" y="118"/>
                  </a:lnTo>
                  <a:lnTo>
                    <a:pt x="84" y="121"/>
                  </a:lnTo>
                  <a:lnTo>
                    <a:pt x="85" y="123"/>
                  </a:lnTo>
                  <a:lnTo>
                    <a:pt x="85" y="126"/>
                  </a:lnTo>
                  <a:lnTo>
                    <a:pt x="85" y="127"/>
                  </a:lnTo>
                  <a:lnTo>
                    <a:pt x="84" y="130"/>
                  </a:lnTo>
                  <a:lnTo>
                    <a:pt x="84" y="131"/>
                  </a:lnTo>
                  <a:lnTo>
                    <a:pt x="83" y="133"/>
                  </a:lnTo>
                  <a:lnTo>
                    <a:pt x="80" y="134"/>
                  </a:lnTo>
                  <a:lnTo>
                    <a:pt x="79" y="136"/>
                  </a:lnTo>
                  <a:lnTo>
                    <a:pt x="76" y="136"/>
                  </a:lnTo>
                  <a:lnTo>
                    <a:pt x="73" y="136"/>
                  </a:lnTo>
                  <a:lnTo>
                    <a:pt x="14" y="136"/>
                  </a:lnTo>
                  <a:lnTo>
                    <a:pt x="10" y="136"/>
                  </a:lnTo>
                  <a:lnTo>
                    <a:pt x="8" y="134"/>
                  </a:lnTo>
                  <a:lnTo>
                    <a:pt x="5" y="134"/>
                  </a:lnTo>
                  <a:lnTo>
                    <a:pt x="3" y="131"/>
                  </a:lnTo>
                  <a:lnTo>
                    <a:pt x="1" y="130"/>
                  </a:lnTo>
                  <a:lnTo>
                    <a:pt x="0" y="127"/>
                  </a:lnTo>
                  <a:lnTo>
                    <a:pt x="0" y="124"/>
                  </a:lnTo>
                  <a:lnTo>
                    <a:pt x="0" y="120"/>
                  </a:lnTo>
                  <a:lnTo>
                    <a:pt x="0" y="16"/>
                  </a:lnTo>
                  <a:lnTo>
                    <a:pt x="0" y="14"/>
                  </a:lnTo>
                  <a:lnTo>
                    <a:pt x="0" y="9"/>
                  </a:lnTo>
                  <a:lnTo>
                    <a:pt x="1" y="6"/>
                  </a:lnTo>
                  <a:lnTo>
                    <a:pt x="3" y="5"/>
                  </a:lnTo>
                  <a:lnTo>
                    <a:pt x="4" y="3"/>
                  </a:lnTo>
                  <a:lnTo>
                    <a:pt x="7" y="2"/>
                  </a:lnTo>
                  <a:lnTo>
                    <a:pt x="9" y="0"/>
                  </a:lnTo>
                  <a:lnTo>
                    <a:pt x="12" y="0"/>
                  </a:lnTo>
                  <a:lnTo>
                    <a:pt x="14" y="0"/>
                  </a:lnTo>
                  <a:lnTo>
                    <a:pt x="17" y="2"/>
                  </a:lnTo>
                  <a:lnTo>
                    <a:pt x="18" y="3"/>
                  </a:lnTo>
                  <a:lnTo>
                    <a:pt x="21" y="5"/>
                  </a:lnTo>
                  <a:lnTo>
                    <a:pt x="22" y="6"/>
                  </a:lnTo>
                  <a:lnTo>
                    <a:pt x="22" y="9"/>
                  </a:lnTo>
                  <a:lnTo>
                    <a:pt x="24" y="14"/>
                  </a:lnTo>
                  <a:lnTo>
                    <a:pt x="24" y="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02" name="Freeform 46"/>
            <p:cNvSpPr>
              <a:spLocks noEditPoints="1"/>
            </p:cNvSpPr>
            <p:nvPr/>
          </p:nvSpPr>
          <p:spPr bwMode="auto">
            <a:xfrm>
              <a:off x="3548" y="3777"/>
              <a:ext cx="87" cy="101"/>
            </a:xfrm>
            <a:custGeom>
              <a:avLst/>
              <a:gdLst>
                <a:gd name="T0" fmla="*/ 54 w 87"/>
                <a:gd name="T1" fmla="*/ 92 h 101"/>
                <a:gd name="T2" fmla="*/ 44 w 87"/>
                <a:gd name="T3" fmla="*/ 98 h 101"/>
                <a:gd name="T4" fmla="*/ 34 w 87"/>
                <a:gd name="T5" fmla="*/ 101 h 101"/>
                <a:gd name="T6" fmla="*/ 25 w 87"/>
                <a:gd name="T7" fmla="*/ 101 h 101"/>
                <a:gd name="T8" fmla="*/ 17 w 87"/>
                <a:gd name="T9" fmla="*/ 98 h 101"/>
                <a:gd name="T10" fmla="*/ 12 w 87"/>
                <a:gd name="T11" fmla="*/ 95 h 101"/>
                <a:gd name="T12" fmla="*/ 7 w 87"/>
                <a:gd name="T13" fmla="*/ 89 h 101"/>
                <a:gd name="T14" fmla="*/ 3 w 87"/>
                <a:gd name="T15" fmla="*/ 83 h 101"/>
                <a:gd name="T16" fmla="*/ 2 w 87"/>
                <a:gd name="T17" fmla="*/ 76 h 101"/>
                <a:gd name="T18" fmla="*/ 2 w 87"/>
                <a:gd name="T19" fmla="*/ 67 h 101"/>
                <a:gd name="T20" fmla="*/ 4 w 87"/>
                <a:gd name="T21" fmla="*/ 58 h 101"/>
                <a:gd name="T22" fmla="*/ 10 w 87"/>
                <a:gd name="T23" fmla="*/ 53 h 101"/>
                <a:gd name="T24" fmla="*/ 19 w 87"/>
                <a:gd name="T25" fmla="*/ 47 h 101"/>
                <a:gd name="T26" fmla="*/ 33 w 87"/>
                <a:gd name="T27" fmla="*/ 42 h 101"/>
                <a:gd name="T28" fmla="*/ 61 w 87"/>
                <a:gd name="T29" fmla="*/ 35 h 101"/>
                <a:gd name="T30" fmla="*/ 61 w 87"/>
                <a:gd name="T31" fmla="*/ 28 h 101"/>
                <a:gd name="T32" fmla="*/ 58 w 87"/>
                <a:gd name="T33" fmla="*/ 22 h 101"/>
                <a:gd name="T34" fmla="*/ 53 w 87"/>
                <a:gd name="T35" fmla="*/ 18 h 101"/>
                <a:gd name="T36" fmla="*/ 45 w 87"/>
                <a:gd name="T37" fmla="*/ 16 h 101"/>
                <a:gd name="T38" fmla="*/ 37 w 87"/>
                <a:gd name="T39" fmla="*/ 18 h 101"/>
                <a:gd name="T40" fmla="*/ 32 w 87"/>
                <a:gd name="T41" fmla="*/ 19 h 101"/>
                <a:gd name="T42" fmla="*/ 24 w 87"/>
                <a:gd name="T43" fmla="*/ 28 h 101"/>
                <a:gd name="T44" fmla="*/ 17 w 87"/>
                <a:gd name="T45" fmla="*/ 35 h 101"/>
                <a:gd name="T46" fmla="*/ 11 w 87"/>
                <a:gd name="T47" fmla="*/ 35 h 101"/>
                <a:gd name="T48" fmla="*/ 8 w 87"/>
                <a:gd name="T49" fmla="*/ 34 h 101"/>
                <a:gd name="T50" fmla="*/ 6 w 87"/>
                <a:gd name="T51" fmla="*/ 31 h 101"/>
                <a:gd name="T52" fmla="*/ 6 w 87"/>
                <a:gd name="T53" fmla="*/ 26 h 101"/>
                <a:gd name="T54" fmla="*/ 6 w 87"/>
                <a:gd name="T55" fmla="*/ 21 h 101"/>
                <a:gd name="T56" fmla="*/ 10 w 87"/>
                <a:gd name="T57" fmla="*/ 13 h 101"/>
                <a:gd name="T58" fmla="*/ 15 w 87"/>
                <a:gd name="T59" fmla="*/ 8 h 101"/>
                <a:gd name="T60" fmla="*/ 23 w 87"/>
                <a:gd name="T61" fmla="*/ 3 h 101"/>
                <a:gd name="T62" fmla="*/ 32 w 87"/>
                <a:gd name="T63" fmla="*/ 0 h 101"/>
                <a:gd name="T64" fmla="*/ 45 w 87"/>
                <a:gd name="T65" fmla="*/ 0 h 101"/>
                <a:gd name="T66" fmla="*/ 58 w 87"/>
                <a:gd name="T67" fmla="*/ 0 h 101"/>
                <a:gd name="T68" fmla="*/ 67 w 87"/>
                <a:gd name="T69" fmla="*/ 3 h 101"/>
                <a:gd name="T70" fmla="*/ 75 w 87"/>
                <a:gd name="T71" fmla="*/ 9 h 101"/>
                <a:gd name="T72" fmla="*/ 80 w 87"/>
                <a:gd name="T73" fmla="*/ 16 h 101"/>
                <a:gd name="T74" fmla="*/ 83 w 87"/>
                <a:gd name="T75" fmla="*/ 25 h 101"/>
                <a:gd name="T76" fmla="*/ 83 w 87"/>
                <a:gd name="T77" fmla="*/ 38 h 101"/>
                <a:gd name="T78" fmla="*/ 83 w 87"/>
                <a:gd name="T79" fmla="*/ 66 h 101"/>
                <a:gd name="T80" fmla="*/ 86 w 87"/>
                <a:gd name="T81" fmla="*/ 80 h 101"/>
                <a:gd name="T82" fmla="*/ 87 w 87"/>
                <a:gd name="T83" fmla="*/ 90 h 101"/>
                <a:gd name="T84" fmla="*/ 86 w 87"/>
                <a:gd name="T85" fmla="*/ 95 h 101"/>
                <a:gd name="T86" fmla="*/ 83 w 87"/>
                <a:gd name="T87" fmla="*/ 99 h 101"/>
                <a:gd name="T88" fmla="*/ 76 w 87"/>
                <a:gd name="T89" fmla="*/ 101 h 101"/>
                <a:gd name="T90" fmla="*/ 71 w 87"/>
                <a:gd name="T91" fmla="*/ 98 h 101"/>
                <a:gd name="T92" fmla="*/ 66 w 87"/>
                <a:gd name="T93" fmla="*/ 92 h 101"/>
                <a:gd name="T94" fmla="*/ 61 w 87"/>
                <a:gd name="T95" fmla="*/ 51 h 101"/>
                <a:gd name="T96" fmla="*/ 46 w 87"/>
                <a:gd name="T97" fmla="*/ 54 h 101"/>
                <a:gd name="T98" fmla="*/ 31 w 87"/>
                <a:gd name="T99" fmla="*/ 60 h 101"/>
                <a:gd name="T100" fmla="*/ 25 w 87"/>
                <a:gd name="T101" fmla="*/ 64 h 101"/>
                <a:gd name="T102" fmla="*/ 24 w 87"/>
                <a:gd name="T103" fmla="*/ 69 h 101"/>
                <a:gd name="T104" fmla="*/ 24 w 87"/>
                <a:gd name="T105" fmla="*/ 73 h 101"/>
                <a:gd name="T106" fmla="*/ 25 w 87"/>
                <a:gd name="T107" fmla="*/ 77 h 101"/>
                <a:gd name="T108" fmla="*/ 29 w 87"/>
                <a:gd name="T109" fmla="*/ 82 h 101"/>
                <a:gd name="T110" fmla="*/ 34 w 87"/>
                <a:gd name="T111" fmla="*/ 83 h 101"/>
                <a:gd name="T112" fmla="*/ 41 w 87"/>
                <a:gd name="T113" fmla="*/ 83 h 101"/>
                <a:gd name="T114" fmla="*/ 48 w 87"/>
                <a:gd name="T115" fmla="*/ 82 h 101"/>
                <a:gd name="T116" fmla="*/ 53 w 87"/>
                <a:gd name="T117" fmla="*/ 79 h 101"/>
                <a:gd name="T118" fmla="*/ 57 w 87"/>
                <a:gd name="T119" fmla="*/ 74 h 101"/>
                <a:gd name="T120" fmla="*/ 59 w 87"/>
                <a:gd name="T121" fmla="*/ 69 h 101"/>
                <a:gd name="T122" fmla="*/ 61 w 87"/>
                <a:gd name="T123" fmla="*/ 60 h 101"/>
                <a:gd name="T124" fmla="*/ 61 w 87"/>
                <a:gd name="T125" fmla="*/ 5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 h="101">
                  <a:moveTo>
                    <a:pt x="63" y="86"/>
                  </a:moveTo>
                  <a:lnTo>
                    <a:pt x="54" y="92"/>
                  </a:lnTo>
                  <a:lnTo>
                    <a:pt x="48" y="96"/>
                  </a:lnTo>
                  <a:lnTo>
                    <a:pt x="44" y="98"/>
                  </a:lnTo>
                  <a:lnTo>
                    <a:pt x="38" y="99"/>
                  </a:lnTo>
                  <a:lnTo>
                    <a:pt x="34" y="101"/>
                  </a:lnTo>
                  <a:lnTo>
                    <a:pt x="31" y="101"/>
                  </a:lnTo>
                  <a:lnTo>
                    <a:pt x="25" y="101"/>
                  </a:lnTo>
                  <a:lnTo>
                    <a:pt x="21" y="99"/>
                  </a:lnTo>
                  <a:lnTo>
                    <a:pt x="17" y="98"/>
                  </a:lnTo>
                  <a:lnTo>
                    <a:pt x="15" y="96"/>
                  </a:lnTo>
                  <a:lnTo>
                    <a:pt x="12" y="95"/>
                  </a:lnTo>
                  <a:lnTo>
                    <a:pt x="8" y="92"/>
                  </a:lnTo>
                  <a:lnTo>
                    <a:pt x="7" y="89"/>
                  </a:lnTo>
                  <a:lnTo>
                    <a:pt x="4" y="86"/>
                  </a:lnTo>
                  <a:lnTo>
                    <a:pt x="3" y="83"/>
                  </a:lnTo>
                  <a:lnTo>
                    <a:pt x="2" y="80"/>
                  </a:lnTo>
                  <a:lnTo>
                    <a:pt x="2" y="76"/>
                  </a:lnTo>
                  <a:lnTo>
                    <a:pt x="0" y="73"/>
                  </a:lnTo>
                  <a:lnTo>
                    <a:pt x="2" y="67"/>
                  </a:lnTo>
                  <a:lnTo>
                    <a:pt x="3" y="63"/>
                  </a:lnTo>
                  <a:lnTo>
                    <a:pt x="4" y="58"/>
                  </a:lnTo>
                  <a:lnTo>
                    <a:pt x="7" y="56"/>
                  </a:lnTo>
                  <a:lnTo>
                    <a:pt x="10" y="53"/>
                  </a:lnTo>
                  <a:lnTo>
                    <a:pt x="13" y="50"/>
                  </a:lnTo>
                  <a:lnTo>
                    <a:pt x="19" y="47"/>
                  </a:lnTo>
                  <a:lnTo>
                    <a:pt x="23" y="45"/>
                  </a:lnTo>
                  <a:lnTo>
                    <a:pt x="33" y="42"/>
                  </a:lnTo>
                  <a:lnTo>
                    <a:pt x="48" y="40"/>
                  </a:lnTo>
                  <a:lnTo>
                    <a:pt x="61" y="35"/>
                  </a:lnTo>
                  <a:lnTo>
                    <a:pt x="61" y="31"/>
                  </a:lnTo>
                  <a:lnTo>
                    <a:pt x="61" y="28"/>
                  </a:lnTo>
                  <a:lnTo>
                    <a:pt x="59" y="24"/>
                  </a:lnTo>
                  <a:lnTo>
                    <a:pt x="58" y="22"/>
                  </a:lnTo>
                  <a:lnTo>
                    <a:pt x="55" y="19"/>
                  </a:lnTo>
                  <a:lnTo>
                    <a:pt x="53" y="18"/>
                  </a:lnTo>
                  <a:lnTo>
                    <a:pt x="49" y="18"/>
                  </a:lnTo>
                  <a:lnTo>
                    <a:pt x="45" y="16"/>
                  </a:lnTo>
                  <a:lnTo>
                    <a:pt x="41" y="16"/>
                  </a:lnTo>
                  <a:lnTo>
                    <a:pt x="37" y="18"/>
                  </a:lnTo>
                  <a:lnTo>
                    <a:pt x="34" y="18"/>
                  </a:lnTo>
                  <a:lnTo>
                    <a:pt x="32" y="19"/>
                  </a:lnTo>
                  <a:lnTo>
                    <a:pt x="28" y="22"/>
                  </a:lnTo>
                  <a:lnTo>
                    <a:pt x="24" y="28"/>
                  </a:lnTo>
                  <a:lnTo>
                    <a:pt x="20" y="34"/>
                  </a:lnTo>
                  <a:lnTo>
                    <a:pt x="17" y="35"/>
                  </a:lnTo>
                  <a:lnTo>
                    <a:pt x="15" y="35"/>
                  </a:lnTo>
                  <a:lnTo>
                    <a:pt x="11" y="35"/>
                  </a:lnTo>
                  <a:lnTo>
                    <a:pt x="10" y="34"/>
                  </a:lnTo>
                  <a:lnTo>
                    <a:pt x="8" y="34"/>
                  </a:lnTo>
                  <a:lnTo>
                    <a:pt x="7" y="32"/>
                  </a:lnTo>
                  <a:lnTo>
                    <a:pt x="6" y="31"/>
                  </a:lnTo>
                  <a:lnTo>
                    <a:pt x="6" y="28"/>
                  </a:lnTo>
                  <a:lnTo>
                    <a:pt x="6" y="26"/>
                  </a:lnTo>
                  <a:lnTo>
                    <a:pt x="6" y="24"/>
                  </a:lnTo>
                  <a:lnTo>
                    <a:pt x="6" y="21"/>
                  </a:lnTo>
                  <a:lnTo>
                    <a:pt x="7" y="16"/>
                  </a:lnTo>
                  <a:lnTo>
                    <a:pt x="10" y="13"/>
                  </a:lnTo>
                  <a:lnTo>
                    <a:pt x="12" y="10"/>
                  </a:lnTo>
                  <a:lnTo>
                    <a:pt x="15" y="8"/>
                  </a:lnTo>
                  <a:lnTo>
                    <a:pt x="19" y="6"/>
                  </a:lnTo>
                  <a:lnTo>
                    <a:pt x="23" y="3"/>
                  </a:lnTo>
                  <a:lnTo>
                    <a:pt x="27" y="2"/>
                  </a:lnTo>
                  <a:lnTo>
                    <a:pt x="32" y="0"/>
                  </a:lnTo>
                  <a:lnTo>
                    <a:pt x="38" y="0"/>
                  </a:lnTo>
                  <a:lnTo>
                    <a:pt x="45" y="0"/>
                  </a:lnTo>
                  <a:lnTo>
                    <a:pt x="51" y="0"/>
                  </a:lnTo>
                  <a:lnTo>
                    <a:pt x="58" y="0"/>
                  </a:lnTo>
                  <a:lnTo>
                    <a:pt x="63" y="2"/>
                  </a:lnTo>
                  <a:lnTo>
                    <a:pt x="67" y="3"/>
                  </a:lnTo>
                  <a:lnTo>
                    <a:pt x="71" y="6"/>
                  </a:lnTo>
                  <a:lnTo>
                    <a:pt x="75" y="9"/>
                  </a:lnTo>
                  <a:lnTo>
                    <a:pt x="78" y="12"/>
                  </a:lnTo>
                  <a:lnTo>
                    <a:pt x="80" y="16"/>
                  </a:lnTo>
                  <a:lnTo>
                    <a:pt x="82" y="21"/>
                  </a:lnTo>
                  <a:lnTo>
                    <a:pt x="83" y="25"/>
                  </a:lnTo>
                  <a:lnTo>
                    <a:pt x="83" y="31"/>
                  </a:lnTo>
                  <a:lnTo>
                    <a:pt x="83" y="38"/>
                  </a:lnTo>
                  <a:lnTo>
                    <a:pt x="83" y="53"/>
                  </a:lnTo>
                  <a:lnTo>
                    <a:pt x="83" y="66"/>
                  </a:lnTo>
                  <a:lnTo>
                    <a:pt x="84" y="73"/>
                  </a:lnTo>
                  <a:lnTo>
                    <a:pt x="86" y="80"/>
                  </a:lnTo>
                  <a:lnTo>
                    <a:pt x="87" y="86"/>
                  </a:lnTo>
                  <a:lnTo>
                    <a:pt x="87" y="90"/>
                  </a:lnTo>
                  <a:lnTo>
                    <a:pt x="87" y="93"/>
                  </a:lnTo>
                  <a:lnTo>
                    <a:pt x="86" y="95"/>
                  </a:lnTo>
                  <a:lnTo>
                    <a:pt x="84" y="98"/>
                  </a:lnTo>
                  <a:lnTo>
                    <a:pt x="83" y="99"/>
                  </a:lnTo>
                  <a:lnTo>
                    <a:pt x="80" y="99"/>
                  </a:lnTo>
                  <a:lnTo>
                    <a:pt x="76" y="101"/>
                  </a:lnTo>
                  <a:lnTo>
                    <a:pt x="74" y="99"/>
                  </a:lnTo>
                  <a:lnTo>
                    <a:pt x="71" y="98"/>
                  </a:lnTo>
                  <a:lnTo>
                    <a:pt x="70" y="96"/>
                  </a:lnTo>
                  <a:lnTo>
                    <a:pt x="66" y="92"/>
                  </a:lnTo>
                  <a:lnTo>
                    <a:pt x="63" y="86"/>
                  </a:lnTo>
                  <a:close/>
                  <a:moveTo>
                    <a:pt x="61" y="51"/>
                  </a:moveTo>
                  <a:lnTo>
                    <a:pt x="55" y="53"/>
                  </a:lnTo>
                  <a:lnTo>
                    <a:pt x="46" y="54"/>
                  </a:lnTo>
                  <a:lnTo>
                    <a:pt x="34" y="58"/>
                  </a:lnTo>
                  <a:lnTo>
                    <a:pt x="31" y="60"/>
                  </a:lnTo>
                  <a:lnTo>
                    <a:pt x="27" y="61"/>
                  </a:lnTo>
                  <a:lnTo>
                    <a:pt x="25" y="64"/>
                  </a:lnTo>
                  <a:lnTo>
                    <a:pt x="24" y="66"/>
                  </a:lnTo>
                  <a:lnTo>
                    <a:pt x="24" y="69"/>
                  </a:lnTo>
                  <a:lnTo>
                    <a:pt x="24" y="70"/>
                  </a:lnTo>
                  <a:lnTo>
                    <a:pt x="24" y="73"/>
                  </a:lnTo>
                  <a:lnTo>
                    <a:pt x="24" y="76"/>
                  </a:lnTo>
                  <a:lnTo>
                    <a:pt x="25" y="77"/>
                  </a:lnTo>
                  <a:lnTo>
                    <a:pt x="28" y="80"/>
                  </a:lnTo>
                  <a:lnTo>
                    <a:pt x="29" y="82"/>
                  </a:lnTo>
                  <a:lnTo>
                    <a:pt x="32" y="83"/>
                  </a:lnTo>
                  <a:lnTo>
                    <a:pt x="34" y="83"/>
                  </a:lnTo>
                  <a:lnTo>
                    <a:pt x="37" y="85"/>
                  </a:lnTo>
                  <a:lnTo>
                    <a:pt x="41" y="83"/>
                  </a:lnTo>
                  <a:lnTo>
                    <a:pt x="44" y="83"/>
                  </a:lnTo>
                  <a:lnTo>
                    <a:pt x="48" y="82"/>
                  </a:lnTo>
                  <a:lnTo>
                    <a:pt x="50" y="80"/>
                  </a:lnTo>
                  <a:lnTo>
                    <a:pt x="53" y="79"/>
                  </a:lnTo>
                  <a:lnTo>
                    <a:pt x="54" y="77"/>
                  </a:lnTo>
                  <a:lnTo>
                    <a:pt x="57" y="74"/>
                  </a:lnTo>
                  <a:lnTo>
                    <a:pt x="58" y="73"/>
                  </a:lnTo>
                  <a:lnTo>
                    <a:pt x="59" y="69"/>
                  </a:lnTo>
                  <a:lnTo>
                    <a:pt x="61" y="66"/>
                  </a:lnTo>
                  <a:lnTo>
                    <a:pt x="61" y="60"/>
                  </a:lnTo>
                  <a:lnTo>
                    <a:pt x="61" y="54"/>
                  </a:lnTo>
                  <a:lnTo>
                    <a:pt x="61" y="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03" name="Freeform 47"/>
            <p:cNvSpPr>
              <a:spLocks noEditPoints="1"/>
            </p:cNvSpPr>
            <p:nvPr/>
          </p:nvSpPr>
          <p:spPr bwMode="auto">
            <a:xfrm>
              <a:off x="3651" y="3739"/>
              <a:ext cx="87" cy="139"/>
            </a:xfrm>
            <a:custGeom>
              <a:avLst/>
              <a:gdLst>
                <a:gd name="T0" fmla="*/ 22 w 87"/>
                <a:gd name="T1" fmla="*/ 53 h 139"/>
                <a:gd name="T2" fmla="*/ 34 w 87"/>
                <a:gd name="T3" fmla="*/ 41 h 139"/>
                <a:gd name="T4" fmla="*/ 42 w 87"/>
                <a:gd name="T5" fmla="*/ 38 h 139"/>
                <a:gd name="T6" fmla="*/ 51 w 87"/>
                <a:gd name="T7" fmla="*/ 38 h 139"/>
                <a:gd name="T8" fmla="*/ 61 w 87"/>
                <a:gd name="T9" fmla="*/ 40 h 139"/>
                <a:gd name="T10" fmla="*/ 70 w 87"/>
                <a:gd name="T11" fmla="*/ 44 h 139"/>
                <a:gd name="T12" fmla="*/ 78 w 87"/>
                <a:gd name="T13" fmla="*/ 51 h 139"/>
                <a:gd name="T14" fmla="*/ 84 w 87"/>
                <a:gd name="T15" fmla="*/ 60 h 139"/>
                <a:gd name="T16" fmla="*/ 87 w 87"/>
                <a:gd name="T17" fmla="*/ 73 h 139"/>
                <a:gd name="T18" fmla="*/ 87 w 87"/>
                <a:gd name="T19" fmla="*/ 86 h 139"/>
                <a:gd name="T20" fmla="*/ 87 w 87"/>
                <a:gd name="T21" fmla="*/ 98 h 139"/>
                <a:gd name="T22" fmla="*/ 86 w 87"/>
                <a:gd name="T23" fmla="*/ 108 h 139"/>
                <a:gd name="T24" fmla="*/ 82 w 87"/>
                <a:gd name="T25" fmla="*/ 117 h 139"/>
                <a:gd name="T26" fmla="*/ 78 w 87"/>
                <a:gd name="T27" fmla="*/ 124 h 139"/>
                <a:gd name="T28" fmla="*/ 73 w 87"/>
                <a:gd name="T29" fmla="*/ 130 h 139"/>
                <a:gd name="T30" fmla="*/ 66 w 87"/>
                <a:gd name="T31" fmla="*/ 134 h 139"/>
                <a:gd name="T32" fmla="*/ 59 w 87"/>
                <a:gd name="T33" fmla="*/ 137 h 139"/>
                <a:gd name="T34" fmla="*/ 51 w 87"/>
                <a:gd name="T35" fmla="*/ 139 h 139"/>
                <a:gd name="T36" fmla="*/ 40 w 87"/>
                <a:gd name="T37" fmla="*/ 137 h 139"/>
                <a:gd name="T38" fmla="*/ 32 w 87"/>
                <a:gd name="T39" fmla="*/ 133 h 139"/>
                <a:gd name="T40" fmla="*/ 22 w 87"/>
                <a:gd name="T41" fmla="*/ 121 h 139"/>
                <a:gd name="T42" fmla="*/ 21 w 87"/>
                <a:gd name="T43" fmla="*/ 127 h 139"/>
                <a:gd name="T44" fmla="*/ 19 w 87"/>
                <a:gd name="T45" fmla="*/ 133 h 139"/>
                <a:gd name="T46" fmla="*/ 17 w 87"/>
                <a:gd name="T47" fmla="*/ 136 h 139"/>
                <a:gd name="T48" fmla="*/ 13 w 87"/>
                <a:gd name="T49" fmla="*/ 139 h 139"/>
                <a:gd name="T50" fmla="*/ 9 w 87"/>
                <a:gd name="T51" fmla="*/ 139 h 139"/>
                <a:gd name="T52" fmla="*/ 5 w 87"/>
                <a:gd name="T53" fmla="*/ 136 h 139"/>
                <a:gd name="T54" fmla="*/ 2 w 87"/>
                <a:gd name="T55" fmla="*/ 133 h 139"/>
                <a:gd name="T56" fmla="*/ 1 w 87"/>
                <a:gd name="T57" fmla="*/ 127 h 139"/>
                <a:gd name="T58" fmla="*/ 0 w 87"/>
                <a:gd name="T59" fmla="*/ 16 h 139"/>
                <a:gd name="T60" fmla="*/ 1 w 87"/>
                <a:gd name="T61" fmla="*/ 9 h 139"/>
                <a:gd name="T62" fmla="*/ 4 w 87"/>
                <a:gd name="T63" fmla="*/ 5 h 139"/>
                <a:gd name="T64" fmla="*/ 6 w 87"/>
                <a:gd name="T65" fmla="*/ 2 h 139"/>
                <a:gd name="T66" fmla="*/ 10 w 87"/>
                <a:gd name="T67" fmla="*/ 0 h 139"/>
                <a:gd name="T68" fmla="*/ 15 w 87"/>
                <a:gd name="T69" fmla="*/ 2 h 139"/>
                <a:gd name="T70" fmla="*/ 18 w 87"/>
                <a:gd name="T71" fmla="*/ 5 h 139"/>
                <a:gd name="T72" fmla="*/ 21 w 87"/>
                <a:gd name="T73" fmla="*/ 9 h 139"/>
                <a:gd name="T74" fmla="*/ 22 w 87"/>
                <a:gd name="T75" fmla="*/ 15 h 139"/>
                <a:gd name="T76" fmla="*/ 23 w 87"/>
                <a:gd name="T77" fmla="*/ 95 h 139"/>
                <a:gd name="T78" fmla="*/ 26 w 87"/>
                <a:gd name="T79" fmla="*/ 107 h 139"/>
                <a:gd name="T80" fmla="*/ 32 w 87"/>
                <a:gd name="T81" fmla="*/ 115 h 139"/>
                <a:gd name="T82" fmla="*/ 40 w 87"/>
                <a:gd name="T83" fmla="*/ 118 h 139"/>
                <a:gd name="T84" fmla="*/ 48 w 87"/>
                <a:gd name="T85" fmla="*/ 118 h 139"/>
                <a:gd name="T86" fmla="*/ 56 w 87"/>
                <a:gd name="T87" fmla="*/ 114 h 139"/>
                <a:gd name="T88" fmla="*/ 63 w 87"/>
                <a:gd name="T89" fmla="*/ 107 h 139"/>
                <a:gd name="T90" fmla="*/ 65 w 87"/>
                <a:gd name="T91" fmla="*/ 95 h 139"/>
                <a:gd name="T92" fmla="*/ 65 w 87"/>
                <a:gd name="T93" fmla="*/ 83 h 139"/>
                <a:gd name="T94" fmla="*/ 64 w 87"/>
                <a:gd name="T95" fmla="*/ 75 h 139"/>
                <a:gd name="T96" fmla="*/ 61 w 87"/>
                <a:gd name="T97" fmla="*/ 67 h 139"/>
                <a:gd name="T98" fmla="*/ 57 w 87"/>
                <a:gd name="T99" fmla="*/ 62 h 139"/>
                <a:gd name="T100" fmla="*/ 53 w 87"/>
                <a:gd name="T101" fmla="*/ 59 h 139"/>
                <a:gd name="T102" fmla="*/ 48 w 87"/>
                <a:gd name="T103" fmla="*/ 56 h 139"/>
                <a:gd name="T104" fmla="*/ 42 w 87"/>
                <a:gd name="T105" fmla="*/ 56 h 139"/>
                <a:gd name="T106" fmla="*/ 36 w 87"/>
                <a:gd name="T107" fmla="*/ 59 h 139"/>
                <a:gd name="T108" fmla="*/ 31 w 87"/>
                <a:gd name="T109" fmla="*/ 62 h 139"/>
                <a:gd name="T110" fmla="*/ 27 w 87"/>
                <a:gd name="T111" fmla="*/ 67 h 139"/>
                <a:gd name="T112" fmla="*/ 25 w 87"/>
                <a:gd name="T113" fmla="*/ 75 h 139"/>
                <a:gd name="T114" fmla="*/ 23 w 87"/>
                <a:gd name="T115" fmla="*/ 8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 h="139">
                  <a:moveTo>
                    <a:pt x="22" y="15"/>
                  </a:moveTo>
                  <a:lnTo>
                    <a:pt x="22" y="53"/>
                  </a:lnTo>
                  <a:lnTo>
                    <a:pt x="27" y="46"/>
                  </a:lnTo>
                  <a:lnTo>
                    <a:pt x="34" y="41"/>
                  </a:lnTo>
                  <a:lnTo>
                    <a:pt x="38" y="40"/>
                  </a:lnTo>
                  <a:lnTo>
                    <a:pt x="42" y="38"/>
                  </a:lnTo>
                  <a:lnTo>
                    <a:pt x="45" y="38"/>
                  </a:lnTo>
                  <a:lnTo>
                    <a:pt x="51" y="38"/>
                  </a:lnTo>
                  <a:lnTo>
                    <a:pt x="56" y="38"/>
                  </a:lnTo>
                  <a:lnTo>
                    <a:pt x="61" y="40"/>
                  </a:lnTo>
                  <a:lnTo>
                    <a:pt x="66" y="41"/>
                  </a:lnTo>
                  <a:lnTo>
                    <a:pt x="70" y="44"/>
                  </a:lnTo>
                  <a:lnTo>
                    <a:pt x="74" y="47"/>
                  </a:lnTo>
                  <a:lnTo>
                    <a:pt x="78" y="51"/>
                  </a:lnTo>
                  <a:lnTo>
                    <a:pt x="81" y="56"/>
                  </a:lnTo>
                  <a:lnTo>
                    <a:pt x="84" y="60"/>
                  </a:lnTo>
                  <a:lnTo>
                    <a:pt x="85" y="66"/>
                  </a:lnTo>
                  <a:lnTo>
                    <a:pt x="87" y="73"/>
                  </a:lnTo>
                  <a:lnTo>
                    <a:pt x="87" y="79"/>
                  </a:lnTo>
                  <a:lnTo>
                    <a:pt x="87" y="86"/>
                  </a:lnTo>
                  <a:lnTo>
                    <a:pt x="87" y="92"/>
                  </a:lnTo>
                  <a:lnTo>
                    <a:pt x="87" y="98"/>
                  </a:lnTo>
                  <a:lnTo>
                    <a:pt x="86" y="102"/>
                  </a:lnTo>
                  <a:lnTo>
                    <a:pt x="86" y="108"/>
                  </a:lnTo>
                  <a:lnTo>
                    <a:pt x="84" y="112"/>
                  </a:lnTo>
                  <a:lnTo>
                    <a:pt x="82" y="117"/>
                  </a:lnTo>
                  <a:lnTo>
                    <a:pt x="81" y="120"/>
                  </a:lnTo>
                  <a:lnTo>
                    <a:pt x="78" y="124"/>
                  </a:lnTo>
                  <a:lnTo>
                    <a:pt x="76" y="127"/>
                  </a:lnTo>
                  <a:lnTo>
                    <a:pt x="73" y="130"/>
                  </a:lnTo>
                  <a:lnTo>
                    <a:pt x="69" y="133"/>
                  </a:lnTo>
                  <a:lnTo>
                    <a:pt x="66" y="134"/>
                  </a:lnTo>
                  <a:lnTo>
                    <a:pt x="63" y="136"/>
                  </a:lnTo>
                  <a:lnTo>
                    <a:pt x="59" y="137"/>
                  </a:lnTo>
                  <a:lnTo>
                    <a:pt x="55" y="139"/>
                  </a:lnTo>
                  <a:lnTo>
                    <a:pt x="51" y="139"/>
                  </a:lnTo>
                  <a:lnTo>
                    <a:pt x="45" y="137"/>
                  </a:lnTo>
                  <a:lnTo>
                    <a:pt x="40" y="137"/>
                  </a:lnTo>
                  <a:lnTo>
                    <a:pt x="36" y="136"/>
                  </a:lnTo>
                  <a:lnTo>
                    <a:pt x="32" y="133"/>
                  </a:lnTo>
                  <a:lnTo>
                    <a:pt x="27" y="128"/>
                  </a:lnTo>
                  <a:lnTo>
                    <a:pt x="22" y="121"/>
                  </a:lnTo>
                  <a:lnTo>
                    <a:pt x="22" y="124"/>
                  </a:lnTo>
                  <a:lnTo>
                    <a:pt x="21" y="127"/>
                  </a:lnTo>
                  <a:lnTo>
                    <a:pt x="21" y="130"/>
                  </a:lnTo>
                  <a:lnTo>
                    <a:pt x="19" y="133"/>
                  </a:lnTo>
                  <a:lnTo>
                    <a:pt x="18" y="134"/>
                  </a:lnTo>
                  <a:lnTo>
                    <a:pt x="17" y="136"/>
                  </a:lnTo>
                  <a:lnTo>
                    <a:pt x="15" y="137"/>
                  </a:lnTo>
                  <a:lnTo>
                    <a:pt x="13" y="139"/>
                  </a:lnTo>
                  <a:lnTo>
                    <a:pt x="10" y="139"/>
                  </a:lnTo>
                  <a:lnTo>
                    <a:pt x="9" y="139"/>
                  </a:lnTo>
                  <a:lnTo>
                    <a:pt x="6" y="137"/>
                  </a:lnTo>
                  <a:lnTo>
                    <a:pt x="5" y="136"/>
                  </a:lnTo>
                  <a:lnTo>
                    <a:pt x="4" y="134"/>
                  </a:lnTo>
                  <a:lnTo>
                    <a:pt x="2" y="133"/>
                  </a:lnTo>
                  <a:lnTo>
                    <a:pt x="1" y="130"/>
                  </a:lnTo>
                  <a:lnTo>
                    <a:pt x="1" y="127"/>
                  </a:lnTo>
                  <a:lnTo>
                    <a:pt x="0" y="124"/>
                  </a:lnTo>
                  <a:lnTo>
                    <a:pt x="0" y="16"/>
                  </a:lnTo>
                  <a:lnTo>
                    <a:pt x="1" y="12"/>
                  </a:lnTo>
                  <a:lnTo>
                    <a:pt x="1" y="9"/>
                  </a:lnTo>
                  <a:lnTo>
                    <a:pt x="1" y="6"/>
                  </a:lnTo>
                  <a:lnTo>
                    <a:pt x="4" y="5"/>
                  </a:lnTo>
                  <a:lnTo>
                    <a:pt x="5" y="3"/>
                  </a:lnTo>
                  <a:lnTo>
                    <a:pt x="6" y="2"/>
                  </a:lnTo>
                  <a:lnTo>
                    <a:pt x="7" y="0"/>
                  </a:lnTo>
                  <a:lnTo>
                    <a:pt x="10" y="0"/>
                  </a:lnTo>
                  <a:lnTo>
                    <a:pt x="13" y="0"/>
                  </a:lnTo>
                  <a:lnTo>
                    <a:pt x="15" y="2"/>
                  </a:lnTo>
                  <a:lnTo>
                    <a:pt x="17" y="2"/>
                  </a:lnTo>
                  <a:lnTo>
                    <a:pt x="18" y="5"/>
                  </a:lnTo>
                  <a:lnTo>
                    <a:pt x="19" y="6"/>
                  </a:lnTo>
                  <a:lnTo>
                    <a:pt x="21" y="9"/>
                  </a:lnTo>
                  <a:lnTo>
                    <a:pt x="21" y="12"/>
                  </a:lnTo>
                  <a:lnTo>
                    <a:pt x="22" y="15"/>
                  </a:lnTo>
                  <a:close/>
                  <a:moveTo>
                    <a:pt x="22" y="88"/>
                  </a:moveTo>
                  <a:lnTo>
                    <a:pt x="23" y="95"/>
                  </a:lnTo>
                  <a:lnTo>
                    <a:pt x="25" y="101"/>
                  </a:lnTo>
                  <a:lnTo>
                    <a:pt x="26" y="107"/>
                  </a:lnTo>
                  <a:lnTo>
                    <a:pt x="28" y="111"/>
                  </a:lnTo>
                  <a:lnTo>
                    <a:pt x="32" y="115"/>
                  </a:lnTo>
                  <a:lnTo>
                    <a:pt x="36" y="117"/>
                  </a:lnTo>
                  <a:lnTo>
                    <a:pt x="40" y="118"/>
                  </a:lnTo>
                  <a:lnTo>
                    <a:pt x="44" y="120"/>
                  </a:lnTo>
                  <a:lnTo>
                    <a:pt x="48" y="118"/>
                  </a:lnTo>
                  <a:lnTo>
                    <a:pt x="52" y="117"/>
                  </a:lnTo>
                  <a:lnTo>
                    <a:pt x="56" y="114"/>
                  </a:lnTo>
                  <a:lnTo>
                    <a:pt x="60" y="111"/>
                  </a:lnTo>
                  <a:lnTo>
                    <a:pt x="63" y="107"/>
                  </a:lnTo>
                  <a:lnTo>
                    <a:pt x="64" y="101"/>
                  </a:lnTo>
                  <a:lnTo>
                    <a:pt x="65" y="95"/>
                  </a:lnTo>
                  <a:lnTo>
                    <a:pt x="65" y="88"/>
                  </a:lnTo>
                  <a:lnTo>
                    <a:pt x="65" y="83"/>
                  </a:lnTo>
                  <a:lnTo>
                    <a:pt x="65" y="79"/>
                  </a:lnTo>
                  <a:lnTo>
                    <a:pt x="64" y="75"/>
                  </a:lnTo>
                  <a:lnTo>
                    <a:pt x="63" y="70"/>
                  </a:lnTo>
                  <a:lnTo>
                    <a:pt x="61" y="67"/>
                  </a:lnTo>
                  <a:lnTo>
                    <a:pt x="60" y="64"/>
                  </a:lnTo>
                  <a:lnTo>
                    <a:pt x="57" y="62"/>
                  </a:lnTo>
                  <a:lnTo>
                    <a:pt x="56" y="60"/>
                  </a:lnTo>
                  <a:lnTo>
                    <a:pt x="53" y="59"/>
                  </a:lnTo>
                  <a:lnTo>
                    <a:pt x="51" y="57"/>
                  </a:lnTo>
                  <a:lnTo>
                    <a:pt x="48" y="56"/>
                  </a:lnTo>
                  <a:lnTo>
                    <a:pt x="44" y="56"/>
                  </a:lnTo>
                  <a:lnTo>
                    <a:pt x="42" y="56"/>
                  </a:lnTo>
                  <a:lnTo>
                    <a:pt x="39" y="57"/>
                  </a:lnTo>
                  <a:lnTo>
                    <a:pt x="36" y="59"/>
                  </a:lnTo>
                  <a:lnTo>
                    <a:pt x="34" y="60"/>
                  </a:lnTo>
                  <a:lnTo>
                    <a:pt x="31" y="62"/>
                  </a:lnTo>
                  <a:lnTo>
                    <a:pt x="28" y="64"/>
                  </a:lnTo>
                  <a:lnTo>
                    <a:pt x="27" y="67"/>
                  </a:lnTo>
                  <a:lnTo>
                    <a:pt x="26" y="72"/>
                  </a:lnTo>
                  <a:lnTo>
                    <a:pt x="25" y="75"/>
                  </a:lnTo>
                  <a:lnTo>
                    <a:pt x="23" y="79"/>
                  </a:lnTo>
                  <a:lnTo>
                    <a:pt x="23" y="83"/>
                  </a:lnTo>
                  <a:lnTo>
                    <a:pt x="22"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04" name="Freeform 48"/>
            <p:cNvSpPr>
              <a:spLocks noEditPoints="1"/>
            </p:cNvSpPr>
            <p:nvPr/>
          </p:nvSpPr>
          <p:spPr bwMode="auto">
            <a:xfrm>
              <a:off x="3752" y="3777"/>
              <a:ext cx="89" cy="101"/>
            </a:xfrm>
            <a:custGeom>
              <a:avLst/>
              <a:gdLst>
                <a:gd name="T0" fmla="*/ 89 w 89"/>
                <a:gd name="T1" fmla="*/ 56 h 101"/>
                <a:gd name="T2" fmla="*/ 87 w 89"/>
                <a:gd name="T3" fmla="*/ 66 h 101"/>
                <a:gd name="T4" fmla="*/ 85 w 89"/>
                <a:gd name="T5" fmla="*/ 74 h 101"/>
                <a:gd name="T6" fmla="*/ 80 w 89"/>
                <a:gd name="T7" fmla="*/ 83 h 101"/>
                <a:gd name="T8" fmla="*/ 74 w 89"/>
                <a:gd name="T9" fmla="*/ 89 h 101"/>
                <a:gd name="T10" fmla="*/ 66 w 89"/>
                <a:gd name="T11" fmla="*/ 95 h 101"/>
                <a:gd name="T12" fmla="*/ 59 w 89"/>
                <a:gd name="T13" fmla="*/ 98 h 101"/>
                <a:gd name="T14" fmla="*/ 49 w 89"/>
                <a:gd name="T15" fmla="*/ 101 h 101"/>
                <a:gd name="T16" fmla="*/ 39 w 89"/>
                <a:gd name="T17" fmla="*/ 101 h 101"/>
                <a:gd name="T18" fmla="*/ 30 w 89"/>
                <a:gd name="T19" fmla="*/ 98 h 101"/>
                <a:gd name="T20" fmla="*/ 22 w 89"/>
                <a:gd name="T21" fmla="*/ 95 h 101"/>
                <a:gd name="T22" fmla="*/ 15 w 89"/>
                <a:gd name="T23" fmla="*/ 89 h 101"/>
                <a:gd name="T24" fmla="*/ 9 w 89"/>
                <a:gd name="T25" fmla="*/ 83 h 101"/>
                <a:gd name="T26" fmla="*/ 5 w 89"/>
                <a:gd name="T27" fmla="*/ 74 h 101"/>
                <a:gd name="T28" fmla="*/ 1 w 89"/>
                <a:gd name="T29" fmla="*/ 66 h 101"/>
                <a:gd name="T30" fmla="*/ 0 w 89"/>
                <a:gd name="T31" fmla="*/ 56 h 101"/>
                <a:gd name="T32" fmla="*/ 0 w 89"/>
                <a:gd name="T33" fmla="*/ 44 h 101"/>
                <a:gd name="T34" fmla="*/ 1 w 89"/>
                <a:gd name="T35" fmla="*/ 34 h 101"/>
                <a:gd name="T36" fmla="*/ 5 w 89"/>
                <a:gd name="T37" fmla="*/ 25 h 101"/>
                <a:gd name="T38" fmla="*/ 9 w 89"/>
                <a:gd name="T39" fmla="*/ 16 h 101"/>
                <a:gd name="T40" fmla="*/ 15 w 89"/>
                <a:gd name="T41" fmla="*/ 10 h 101"/>
                <a:gd name="T42" fmla="*/ 22 w 89"/>
                <a:gd name="T43" fmla="*/ 5 h 101"/>
                <a:gd name="T44" fmla="*/ 30 w 89"/>
                <a:gd name="T45" fmla="*/ 2 h 101"/>
                <a:gd name="T46" fmla="*/ 39 w 89"/>
                <a:gd name="T47" fmla="*/ 0 h 101"/>
                <a:gd name="T48" fmla="*/ 49 w 89"/>
                <a:gd name="T49" fmla="*/ 0 h 101"/>
                <a:gd name="T50" fmla="*/ 59 w 89"/>
                <a:gd name="T51" fmla="*/ 2 h 101"/>
                <a:gd name="T52" fmla="*/ 66 w 89"/>
                <a:gd name="T53" fmla="*/ 5 h 101"/>
                <a:gd name="T54" fmla="*/ 74 w 89"/>
                <a:gd name="T55" fmla="*/ 10 h 101"/>
                <a:gd name="T56" fmla="*/ 80 w 89"/>
                <a:gd name="T57" fmla="*/ 18 h 101"/>
                <a:gd name="T58" fmla="*/ 85 w 89"/>
                <a:gd name="T59" fmla="*/ 25 h 101"/>
                <a:gd name="T60" fmla="*/ 87 w 89"/>
                <a:gd name="T61" fmla="*/ 34 h 101"/>
                <a:gd name="T62" fmla="*/ 89 w 89"/>
                <a:gd name="T63" fmla="*/ 44 h 101"/>
                <a:gd name="T64" fmla="*/ 66 w 89"/>
                <a:gd name="T65" fmla="*/ 50 h 101"/>
                <a:gd name="T66" fmla="*/ 65 w 89"/>
                <a:gd name="T67" fmla="*/ 37 h 101"/>
                <a:gd name="T68" fmla="*/ 60 w 89"/>
                <a:gd name="T69" fmla="*/ 26 h 101"/>
                <a:gd name="T70" fmla="*/ 53 w 89"/>
                <a:gd name="T71" fmla="*/ 21 h 101"/>
                <a:gd name="T72" fmla="*/ 44 w 89"/>
                <a:gd name="T73" fmla="*/ 18 h 101"/>
                <a:gd name="T74" fmla="*/ 38 w 89"/>
                <a:gd name="T75" fmla="*/ 19 h 101"/>
                <a:gd name="T76" fmla="*/ 32 w 89"/>
                <a:gd name="T77" fmla="*/ 22 h 101"/>
                <a:gd name="T78" fmla="*/ 28 w 89"/>
                <a:gd name="T79" fmla="*/ 26 h 101"/>
                <a:gd name="T80" fmla="*/ 24 w 89"/>
                <a:gd name="T81" fmla="*/ 32 h 101"/>
                <a:gd name="T82" fmla="*/ 23 w 89"/>
                <a:gd name="T83" fmla="*/ 41 h 101"/>
                <a:gd name="T84" fmla="*/ 22 w 89"/>
                <a:gd name="T85" fmla="*/ 50 h 101"/>
                <a:gd name="T86" fmla="*/ 23 w 89"/>
                <a:gd name="T87" fmla="*/ 58 h 101"/>
                <a:gd name="T88" fmla="*/ 24 w 89"/>
                <a:gd name="T89" fmla="*/ 67 h 101"/>
                <a:gd name="T90" fmla="*/ 28 w 89"/>
                <a:gd name="T91" fmla="*/ 73 h 101"/>
                <a:gd name="T92" fmla="*/ 32 w 89"/>
                <a:gd name="T93" fmla="*/ 77 h 101"/>
                <a:gd name="T94" fmla="*/ 38 w 89"/>
                <a:gd name="T95" fmla="*/ 80 h 101"/>
                <a:gd name="T96" fmla="*/ 44 w 89"/>
                <a:gd name="T97" fmla="*/ 82 h 101"/>
                <a:gd name="T98" fmla="*/ 53 w 89"/>
                <a:gd name="T99" fmla="*/ 80 h 101"/>
                <a:gd name="T100" fmla="*/ 60 w 89"/>
                <a:gd name="T101" fmla="*/ 73 h 101"/>
                <a:gd name="T102" fmla="*/ 65 w 89"/>
                <a:gd name="T103" fmla="*/ 63 h 101"/>
                <a:gd name="T104" fmla="*/ 66 w 89"/>
                <a:gd name="T10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101">
                  <a:moveTo>
                    <a:pt x="89" y="50"/>
                  </a:moveTo>
                  <a:lnTo>
                    <a:pt x="89" y="56"/>
                  </a:lnTo>
                  <a:lnTo>
                    <a:pt x="89" y="61"/>
                  </a:lnTo>
                  <a:lnTo>
                    <a:pt x="87" y="66"/>
                  </a:lnTo>
                  <a:lnTo>
                    <a:pt x="86" y="70"/>
                  </a:lnTo>
                  <a:lnTo>
                    <a:pt x="85" y="74"/>
                  </a:lnTo>
                  <a:lnTo>
                    <a:pt x="82" y="79"/>
                  </a:lnTo>
                  <a:lnTo>
                    <a:pt x="80" y="83"/>
                  </a:lnTo>
                  <a:lnTo>
                    <a:pt x="77" y="86"/>
                  </a:lnTo>
                  <a:lnTo>
                    <a:pt x="74" y="89"/>
                  </a:lnTo>
                  <a:lnTo>
                    <a:pt x="70" y="92"/>
                  </a:lnTo>
                  <a:lnTo>
                    <a:pt x="66" y="95"/>
                  </a:lnTo>
                  <a:lnTo>
                    <a:pt x="62" y="96"/>
                  </a:lnTo>
                  <a:lnTo>
                    <a:pt x="59" y="98"/>
                  </a:lnTo>
                  <a:lnTo>
                    <a:pt x="55" y="99"/>
                  </a:lnTo>
                  <a:lnTo>
                    <a:pt x="49" y="101"/>
                  </a:lnTo>
                  <a:lnTo>
                    <a:pt x="44" y="101"/>
                  </a:lnTo>
                  <a:lnTo>
                    <a:pt x="39" y="101"/>
                  </a:lnTo>
                  <a:lnTo>
                    <a:pt x="35" y="99"/>
                  </a:lnTo>
                  <a:lnTo>
                    <a:pt x="30" y="98"/>
                  </a:lnTo>
                  <a:lnTo>
                    <a:pt x="26" y="96"/>
                  </a:lnTo>
                  <a:lnTo>
                    <a:pt x="22" y="95"/>
                  </a:lnTo>
                  <a:lnTo>
                    <a:pt x="18" y="92"/>
                  </a:lnTo>
                  <a:lnTo>
                    <a:pt x="15" y="89"/>
                  </a:lnTo>
                  <a:lnTo>
                    <a:pt x="11" y="86"/>
                  </a:lnTo>
                  <a:lnTo>
                    <a:pt x="9" y="83"/>
                  </a:lnTo>
                  <a:lnTo>
                    <a:pt x="6" y="79"/>
                  </a:lnTo>
                  <a:lnTo>
                    <a:pt x="5" y="74"/>
                  </a:lnTo>
                  <a:lnTo>
                    <a:pt x="3" y="70"/>
                  </a:lnTo>
                  <a:lnTo>
                    <a:pt x="1" y="66"/>
                  </a:lnTo>
                  <a:lnTo>
                    <a:pt x="1" y="61"/>
                  </a:lnTo>
                  <a:lnTo>
                    <a:pt x="0" y="56"/>
                  </a:lnTo>
                  <a:lnTo>
                    <a:pt x="0" y="50"/>
                  </a:lnTo>
                  <a:lnTo>
                    <a:pt x="0" y="44"/>
                  </a:lnTo>
                  <a:lnTo>
                    <a:pt x="1" y="40"/>
                  </a:lnTo>
                  <a:lnTo>
                    <a:pt x="1" y="34"/>
                  </a:lnTo>
                  <a:lnTo>
                    <a:pt x="3" y="29"/>
                  </a:lnTo>
                  <a:lnTo>
                    <a:pt x="5" y="25"/>
                  </a:lnTo>
                  <a:lnTo>
                    <a:pt x="6" y="21"/>
                  </a:lnTo>
                  <a:lnTo>
                    <a:pt x="9" y="16"/>
                  </a:lnTo>
                  <a:lnTo>
                    <a:pt x="11" y="13"/>
                  </a:lnTo>
                  <a:lnTo>
                    <a:pt x="15" y="10"/>
                  </a:lnTo>
                  <a:lnTo>
                    <a:pt x="18" y="8"/>
                  </a:lnTo>
                  <a:lnTo>
                    <a:pt x="22" y="5"/>
                  </a:lnTo>
                  <a:lnTo>
                    <a:pt x="26" y="3"/>
                  </a:lnTo>
                  <a:lnTo>
                    <a:pt x="30" y="2"/>
                  </a:lnTo>
                  <a:lnTo>
                    <a:pt x="35" y="0"/>
                  </a:lnTo>
                  <a:lnTo>
                    <a:pt x="39" y="0"/>
                  </a:lnTo>
                  <a:lnTo>
                    <a:pt x="44" y="0"/>
                  </a:lnTo>
                  <a:lnTo>
                    <a:pt x="49" y="0"/>
                  </a:lnTo>
                  <a:lnTo>
                    <a:pt x="53" y="0"/>
                  </a:lnTo>
                  <a:lnTo>
                    <a:pt x="59" y="2"/>
                  </a:lnTo>
                  <a:lnTo>
                    <a:pt x="62" y="3"/>
                  </a:lnTo>
                  <a:lnTo>
                    <a:pt x="66" y="5"/>
                  </a:lnTo>
                  <a:lnTo>
                    <a:pt x="70" y="8"/>
                  </a:lnTo>
                  <a:lnTo>
                    <a:pt x="74" y="10"/>
                  </a:lnTo>
                  <a:lnTo>
                    <a:pt x="77" y="13"/>
                  </a:lnTo>
                  <a:lnTo>
                    <a:pt x="80" y="18"/>
                  </a:lnTo>
                  <a:lnTo>
                    <a:pt x="82" y="21"/>
                  </a:lnTo>
                  <a:lnTo>
                    <a:pt x="85" y="25"/>
                  </a:lnTo>
                  <a:lnTo>
                    <a:pt x="86" y="29"/>
                  </a:lnTo>
                  <a:lnTo>
                    <a:pt x="87" y="34"/>
                  </a:lnTo>
                  <a:lnTo>
                    <a:pt x="89" y="40"/>
                  </a:lnTo>
                  <a:lnTo>
                    <a:pt x="89" y="44"/>
                  </a:lnTo>
                  <a:lnTo>
                    <a:pt x="89" y="50"/>
                  </a:lnTo>
                  <a:close/>
                  <a:moveTo>
                    <a:pt x="66" y="50"/>
                  </a:moveTo>
                  <a:lnTo>
                    <a:pt x="66" y="42"/>
                  </a:lnTo>
                  <a:lnTo>
                    <a:pt x="65" y="37"/>
                  </a:lnTo>
                  <a:lnTo>
                    <a:pt x="64" y="31"/>
                  </a:lnTo>
                  <a:lnTo>
                    <a:pt x="60" y="26"/>
                  </a:lnTo>
                  <a:lnTo>
                    <a:pt x="57" y="22"/>
                  </a:lnTo>
                  <a:lnTo>
                    <a:pt x="53" y="21"/>
                  </a:lnTo>
                  <a:lnTo>
                    <a:pt x="49" y="19"/>
                  </a:lnTo>
                  <a:lnTo>
                    <a:pt x="44" y="18"/>
                  </a:lnTo>
                  <a:lnTo>
                    <a:pt x="42" y="18"/>
                  </a:lnTo>
                  <a:lnTo>
                    <a:pt x="38" y="19"/>
                  </a:lnTo>
                  <a:lnTo>
                    <a:pt x="35" y="21"/>
                  </a:lnTo>
                  <a:lnTo>
                    <a:pt x="32" y="22"/>
                  </a:lnTo>
                  <a:lnTo>
                    <a:pt x="30" y="24"/>
                  </a:lnTo>
                  <a:lnTo>
                    <a:pt x="28" y="26"/>
                  </a:lnTo>
                  <a:lnTo>
                    <a:pt x="27" y="29"/>
                  </a:lnTo>
                  <a:lnTo>
                    <a:pt x="24" y="32"/>
                  </a:lnTo>
                  <a:lnTo>
                    <a:pt x="23" y="37"/>
                  </a:lnTo>
                  <a:lnTo>
                    <a:pt x="23" y="41"/>
                  </a:lnTo>
                  <a:lnTo>
                    <a:pt x="22" y="45"/>
                  </a:lnTo>
                  <a:lnTo>
                    <a:pt x="22" y="50"/>
                  </a:lnTo>
                  <a:lnTo>
                    <a:pt x="22" y="54"/>
                  </a:lnTo>
                  <a:lnTo>
                    <a:pt x="23" y="58"/>
                  </a:lnTo>
                  <a:lnTo>
                    <a:pt x="23" y="63"/>
                  </a:lnTo>
                  <a:lnTo>
                    <a:pt x="24" y="67"/>
                  </a:lnTo>
                  <a:lnTo>
                    <a:pt x="27" y="70"/>
                  </a:lnTo>
                  <a:lnTo>
                    <a:pt x="28" y="73"/>
                  </a:lnTo>
                  <a:lnTo>
                    <a:pt x="30" y="76"/>
                  </a:lnTo>
                  <a:lnTo>
                    <a:pt x="32" y="77"/>
                  </a:lnTo>
                  <a:lnTo>
                    <a:pt x="35" y="80"/>
                  </a:lnTo>
                  <a:lnTo>
                    <a:pt x="38" y="80"/>
                  </a:lnTo>
                  <a:lnTo>
                    <a:pt x="42" y="82"/>
                  </a:lnTo>
                  <a:lnTo>
                    <a:pt x="44" y="82"/>
                  </a:lnTo>
                  <a:lnTo>
                    <a:pt x="49" y="82"/>
                  </a:lnTo>
                  <a:lnTo>
                    <a:pt x="53" y="80"/>
                  </a:lnTo>
                  <a:lnTo>
                    <a:pt x="57" y="77"/>
                  </a:lnTo>
                  <a:lnTo>
                    <a:pt x="60" y="73"/>
                  </a:lnTo>
                  <a:lnTo>
                    <a:pt x="64" y="69"/>
                  </a:lnTo>
                  <a:lnTo>
                    <a:pt x="65" y="63"/>
                  </a:lnTo>
                  <a:lnTo>
                    <a:pt x="66" y="57"/>
                  </a:lnTo>
                  <a:lnTo>
                    <a:pt x="66" y="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05" name="Freeform 49"/>
            <p:cNvSpPr>
              <a:spLocks/>
            </p:cNvSpPr>
            <p:nvPr/>
          </p:nvSpPr>
          <p:spPr bwMode="auto">
            <a:xfrm>
              <a:off x="3858" y="3777"/>
              <a:ext cx="81" cy="101"/>
            </a:xfrm>
            <a:custGeom>
              <a:avLst/>
              <a:gdLst>
                <a:gd name="T0" fmla="*/ 59 w 81"/>
                <a:gd name="T1" fmla="*/ 83 h 101"/>
                <a:gd name="T2" fmla="*/ 51 w 81"/>
                <a:gd name="T3" fmla="*/ 92 h 101"/>
                <a:gd name="T4" fmla="*/ 40 w 81"/>
                <a:gd name="T5" fmla="*/ 98 h 101"/>
                <a:gd name="T6" fmla="*/ 29 w 81"/>
                <a:gd name="T7" fmla="*/ 101 h 101"/>
                <a:gd name="T8" fmla="*/ 21 w 81"/>
                <a:gd name="T9" fmla="*/ 99 h 101"/>
                <a:gd name="T10" fmla="*/ 14 w 81"/>
                <a:gd name="T11" fmla="*/ 96 h 101"/>
                <a:gd name="T12" fmla="*/ 9 w 81"/>
                <a:gd name="T13" fmla="*/ 92 h 101"/>
                <a:gd name="T14" fmla="*/ 4 w 81"/>
                <a:gd name="T15" fmla="*/ 86 h 101"/>
                <a:gd name="T16" fmla="*/ 1 w 81"/>
                <a:gd name="T17" fmla="*/ 76 h 101"/>
                <a:gd name="T18" fmla="*/ 0 w 81"/>
                <a:gd name="T19" fmla="*/ 64 h 101"/>
                <a:gd name="T20" fmla="*/ 0 w 81"/>
                <a:gd name="T21" fmla="*/ 10 h 101"/>
                <a:gd name="T22" fmla="*/ 2 w 81"/>
                <a:gd name="T23" fmla="*/ 6 h 101"/>
                <a:gd name="T24" fmla="*/ 5 w 81"/>
                <a:gd name="T25" fmla="*/ 2 h 101"/>
                <a:gd name="T26" fmla="*/ 9 w 81"/>
                <a:gd name="T27" fmla="*/ 0 h 101"/>
                <a:gd name="T28" fmla="*/ 14 w 81"/>
                <a:gd name="T29" fmla="*/ 0 h 101"/>
                <a:gd name="T30" fmla="*/ 18 w 81"/>
                <a:gd name="T31" fmla="*/ 2 h 101"/>
                <a:gd name="T32" fmla="*/ 21 w 81"/>
                <a:gd name="T33" fmla="*/ 6 h 101"/>
                <a:gd name="T34" fmla="*/ 22 w 81"/>
                <a:gd name="T35" fmla="*/ 10 h 101"/>
                <a:gd name="T36" fmla="*/ 22 w 81"/>
                <a:gd name="T37" fmla="*/ 54 h 101"/>
                <a:gd name="T38" fmla="*/ 23 w 81"/>
                <a:gd name="T39" fmla="*/ 69 h 101"/>
                <a:gd name="T40" fmla="*/ 26 w 81"/>
                <a:gd name="T41" fmla="*/ 74 h 101"/>
                <a:gd name="T42" fmla="*/ 29 w 81"/>
                <a:gd name="T43" fmla="*/ 77 h 101"/>
                <a:gd name="T44" fmla="*/ 33 w 81"/>
                <a:gd name="T45" fmla="*/ 80 h 101"/>
                <a:gd name="T46" fmla="*/ 38 w 81"/>
                <a:gd name="T47" fmla="*/ 82 h 101"/>
                <a:gd name="T48" fmla="*/ 43 w 81"/>
                <a:gd name="T49" fmla="*/ 80 h 101"/>
                <a:gd name="T50" fmla="*/ 48 w 81"/>
                <a:gd name="T51" fmla="*/ 77 h 101"/>
                <a:gd name="T52" fmla="*/ 53 w 81"/>
                <a:gd name="T53" fmla="*/ 73 h 101"/>
                <a:gd name="T54" fmla="*/ 56 w 81"/>
                <a:gd name="T55" fmla="*/ 67 h 101"/>
                <a:gd name="T56" fmla="*/ 57 w 81"/>
                <a:gd name="T57" fmla="*/ 58 h 101"/>
                <a:gd name="T58" fmla="*/ 57 w 81"/>
                <a:gd name="T59" fmla="*/ 44 h 101"/>
                <a:gd name="T60" fmla="*/ 57 w 81"/>
                <a:gd name="T61" fmla="*/ 10 h 101"/>
                <a:gd name="T62" fmla="*/ 60 w 81"/>
                <a:gd name="T63" fmla="*/ 6 h 101"/>
                <a:gd name="T64" fmla="*/ 63 w 81"/>
                <a:gd name="T65" fmla="*/ 2 h 101"/>
                <a:gd name="T66" fmla="*/ 67 w 81"/>
                <a:gd name="T67" fmla="*/ 0 h 101"/>
                <a:gd name="T68" fmla="*/ 72 w 81"/>
                <a:gd name="T69" fmla="*/ 0 h 101"/>
                <a:gd name="T70" fmla="*/ 76 w 81"/>
                <a:gd name="T71" fmla="*/ 2 h 101"/>
                <a:gd name="T72" fmla="*/ 78 w 81"/>
                <a:gd name="T73" fmla="*/ 6 h 101"/>
                <a:gd name="T74" fmla="*/ 80 w 81"/>
                <a:gd name="T75" fmla="*/ 10 h 101"/>
                <a:gd name="T76" fmla="*/ 81 w 81"/>
                <a:gd name="T77" fmla="*/ 86 h 101"/>
                <a:gd name="T78" fmla="*/ 80 w 81"/>
                <a:gd name="T79" fmla="*/ 92 h 101"/>
                <a:gd name="T80" fmla="*/ 77 w 81"/>
                <a:gd name="T81" fmla="*/ 96 h 101"/>
                <a:gd name="T82" fmla="*/ 74 w 81"/>
                <a:gd name="T83" fmla="*/ 99 h 101"/>
                <a:gd name="T84" fmla="*/ 71 w 81"/>
                <a:gd name="T85" fmla="*/ 101 h 101"/>
                <a:gd name="T86" fmla="*/ 65 w 81"/>
                <a:gd name="T87" fmla="*/ 99 h 101"/>
                <a:gd name="T88" fmla="*/ 63 w 81"/>
                <a:gd name="T89" fmla="*/ 96 h 101"/>
                <a:gd name="T90" fmla="*/ 60 w 81"/>
                <a:gd name="T91" fmla="*/ 92 h 101"/>
                <a:gd name="T92" fmla="*/ 59 w 81"/>
                <a:gd name="T9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59" y="86"/>
                  </a:moveTo>
                  <a:lnTo>
                    <a:pt x="59" y="83"/>
                  </a:lnTo>
                  <a:lnTo>
                    <a:pt x="55" y="89"/>
                  </a:lnTo>
                  <a:lnTo>
                    <a:pt x="51" y="92"/>
                  </a:lnTo>
                  <a:lnTo>
                    <a:pt x="46" y="96"/>
                  </a:lnTo>
                  <a:lnTo>
                    <a:pt x="40" y="98"/>
                  </a:lnTo>
                  <a:lnTo>
                    <a:pt x="35" y="99"/>
                  </a:lnTo>
                  <a:lnTo>
                    <a:pt x="29" y="101"/>
                  </a:lnTo>
                  <a:lnTo>
                    <a:pt x="25" y="99"/>
                  </a:lnTo>
                  <a:lnTo>
                    <a:pt x="21" y="99"/>
                  </a:lnTo>
                  <a:lnTo>
                    <a:pt x="18" y="98"/>
                  </a:lnTo>
                  <a:lnTo>
                    <a:pt x="14" y="96"/>
                  </a:lnTo>
                  <a:lnTo>
                    <a:pt x="12" y="95"/>
                  </a:lnTo>
                  <a:lnTo>
                    <a:pt x="9" y="92"/>
                  </a:lnTo>
                  <a:lnTo>
                    <a:pt x="6" y="89"/>
                  </a:lnTo>
                  <a:lnTo>
                    <a:pt x="4" y="86"/>
                  </a:lnTo>
                  <a:lnTo>
                    <a:pt x="2" y="82"/>
                  </a:lnTo>
                  <a:lnTo>
                    <a:pt x="1" y="76"/>
                  </a:lnTo>
                  <a:lnTo>
                    <a:pt x="1" y="70"/>
                  </a:lnTo>
                  <a:lnTo>
                    <a:pt x="0" y="64"/>
                  </a:lnTo>
                  <a:lnTo>
                    <a:pt x="0" y="15"/>
                  </a:lnTo>
                  <a:lnTo>
                    <a:pt x="0" y="10"/>
                  </a:lnTo>
                  <a:lnTo>
                    <a:pt x="1" y="8"/>
                  </a:lnTo>
                  <a:lnTo>
                    <a:pt x="2" y="6"/>
                  </a:lnTo>
                  <a:lnTo>
                    <a:pt x="4" y="3"/>
                  </a:lnTo>
                  <a:lnTo>
                    <a:pt x="5" y="2"/>
                  </a:lnTo>
                  <a:lnTo>
                    <a:pt x="6" y="0"/>
                  </a:lnTo>
                  <a:lnTo>
                    <a:pt x="9" y="0"/>
                  </a:lnTo>
                  <a:lnTo>
                    <a:pt x="12" y="0"/>
                  </a:lnTo>
                  <a:lnTo>
                    <a:pt x="14" y="0"/>
                  </a:lnTo>
                  <a:lnTo>
                    <a:pt x="15" y="0"/>
                  </a:lnTo>
                  <a:lnTo>
                    <a:pt x="18" y="2"/>
                  </a:lnTo>
                  <a:lnTo>
                    <a:pt x="19" y="3"/>
                  </a:lnTo>
                  <a:lnTo>
                    <a:pt x="21" y="6"/>
                  </a:lnTo>
                  <a:lnTo>
                    <a:pt x="22" y="8"/>
                  </a:lnTo>
                  <a:lnTo>
                    <a:pt x="22" y="10"/>
                  </a:lnTo>
                  <a:lnTo>
                    <a:pt x="22" y="15"/>
                  </a:lnTo>
                  <a:lnTo>
                    <a:pt x="22" y="54"/>
                  </a:lnTo>
                  <a:lnTo>
                    <a:pt x="23" y="61"/>
                  </a:lnTo>
                  <a:lnTo>
                    <a:pt x="23" y="69"/>
                  </a:lnTo>
                  <a:lnTo>
                    <a:pt x="25" y="72"/>
                  </a:lnTo>
                  <a:lnTo>
                    <a:pt x="26" y="74"/>
                  </a:lnTo>
                  <a:lnTo>
                    <a:pt x="27" y="76"/>
                  </a:lnTo>
                  <a:lnTo>
                    <a:pt x="29" y="77"/>
                  </a:lnTo>
                  <a:lnTo>
                    <a:pt x="31" y="79"/>
                  </a:lnTo>
                  <a:lnTo>
                    <a:pt x="33" y="80"/>
                  </a:lnTo>
                  <a:lnTo>
                    <a:pt x="35" y="80"/>
                  </a:lnTo>
                  <a:lnTo>
                    <a:pt x="38" y="82"/>
                  </a:lnTo>
                  <a:lnTo>
                    <a:pt x="40" y="80"/>
                  </a:lnTo>
                  <a:lnTo>
                    <a:pt x="43" y="80"/>
                  </a:lnTo>
                  <a:lnTo>
                    <a:pt x="46" y="79"/>
                  </a:lnTo>
                  <a:lnTo>
                    <a:pt x="48" y="77"/>
                  </a:lnTo>
                  <a:lnTo>
                    <a:pt x="51" y="76"/>
                  </a:lnTo>
                  <a:lnTo>
                    <a:pt x="53" y="73"/>
                  </a:lnTo>
                  <a:lnTo>
                    <a:pt x="55" y="70"/>
                  </a:lnTo>
                  <a:lnTo>
                    <a:pt x="56" y="67"/>
                  </a:lnTo>
                  <a:lnTo>
                    <a:pt x="57" y="64"/>
                  </a:lnTo>
                  <a:lnTo>
                    <a:pt x="57" y="58"/>
                  </a:lnTo>
                  <a:lnTo>
                    <a:pt x="57" y="53"/>
                  </a:lnTo>
                  <a:lnTo>
                    <a:pt x="57" y="44"/>
                  </a:lnTo>
                  <a:lnTo>
                    <a:pt x="57" y="15"/>
                  </a:lnTo>
                  <a:lnTo>
                    <a:pt x="57" y="10"/>
                  </a:lnTo>
                  <a:lnTo>
                    <a:pt x="59" y="8"/>
                  </a:lnTo>
                  <a:lnTo>
                    <a:pt x="60" y="6"/>
                  </a:lnTo>
                  <a:lnTo>
                    <a:pt x="61" y="3"/>
                  </a:lnTo>
                  <a:lnTo>
                    <a:pt x="63" y="2"/>
                  </a:lnTo>
                  <a:lnTo>
                    <a:pt x="64" y="0"/>
                  </a:lnTo>
                  <a:lnTo>
                    <a:pt x="67" y="0"/>
                  </a:lnTo>
                  <a:lnTo>
                    <a:pt x="69" y="0"/>
                  </a:lnTo>
                  <a:lnTo>
                    <a:pt x="72" y="0"/>
                  </a:lnTo>
                  <a:lnTo>
                    <a:pt x="74" y="0"/>
                  </a:lnTo>
                  <a:lnTo>
                    <a:pt x="76" y="2"/>
                  </a:lnTo>
                  <a:lnTo>
                    <a:pt x="77" y="3"/>
                  </a:lnTo>
                  <a:lnTo>
                    <a:pt x="78" y="6"/>
                  </a:lnTo>
                  <a:lnTo>
                    <a:pt x="80" y="8"/>
                  </a:lnTo>
                  <a:lnTo>
                    <a:pt x="80" y="10"/>
                  </a:lnTo>
                  <a:lnTo>
                    <a:pt x="81" y="15"/>
                  </a:lnTo>
                  <a:lnTo>
                    <a:pt x="81" y="86"/>
                  </a:lnTo>
                  <a:lnTo>
                    <a:pt x="80" y="89"/>
                  </a:lnTo>
                  <a:lnTo>
                    <a:pt x="80" y="92"/>
                  </a:lnTo>
                  <a:lnTo>
                    <a:pt x="78" y="95"/>
                  </a:lnTo>
                  <a:lnTo>
                    <a:pt x="77" y="96"/>
                  </a:lnTo>
                  <a:lnTo>
                    <a:pt x="76" y="98"/>
                  </a:lnTo>
                  <a:lnTo>
                    <a:pt x="74" y="99"/>
                  </a:lnTo>
                  <a:lnTo>
                    <a:pt x="72" y="101"/>
                  </a:lnTo>
                  <a:lnTo>
                    <a:pt x="71" y="101"/>
                  </a:lnTo>
                  <a:lnTo>
                    <a:pt x="68" y="101"/>
                  </a:lnTo>
                  <a:lnTo>
                    <a:pt x="65" y="99"/>
                  </a:lnTo>
                  <a:lnTo>
                    <a:pt x="64" y="98"/>
                  </a:lnTo>
                  <a:lnTo>
                    <a:pt x="63" y="96"/>
                  </a:lnTo>
                  <a:lnTo>
                    <a:pt x="61" y="95"/>
                  </a:lnTo>
                  <a:lnTo>
                    <a:pt x="60" y="92"/>
                  </a:lnTo>
                  <a:lnTo>
                    <a:pt x="60" y="89"/>
                  </a:lnTo>
                  <a:lnTo>
                    <a:pt x="59" y="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06" name="Freeform 50"/>
            <p:cNvSpPr>
              <a:spLocks/>
            </p:cNvSpPr>
            <p:nvPr/>
          </p:nvSpPr>
          <p:spPr bwMode="auto">
            <a:xfrm>
              <a:off x="3961" y="3777"/>
              <a:ext cx="62" cy="101"/>
            </a:xfrm>
            <a:custGeom>
              <a:avLst/>
              <a:gdLst>
                <a:gd name="T0" fmla="*/ 23 w 62"/>
                <a:gd name="T1" fmla="*/ 85 h 101"/>
                <a:gd name="T2" fmla="*/ 21 w 62"/>
                <a:gd name="T3" fmla="*/ 92 h 101"/>
                <a:gd name="T4" fmla="*/ 19 w 62"/>
                <a:gd name="T5" fmla="*/ 96 h 101"/>
                <a:gd name="T6" fmla="*/ 16 w 62"/>
                <a:gd name="T7" fmla="*/ 99 h 101"/>
                <a:gd name="T8" fmla="*/ 11 w 62"/>
                <a:gd name="T9" fmla="*/ 101 h 101"/>
                <a:gd name="T10" fmla="*/ 7 w 62"/>
                <a:gd name="T11" fmla="*/ 99 h 101"/>
                <a:gd name="T12" fmla="*/ 3 w 62"/>
                <a:gd name="T13" fmla="*/ 96 h 101"/>
                <a:gd name="T14" fmla="*/ 0 w 62"/>
                <a:gd name="T15" fmla="*/ 92 h 101"/>
                <a:gd name="T16" fmla="*/ 0 w 62"/>
                <a:gd name="T17" fmla="*/ 85 h 101"/>
                <a:gd name="T18" fmla="*/ 0 w 62"/>
                <a:gd name="T19" fmla="*/ 12 h 101"/>
                <a:gd name="T20" fmla="*/ 2 w 62"/>
                <a:gd name="T21" fmla="*/ 6 h 101"/>
                <a:gd name="T22" fmla="*/ 4 w 62"/>
                <a:gd name="T23" fmla="*/ 2 h 101"/>
                <a:gd name="T24" fmla="*/ 8 w 62"/>
                <a:gd name="T25" fmla="*/ 0 h 101"/>
                <a:gd name="T26" fmla="*/ 13 w 62"/>
                <a:gd name="T27" fmla="*/ 0 h 101"/>
                <a:gd name="T28" fmla="*/ 17 w 62"/>
                <a:gd name="T29" fmla="*/ 2 h 101"/>
                <a:gd name="T30" fmla="*/ 20 w 62"/>
                <a:gd name="T31" fmla="*/ 6 h 101"/>
                <a:gd name="T32" fmla="*/ 21 w 62"/>
                <a:gd name="T33" fmla="*/ 12 h 101"/>
                <a:gd name="T34" fmla="*/ 25 w 62"/>
                <a:gd name="T35" fmla="*/ 9 h 101"/>
                <a:gd name="T36" fmla="*/ 32 w 62"/>
                <a:gd name="T37" fmla="*/ 2 h 101"/>
                <a:gd name="T38" fmla="*/ 38 w 62"/>
                <a:gd name="T39" fmla="*/ 0 h 101"/>
                <a:gd name="T40" fmla="*/ 45 w 62"/>
                <a:gd name="T41" fmla="*/ 0 h 101"/>
                <a:gd name="T42" fmla="*/ 51 w 62"/>
                <a:gd name="T43" fmla="*/ 2 h 101"/>
                <a:gd name="T44" fmla="*/ 58 w 62"/>
                <a:gd name="T45" fmla="*/ 6 h 101"/>
                <a:gd name="T46" fmla="*/ 61 w 62"/>
                <a:gd name="T47" fmla="*/ 10 h 101"/>
                <a:gd name="T48" fmla="*/ 62 w 62"/>
                <a:gd name="T49" fmla="*/ 16 h 101"/>
                <a:gd name="T50" fmla="*/ 61 w 62"/>
                <a:gd name="T51" fmla="*/ 19 h 101"/>
                <a:gd name="T52" fmla="*/ 57 w 62"/>
                <a:gd name="T53" fmla="*/ 22 h 101"/>
                <a:gd name="T54" fmla="*/ 53 w 62"/>
                <a:gd name="T55" fmla="*/ 25 h 101"/>
                <a:gd name="T56" fmla="*/ 42 w 62"/>
                <a:gd name="T57" fmla="*/ 22 h 101"/>
                <a:gd name="T58" fmla="*/ 36 w 62"/>
                <a:gd name="T59" fmla="*/ 21 h 101"/>
                <a:gd name="T60" fmla="*/ 32 w 62"/>
                <a:gd name="T61" fmla="*/ 22 h 101"/>
                <a:gd name="T62" fmla="*/ 28 w 62"/>
                <a:gd name="T63" fmla="*/ 28 h 101"/>
                <a:gd name="T64" fmla="*/ 24 w 62"/>
                <a:gd name="T65" fmla="*/ 38 h 101"/>
                <a:gd name="T66" fmla="*/ 23 w 62"/>
                <a:gd name="T67"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01">
                  <a:moveTo>
                    <a:pt x="23" y="64"/>
                  </a:moveTo>
                  <a:lnTo>
                    <a:pt x="23" y="85"/>
                  </a:lnTo>
                  <a:lnTo>
                    <a:pt x="23" y="89"/>
                  </a:lnTo>
                  <a:lnTo>
                    <a:pt x="21" y="92"/>
                  </a:lnTo>
                  <a:lnTo>
                    <a:pt x="20" y="95"/>
                  </a:lnTo>
                  <a:lnTo>
                    <a:pt x="19" y="96"/>
                  </a:lnTo>
                  <a:lnTo>
                    <a:pt x="17" y="98"/>
                  </a:lnTo>
                  <a:lnTo>
                    <a:pt x="16" y="99"/>
                  </a:lnTo>
                  <a:lnTo>
                    <a:pt x="13" y="101"/>
                  </a:lnTo>
                  <a:lnTo>
                    <a:pt x="11" y="101"/>
                  </a:lnTo>
                  <a:lnTo>
                    <a:pt x="8" y="101"/>
                  </a:lnTo>
                  <a:lnTo>
                    <a:pt x="7" y="99"/>
                  </a:lnTo>
                  <a:lnTo>
                    <a:pt x="4" y="98"/>
                  </a:lnTo>
                  <a:lnTo>
                    <a:pt x="3" y="96"/>
                  </a:lnTo>
                  <a:lnTo>
                    <a:pt x="2" y="95"/>
                  </a:lnTo>
                  <a:lnTo>
                    <a:pt x="0" y="92"/>
                  </a:lnTo>
                  <a:lnTo>
                    <a:pt x="0" y="89"/>
                  </a:lnTo>
                  <a:lnTo>
                    <a:pt x="0" y="85"/>
                  </a:lnTo>
                  <a:lnTo>
                    <a:pt x="0" y="16"/>
                  </a:lnTo>
                  <a:lnTo>
                    <a:pt x="0" y="12"/>
                  </a:lnTo>
                  <a:lnTo>
                    <a:pt x="0" y="9"/>
                  </a:lnTo>
                  <a:lnTo>
                    <a:pt x="2" y="6"/>
                  </a:lnTo>
                  <a:lnTo>
                    <a:pt x="3" y="5"/>
                  </a:lnTo>
                  <a:lnTo>
                    <a:pt x="4" y="2"/>
                  </a:lnTo>
                  <a:lnTo>
                    <a:pt x="6" y="0"/>
                  </a:lnTo>
                  <a:lnTo>
                    <a:pt x="8" y="0"/>
                  </a:lnTo>
                  <a:lnTo>
                    <a:pt x="11" y="0"/>
                  </a:lnTo>
                  <a:lnTo>
                    <a:pt x="13" y="0"/>
                  </a:lnTo>
                  <a:lnTo>
                    <a:pt x="16" y="0"/>
                  </a:lnTo>
                  <a:lnTo>
                    <a:pt x="17" y="2"/>
                  </a:lnTo>
                  <a:lnTo>
                    <a:pt x="19" y="3"/>
                  </a:lnTo>
                  <a:lnTo>
                    <a:pt x="20" y="6"/>
                  </a:lnTo>
                  <a:lnTo>
                    <a:pt x="21" y="9"/>
                  </a:lnTo>
                  <a:lnTo>
                    <a:pt x="21" y="12"/>
                  </a:lnTo>
                  <a:lnTo>
                    <a:pt x="21" y="15"/>
                  </a:lnTo>
                  <a:lnTo>
                    <a:pt x="25" y="9"/>
                  </a:lnTo>
                  <a:lnTo>
                    <a:pt x="30" y="3"/>
                  </a:lnTo>
                  <a:lnTo>
                    <a:pt x="32" y="2"/>
                  </a:lnTo>
                  <a:lnTo>
                    <a:pt x="34" y="0"/>
                  </a:lnTo>
                  <a:lnTo>
                    <a:pt x="38" y="0"/>
                  </a:lnTo>
                  <a:lnTo>
                    <a:pt x="41" y="0"/>
                  </a:lnTo>
                  <a:lnTo>
                    <a:pt x="45" y="0"/>
                  </a:lnTo>
                  <a:lnTo>
                    <a:pt x="48" y="0"/>
                  </a:lnTo>
                  <a:lnTo>
                    <a:pt x="51" y="2"/>
                  </a:lnTo>
                  <a:lnTo>
                    <a:pt x="55" y="3"/>
                  </a:lnTo>
                  <a:lnTo>
                    <a:pt x="58" y="6"/>
                  </a:lnTo>
                  <a:lnTo>
                    <a:pt x="59" y="8"/>
                  </a:lnTo>
                  <a:lnTo>
                    <a:pt x="61" y="10"/>
                  </a:lnTo>
                  <a:lnTo>
                    <a:pt x="62" y="13"/>
                  </a:lnTo>
                  <a:lnTo>
                    <a:pt x="62" y="16"/>
                  </a:lnTo>
                  <a:lnTo>
                    <a:pt x="61" y="18"/>
                  </a:lnTo>
                  <a:lnTo>
                    <a:pt x="61" y="19"/>
                  </a:lnTo>
                  <a:lnTo>
                    <a:pt x="59" y="22"/>
                  </a:lnTo>
                  <a:lnTo>
                    <a:pt x="57" y="22"/>
                  </a:lnTo>
                  <a:lnTo>
                    <a:pt x="55" y="24"/>
                  </a:lnTo>
                  <a:lnTo>
                    <a:pt x="53" y="25"/>
                  </a:lnTo>
                  <a:lnTo>
                    <a:pt x="46" y="22"/>
                  </a:lnTo>
                  <a:lnTo>
                    <a:pt x="42" y="22"/>
                  </a:lnTo>
                  <a:lnTo>
                    <a:pt x="38" y="21"/>
                  </a:lnTo>
                  <a:lnTo>
                    <a:pt x="36" y="21"/>
                  </a:lnTo>
                  <a:lnTo>
                    <a:pt x="34" y="22"/>
                  </a:lnTo>
                  <a:lnTo>
                    <a:pt x="32" y="22"/>
                  </a:lnTo>
                  <a:lnTo>
                    <a:pt x="30" y="24"/>
                  </a:lnTo>
                  <a:lnTo>
                    <a:pt x="28" y="28"/>
                  </a:lnTo>
                  <a:lnTo>
                    <a:pt x="25" y="32"/>
                  </a:lnTo>
                  <a:lnTo>
                    <a:pt x="24" y="38"/>
                  </a:lnTo>
                  <a:lnTo>
                    <a:pt x="23" y="45"/>
                  </a:lnTo>
                  <a:lnTo>
                    <a:pt x="23" y="54"/>
                  </a:lnTo>
                  <a:lnTo>
                    <a:pt x="23" y="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6307" name="Freeform 51"/>
          <p:cNvSpPr>
            <a:spLocks/>
          </p:cNvSpPr>
          <p:nvPr/>
        </p:nvSpPr>
        <p:spPr bwMode="auto">
          <a:xfrm>
            <a:off x="2798763" y="5213350"/>
            <a:ext cx="3175" cy="6350"/>
          </a:xfrm>
          <a:custGeom>
            <a:avLst/>
            <a:gdLst>
              <a:gd name="T0" fmla="*/ 1 w 2"/>
              <a:gd name="T1" fmla="*/ 0 h 4"/>
              <a:gd name="T2" fmla="*/ 2 w 2"/>
              <a:gd name="T3" fmla="*/ 0 h 4"/>
              <a:gd name="T4" fmla="*/ 1 w 2"/>
              <a:gd name="T5" fmla="*/ 0 h 4"/>
              <a:gd name="T6" fmla="*/ 1 w 2"/>
              <a:gd name="T7" fmla="*/ 1 h 4"/>
              <a:gd name="T8" fmla="*/ 1 w 2"/>
              <a:gd name="T9" fmla="*/ 2 h 4"/>
              <a:gd name="T10" fmla="*/ 1 w 2"/>
              <a:gd name="T11" fmla="*/ 2 h 4"/>
              <a:gd name="T12" fmla="*/ 1 w 2"/>
              <a:gd name="T13" fmla="*/ 4 h 4"/>
              <a:gd name="T14" fmla="*/ 0 w 2"/>
              <a:gd name="T15" fmla="*/ 4 h 4"/>
              <a:gd name="T16" fmla="*/ 0 w 2"/>
              <a:gd name="T17" fmla="*/ 2 h 4"/>
              <a:gd name="T18" fmla="*/ 0 w 2"/>
              <a:gd name="T19" fmla="*/ 1 h 4"/>
              <a:gd name="T20" fmla="*/ 1 w 2"/>
              <a:gd name="T21" fmla="*/ 1 h 4"/>
              <a:gd name="T22" fmla="*/ 1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0"/>
                </a:moveTo>
                <a:lnTo>
                  <a:pt x="2" y="0"/>
                </a:lnTo>
                <a:lnTo>
                  <a:pt x="1" y="0"/>
                </a:lnTo>
                <a:lnTo>
                  <a:pt x="1" y="1"/>
                </a:lnTo>
                <a:lnTo>
                  <a:pt x="1" y="2"/>
                </a:lnTo>
                <a:lnTo>
                  <a:pt x="1" y="2"/>
                </a:lnTo>
                <a:lnTo>
                  <a:pt x="1" y="4"/>
                </a:lnTo>
                <a:lnTo>
                  <a:pt x="0" y="4"/>
                </a:lnTo>
                <a:lnTo>
                  <a:pt x="0" y="2"/>
                </a:lnTo>
                <a:lnTo>
                  <a:pt x="0"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08" name="Freeform 52"/>
          <p:cNvSpPr>
            <a:spLocks/>
          </p:cNvSpPr>
          <p:nvPr/>
        </p:nvSpPr>
        <p:spPr bwMode="auto">
          <a:xfrm>
            <a:off x="2801938" y="5105400"/>
            <a:ext cx="6350" cy="3175"/>
          </a:xfrm>
          <a:custGeom>
            <a:avLst/>
            <a:gdLst>
              <a:gd name="T0" fmla="*/ 3 w 4"/>
              <a:gd name="T1" fmla="*/ 0 h 2"/>
              <a:gd name="T2" fmla="*/ 3 w 4"/>
              <a:gd name="T3" fmla="*/ 0 h 2"/>
              <a:gd name="T4" fmla="*/ 4 w 4"/>
              <a:gd name="T5" fmla="*/ 0 h 2"/>
              <a:gd name="T6" fmla="*/ 4 w 4"/>
              <a:gd name="T7" fmla="*/ 0 h 2"/>
              <a:gd name="T8" fmla="*/ 4 w 4"/>
              <a:gd name="T9" fmla="*/ 2 h 2"/>
              <a:gd name="T10" fmla="*/ 3 w 4"/>
              <a:gd name="T11" fmla="*/ 2 h 2"/>
              <a:gd name="T12" fmla="*/ 3 w 4"/>
              <a:gd name="T13" fmla="*/ 2 h 2"/>
              <a:gd name="T14" fmla="*/ 2 w 4"/>
              <a:gd name="T15" fmla="*/ 2 h 2"/>
              <a:gd name="T16" fmla="*/ 0 w 4"/>
              <a:gd name="T17" fmla="*/ 2 h 2"/>
              <a:gd name="T18" fmla="*/ 0 w 4"/>
              <a:gd name="T19" fmla="*/ 2 h 2"/>
              <a:gd name="T20" fmla="*/ 0 w 4"/>
              <a:gd name="T21" fmla="*/ 0 h 2"/>
              <a:gd name="T22" fmla="*/ 2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lnTo>
                  <a:pt x="3" y="0"/>
                </a:lnTo>
                <a:lnTo>
                  <a:pt x="4" y="0"/>
                </a:lnTo>
                <a:lnTo>
                  <a:pt x="4" y="0"/>
                </a:lnTo>
                <a:lnTo>
                  <a:pt x="4" y="2"/>
                </a:lnTo>
                <a:lnTo>
                  <a:pt x="3" y="2"/>
                </a:lnTo>
                <a:lnTo>
                  <a:pt x="3" y="2"/>
                </a:lnTo>
                <a:lnTo>
                  <a:pt x="2" y="2"/>
                </a:lnTo>
                <a:lnTo>
                  <a:pt x="0" y="2"/>
                </a:lnTo>
                <a:lnTo>
                  <a:pt x="0" y="2"/>
                </a:lnTo>
                <a:lnTo>
                  <a:pt x="0" y="0"/>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09" name="Freeform 53"/>
          <p:cNvSpPr>
            <a:spLocks/>
          </p:cNvSpPr>
          <p:nvPr/>
        </p:nvSpPr>
        <p:spPr bwMode="auto">
          <a:xfrm>
            <a:off x="2908300" y="5084763"/>
            <a:ext cx="3175" cy="4762"/>
          </a:xfrm>
          <a:custGeom>
            <a:avLst/>
            <a:gdLst>
              <a:gd name="T0" fmla="*/ 0 w 2"/>
              <a:gd name="T1" fmla="*/ 0 h 3"/>
              <a:gd name="T2" fmla="*/ 2 w 2"/>
              <a:gd name="T3" fmla="*/ 0 h 3"/>
              <a:gd name="T4" fmla="*/ 2 w 2"/>
              <a:gd name="T5" fmla="*/ 3 h 3"/>
              <a:gd name="T6" fmla="*/ 0 w 2"/>
              <a:gd name="T7" fmla="*/ 3 h 3"/>
              <a:gd name="T8" fmla="*/ 0 w 2"/>
              <a:gd name="T9" fmla="*/ 2 h 3"/>
              <a:gd name="T10" fmla="*/ 0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2" y="0"/>
                </a:lnTo>
                <a:lnTo>
                  <a:pt x="2" y="3"/>
                </a:lnTo>
                <a:lnTo>
                  <a:pt x="0" y="3"/>
                </a:lnTo>
                <a:lnTo>
                  <a:pt x="0"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0" name="Freeform 54"/>
          <p:cNvSpPr>
            <a:spLocks/>
          </p:cNvSpPr>
          <p:nvPr/>
        </p:nvSpPr>
        <p:spPr bwMode="auto">
          <a:xfrm>
            <a:off x="3000375" y="5053013"/>
            <a:ext cx="1588" cy="14287"/>
          </a:xfrm>
          <a:custGeom>
            <a:avLst/>
            <a:gdLst>
              <a:gd name="T0" fmla="*/ 1 w 1"/>
              <a:gd name="T1" fmla="*/ 0 h 9"/>
              <a:gd name="T2" fmla="*/ 1 w 1"/>
              <a:gd name="T3" fmla="*/ 0 h 9"/>
              <a:gd name="T4" fmla="*/ 1 w 1"/>
              <a:gd name="T5" fmla="*/ 2 h 9"/>
              <a:gd name="T6" fmla="*/ 1 w 1"/>
              <a:gd name="T7" fmla="*/ 3 h 9"/>
              <a:gd name="T8" fmla="*/ 1 w 1"/>
              <a:gd name="T9" fmla="*/ 4 h 9"/>
              <a:gd name="T10" fmla="*/ 1 w 1"/>
              <a:gd name="T11" fmla="*/ 6 h 9"/>
              <a:gd name="T12" fmla="*/ 1 w 1"/>
              <a:gd name="T13" fmla="*/ 7 h 9"/>
              <a:gd name="T14" fmla="*/ 0 w 1"/>
              <a:gd name="T15" fmla="*/ 7 h 9"/>
              <a:gd name="T16" fmla="*/ 0 w 1"/>
              <a:gd name="T17" fmla="*/ 9 h 9"/>
              <a:gd name="T18" fmla="*/ 0 w 1"/>
              <a:gd name="T19" fmla="*/ 7 h 9"/>
              <a:gd name="T20" fmla="*/ 0 w 1"/>
              <a:gd name="T21" fmla="*/ 6 h 9"/>
              <a:gd name="T22" fmla="*/ 0 w 1"/>
              <a:gd name="T23" fmla="*/ 4 h 9"/>
              <a:gd name="T24" fmla="*/ 0 w 1"/>
              <a:gd name="T25" fmla="*/ 3 h 9"/>
              <a:gd name="T26" fmla="*/ 0 w 1"/>
              <a:gd name="T27" fmla="*/ 3 h 9"/>
              <a:gd name="T28" fmla="*/ 0 w 1"/>
              <a:gd name="T29" fmla="*/ 2 h 9"/>
              <a:gd name="T30" fmla="*/ 0 w 1"/>
              <a:gd name="T31" fmla="*/ 0 h 9"/>
              <a:gd name="T32" fmla="*/ 1 w 1"/>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9">
                <a:moveTo>
                  <a:pt x="1" y="0"/>
                </a:moveTo>
                <a:lnTo>
                  <a:pt x="1" y="0"/>
                </a:lnTo>
                <a:lnTo>
                  <a:pt x="1" y="2"/>
                </a:lnTo>
                <a:lnTo>
                  <a:pt x="1" y="3"/>
                </a:lnTo>
                <a:lnTo>
                  <a:pt x="1" y="4"/>
                </a:lnTo>
                <a:lnTo>
                  <a:pt x="1" y="6"/>
                </a:lnTo>
                <a:lnTo>
                  <a:pt x="1" y="7"/>
                </a:lnTo>
                <a:lnTo>
                  <a:pt x="0" y="7"/>
                </a:lnTo>
                <a:lnTo>
                  <a:pt x="0" y="9"/>
                </a:lnTo>
                <a:lnTo>
                  <a:pt x="0" y="7"/>
                </a:lnTo>
                <a:lnTo>
                  <a:pt x="0" y="6"/>
                </a:lnTo>
                <a:lnTo>
                  <a:pt x="0" y="4"/>
                </a:lnTo>
                <a:lnTo>
                  <a:pt x="0" y="3"/>
                </a:lnTo>
                <a:lnTo>
                  <a:pt x="0" y="3"/>
                </a:lnTo>
                <a:lnTo>
                  <a:pt x="0"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1" name="Freeform 55"/>
          <p:cNvSpPr>
            <a:spLocks/>
          </p:cNvSpPr>
          <p:nvPr/>
        </p:nvSpPr>
        <p:spPr bwMode="auto">
          <a:xfrm>
            <a:off x="3068638" y="5434013"/>
            <a:ext cx="6350" cy="3175"/>
          </a:xfrm>
          <a:custGeom>
            <a:avLst/>
            <a:gdLst>
              <a:gd name="T0" fmla="*/ 0 w 4"/>
              <a:gd name="T1" fmla="*/ 0 h 2"/>
              <a:gd name="T2" fmla="*/ 1 w 4"/>
              <a:gd name="T3" fmla="*/ 0 h 2"/>
              <a:gd name="T4" fmla="*/ 3 w 4"/>
              <a:gd name="T5" fmla="*/ 0 h 2"/>
              <a:gd name="T6" fmla="*/ 4 w 4"/>
              <a:gd name="T7" fmla="*/ 0 h 2"/>
              <a:gd name="T8" fmla="*/ 4 w 4"/>
              <a:gd name="T9" fmla="*/ 2 h 2"/>
              <a:gd name="T10" fmla="*/ 0 w 4"/>
              <a:gd name="T11" fmla="*/ 2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1" y="0"/>
                </a:lnTo>
                <a:lnTo>
                  <a:pt x="3" y="0"/>
                </a:lnTo>
                <a:lnTo>
                  <a:pt x="4" y="0"/>
                </a:lnTo>
                <a:lnTo>
                  <a:pt x="4" y="2"/>
                </a:lnTo>
                <a:lnTo>
                  <a:pt x="0" y="2"/>
                </a:lnTo>
                <a:lnTo>
                  <a:pt x="0" y="0"/>
                </a:lnTo>
                <a:close/>
              </a:path>
            </a:pathLst>
          </a:custGeom>
          <a:solidFill>
            <a:srgbClr val="5EF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2" name="Freeform 56"/>
          <p:cNvSpPr>
            <a:spLocks/>
          </p:cNvSpPr>
          <p:nvPr/>
        </p:nvSpPr>
        <p:spPr bwMode="auto">
          <a:xfrm>
            <a:off x="3505200" y="5548313"/>
            <a:ext cx="4763" cy="7937"/>
          </a:xfrm>
          <a:custGeom>
            <a:avLst/>
            <a:gdLst>
              <a:gd name="T0" fmla="*/ 0 w 3"/>
              <a:gd name="T1" fmla="*/ 0 h 5"/>
              <a:gd name="T2" fmla="*/ 1 w 3"/>
              <a:gd name="T3" fmla="*/ 0 h 5"/>
              <a:gd name="T4" fmla="*/ 3 w 3"/>
              <a:gd name="T5" fmla="*/ 0 h 5"/>
              <a:gd name="T6" fmla="*/ 3 w 3"/>
              <a:gd name="T7" fmla="*/ 0 h 5"/>
              <a:gd name="T8" fmla="*/ 3 w 3"/>
              <a:gd name="T9" fmla="*/ 2 h 5"/>
              <a:gd name="T10" fmla="*/ 3 w 3"/>
              <a:gd name="T11" fmla="*/ 2 h 5"/>
              <a:gd name="T12" fmla="*/ 3 w 3"/>
              <a:gd name="T13" fmla="*/ 3 h 5"/>
              <a:gd name="T14" fmla="*/ 3 w 3"/>
              <a:gd name="T15" fmla="*/ 3 h 5"/>
              <a:gd name="T16" fmla="*/ 3 w 3"/>
              <a:gd name="T17" fmla="*/ 5 h 5"/>
              <a:gd name="T18" fmla="*/ 3 w 3"/>
              <a:gd name="T19" fmla="*/ 5 h 5"/>
              <a:gd name="T20" fmla="*/ 3 w 3"/>
              <a:gd name="T21" fmla="*/ 5 h 5"/>
              <a:gd name="T22" fmla="*/ 3 w 3"/>
              <a:gd name="T23" fmla="*/ 5 h 5"/>
              <a:gd name="T24" fmla="*/ 3 w 3"/>
              <a:gd name="T25" fmla="*/ 3 h 5"/>
              <a:gd name="T26" fmla="*/ 1 w 3"/>
              <a:gd name="T27" fmla="*/ 3 h 5"/>
              <a:gd name="T28" fmla="*/ 1 w 3"/>
              <a:gd name="T29" fmla="*/ 2 h 5"/>
              <a:gd name="T30" fmla="*/ 1 w 3"/>
              <a:gd name="T31" fmla="*/ 0 h 5"/>
              <a:gd name="T32" fmla="*/ 0 w 3"/>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5">
                <a:moveTo>
                  <a:pt x="0" y="0"/>
                </a:moveTo>
                <a:lnTo>
                  <a:pt x="1" y="0"/>
                </a:lnTo>
                <a:lnTo>
                  <a:pt x="3" y="0"/>
                </a:lnTo>
                <a:lnTo>
                  <a:pt x="3" y="0"/>
                </a:lnTo>
                <a:lnTo>
                  <a:pt x="3" y="2"/>
                </a:lnTo>
                <a:lnTo>
                  <a:pt x="3" y="2"/>
                </a:lnTo>
                <a:lnTo>
                  <a:pt x="3" y="3"/>
                </a:lnTo>
                <a:lnTo>
                  <a:pt x="3" y="3"/>
                </a:lnTo>
                <a:lnTo>
                  <a:pt x="3" y="5"/>
                </a:lnTo>
                <a:lnTo>
                  <a:pt x="3" y="5"/>
                </a:lnTo>
                <a:lnTo>
                  <a:pt x="3" y="5"/>
                </a:lnTo>
                <a:lnTo>
                  <a:pt x="3" y="5"/>
                </a:lnTo>
                <a:lnTo>
                  <a:pt x="3" y="3"/>
                </a:lnTo>
                <a:lnTo>
                  <a:pt x="1" y="3"/>
                </a:lnTo>
                <a:lnTo>
                  <a:pt x="1" y="2"/>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6313" name="Group 57"/>
          <p:cNvGrpSpPr>
            <a:grpSpLocks/>
          </p:cNvGrpSpPr>
          <p:nvPr/>
        </p:nvGrpSpPr>
        <p:grpSpPr bwMode="auto">
          <a:xfrm>
            <a:off x="1658938" y="5527675"/>
            <a:ext cx="1138237" cy="630238"/>
            <a:chOff x="1164" y="3770"/>
            <a:chExt cx="717" cy="397"/>
          </a:xfrm>
        </p:grpSpPr>
        <p:sp>
          <p:nvSpPr>
            <p:cNvPr id="96314" name="Freeform 58"/>
            <p:cNvSpPr>
              <a:spLocks/>
            </p:cNvSpPr>
            <p:nvPr/>
          </p:nvSpPr>
          <p:spPr bwMode="auto">
            <a:xfrm>
              <a:off x="1615" y="3770"/>
              <a:ext cx="10" cy="15"/>
            </a:xfrm>
            <a:custGeom>
              <a:avLst/>
              <a:gdLst>
                <a:gd name="T0" fmla="*/ 2 w 10"/>
                <a:gd name="T1" fmla="*/ 0 h 15"/>
                <a:gd name="T2" fmla="*/ 4 w 10"/>
                <a:gd name="T3" fmla="*/ 1 h 15"/>
                <a:gd name="T4" fmla="*/ 5 w 10"/>
                <a:gd name="T5" fmla="*/ 1 h 15"/>
                <a:gd name="T6" fmla="*/ 6 w 10"/>
                <a:gd name="T7" fmla="*/ 3 h 15"/>
                <a:gd name="T8" fmla="*/ 8 w 10"/>
                <a:gd name="T9" fmla="*/ 4 h 15"/>
                <a:gd name="T10" fmla="*/ 9 w 10"/>
                <a:gd name="T11" fmla="*/ 6 h 15"/>
                <a:gd name="T12" fmla="*/ 9 w 10"/>
                <a:gd name="T13" fmla="*/ 7 h 15"/>
                <a:gd name="T14" fmla="*/ 10 w 10"/>
                <a:gd name="T15" fmla="*/ 10 h 15"/>
                <a:gd name="T16" fmla="*/ 10 w 10"/>
                <a:gd name="T17" fmla="*/ 13 h 15"/>
                <a:gd name="T18" fmla="*/ 9 w 10"/>
                <a:gd name="T19" fmla="*/ 15 h 15"/>
                <a:gd name="T20" fmla="*/ 8 w 10"/>
                <a:gd name="T21" fmla="*/ 12 h 15"/>
                <a:gd name="T22" fmla="*/ 8 w 10"/>
                <a:gd name="T23" fmla="*/ 10 h 15"/>
                <a:gd name="T24" fmla="*/ 6 w 10"/>
                <a:gd name="T25" fmla="*/ 7 h 15"/>
                <a:gd name="T26" fmla="*/ 5 w 10"/>
                <a:gd name="T27" fmla="*/ 7 h 15"/>
                <a:gd name="T28" fmla="*/ 4 w 10"/>
                <a:gd name="T29" fmla="*/ 6 h 15"/>
                <a:gd name="T30" fmla="*/ 2 w 10"/>
                <a:gd name="T31" fmla="*/ 4 h 15"/>
                <a:gd name="T32" fmla="*/ 1 w 10"/>
                <a:gd name="T33" fmla="*/ 3 h 15"/>
                <a:gd name="T34" fmla="*/ 0 w 10"/>
                <a:gd name="T35" fmla="*/ 3 h 15"/>
                <a:gd name="T36" fmla="*/ 0 w 10"/>
                <a:gd name="T37" fmla="*/ 1 h 15"/>
                <a:gd name="T38" fmla="*/ 0 w 10"/>
                <a:gd name="T39" fmla="*/ 1 h 15"/>
                <a:gd name="T40" fmla="*/ 0 w 10"/>
                <a:gd name="T41" fmla="*/ 0 h 15"/>
                <a:gd name="T42" fmla="*/ 0 w 10"/>
                <a:gd name="T43" fmla="*/ 0 h 15"/>
                <a:gd name="T44" fmla="*/ 1 w 10"/>
                <a:gd name="T45" fmla="*/ 0 h 15"/>
                <a:gd name="T46" fmla="*/ 1 w 10"/>
                <a:gd name="T47" fmla="*/ 0 h 15"/>
                <a:gd name="T48" fmla="*/ 2 w 10"/>
                <a:gd name="T49" fmla="*/ 0 h 15"/>
                <a:gd name="T50" fmla="*/ 2 w 10"/>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5">
                  <a:moveTo>
                    <a:pt x="2" y="0"/>
                  </a:moveTo>
                  <a:lnTo>
                    <a:pt x="4" y="1"/>
                  </a:lnTo>
                  <a:lnTo>
                    <a:pt x="5" y="1"/>
                  </a:lnTo>
                  <a:lnTo>
                    <a:pt x="6" y="3"/>
                  </a:lnTo>
                  <a:lnTo>
                    <a:pt x="8" y="4"/>
                  </a:lnTo>
                  <a:lnTo>
                    <a:pt x="9" y="6"/>
                  </a:lnTo>
                  <a:lnTo>
                    <a:pt x="9" y="7"/>
                  </a:lnTo>
                  <a:lnTo>
                    <a:pt x="10" y="10"/>
                  </a:lnTo>
                  <a:lnTo>
                    <a:pt x="10" y="13"/>
                  </a:lnTo>
                  <a:lnTo>
                    <a:pt x="9" y="15"/>
                  </a:lnTo>
                  <a:lnTo>
                    <a:pt x="8" y="12"/>
                  </a:lnTo>
                  <a:lnTo>
                    <a:pt x="8" y="10"/>
                  </a:lnTo>
                  <a:lnTo>
                    <a:pt x="6" y="7"/>
                  </a:lnTo>
                  <a:lnTo>
                    <a:pt x="5" y="7"/>
                  </a:lnTo>
                  <a:lnTo>
                    <a:pt x="4" y="6"/>
                  </a:lnTo>
                  <a:lnTo>
                    <a:pt x="2" y="4"/>
                  </a:lnTo>
                  <a:lnTo>
                    <a:pt x="1" y="3"/>
                  </a:lnTo>
                  <a:lnTo>
                    <a:pt x="0" y="3"/>
                  </a:lnTo>
                  <a:lnTo>
                    <a:pt x="0" y="1"/>
                  </a:lnTo>
                  <a:lnTo>
                    <a:pt x="0" y="1"/>
                  </a:lnTo>
                  <a:lnTo>
                    <a:pt x="0" y="0"/>
                  </a:lnTo>
                  <a:lnTo>
                    <a:pt x="0" y="0"/>
                  </a:lnTo>
                  <a:lnTo>
                    <a:pt x="1" y="0"/>
                  </a:lnTo>
                  <a:lnTo>
                    <a:pt x="1" y="0"/>
                  </a:lnTo>
                  <a:lnTo>
                    <a:pt x="2" y="0"/>
                  </a:lnTo>
                  <a:lnTo>
                    <a:pt x="2"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5" name="Freeform 59"/>
            <p:cNvSpPr>
              <a:spLocks/>
            </p:cNvSpPr>
            <p:nvPr/>
          </p:nvSpPr>
          <p:spPr bwMode="auto">
            <a:xfrm>
              <a:off x="1187" y="3843"/>
              <a:ext cx="84" cy="138"/>
            </a:xfrm>
            <a:custGeom>
              <a:avLst/>
              <a:gdLst>
                <a:gd name="T0" fmla="*/ 72 w 84"/>
                <a:gd name="T1" fmla="*/ 22 h 138"/>
                <a:gd name="T2" fmla="*/ 24 w 84"/>
                <a:gd name="T3" fmla="*/ 22 h 138"/>
                <a:gd name="T4" fmla="*/ 24 w 84"/>
                <a:gd name="T5" fmla="*/ 56 h 138"/>
                <a:gd name="T6" fmla="*/ 65 w 84"/>
                <a:gd name="T7" fmla="*/ 56 h 138"/>
                <a:gd name="T8" fmla="*/ 70 w 84"/>
                <a:gd name="T9" fmla="*/ 56 h 138"/>
                <a:gd name="T10" fmla="*/ 72 w 84"/>
                <a:gd name="T11" fmla="*/ 59 h 138"/>
                <a:gd name="T12" fmla="*/ 75 w 84"/>
                <a:gd name="T13" fmla="*/ 62 h 138"/>
                <a:gd name="T14" fmla="*/ 76 w 84"/>
                <a:gd name="T15" fmla="*/ 67 h 138"/>
                <a:gd name="T16" fmla="*/ 75 w 84"/>
                <a:gd name="T17" fmla="*/ 71 h 138"/>
                <a:gd name="T18" fmla="*/ 72 w 84"/>
                <a:gd name="T19" fmla="*/ 74 h 138"/>
                <a:gd name="T20" fmla="*/ 70 w 84"/>
                <a:gd name="T21" fmla="*/ 75 h 138"/>
                <a:gd name="T22" fmla="*/ 65 w 84"/>
                <a:gd name="T23" fmla="*/ 77 h 138"/>
                <a:gd name="T24" fmla="*/ 24 w 84"/>
                <a:gd name="T25" fmla="*/ 77 h 138"/>
                <a:gd name="T26" fmla="*/ 24 w 84"/>
                <a:gd name="T27" fmla="*/ 121 h 138"/>
                <a:gd name="T28" fmla="*/ 24 w 84"/>
                <a:gd name="T29" fmla="*/ 125 h 138"/>
                <a:gd name="T30" fmla="*/ 24 w 84"/>
                <a:gd name="T31" fmla="*/ 128 h 138"/>
                <a:gd name="T32" fmla="*/ 23 w 84"/>
                <a:gd name="T33" fmla="*/ 131 h 138"/>
                <a:gd name="T34" fmla="*/ 21 w 84"/>
                <a:gd name="T35" fmla="*/ 134 h 138"/>
                <a:gd name="T36" fmla="*/ 19 w 84"/>
                <a:gd name="T37" fmla="*/ 135 h 138"/>
                <a:gd name="T38" fmla="*/ 17 w 84"/>
                <a:gd name="T39" fmla="*/ 137 h 138"/>
                <a:gd name="T40" fmla="*/ 15 w 84"/>
                <a:gd name="T41" fmla="*/ 137 h 138"/>
                <a:gd name="T42" fmla="*/ 12 w 84"/>
                <a:gd name="T43" fmla="*/ 138 h 138"/>
                <a:gd name="T44" fmla="*/ 9 w 84"/>
                <a:gd name="T45" fmla="*/ 137 h 138"/>
                <a:gd name="T46" fmla="*/ 7 w 84"/>
                <a:gd name="T47" fmla="*/ 137 h 138"/>
                <a:gd name="T48" fmla="*/ 6 w 84"/>
                <a:gd name="T49" fmla="*/ 135 h 138"/>
                <a:gd name="T50" fmla="*/ 3 w 84"/>
                <a:gd name="T51" fmla="*/ 134 h 138"/>
                <a:gd name="T52" fmla="*/ 2 w 84"/>
                <a:gd name="T53" fmla="*/ 131 h 138"/>
                <a:gd name="T54" fmla="*/ 0 w 84"/>
                <a:gd name="T55" fmla="*/ 128 h 138"/>
                <a:gd name="T56" fmla="*/ 0 w 84"/>
                <a:gd name="T57" fmla="*/ 125 h 138"/>
                <a:gd name="T58" fmla="*/ 0 w 84"/>
                <a:gd name="T59" fmla="*/ 121 h 138"/>
                <a:gd name="T60" fmla="*/ 0 w 84"/>
                <a:gd name="T61" fmla="*/ 17 h 138"/>
                <a:gd name="T62" fmla="*/ 0 w 84"/>
                <a:gd name="T63" fmla="*/ 11 h 138"/>
                <a:gd name="T64" fmla="*/ 2 w 84"/>
                <a:gd name="T65" fmla="*/ 7 h 138"/>
                <a:gd name="T66" fmla="*/ 4 w 84"/>
                <a:gd name="T67" fmla="*/ 4 h 138"/>
                <a:gd name="T68" fmla="*/ 7 w 84"/>
                <a:gd name="T69" fmla="*/ 3 h 138"/>
                <a:gd name="T70" fmla="*/ 11 w 84"/>
                <a:gd name="T71" fmla="*/ 1 h 138"/>
                <a:gd name="T72" fmla="*/ 15 w 84"/>
                <a:gd name="T73" fmla="*/ 0 h 138"/>
                <a:gd name="T74" fmla="*/ 72 w 84"/>
                <a:gd name="T75" fmla="*/ 0 h 138"/>
                <a:gd name="T76" fmla="*/ 75 w 84"/>
                <a:gd name="T77" fmla="*/ 1 h 138"/>
                <a:gd name="T78" fmla="*/ 78 w 84"/>
                <a:gd name="T79" fmla="*/ 1 h 138"/>
                <a:gd name="T80" fmla="*/ 82 w 84"/>
                <a:gd name="T81" fmla="*/ 3 h 138"/>
                <a:gd name="T82" fmla="*/ 83 w 84"/>
                <a:gd name="T83" fmla="*/ 7 h 138"/>
                <a:gd name="T84" fmla="*/ 84 w 84"/>
                <a:gd name="T85" fmla="*/ 11 h 138"/>
                <a:gd name="T86" fmla="*/ 83 w 84"/>
                <a:gd name="T87" fmla="*/ 16 h 138"/>
                <a:gd name="T88" fmla="*/ 82 w 84"/>
                <a:gd name="T89" fmla="*/ 19 h 138"/>
                <a:gd name="T90" fmla="*/ 78 w 84"/>
                <a:gd name="T91" fmla="*/ 22 h 138"/>
                <a:gd name="T92" fmla="*/ 75 w 84"/>
                <a:gd name="T93" fmla="*/ 22 h 138"/>
                <a:gd name="T94" fmla="*/ 72 w 84"/>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 h="138">
                  <a:moveTo>
                    <a:pt x="72" y="22"/>
                  </a:moveTo>
                  <a:lnTo>
                    <a:pt x="24" y="22"/>
                  </a:lnTo>
                  <a:lnTo>
                    <a:pt x="24" y="56"/>
                  </a:lnTo>
                  <a:lnTo>
                    <a:pt x="65" y="56"/>
                  </a:lnTo>
                  <a:lnTo>
                    <a:pt x="70" y="56"/>
                  </a:lnTo>
                  <a:lnTo>
                    <a:pt x="72" y="59"/>
                  </a:lnTo>
                  <a:lnTo>
                    <a:pt x="75" y="62"/>
                  </a:lnTo>
                  <a:lnTo>
                    <a:pt x="76" y="67"/>
                  </a:lnTo>
                  <a:lnTo>
                    <a:pt x="75" y="71"/>
                  </a:lnTo>
                  <a:lnTo>
                    <a:pt x="72" y="74"/>
                  </a:lnTo>
                  <a:lnTo>
                    <a:pt x="70" y="75"/>
                  </a:lnTo>
                  <a:lnTo>
                    <a:pt x="65" y="77"/>
                  </a:lnTo>
                  <a:lnTo>
                    <a:pt x="24" y="77"/>
                  </a:lnTo>
                  <a:lnTo>
                    <a:pt x="24" y="121"/>
                  </a:lnTo>
                  <a:lnTo>
                    <a:pt x="24" y="125"/>
                  </a:lnTo>
                  <a:lnTo>
                    <a:pt x="24" y="128"/>
                  </a:lnTo>
                  <a:lnTo>
                    <a:pt x="23" y="131"/>
                  </a:lnTo>
                  <a:lnTo>
                    <a:pt x="21" y="134"/>
                  </a:lnTo>
                  <a:lnTo>
                    <a:pt x="19" y="135"/>
                  </a:lnTo>
                  <a:lnTo>
                    <a:pt x="17" y="137"/>
                  </a:lnTo>
                  <a:lnTo>
                    <a:pt x="15" y="137"/>
                  </a:lnTo>
                  <a:lnTo>
                    <a:pt x="12" y="138"/>
                  </a:lnTo>
                  <a:lnTo>
                    <a:pt x="9" y="137"/>
                  </a:lnTo>
                  <a:lnTo>
                    <a:pt x="7" y="137"/>
                  </a:lnTo>
                  <a:lnTo>
                    <a:pt x="6" y="135"/>
                  </a:lnTo>
                  <a:lnTo>
                    <a:pt x="3" y="134"/>
                  </a:lnTo>
                  <a:lnTo>
                    <a:pt x="2" y="131"/>
                  </a:lnTo>
                  <a:lnTo>
                    <a:pt x="0" y="128"/>
                  </a:lnTo>
                  <a:lnTo>
                    <a:pt x="0" y="125"/>
                  </a:lnTo>
                  <a:lnTo>
                    <a:pt x="0" y="121"/>
                  </a:lnTo>
                  <a:lnTo>
                    <a:pt x="0" y="17"/>
                  </a:lnTo>
                  <a:lnTo>
                    <a:pt x="0" y="11"/>
                  </a:lnTo>
                  <a:lnTo>
                    <a:pt x="2" y="7"/>
                  </a:lnTo>
                  <a:lnTo>
                    <a:pt x="4" y="4"/>
                  </a:lnTo>
                  <a:lnTo>
                    <a:pt x="7" y="3"/>
                  </a:lnTo>
                  <a:lnTo>
                    <a:pt x="11" y="1"/>
                  </a:lnTo>
                  <a:lnTo>
                    <a:pt x="15" y="0"/>
                  </a:lnTo>
                  <a:lnTo>
                    <a:pt x="72" y="0"/>
                  </a:lnTo>
                  <a:lnTo>
                    <a:pt x="75" y="1"/>
                  </a:lnTo>
                  <a:lnTo>
                    <a:pt x="78" y="1"/>
                  </a:lnTo>
                  <a:lnTo>
                    <a:pt x="82" y="3"/>
                  </a:lnTo>
                  <a:lnTo>
                    <a:pt x="83" y="7"/>
                  </a:lnTo>
                  <a:lnTo>
                    <a:pt x="84" y="11"/>
                  </a:lnTo>
                  <a:lnTo>
                    <a:pt x="83" y="16"/>
                  </a:lnTo>
                  <a:lnTo>
                    <a:pt x="82" y="19"/>
                  </a:lnTo>
                  <a:lnTo>
                    <a:pt x="78" y="22"/>
                  </a:lnTo>
                  <a:lnTo>
                    <a:pt x="75" y="22"/>
                  </a:lnTo>
                  <a:lnTo>
                    <a:pt x="72" y="2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6" name="Freeform 60"/>
            <p:cNvSpPr>
              <a:spLocks noEditPoints="1"/>
            </p:cNvSpPr>
            <p:nvPr/>
          </p:nvSpPr>
          <p:spPr bwMode="auto">
            <a:xfrm>
              <a:off x="1286" y="3843"/>
              <a:ext cx="22" cy="138"/>
            </a:xfrm>
            <a:custGeom>
              <a:avLst/>
              <a:gdLst>
                <a:gd name="T0" fmla="*/ 22 w 22"/>
                <a:gd name="T1" fmla="*/ 51 h 138"/>
                <a:gd name="T2" fmla="*/ 22 w 22"/>
                <a:gd name="T3" fmla="*/ 122 h 138"/>
                <a:gd name="T4" fmla="*/ 22 w 22"/>
                <a:gd name="T5" fmla="*/ 126 h 138"/>
                <a:gd name="T6" fmla="*/ 21 w 22"/>
                <a:gd name="T7" fmla="*/ 129 h 138"/>
                <a:gd name="T8" fmla="*/ 21 w 22"/>
                <a:gd name="T9" fmla="*/ 131 h 138"/>
                <a:gd name="T10" fmla="*/ 18 w 22"/>
                <a:gd name="T11" fmla="*/ 134 h 138"/>
                <a:gd name="T12" fmla="*/ 17 w 22"/>
                <a:gd name="T13" fmla="*/ 135 h 138"/>
                <a:gd name="T14" fmla="*/ 15 w 22"/>
                <a:gd name="T15" fmla="*/ 137 h 138"/>
                <a:gd name="T16" fmla="*/ 13 w 22"/>
                <a:gd name="T17" fmla="*/ 137 h 138"/>
                <a:gd name="T18" fmla="*/ 10 w 22"/>
                <a:gd name="T19" fmla="*/ 138 h 138"/>
                <a:gd name="T20" fmla="*/ 7 w 22"/>
                <a:gd name="T21" fmla="*/ 137 h 138"/>
                <a:gd name="T22" fmla="*/ 6 w 22"/>
                <a:gd name="T23" fmla="*/ 137 h 138"/>
                <a:gd name="T24" fmla="*/ 5 w 22"/>
                <a:gd name="T25" fmla="*/ 135 h 138"/>
                <a:gd name="T26" fmla="*/ 2 w 22"/>
                <a:gd name="T27" fmla="*/ 134 h 138"/>
                <a:gd name="T28" fmla="*/ 1 w 22"/>
                <a:gd name="T29" fmla="*/ 131 h 138"/>
                <a:gd name="T30" fmla="*/ 0 w 22"/>
                <a:gd name="T31" fmla="*/ 129 h 138"/>
                <a:gd name="T32" fmla="*/ 0 w 22"/>
                <a:gd name="T33" fmla="*/ 125 h 138"/>
                <a:gd name="T34" fmla="*/ 0 w 22"/>
                <a:gd name="T35" fmla="*/ 122 h 138"/>
                <a:gd name="T36" fmla="*/ 0 w 22"/>
                <a:gd name="T37" fmla="*/ 51 h 138"/>
                <a:gd name="T38" fmla="*/ 0 w 22"/>
                <a:gd name="T39" fmla="*/ 46 h 138"/>
                <a:gd name="T40" fmla="*/ 0 w 22"/>
                <a:gd name="T41" fmla="*/ 45 h 138"/>
                <a:gd name="T42" fmla="*/ 1 w 22"/>
                <a:gd name="T43" fmla="*/ 42 h 138"/>
                <a:gd name="T44" fmla="*/ 2 w 22"/>
                <a:gd name="T45" fmla="*/ 39 h 138"/>
                <a:gd name="T46" fmla="*/ 5 w 22"/>
                <a:gd name="T47" fmla="*/ 38 h 138"/>
                <a:gd name="T48" fmla="*/ 6 w 22"/>
                <a:gd name="T49" fmla="*/ 36 h 138"/>
                <a:gd name="T50" fmla="*/ 7 w 22"/>
                <a:gd name="T51" fmla="*/ 36 h 138"/>
                <a:gd name="T52" fmla="*/ 10 w 22"/>
                <a:gd name="T53" fmla="*/ 36 h 138"/>
                <a:gd name="T54" fmla="*/ 15 w 22"/>
                <a:gd name="T55" fmla="*/ 36 h 138"/>
                <a:gd name="T56" fmla="*/ 17 w 22"/>
                <a:gd name="T57" fmla="*/ 38 h 138"/>
                <a:gd name="T58" fmla="*/ 18 w 22"/>
                <a:gd name="T59" fmla="*/ 39 h 138"/>
                <a:gd name="T60" fmla="*/ 21 w 22"/>
                <a:gd name="T61" fmla="*/ 42 h 138"/>
                <a:gd name="T62" fmla="*/ 21 w 22"/>
                <a:gd name="T63" fmla="*/ 43 h 138"/>
                <a:gd name="T64" fmla="*/ 22 w 22"/>
                <a:gd name="T65" fmla="*/ 46 h 138"/>
                <a:gd name="T66" fmla="*/ 22 w 22"/>
                <a:gd name="T67" fmla="*/ 51 h 138"/>
                <a:gd name="T68" fmla="*/ 11 w 22"/>
                <a:gd name="T69" fmla="*/ 24 h 138"/>
                <a:gd name="T70" fmla="*/ 6 w 22"/>
                <a:gd name="T71" fmla="*/ 23 h 138"/>
                <a:gd name="T72" fmla="*/ 2 w 22"/>
                <a:gd name="T73" fmla="*/ 20 h 138"/>
                <a:gd name="T74" fmla="*/ 1 w 22"/>
                <a:gd name="T75" fmla="*/ 19 h 138"/>
                <a:gd name="T76" fmla="*/ 0 w 22"/>
                <a:gd name="T77" fmla="*/ 17 h 138"/>
                <a:gd name="T78" fmla="*/ 0 w 22"/>
                <a:gd name="T79" fmla="*/ 14 h 138"/>
                <a:gd name="T80" fmla="*/ 0 w 22"/>
                <a:gd name="T81" fmla="*/ 11 h 138"/>
                <a:gd name="T82" fmla="*/ 0 w 22"/>
                <a:gd name="T83" fmla="*/ 7 h 138"/>
                <a:gd name="T84" fmla="*/ 1 w 22"/>
                <a:gd name="T85" fmla="*/ 4 h 138"/>
                <a:gd name="T86" fmla="*/ 2 w 22"/>
                <a:gd name="T87" fmla="*/ 3 h 138"/>
                <a:gd name="T88" fmla="*/ 5 w 22"/>
                <a:gd name="T89" fmla="*/ 1 h 138"/>
                <a:gd name="T90" fmla="*/ 6 w 22"/>
                <a:gd name="T91" fmla="*/ 1 h 138"/>
                <a:gd name="T92" fmla="*/ 11 w 22"/>
                <a:gd name="T93" fmla="*/ 0 h 138"/>
                <a:gd name="T94" fmla="*/ 15 w 22"/>
                <a:gd name="T95" fmla="*/ 0 h 138"/>
                <a:gd name="T96" fmla="*/ 18 w 22"/>
                <a:gd name="T97" fmla="*/ 3 h 138"/>
                <a:gd name="T98" fmla="*/ 21 w 22"/>
                <a:gd name="T99" fmla="*/ 4 h 138"/>
                <a:gd name="T100" fmla="*/ 21 w 22"/>
                <a:gd name="T101" fmla="*/ 7 h 138"/>
                <a:gd name="T102" fmla="*/ 22 w 22"/>
                <a:gd name="T103" fmla="*/ 8 h 138"/>
                <a:gd name="T104" fmla="*/ 22 w 22"/>
                <a:gd name="T105" fmla="*/ 11 h 138"/>
                <a:gd name="T106" fmla="*/ 22 w 22"/>
                <a:gd name="T107" fmla="*/ 14 h 138"/>
                <a:gd name="T108" fmla="*/ 21 w 22"/>
                <a:gd name="T109" fmla="*/ 17 h 138"/>
                <a:gd name="T110" fmla="*/ 21 w 22"/>
                <a:gd name="T111" fmla="*/ 19 h 138"/>
                <a:gd name="T112" fmla="*/ 18 w 22"/>
                <a:gd name="T113" fmla="*/ 20 h 138"/>
                <a:gd name="T114" fmla="*/ 15 w 22"/>
                <a:gd name="T115" fmla="*/ 23 h 138"/>
                <a:gd name="T116" fmla="*/ 11 w 22"/>
                <a:gd name="T11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38">
                  <a:moveTo>
                    <a:pt x="22" y="51"/>
                  </a:moveTo>
                  <a:lnTo>
                    <a:pt x="22" y="122"/>
                  </a:lnTo>
                  <a:lnTo>
                    <a:pt x="22" y="126"/>
                  </a:lnTo>
                  <a:lnTo>
                    <a:pt x="21" y="129"/>
                  </a:lnTo>
                  <a:lnTo>
                    <a:pt x="21" y="131"/>
                  </a:lnTo>
                  <a:lnTo>
                    <a:pt x="18" y="134"/>
                  </a:lnTo>
                  <a:lnTo>
                    <a:pt x="17" y="135"/>
                  </a:lnTo>
                  <a:lnTo>
                    <a:pt x="15" y="137"/>
                  </a:lnTo>
                  <a:lnTo>
                    <a:pt x="13" y="137"/>
                  </a:lnTo>
                  <a:lnTo>
                    <a:pt x="10" y="138"/>
                  </a:lnTo>
                  <a:lnTo>
                    <a:pt x="7" y="137"/>
                  </a:lnTo>
                  <a:lnTo>
                    <a:pt x="6" y="137"/>
                  </a:lnTo>
                  <a:lnTo>
                    <a:pt x="5" y="135"/>
                  </a:lnTo>
                  <a:lnTo>
                    <a:pt x="2" y="134"/>
                  </a:lnTo>
                  <a:lnTo>
                    <a:pt x="1" y="131"/>
                  </a:lnTo>
                  <a:lnTo>
                    <a:pt x="0" y="129"/>
                  </a:lnTo>
                  <a:lnTo>
                    <a:pt x="0" y="125"/>
                  </a:lnTo>
                  <a:lnTo>
                    <a:pt x="0" y="122"/>
                  </a:lnTo>
                  <a:lnTo>
                    <a:pt x="0" y="51"/>
                  </a:lnTo>
                  <a:lnTo>
                    <a:pt x="0" y="46"/>
                  </a:lnTo>
                  <a:lnTo>
                    <a:pt x="0" y="45"/>
                  </a:lnTo>
                  <a:lnTo>
                    <a:pt x="1" y="42"/>
                  </a:lnTo>
                  <a:lnTo>
                    <a:pt x="2" y="39"/>
                  </a:lnTo>
                  <a:lnTo>
                    <a:pt x="5" y="38"/>
                  </a:lnTo>
                  <a:lnTo>
                    <a:pt x="6" y="36"/>
                  </a:lnTo>
                  <a:lnTo>
                    <a:pt x="7" y="36"/>
                  </a:lnTo>
                  <a:lnTo>
                    <a:pt x="10" y="36"/>
                  </a:lnTo>
                  <a:lnTo>
                    <a:pt x="15" y="36"/>
                  </a:lnTo>
                  <a:lnTo>
                    <a:pt x="17" y="38"/>
                  </a:lnTo>
                  <a:lnTo>
                    <a:pt x="18" y="39"/>
                  </a:lnTo>
                  <a:lnTo>
                    <a:pt x="21" y="42"/>
                  </a:lnTo>
                  <a:lnTo>
                    <a:pt x="21" y="43"/>
                  </a:lnTo>
                  <a:lnTo>
                    <a:pt x="22" y="46"/>
                  </a:lnTo>
                  <a:lnTo>
                    <a:pt x="22" y="51"/>
                  </a:lnTo>
                  <a:close/>
                  <a:moveTo>
                    <a:pt x="11" y="24"/>
                  </a:moveTo>
                  <a:lnTo>
                    <a:pt x="6" y="23"/>
                  </a:lnTo>
                  <a:lnTo>
                    <a:pt x="2" y="20"/>
                  </a:lnTo>
                  <a:lnTo>
                    <a:pt x="1" y="19"/>
                  </a:lnTo>
                  <a:lnTo>
                    <a:pt x="0" y="17"/>
                  </a:lnTo>
                  <a:lnTo>
                    <a:pt x="0" y="14"/>
                  </a:lnTo>
                  <a:lnTo>
                    <a:pt x="0" y="11"/>
                  </a:lnTo>
                  <a:lnTo>
                    <a:pt x="0" y="7"/>
                  </a:lnTo>
                  <a:lnTo>
                    <a:pt x="1" y="4"/>
                  </a:lnTo>
                  <a:lnTo>
                    <a:pt x="2" y="3"/>
                  </a:lnTo>
                  <a:lnTo>
                    <a:pt x="5" y="1"/>
                  </a:lnTo>
                  <a:lnTo>
                    <a:pt x="6" y="1"/>
                  </a:lnTo>
                  <a:lnTo>
                    <a:pt x="11" y="0"/>
                  </a:lnTo>
                  <a:lnTo>
                    <a:pt x="15" y="0"/>
                  </a:lnTo>
                  <a:lnTo>
                    <a:pt x="18" y="3"/>
                  </a:lnTo>
                  <a:lnTo>
                    <a:pt x="21" y="4"/>
                  </a:lnTo>
                  <a:lnTo>
                    <a:pt x="21" y="7"/>
                  </a:lnTo>
                  <a:lnTo>
                    <a:pt x="22" y="8"/>
                  </a:lnTo>
                  <a:lnTo>
                    <a:pt x="22" y="11"/>
                  </a:lnTo>
                  <a:lnTo>
                    <a:pt x="22" y="14"/>
                  </a:lnTo>
                  <a:lnTo>
                    <a:pt x="21" y="17"/>
                  </a:lnTo>
                  <a:lnTo>
                    <a:pt x="21" y="19"/>
                  </a:lnTo>
                  <a:lnTo>
                    <a:pt x="18" y="20"/>
                  </a:lnTo>
                  <a:lnTo>
                    <a:pt x="15" y="23"/>
                  </a:lnTo>
                  <a:lnTo>
                    <a:pt x="11"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7" name="Freeform 61"/>
            <p:cNvSpPr>
              <a:spLocks/>
            </p:cNvSpPr>
            <p:nvPr/>
          </p:nvSpPr>
          <p:spPr bwMode="auto">
            <a:xfrm>
              <a:off x="1330" y="3879"/>
              <a:ext cx="80" cy="102"/>
            </a:xfrm>
            <a:custGeom>
              <a:avLst/>
              <a:gdLst>
                <a:gd name="T0" fmla="*/ 21 w 80"/>
                <a:gd name="T1" fmla="*/ 16 h 102"/>
                <a:gd name="T2" fmla="*/ 28 w 80"/>
                <a:gd name="T3" fmla="*/ 9 h 102"/>
                <a:gd name="T4" fmla="*/ 37 w 80"/>
                <a:gd name="T5" fmla="*/ 2 h 102"/>
                <a:gd name="T6" fmla="*/ 46 w 80"/>
                <a:gd name="T7" fmla="*/ 0 h 102"/>
                <a:gd name="T8" fmla="*/ 54 w 80"/>
                <a:gd name="T9" fmla="*/ 0 h 102"/>
                <a:gd name="T10" fmla="*/ 62 w 80"/>
                <a:gd name="T11" fmla="*/ 2 h 102"/>
                <a:gd name="T12" fmla="*/ 70 w 80"/>
                <a:gd name="T13" fmla="*/ 6 h 102"/>
                <a:gd name="T14" fmla="*/ 74 w 80"/>
                <a:gd name="T15" fmla="*/ 13 h 102"/>
                <a:gd name="T16" fmla="*/ 78 w 80"/>
                <a:gd name="T17" fmla="*/ 20 h 102"/>
                <a:gd name="T18" fmla="*/ 80 w 80"/>
                <a:gd name="T19" fmla="*/ 32 h 102"/>
                <a:gd name="T20" fmla="*/ 80 w 80"/>
                <a:gd name="T21" fmla="*/ 86 h 102"/>
                <a:gd name="T22" fmla="*/ 79 w 80"/>
                <a:gd name="T23" fmla="*/ 93 h 102"/>
                <a:gd name="T24" fmla="*/ 78 w 80"/>
                <a:gd name="T25" fmla="*/ 98 h 102"/>
                <a:gd name="T26" fmla="*/ 74 w 80"/>
                <a:gd name="T27" fmla="*/ 101 h 102"/>
                <a:gd name="T28" fmla="*/ 68 w 80"/>
                <a:gd name="T29" fmla="*/ 102 h 102"/>
                <a:gd name="T30" fmla="*/ 64 w 80"/>
                <a:gd name="T31" fmla="*/ 101 h 102"/>
                <a:gd name="T32" fmla="*/ 60 w 80"/>
                <a:gd name="T33" fmla="*/ 98 h 102"/>
                <a:gd name="T34" fmla="*/ 58 w 80"/>
                <a:gd name="T35" fmla="*/ 93 h 102"/>
                <a:gd name="T36" fmla="*/ 58 w 80"/>
                <a:gd name="T37" fmla="*/ 86 h 102"/>
                <a:gd name="T38" fmla="*/ 58 w 80"/>
                <a:gd name="T39" fmla="*/ 39 h 102"/>
                <a:gd name="T40" fmla="*/ 55 w 80"/>
                <a:gd name="T41" fmla="*/ 29 h 102"/>
                <a:gd name="T42" fmla="*/ 53 w 80"/>
                <a:gd name="T43" fmla="*/ 23 h 102"/>
                <a:gd name="T44" fmla="*/ 46 w 80"/>
                <a:gd name="T45" fmla="*/ 19 h 102"/>
                <a:gd name="T46" fmla="*/ 40 w 80"/>
                <a:gd name="T47" fmla="*/ 19 h 102"/>
                <a:gd name="T48" fmla="*/ 34 w 80"/>
                <a:gd name="T49" fmla="*/ 20 h 102"/>
                <a:gd name="T50" fmla="*/ 28 w 80"/>
                <a:gd name="T51" fmla="*/ 28 h 102"/>
                <a:gd name="T52" fmla="*/ 22 w 80"/>
                <a:gd name="T53" fmla="*/ 42 h 102"/>
                <a:gd name="T54" fmla="*/ 22 w 80"/>
                <a:gd name="T55" fmla="*/ 86 h 102"/>
                <a:gd name="T56" fmla="*/ 21 w 80"/>
                <a:gd name="T57" fmla="*/ 93 h 102"/>
                <a:gd name="T58" fmla="*/ 20 w 80"/>
                <a:gd name="T59" fmla="*/ 98 h 102"/>
                <a:gd name="T60" fmla="*/ 16 w 80"/>
                <a:gd name="T61" fmla="*/ 101 h 102"/>
                <a:gd name="T62" fmla="*/ 11 w 80"/>
                <a:gd name="T63" fmla="*/ 102 h 102"/>
                <a:gd name="T64" fmla="*/ 7 w 80"/>
                <a:gd name="T65" fmla="*/ 101 h 102"/>
                <a:gd name="T66" fmla="*/ 3 w 80"/>
                <a:gd name="T67" fmla="*/ 98 h 102"/>
                <a:gd name="T68" fmla="*/ 1 w 80"/>
                <a:gd name="T69" fmla="*/ 93 h 102"/>
                <a:gd name="T70" fmla="*/ 0 w 80"/>
                <a:gd name="T71" fmla="*/ 86 h 102"/>
                <a:gd name="T72" fmla="*/ 0 w 80"/>
                <a:gd name="T73" fmla="*/ 10 h 102"/>
                <a:gd name="T74" fmla="*/ 1 w 80"/>
                <a:gd name="T75" fmla="*/ 4 h 102"/>
                <a:gd name="T76" fmla="*/ 4 w 80"/>
                <a:gd name="T77" fmla="*/ 2 h 102"/>
                <a:gd name="T78" fmla="*/ 11 w 80"/>
                <a:gd name="T79" fmla="*/ 0 h 102"/>
                <a:gd name="T80" fmla="*/ 16 w 80"/>
                <a:gd name="T81" fmla="*/ 2 h 102"/>
                <a:gd name="T82" fmla="*/ 20 w 80"/>
                <a:gd name="T83" fmla="*/ 6 h 102"/>
                <a:gd name="T84" fmla="*/ 21 w 80"/>
                <a:gd name="T85"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02">
                  <a:moveTo>
                    <a:pt x="21" y="13"/>
                  </a:moveTo>
                  <a:lnTo>
                    <a:pt x="21" y="16"/>
                  </a:lnTo>
                  <a:lnTo>
                    <a:pt x="24" y="13"/>
                  </a:lnTo>
                  <a:lnTo>
                    <a:pt x="28" y="9"/>
                  </a:lnTo>
                  <a:lnTo>
                    <a:pt x="34" y="3"/>
                  </a:lnTo>
                  <a:lnTo>
                    <a:pt x="37" y="2"/>
                  </a:lnTo>
                  <a:lnTo>
                    <a:pt x="41" y="0"/>
                  </a:lnTo>
                  <a:lnTo>
                    <a:pt x="46" y="0"/>
                  </a:lnTo>
                  <a:lnTo>
                    <a:pt x="50" y="0"/>
                  </a:lnTo>
                  <a:lnTo>
                    <a:pt x="54" y="0"/>
                  </a:lnTo>
                  <a:lnTo>
                    <a:pt x="58" y="0"/>
                  </a:lnTo>
                  <a:lnTo>
                    <a:pt x="62" y="2"/>
                  </a:lnTo>
                  <a:lnTo>
                    <a:pt x="66" y="4"/>
                  </a:lnTo>
                  <a:lnTo>
                    <a:pt x="70" y="6"/>
                  </a:lnTo>
                  <a:lnTo>
                    <a:pt x="72" y="9"/>
                  </a:lnTo>
                  <a:lnTo>
                    <a:pt x="74" y="13"/>
                  </a:lnTo>
                  <a:lnTo>
                    <a:pt x="76" y="16"/>
                  </a:lnTo>
                  <a:lnTo>
                    <a:pt x="78" y="20"/>
                  </a:lnTo>
                  <a:lnTo>
                    <a:pt x="79" y="26"/>
                  </a:lnTo>
                  <a:lnTo>
                    <a:pt x="80" y="32"/>
                  </a:lnTo>
                  <a:lnTo>
                    <a:pt x="80" y="39"/>
                  </a:lnTo>
                  <a:lnTo>
                    <a:pt x="80" y="86"/>
                  </a:lnTo>
                  <a:lnTo>
                    <a:pt x="79" y="90"/>
                  </a:lnTo>
                  <a:lnTo>
                    <a:pt x="79" y="93"/>
                  </a:lnTo>
                  <a:lnTo>
                    <a:pt x="78" y="95"/>
                  </a:lnTo>
                  <a:lnTo>
                    <a:pt x="78" y="98"/>
                  </a:lnTo>
                  <a:lnTo>
                    <a:pt x="75" y="99"/>
                  </a:lnTo>
                  <a:lnTo>
                    <a:pt x="74" y="101"/>
                  </a:lnTo>
                  <a:lnTo>
                    <a:pt x="71" y="101"/>
                  </a:lnTo>
                  <a:lnTo>
                    <a:pt x="68" y="102"/>
                  </a:lnTo>
                  <a:lnTo>
                    <a:pt x="66" y="101"/>
                  </a:lnTo>
                  <a:lnTo>
                    <a:pt x="64" y="101"/>
                  </a:lnTo>
                  <a:lnTo>
                    <a:pt x="62" y="99"/>
                  </a:lnTo>
                  <a:lnTo>
                    <a:pt x="60" y="98"/>
                  </a:lnTo>
                  <a:lnTo>
                    <a:pt x="59" y="95"/>
                  </a:lnTo>
                  <a:lnTo>
                    <a:pt x="58" y="93"/>
                  </a:lnTo>
                  <a:lnTo>
                    <a:pt x="58" y="89"/>
                  </a:lnTo>
                  <a:lnTo>
                    <a:pt x="58" y="86"/>
                  </a:lnTo>
                  <a:lnTo>
                    <a:pt x="58" y="45"/>
                  </a:lnTo>
                  <a:lnTo>
                    <a:pt x="58" y="39"/>
                  </a:lnTo>
                  <a:lnTo>
                    <a:pt x="57" y="34"/>
                  </a:lnTo>
                  <a:lnTo>
                    <a:pt x="55" y="29"/>
                  </a:lnTo>
                  <a:lnTo>
                    <a:pt x="54" y="25"/>
                  </a:lnTo>
                  <a:lnTo>
                    <a:pt x="53" y="23"/>
                  </a:lnTo>
                  <a:lnTo>
                    <a:pt x="50" y="20"/>
                  </a:lnTo>
                  <a:lnTo>
                    <a:pt x="46" y="19"/>
                  </a:lnTo>
                  <a:lnTo>
                    <a:pt x="42" y="19"/>
                  </a:lnTo>
                  <a:lnTo>
                    <a:pt x="40" y="19"/>
                  </a:lnTo>
                  <a:lnTo>
                    <a:pt x="36" y="20"/>
                  </a:lnTo>
                  <a:lnTo>
                    <a:pt x="34" y="20"/>
                  </a:lnTo>
                  <a:lnTo>
                    <a:pt x="32" y="23"/>
                  </a:lnTo>
                  <a:lnTo>
                    <a:pt x="28" y="28"/>
                  </a:lnTo>
                  <a:lnTo>
                    <a:pt x="24" y="34"/>
                  </a:lnTo>
                  <a:lnTo>
                    <a:pt x="22" y="42"/>
                  </a:lnTo>
                  <a:lnTo>
                    <a:pt x="22" y="55"/>
                  </a:lnTo>
                  <a:lnTo>
                    <a:pt x="22" y="86"/>
                  </a:lnTo>
                  <a:lnTo>
                    <a:pt x="22" y="90"/>
                  </a:lnTo>
                  <a:lnTo>
                    <a:pt x="21" y="93"/>
                  </a:lnTo>
                  <a:lnTo>
                    <a:pt x="20" y="96"/>
                  </a:lnTo>
                  <a:lnTo>
                    <a:pt x="20" y="98"/>
                  </a:lnTo>
                  <a:lnTo>
                    <a:pt x="17" y="99"/>
                  </a:lnTo>
                  <a:lnTo>
                    <a:pt x="16" y="101"/>
                  </a:lnTo>
                  <a:lnTo>
                    <a:pt x="13" y="101"/>
                  </a:lnTo>
                  <a:lnTo>
                    <a:pt x="11" y="102"/>
                  </a:lnTo>
                  <a:lnTo>
                    <a:pt x="8" y="101"/>
                  </a:lnTo>
                  <a:lnTo>
                    <a:pt x="7" y="101"/>
                  </a:lnTo>
                  <a:lnTo>
                    <a:pt x="4" y="99"/>
                  </a:lnTo>
                  <a:lnTo>
                    <a:pt x="3" y="98"/>
                  </a:lnTo>
                  <a:lnTo>
                    <a:pt x="1" y="95"/>
                  </a:lnTo>
                  <a:lnTo>
                    <a:pt x="1" y="93"/>
                  </a:lnTo>
                  <a:lnTo>
                    <a:pt x="0" y="89"/>
                  </a:lnTo>
                  <a:lnTo>
                    <a:pt x="0" y="86"/>
                  </a:lnTo>
                  <a:lnTo>
                    <a:pt x="0" y="15"/>
                  </a:lnTo>
                  <a:lnTo>
                    <a:pt x="0" y="10"/>
                  </a:lnTo>
                  <a:lnTo>
                    <a:pt x="0" y="7"/>
                  </a:lnTo>
                  <a:lnTo>
                    <a:pt x="1" y="4"/>
                  </a:lnTo>
                  <a:lnTo>
                    <a:pt x="3" y="3"/>
                  </a:lnTo>
                  <a:lnTo>
                    <a:pt x="4" y="2"/>
                  </a:lnTo>
                  <a:lnTo>
                    <a:pt x="7" y="0"/>
                  </a:lnTo>
                  <a:lnTo>
                    <a:pt x="11" y="0"/>
                  </a:lnTo>
                  <a:lnTo>
                    <a:pt x="13" y="0"/>
                  </a:lnTo>
                  <a:lnTo>
                    <a:pt x="16" y="2"/>
                  </a:lnTo>
                  <a:lnTo>
                    <a:pt x="19" y="3"/>
                  </a:lnTo>
                  <a:lnTo>
                    <a:pt x="20" y="6"/>
                  </a:lnTo>
                  <a:lnTo>
                    <a:pt x="21" y="9"/>
                  </a:lnTo>
                  <a:lnTo>
                    <a:pt x="21" y="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8" name="Freeform 62"/>
            <p:cNvSpPr>
              <a:spLocks noEditPoints="1"/>
            </p:cNvSpPr>
            <p:nvPr/>
          </p:nvSpPr>
          <p:spPr bwMode="auto">
            <a:xfrm>
              <a:off x="1431" y="3843"/>
              <a:ext cx="24" cy="138"/>
            </a:xfrm>
            <a:custGeom>
              <a:avLst/>
              <a:gdLst>
                <a:gd name="T0" fmla="*/ 24 w 24"/>
                <a:gd name="T1" fmla="*/ 51 h 138"/>
                <a:gd name="T2" fmla="*/ 24 w 24"/>
                <a:gd name="T3" fmla="*/ 122 h 138"/>
                <a:gd name="T4" fmla="*/ 24 w 24"/>
                <a:gd name="T5" fmla="*/ 126 h 138"/>
                <a:gd name="T6" fmla="*/ 24 w 24"/>
                <a:gd name="T7" fmla="*/ 129 h 138"/>
                <a:gd name="T8" fmla="*/ 22 w 24"/>
                <a:gd name="T9" fmla="*/ 131 h 138"/>
                <a:gd name="T10" fmla="*/ 20 w 24"/>
                <a:gd name="T11" fmla="*/ 134 h 138"/>
                <a:gd name="T12" fmla="*/ 18 w 24"/>
                <a:gd name="T13" fmla="*/ 135 h 138"/>
                <a:gd name="T14" fmla="*/ 17 w 24"/>
                <a:gd name="T15" fmla="*/ 137 h 138"/>
                <a:gd name="T16" fmla="*/ 15 w 24"/>
                <a:gd name="T17" fmla="*/ 137 h 138"/>
                <a:gd name="T18" fmla="*/ 12 w 24"/>
                <a:gd name="T19" fmla="*/ 138 h 138"/>
                <a:gd name="T20" fmla="*/ 9 w 24"/>
                <a:gd name="T21" fmla="*/ 137 h 138"/>
                <a:gd name="T22" fmla="*/ 8 w 24"/>
                <a:gd name="T23" fmla="*/ 137 h 138"/>
                <a:gd name="T24" fmla="*/ 5 w 24"/>
                <a:gd name="T25" fmla="*/ 135 h 138"/>
                <a:gd name="T26" fmla="*/ 4 w 24"/>
                <a:gd name="T27" fmla="*/ 134 h 138"/>
                <a:gd name="T28" fmla="*/ 3 w 24"/>
                <a:gd name="T29" fmla="*/ 131 h 138"/>
                <a:gd name="T30" fmla="*/ 1 w 24"/>
                <a:gd name="T31" fmla="*/ 129 h 138"/>
                <a:gd name="T32" fmla="*/ 1 w 24"/>
                <a:gd name="T33" fmla="*/ 125 h 138"/>
                <a:gd name="T34" fmla="*/ 0 w 24"/>
                <a:gd name="T35" fmla="*/ 122 h 138"/>
                <a:gd name="T36" fmla="*/ 0 w 24"/>
                <a:gd name="T37" fmla="*/ 51 h 138"/>
                <a:gd name="T38" fmla="*/ 1 w 24"/>
                <a:gd name="T39" fmla="*/ 46 h 138"/>
                <a:gd name="T40" fmla="*/ 1 w 24"/>
                <a:gd name="T41" fmla="*/ 45 h 138"/>
                <a:gd name="T42" fmla="*/ 3 w 24"/>
                <a:gd name="T43" fmla="*/ 42 h 138"/>
                <a:gd name="T44" fmla="*/ 4 w 24"/>
                <a:gd name="T45" fmla="*/ 39 h 138"/>
                <a:gd name="T46" fmla="*/ 5 w 24"/>
                <a:gd name="T47" fmla="*/ 38 h 138"/>
                <a:gd name="T48" fmla="*/ 8 w 24"/>
                <a:gd name="T49" fmla="*/ 36 h 138"/>
                <a:gd name="T50" fmla="*/ 9 w 24"/>
                <a:gd name="T51" fmla="*/ 36 h 138"/>
                <a:gd name="T52" fmla="*/ 12 w 24"/>
                <a:gd name="T53" fmla="*/ 36 h 138"/>
                <a:gd name="T54" fmla="*/ 17 w 24"/>
                <a:gd name="T55" fmla="*/ 36 h 138"/>
                <a:gd name="T56" fmla="*/ 18 w 24"/>
                <a:gd name="T57" fmla="*/ 38 h 138"/>
                <a:gd name="T58" fmla="*/ 20 w 24"/>
                <a:gd name="T59" fmla="*/ 39 h 138"/>
                <a:gd name="T60" fmla="*/ 22 w 24"/>
                <a:gd name="T61" fmla="*/ 42 h 138"/>
                <a:gd name="T62" fmla="*/ 24 w 24"/>
                <a:gd name="T63" fmla="*/ 43 h 138"/>
                <a:gd name="T64" fmla="*/ 24 w 24"/>
                <a:gd name="T65" fmla="*/ 46 h 138"/>
                <a:gd name="T66" fmla="*/ 24 w 24"/>
                <a:gd name="T67" fmla="*/ 51 h 138"/>
                <a:gd name="T68" fmla="*/ 12 w 24"/>
                <a:gd name="T69" fmla="*/ 24 h 138"/>
                <a:gd name="T70" fmla="*/ 8 w 24"/>
                <a:gd name="T71" fmla="*/ 23 h 138"/>
                <a:gd name="T72" fmla="*/ 4 w 24"/>
                <a:gd name="T73" fmla="*/ 20 h 138"/>
                <a:gd name="T74" fmla="*/ 3 w 24"/>
                <a:gd name="T75" fmla="*/ 19 h 138"/>
                <a:gd name="T76" fmla="*/ 1 w 24"/>
                <a:gd name="T77" fmla="*/ 17 h 138"/>
                <a:gd name="T78" fmla="*/ 1 w 24"/>
                <a:gd name="T79" fmla="*/ 14 h 138"/>
                <a:gd name="T80" fmla="*/ 0 w 24"/>
                <a:gd name="T81" fmla="*/ 11 h 138"/>
                <a:gd name="T82" fmla="*/ 1 w 24"/>
                <a:gd name="T83" fmla="*/ 7 h 138"/>
                <a:gd name="T84" fmla="*/ 3 w 24"/>
                <a:gd name="T85" fmla="*/ 4 h 138"/>
                <a:gd name="T86" fmla="*/ 4 w 24"/>
                <a:gd name="T87" fmla="*/ 3 h 138"/>
                <a:gd name="T88" fmla="*/ 7 w 24"/>
                <a:gd name="T89" fmla="*/ 1 h 138"/>
                <a:gd name="T90" fmla="*/ 8 w 24"/>
                <a:gd name="T91" fmla="*/ 1 h 138"/>
                <a:gd name="T92" fmla="*/ 12 w 24"/>
                <a:gd name="T93" fmla="*/ 0 h 138"/>
                <a:gd name="T94" fmla="*/ 17 w 24"/>
                <a:gd name="T95" fmla="*/ 0 h 138"/>
                <a:gd name="T96" fmla="*/ 20 w 24"/>
                <a:gd name="T97" fmla="*/ 3 h 138"/>
                <a:gd name="T98" fmla="*/ 22 w 24"/>
                <a:gd name="T99" fmla="*/ 4 h 138"/>
                <a:gd name="T100" fmla="*/ 24 w 24"/>
                <a:gd name="T101" fmla="*/ 7 h 138"/>
                <a:gd name="T102" fmla="*/ 24 w 24"/>
                <a:gd name="T103" fmla="*/ 8 h 138"/>
                <a:gd name="T104" fmla="*/ 24 w 24"/>
                <a:gd name="T105" fmla="*/ 11 h 138"/>
                <a:gd name="T106" fmla="*/ 24 w 24"/>
                <a:gd name="T107" fmla="*/ 14 h 138"/>
                <a:gd name="T108" fmla="*/ 24 w 24"/>
                <a:gd name="T109" fmla="*/ 17 h 138"/>
                <a:gd name="T110" fmla="*/ 22 w 24"/>
                <a:gd name="T111" fmla="*/ 19 h 138"/>
                <a:gd name="T112" fmla="*/ 20 w 24"/>
                <a:gd name="T113" fmla="*/ 20 h 138"/>
                <a:gd name="T114" fmla="*/ 17 w 24"/>
                <a:gd name="T115" fmla="*/ 23 h 138"/>
                <a:gd name="T116" fmla="*/ 12 w 24"/>
                <a:gd name="T11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138">
                  <a:moveTo>
                    <a:pt x="24" y="51"/>
                  </a:moveTo>
                  <a:lnTo>
                    <a:pt x="24" y="122"/>
                  </a:lnTo>
                  <a:lnTo>
                    <a:pt x="24" y="126"/>
                  </a:lnTo>
                  <a:lnTo>
                    <a:pt x="24" y="129"/>
                  </a:lnTo>
                  <a:lnTo>
                    <a:pt x="22" y="131"/>
                  </a:lnTo>
                  <a:lnTo>
                    <a:pt x="20" y="134"/>
                  </a:lnTo>
                  <a:lnTo>
                    <a:pt x="18" y="135"/>
                  </a:lnTo>
                  <a:lnTo>
                    <a:pt x="17" y="137"/>
                  </a:lnTo>
                  <a:lnTo>
                    <a:pt x="15" y="137"/>
                  </a:lnTo>
                  <a:lnTo>
                    <a:pt x="12" y="138"/>
                  </a:lnTo>
                  <a:lnTo>
                    <a:pt x="9" y="137"/>
                  </a:lnTo>
                  <a:lnTo>
                    <a:pt x="8" y="137"/>
                  </a:lnTo>
                  <a:lnTo>
                    <a:pt x="5" y="135"/>
                  </a:lnTo>
                  <a:lnTo>
                    <a:pt x="4" y="134"/>
                  </a:lnTo>
                  <a:lnTo>
                    <a:pt x="3" y="131"/>
                  </a:lnTo>
                  <a:lnTo>
                    <a:pt x="1" y="129"/>
                  </a:lnTo>
                  <a:lnTo>
                    <a:pt x="1" y="125"/>
                  </a:lnTo>
                  <a:lnTo>
                    <a:pt x="0" y="122"/>
                  </a:lnTo>
                  <a:lnTo>
                    <a:pt x="0" y="51"/>
                  </a:lnTo>
                  <a:lnTo>
                    <a:pt x="1" y="46"/>
                  </a:lnTo>
                  <a:lnTo>
                    <a:pt x="1" y="45"/>
                  </a:lnTo>
                  <a:lnTo>
                    <a:pt x="3" y="42"/>
                  </a:lnTo>
                  <a:lnTo>
                    <a:pt x="4" y="39"/>
                  </a:lnTo>
                  <a:lnTo>
                    <a:pt x="5" y="38"/>
                  </a:lnTo>
                  <a:lnTo>
                    <a:pt x="8" y="36"/>
                  </a:lnTo>
                  <a:lnTo>
                    <a:pt x="9" y="36"/>
                  </a:lnTo>
                  <a:lnTo>
                    <a:pt x="12" y="36"/>
                  </a:lnTo>
                  <a:lnTo>
                    <a:pt x="17" y="36"/>
                  </a:lnTo>
                  <a:lnTo>
                    <a:pt x="18" y="38"/>
                  </a:lnTo>
                  <a:lnTo>
                    <a:pt x="20" y="39"/>
                  </a:lnTo>
                  <a:lnTo>
                    <a:pt x="22" y="42"/>
                  </a:lnTo>
                  <a:lnTo>
                    <a:pt x="24" y="43"/>
                  </a:lnTo>
                  <a:lnTo>
                    <a:pt x="24" y="46"/>
                  </a:lnTo>
                  <a:lnTo>
                    <a:pt x="24" y="51"/>
                  </a:lnTo>
                  <a:close/>
                  <a:moveTo>
                    <a:pt x="12" y="24"/>
                  </a:moveTo>
                  <a:lnTo>
                    <a:pt x="8" y="23"/>
                  </a:lnTo>
                  <a:lnTo>
                    <a:pt x="4" y="20"/>
                  </a:lnTo>
                  <a:lnTo>
                    <a:pt x="3" y="19"/>
                  </a:lnTo>
                  <a:lnTo>
                    <a:pt x="1" y="17"/>
                  </a:lnTo>
                  <a:lnTo>
                    <a:pt x="1" y="14"/>
                  </a:lnTo>
                  <a:lnTo>
                    <a:pt x="0" y="11"/>
                  </a:lnTo>
                  <a:lnTo>
                    <a:pt x="1" y="7"/>
                  </a:lnTo>
                  <a:lnTo>
                    <a:pt x="3" y="4"/>
                  </a:lnTo>
                  <a:lnTo>
                    <a:pt x="4" y="3"/>
                  </a:lnTo>
                  <a:lnTo>
                    <a:pt x="7" y="1"/>
                  </a:lnTo>
                  <a:lnTo>
                    <a:pt x="8" y="1"/>
                  </a:lnTo>
                  <a:lnTo>
                    <a:pt x="12" y="0"/>
                  </a:lnTo>
                  <a:lnTo>
                    <a:pt x="17" y="0"/>
                  </a:lnTo>
                  <a:lnTo>
                    <a:pt x="20" y="3"/>
                  </a:lnTo>
                  <a:lnTo>
                    <a:pt x="22" y="4"/>
                  </a:lnTo>
                  <a:lnTo>
                    <a:pt x="24" y="7"/>
                  </a:lnTo>
                  <a:lnTo>
                    <a:pt x="24" y="8"/>
                  </a:lnTo>
                  <a:lnTo>
                    <a:pt x="24" y="11"/>
                  </a:lnTo>
                  <a:lnTo>
                    <a:pt x="24" y="14"/>
                  </a:lnTo>
                  <a:lnTo>
                    <a:pt x="24" y="17"/>
                  </a:lnTo>
                  <a:lnTo>
                    <a:pt x="22" y="19"/>
                  </a:lnTo>
                  <a:lnTo>
                    <a:pt x="20" y="20"/>
                  </a:lnTo>
                  <a:lnTo>
                    <a:pt x="17" y="23"/>
                  </a:lnTo>
                  <a:lnTo>
                    <a:pt x="12"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19" name="Freeform 63"/>
            <p:cNvSpPr>
              <a:spLocks/>
            </p:cNvSpPr>
            <p:nvPr/>
          </p:nvSpPr>
          <p:spPr bwMode="auto">
            <a:xfrm>
              <a:off x="1473" y="3879"/>
              <a:ext cx="76" cy="102"/>
            </a:xfrm>
            <a:custGeom>
              <a:avLst/>
              <a:gdLst>
                <a:gd name="T0" fmla="*/ 76 w 76"/>
                <a:gd name="T1" fmla="*/ 74 h 102"/>
                <a:gd name="T2" fmla="*/ 73 w 76"/>
                <a:gd name="T3" fmla="*/ 83 h 102"/>
                <a:gd name="T4" fmla="*/ 70 w 76"/>
                <a:gd name="T5" fmla="*/ 90 h 102"/>
                <a:gd name="T6" fmla="*/ 63 w 76"/>
                <a:gd name="T7" fmla="*/ 96 h 102"/>
                <a:gd name="T8" fmla="*/ 54 w 76"/>
                <a:gd name="T9" fmla="*/ 99 h 102"/>
                <a:gd name="T10" fmla="*/ 43 w 76"/>
                <a:gd name="T11" fmla="*/ 101 h 102"/>
                <a:gd name="T12" fmla="*/ 32 w 76"/>
                <a:gd name="T13" fmla="*/ 101 h 102"/>
                <a:gd name="T14" fmla="*/ 21 w 76"/>
                <a:gd name="T15" fmla="*/ 99 h 102"/>
                <a:gd name="T16" fmla="*/ 13 w 76"/>
                <a:gd name="T17" fmla="*/ 95 h 102"/>
                <a:gd name="T18" fmla="*/ 7 w 76"/>
                <a:gd name="T19" fmla="*/ 90 h 102"/>
                <a:gd name="T20" fmla="*/ 1 w 76"/>
                <a:gd name="T21" fmla="*/ 83 h 102"/>
                <a:gd name="T22" fmla="*/ 0 w 76"/>
                <a:gd name="T23" fmla="*/ 74 h 102"/>
                <a:gd name="T24" fmla="*/ 3 w 76"/>
                <a:gd name="T25" fmla="*/ 67 h 102"/>
                <a:gd name="T26" fmla="*/ 9 w 76"/>
                <a:gd name="T27" fmla="*/ 64 h 102"/>
                <a:gd name="T28" fmla="*/ 15 w 76"/>
                <a:gd name="T29" fmla="*/ 67 h 102"/>
                <a:gd name="T30" fmla="*/ 18 w 76"/>
                <a:gd name="T31" fmla="*/ 71 h 102"/>
                <a:gd name="T32" fmla="*/ 26 w 76"/>
                <a:gd name="T33" fmla="*/ 82 h 102"/>
                <a:gd name="T34" fmla="*/ 32 w 76"/>
                <a:gd name="T35" fmla="*/ 85 h 102"/>
                <a:gd name="T36" fmla="*/ 39 w 76"/>
                <a:gd name="T37" fmla="*/ 86 h 102"/>
                <a:gd name="T38" fmla="*/ 46 w 76"/>
                <a:gd name="T39" fmla="*/ 85 h 102"/>
                <a:gd name="T40" fmla="*/ 50 w 76"/>
                <a:gd name="T41" fmla="*/ 82 h 102"/>
                <a:gd name="T42" fmla="*/ 54 w 76"/>
                <a:gd name="T43" fmla="*/ 79 h 102"/>
                <a:gd name="T44" fmla="*/ 55 w 76"/>
                <a:gd name="T45" fmla="*/ 71 h 102"/>
                <a:gd name="T46" fmla="*/ 53 w 76"/>
                <a:gd name="T47" fmla="*/ 67 h 102"/>
                <a:gd name="T48" fmla="*/ 45 w 76"/>
                <a:gd name="T49" fmla="*/ 61 h 102"/>
                <a:gd name="T50" fmla="*/ 25 w 76"/>
                <a:gd name="T51" fmla="*/ 55 h 102"/>
                <a:gd name="T52" fmla="*/ 11 w 76"/>
                <a:gd name="T53" fmla="*/ 48 h 102"/>
                <a:gd name="T54" fmla="*/ 3 w 76"/>
                <a:gd name="T55" fmla="*/ 39 h 102"/>
                <a:gd name="T56" fmla="*/ 1 w 76"/>
                <a:gd name="T57" fmla="*/ 32 h 102"/>
                <a:gd name="T58" fmla="*/ 1 w 76"/>
                <a:gd name="T59" fmla="*/ 25 h 102"/>
                <a:gd name="T60" fmla="*/ 3 w 76"/>
                <a:gd name="T61" fmla="*/ 18 h 102"/>
                <a:gd name="T62" fmla="*/ 7 w 76"/>
                <a:gd name="T63" fmla="*/ 10 h 102"/>
                <a:gd name="T64" fmla="*/ 13 w 76"/>
                <a:gd name="T65" fmla="*/ 6 h 102"/>
                <a:gd name="T66" fmla="*/ 21 w 76"/>
                <a:gd name="T67" fmla="*/ 2 h 102"/>
                <a:gd name="T68" fmla="*/ 30 w 76"/>
                <a:gd name="T69" fmla="*/ 0 h 102"/>
                <a:gd name="T70" fmla="*/ 43 w 76"/>
                <a:gd name="T71" fmla="*/ 0 h 102"/>
                <a:gd name="T72" fmla="*/ 58 w 76"/>
                <a:gd name="T73" fmla="*/ 4 h 102"/>
                <a:gd name="T74" fmla="*/ 67 w 76"/>
                <a:gd name="T75" fmla="*/ 10 h 102"/>
                <a:gd name="T76" fmla="*/ 72 w 76"/>
                <a:gd name="T77" fmla="*/ 19 h 102"/>
                <a:gd name="T78" fmla="*/ 72 w 76"/>
                <a:gd name="T79" fmla="*/ 26 h 102"/>
                <a:gd name="T80" fmla="*/ 67 w 76"/>
                <a:gd name="T81" fmla="*/ 32 h 102"/>
                <a:gd name="T82" fmla="*/ 59 w 76"/>
                <a:gd name="T83" fmla="*/ 32 h 102"/>
                <a:gd name="T84" fmla="*/ 51 w 76"/>
                <a:gd name="T85" fmla="*/ 23 h 102"/>
                <a:gd name="T86" fmla="*/ 45 w 76"/>
                <a:gd name="T87" fmla="*/ 18 h 102"/>
                <a:gd name="T88" fmla="*/ 35 w 76"/>
                <a:gd name="T89" fmla="*/ 16 h 102"/>
                <a:gd name="T90" fmla="*/ 25 w 76"/>
                <a:gd name="T91" fmla="*/ 19 h 102"/>
                <a:gd name="T92" fmla="*/ 22 w 76"/>
                <a:gd name="T93" fmla="*/ 22 h 102"/>
                <a:gd name="T94" fmla="*/ 22 w 76"/>
                <a:gd name="T95" fmla="*/ 29 h 102"/>
                <a:gd name="T96" fmla="*/ 28 w 76"/>
                <a:gd name="T97" fmla="*/ 35 h 102"/>
                <a:gd name="T98" fmla="*/ 46 w 76"/>
                <a:gd name="T99" fmla="*/ 41 h 102"/>
                <a:gd name="T100" fmla="*/ 63 w 76"/>
                <a:gd name="T101" fmla="*/ 47 h 102"/>
                <a:gd name="T102" fmla="*/ 73 w 76"/>
                <a:gd name="T103" fmla="*/ 57 h 102"/>
                <a:gd name="T104" fmla="*/ 76 w 76"/>
                <a:gd name="T105" fmla="*/ 63 h 102"/>
                <a:gd name="T106" fmla="*/ 76 w 76"/>
                <a:gd name="T107"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102">
                  <a:moveTo>
                    <a:pt x="76" y="69"/>
                  </a:moveTo>
                  <a:lnTo>
                    <a:pt x="76" y="74"/>
                  </a:lnTo>
                  <a:lnTo>
                    <a:pt x="76" y="79"/>
                  </a:lnTo>
                  <a:lnTo>
                    <a:pt x="73" y="83"/>
                  </a:lnTo>
                  <a:lnTo>
                    <a:pt x="72" y="86"/>
                  </a:lnTo>
                  <a:lnTo>
                    <a:pt x="70" y="90"/>
                  </a:lnTo>
                  <a:lnTo>
                    <a:pt x="67" y="93"/>
                  </a:lnTo>
                  <a:lnTo>
                    <a:pt x="63" y="96"/>
                  </a:lnTo>
                  <a:lnTo>
                    <a:pt x="59" y="98"/>
                  </a:lnTo>
                  <a:lnTo>
                    <a:pt x="54" y="99"/>
                  </a:lnTo>
                  <a:lnTo>
                    <a:pt x="49" y="101"/>
                  </a:lnTo>
                  <a:lnTo>
                    <a:pt x="43" y="101"/>
                  </a:lnTo>
                  <a:lnTo>
                    <a:pt x="38" y="102"/>
                  </a:lnTo>
                  <a:lnTo>
                    <a:pt x="32" y="101"/>
                  </a:lnTo>
                  <a:lnTo>
                    <a:pt x="26" y="101"/>
                  </a:lnTo>
                  <a:lnTo>
                    <a:pt x="21" y="99"/>
                  </a:lnTo>
                  <a:lnTo>
                    <a:pt x="17" y="98"/>
                  </a:lnTo>
                  <a:lnTo>
                    <a:pt x="13" y="95"/>
                  </a:lnTo>
                  <a:lnTo>
                    <a:pt x="9" y="93"/>
                  </a:lnTo>
                  <a:lnTo>
                    <a:pt x="7" y="90"/>
                  </a:lnTo>
                  <a:lnTo>
                    <a:pt x="4" y="87"/>
                  </a:lnTo>
                  <a:lnTo>
                    <a:pt x="1" y="83"/>
                  </a:lnTo>
                  <a:lnTo>
                    <a:pt x="1" y="80"/>
                  </a:lnTo>
                  <a:lnTo>
                    <a:pt x="0" y="74"/>
                  </a:lnTo>
                  <a:lnTo>
                    <a:pt x="0" y="71"/>
                  </a:lnTo>
                  <a:lnTo>
                    <a:pt x="3" y="67"/>
                  </a:lnTo>
                  <a:lnTo>
                    <a:pt x="5" y="66"/>
                  </a:lnTo>
                  <a:lnTo>
                    <a:pt x="9" y="64"/>
                  </a:lnTo>
                  <a:lnTo>
                    <a:pt x="12" y="66"/>
                  </a:lnTo>
                  <a:lnTo>
                    <a:pt x="15" y="67"/>
                  </a:lnTo>
                  <a:lnTo>
                    <a:pt x="17" y="69"/>
                  </a:lnTo>
                  <a:lnTo>
                    <a:pt x="18" y="71"/>
                  </a:lnTo>
                  <a:lnTo>
                    <a:pt x="22" y="79"/>
                  </a:lnTo>
                  <a:lnTo>
                    <a:pt x="26" y="82"/>
                  </a:lnTo>
                  <a:lnTo>
                    <a:pt x="29" y="83"/>
                  </a:lnTo>
                  <a:lnTo>
                    <a:pt x="32" y="85"/>
                  </a:lnTo>
                  <a:lnTo>
                    <a:pt x="35" y="85"/>
                  </a:lnTo>
                  <a:lnTo>
                    <a:pt x="39" y="86"/>
                  </a:lnTo>
                  <a:lnTo>
                    <a:pt x="43" y="85"/>
                  </a:lnTo>
                  <a:lnTo>
                    <a:pt x="46" y="85"/>
                  </a:lnTo>
                  <a:lnTo>
                    <a:pt x="49" y="83"/>
                  </a:lnTo>
                  <a:lnTo>
                    <a:pt x="50" y="82"/>
                  </a:lnTo>
                  <a:lnTo>
                    <a:pt x="53" y="80"/>
                  </a:lnTo>
                  <a:lnTo>
                    <a:pt x="54" y="79"/>
                  </a:lnTo>
                  <a:lnTo>
                    <a:pt x="55" y="74"/>
                  </a:lnTo>
                  <a:lnTo>
                    <a:pt x="55" y="71"/>
                  </a:lnTo>
                  <a:lnTo>
                    <a:pt x="54" y="69"/>
                  </a:lnTo>
                  <a:lnTo>
                    <a:pt x="53" y="67"/>
                  </a:lnTo>
                  <a:lnTo>
                    <a:pt x="50" y="64"/>
                  </a:lnTo>
                  <a:lnTo>
                    <a:pt x="45" y="61"/>
                  </a:lnTo>
                  <a:lnTo>
                    <a:pt x="35" y="58"/>
                  </a:lnTo>
                  <a:lnTo>
                    <a:pt x="25" y="55"/>
                  </a:lnTo>
                  <a:lnTo>
                    <a:pt x="17" y="52"/>
                  </a:lnTo>
                  <a:lnTo>
                    <a:pt x="11" y="48"/>
                  </a:lnTo>
                  <a:lnTo>
                    <a:pt x="5" y="42"/>
                  </a:lnTo>
                  <a:lnTo>
                    <a:pt x="3" y="39"/>
                  </a:lnTo>
                  <a:lnTo>
                    <a:pt x="1" y="36"/>
                  </a:lnTo>
                  <a:lnTo>
                    <a:pt x="1" y="32"/>
                  </a:lnTo>
                  <a:lnTo>
                    <a:pt x="1" y="29"/>
                  </a:lnTo>
                  <a:lnTo>
                    <a:pt x="1" y="25"/>
                  </a:lnTo>
                  <a:lnTo>
                    <a:pt x="1" y="20"/>
                  </a:lnTo>
                  <a:lnTo>
                    <a:pt x="3" y="18"/>
                  </a:lnTo>
                  <a:lnTo>
                    <a:pt x="4" y="15"/>
                  </a:lnTo>
                  <a:lnTo>
                    <a:pt x="7" y="10"/>
                  </a:lnTo>
                  <a:lnTo>
                    <a:pt x="9" y="9"/>
                  </a:lnTo>
                  <a:lnTo>
                    <a:pt x="13" y="6"/>
                  </a:lnTo>
                  <a:lnTo>
                    <a:pt x="17" y="3"/>
                  </a:lnTo>
                  <a:lnTo>
                    <a:pt x="21" y="2"/>
                  </a:lnTo>
                  <a:lnTo>
                    <a:pt x="25" y="0"/>
                  </a:lnTo>
                  <a:lnTo>
                    <a:pt x="30" y="0"/>
                  </a:lnTo>
                  <a:lnTo>
                    <a:pt x="35" y="0"/>
                  </a:lnTo>
                  <a:lnTo>
                    <a:pt x="43" y="0"/>
                  </a:lnTo>
                  <a:lnTo>
                    <a:pt x="51" y="2"/>
                  </a:lnTo>
                  <a:lnTo>
                    <a:pt x="58" y="4"/>
                  </a:lnTo>
                  <a:lnTo>
                    <a:pt x="63" y="7"/>
                  </a:lnTo>
                  <a:lnTo>
                    <a:pt x="67" y="10"/>
                  </a:lnTo>
                  <a:lnTo>
                    <a:pt x="70" y="15"/>
                  </a:lnTo>
                  <a:lnTo>
                    <a:pt x="72" y="19"/>
                  </a:lnTo>
                  <a:lnTo>
                    <a:pt x="72" y="23"/>
                  </a:lnTo>
                  <a:lnTo>
                    <a:pt x="72" y="26"/>
                  </a:lnTo>
                  <a:lnTo>
                    <a:pt x="70" y="29"/>
                  </a:lnTo>
                  <a:lnTo>
                    <a:pt x="67" y="32"/>
                  </a:lnTo>
                  <a:lnTo>
                    <a:pt x="62" y="32"/>
                  </a:lnTo>
                  <a:lnTo>
                    <a:pt x="59" y="32"/>
                  </a:lnTo>
                  <a:lnTo>
                    <a:pt x="56" y="31"/>
                  </a:lnTo>
                  <a:lnTo>
                    <a:pt x="51" y="23"/>
                  </a:lnTo>
                  <a:lnTo>
                    <a:pt x="49" y="20"/>
                  </a:lnTo>
                  <a:lnTo>
                    <a:pt x="45" y="18"/>
                  </a:lnTo>
                  <a:lnTo>
                    <a:pt x="41" y="16"/>
                  </a:lnTo>
                  <a:lnTo>
                    <a:pt x="35" y="16"/>
                  </a:lnTo>
                  <a:lnTo>
                    <a:pt x="30" y="16"/>
                  </a:lnTo>
                  <a:lnTo>
                    <a:pt x="25" y="19"/>
                  </a:lnTo>
                  <a:lnTo>
                    <a:pt x="24" y="20"/>
                  </a:lnTo>
                  <a:lnTo>
                    <a:pt x="22" y="22"/>
                  </a:lnTo>
                  <a:lnTo>
                    <a:pt x="21" y="25"/>
                  </a:lnTo>
                  <a:lnTo>
                    <a:pt x="22" y="29"/>
                  </a:lnTo>
                  <a:lnTo>
                    <a:pt x="25" y="32"/>
                  </a:lnTo>
                  <a:lnTo>
                    <a:pt x="28" y="35"/>
                  </a:lnTo>
                  <a:lnTo>
                    <a:pt x="33" y="36"/>
                  </a:lnTo>
                  <a:lnTo>
                    <a:pt x="46" y="41"/>
                  </a:lnTo>
                  <a:lnTo>
                    <a:pt x="55" y="44"/>
                  </a:lnTo>
                  <a:lnTo>
                    <a:pt x="63" y="47"/>
                  </a:lnTo>
                  <a:lnTo>
                    <a:pt x="70" y="51"/>
                  </a:lnTo>
                  <a:lnTo>
                    <a:pt x="73" y="57"/>
                  </a:lnTo>
                  <a:lnTo>
                    <a:pt x="75" y="60"/>
                  </a:lnTo>
                  <a:lnTo>
                    <a:pt x="76" y="63"/>
                  </a:lnTo>
                  <a:lnTo>
                    <a:pt x="76" y="66"/>
                  </a:lnTo>
                  <a:lnTo>
                    <a:pt x="76" y="6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0" name="Freeform 64"/>
            <p:cNvSpPr>
              <a:spLocks/>
            </p:cNvSpPr>
            <p:nvPr/>
          </p:nvSpPr>
          <p:spPr bwMode="auto">
            <a:xfrm>
              <a:off x="1569" y="3841"/>
              <a:ext cx="78" cy="140"/>
            </a:xfrm>
            <a:custGeom>
              <a:avLst/>
              <a:gdLst>
                <a:gd name="T0" fmla="*/ 22 w 78"/>
                <a:gd name="T1" fmla="*/ 53 h 140"/>
                <a:gd name="T2" fmla="*/ 30 w 78"/>
                <a:gd name="T3" fmla="*/ 44 h 140"/>
                <a:gd name="T4" fmla="*/ 39 w 78"/>
                <a:gd name="T5" fmla="*/ 40 h 140"/>
                <a:gd name="T6" fmla="*/ 50 w 78"/>
                <a:gd name="T7" fmla="*/ 38 h 140"/>
                <a:gd name="T8" fmla="*/ 57 w 78"/>
                <a:gd name="T9" fmla="*/ 38 h 140"/>
                <a:gd name="T10" fmla="*/ 65 w 78"/>
                <a:gd name="T11" fmla="*/ 41 h 140"/>
                <a:gd name="T12" fmla="*/ 71 w 78"/>
                <a:gd name="T13" fmla="*/ 47 h 140"/>
                <a:gd name="T14" fmla="*/ 76 w 78"/>
                <a:gd name="T15" fmla="*/ 53 h 140"/>
                <a:gd name="T16" fmla="*/ 78 w 78"/>
                <a:gd name="T17" fmla="*/ 63 h 140"/>
                <a:gd name="T18" fmla="*/ 78 w 78"/>
                <a:gd name="T19" fmla="*/ 76 h 140"/>
                <a:gd name="T20" fmla="*/ 78 w 78"/>
                <a:gd name="T21" fmla="*/ 128 h 140"/>
                <a:gd name="T22" fmla="*/ 77 w 78"/>
                <a:gd name="T23" fmla="*/ 133 h 140"/>
                <a:gd name="T24" fmla="*/ 75 w 78"/>
                <a:gd name="T25" fmla="*/ 137 h 140"/>
                <a:gd name="T26" fmla="*/ 71 w 78"/>
                <a:gd name="T27" fmla="*/ 139 h 140"/>
                <a:gd name="T28" fmla="*/ 65 w 78"/>
                <a:gd name="T29" fmla="*/ 139 h 140"/>
                <a:gd name="T30" fmla="*/ 61 w 78"/>
                <a:gd name="T31" fmla="*/ 137 h 140"/>
                <a:gd name="T32" fmla="*/ 59 w 78"/>
                <a:gd name="T33" fmla="*/ 134 h 140"/>
                <a:gd name="T34" fmla="*/ 57 w 78"/>
                <a:gd name="T35" fmla="*/ 128 h 140"/>
                <a:gd name="T36" fmla="*/ 57 w 78"/>
                <a:gd name="T37" fmla="*/ 82 h 140"/>
                <a:gd name="T38" fmla="*/ 56 w 78"/>
                <a:gd name="T39" fmla="*/ 72 h 140"/>
                <a:gd name="T40" fmla="*/ 54 w 78"/>
                <a:gd name="T41" fmla="*/ 63 h 140"/>
                <a:gd name="T42" fmla="*/ 50 w 78"/>
                <a:gd name="T43" fmla="*/ 58 h 140"/>
                <a:gd name="T44" fmla="*/ 42 w 78"/>
                <a:gd name="T45" fmla="*/ 57 h 140"/>
                <a:gd name="T46" fmla="*/ 34 w 78"/>
                <a:gd name="T47" fmla="*/ 58 h 140"/>
                <a:gd name="T48" fmla="*/ 26 w 78"/>
                <a:gd name="T49" fmla="*/ 66 h 140"/>
                <a:gd name="T50" fmla="*/ 22 w 78"/>
                <a:gd name="T51" fmla="*/ 79 h 140"/>
                <a:gd name="T52" fmla="*/ 22 w 78"/>
                <a:gd name="T53" fmla="*/ 90 h 140"/>
                <a:gd name="T54" fmla="*/ 22 w 78"/>
                <a:gd name="T55" fmla="*/ 128 h 140"/>
                <a:gd name="T56" fmla="*/ 19 w 78"/>
                <a:gd name="T57" fmla="*/ 133 h 140"/>
                <a:gd name="T58" fmla="*/ 17 w 78"/>
                <a:gd name="T59" fmla="*/ 137 h 140"/>
                <a:gd name="T60" fmla="*/ 13 w 78"/>
                <a:gd name="T61" fmla="*/ 139 h 140"/>
                <a:gd name="T62" fmla="*/ 8 w 78"/>
                <a:gd name="T63" fmla="*/ 139 h 140"/>
                <a:gd name="T64" fmla="*/ 4 w 78"/>
                <a:gd name="T65" fmla="*/ 137 h 140"/>
                <a:gd name="T66" fmla="*/ 1 w 78"/>
                <a:gd name="T67" fmla="*/ 134 h 140"/>
                <a:gd name="T68" fmla="*/ 0 w 78"/>
                <a:gd name="T69" fmla="*/ 128 h 140"/>
                <a:gd name="T70" fmla="*/ 0 w 78"/>
                <a:gd name="T71" fmla="*/ 16 h 140"/>
                <a:gd name="T72" fmla="*/ 0 w 78"/>
                <a:gd name="T73" fmla="*/ 9 h 140"/>
                <a:gd name="T74" fmla="*/ 2 w 78"/>
                <a:gd name="T75" fmla="*/ 5 h 140"/>
                <a:gd name="T76" fmla="*/ 5 w 78"/>
                <a:gd name="T77" fmla="*/ 2 h 140"/>
                <a:gd name="T78" fmla="*/ 10 w 78"/>
                <a:gd name="T79" fmla="*/ 0 h 140"/>
                <a:gd name="T80" fmla="*/ 16 w 78"/>
                <a:gd name="T81" fmla="*/ 2 h 140"/>
                <a:gd name="T82" fmla="*/ 19 w 78"/>
                <a:gd name="T83" fmla="*/ 5 h 140"/>
                <a:gd name="T84" fmla="*/ 21 w 78"/>
                <a:gd name="T85" fmla="*/ 9 h 140"/>
                <a:gd name="T86" fmla="*/ 22 w 78"/>
                <a:gd name="T87"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140">
                  <a:moveTo>
                    <a:pt x="22" y="16"/>
                  </a:moveTo>
                  <a:lnTo>
                    <a:pt x="22" y="53"/>
                  </a:lnTo>
                  <a:lnTo>
                    <a:pt x="26" y="48"/>
                  </a:lnTo>
                  <a:lnTo>
                    <a:pt x="30" y="44"/>
                  </a:lnTo>
                  <a:lnTo>
                    <a:pt x="35" y="41"/>
                  </a:lnTo>
                  <a:lnTo>
                    <a:pt x="39" y="40"/>
                  </a:lnTo>
                  <a:lnTo>
                    <a:pt x="44" y="38"/>
                  </a:lnTo>
                  <a:lnTo>
                    <a:pt x="50" y="38"/>
                  </a:lnTo>
                  <a:lnTo>
                    <a:pt x="54" y="38"/>
                  </a:lnTo>
                  <a:lnTo>
                    <a:pt x="57" y="38"/>
                  </a:lnTo>
                  <a:lnTo>
                    <a:pt x="61" y="40"/>
                  </a:lnTo>
                  <a:lnTo>
                    <a:pt x="65" y="41"/>
                  </a:lnTo>
                  <a:lnTo>
                    <a:pt x="68" y="44"/>
                  </a:lnTo>
                  <a:lnTo>
                    <a:pt x="71" y="47"/>
                  </a:lnTo>
                  <a:lnTo>
                    <a:pt x="73" y="50"/>
                  </a:lnTo>
                  <a:lnTo>
                    <a:pt x="76" y="53"/>
                  </a:lnTo>
                  <a:lnTo>
                    <a:pt x="77" y="58"/>
                  </a:lnTo>
                  <a:lnTo>
                    <a:pt x="78" y="63"/>
                  </a:lnTo>
                  <a:lnTo>
                    <a:pt x="78" y="69"/>
                  </a:lnTo>
                  <a:lnTo>
                    <a:pt x="78" y="76"/>
                  </a:lnTo>
                  <a:lnTo>
                    <a:pt x="78" y="124"/>
                  </a:lnTo>
                  <a:lnTo>
                    <a:pt x="78" y="128"/>
                  </a:lnTo>
                  <a:lnTo>
                    <a:pt x="78" y="131"/>
                  </a:lnTo>
                  <a:lnTo>
                    <a:pt x="77" y="133"/>
                  </a:lnTo>
                  <a:lnTo>
                    <a:pt x="76" y="136"/>
                  </a:lnTo>
                  <a:lnTo>
                    <a:pt x="75" y="137"/>
                  </a:lnTo>
                  <a:lnTo>
                    <a:pt x="72" y="139"/>
                  </a:lnTo>
                  <a:lnTo>
                    <a:pt x="71" y="139"/>
                  </a:lnTo>
                  <a:lnTo>
                    <a:pt x="68" y="140"/>
                  </a:lnTo>
                  <a:lnTo>
                    <a:pt x="65" y="139"/>
                  </a:lnTo>
                  <a:lnTo>
                    <a:pt x="63" y="139"/>
                  </a:lnTo>
                  <a:lnTo>
                    <a:pt x="61" y="137"/>
                  </a:lnTo>
                  <a:lnTo>
                    <a:pt x="60" y="136"/>
                  </a:lnTo>
                  <a:lnTo>
                    <a:pt x="59" y="134"/>
                  </a:lnTo>
                  <a:lnTo>
                    <a:pt x="57" y="131"/>
                  </a:lnTo>
                  <a:lnTo>
                    <a:pt x="57" y="128"/>
                  </a:lnTo>
                  <a:lnTo>
                    <a:pt x="57" y="124"/>
                  </a:lnTo>
                  <a:lnTo>
                    <a:pt x="57" y="82"/>
                  </a:lnTo>
                  <a:lnTo>
                    <a:pt x="56" y="76"/>
                  </a:lnTo>
                  <a:lnTo>
                    <a:pt x="56" y="72"/>
                  </a:lnTo>
                  <a:lnTo>
                    <a:pt x="55" y="67"/>
                  </a:lnTo>
                  <a:lnTo>
                    <a:pt x="54" y="63"/>
                  </a:lnTo>
                  <a:lnTo>
                    <a:pt x="52" y="61"/>
                  </a:lnTo>
                  <a:lnTo>
                    <a:pt x="50" y="58"/>
                  </a:lnTo>
                  <a:lnTo>
                    <a:pt x="46" y="57"/>
                  </a:lnTo>
                  <a:lnTo>
                    <a:pt x="42" y="57"/>
                  </a:lnTo>
                  <a:lnTo>
                    <a:pt x="36" y="58"/>
                  </a:lnTo>
                  <a:lnTo>
                    <a:pt x="34" y="58"/>
                  </a:lnTo>
                  <a:lnTo>
                    <a:pt x="31" y="61"/>
                  </a:lnTo>
                  <a:lnTo>
                    <a:pt x="26" y="66"/>
                  </a:lnTo>
                  <a:lnTo>
                    <a:pt x="23" y="72"/>
                  </a:lnTo>
                  <a:lnTo>
                    <a:pt x="22" y="79"/>
                  </a:lnTo>
                  <a:lnTo>
                    <a:pt x="22" y="85"/>
                  </a:lnTo>
                  <a:lnTo>
                    <a:pt x="22" y="90"/>
                  </a:lnTo>
                  <a:lnTo>
                    <a:pt x="22" y="124"/>
                  </a:lnTo>
                  <a:lnTo>
                    <a:pt x="22" y="128"/>
                  </a:lnTo>
                  <a:lnTo>
                    <a:pt x="21" y="131"/>
                  </a:lnTo>
                  <a:lnTo>
                    <a:pt x="19" y="133"/>
                  </a:lnTo>
                  <a:lnTo>
                    <a:pt x="19" y="136"/>
                  </a:lnTo>
                  <a:lnTo>
                    <a:pt x="17" y="137"/>
                  </a:lnTo>
                  <a:lnTo>
                    <a:pt x="16" y="139"/>
                  </a:lnTo>
                  <a:lnTo>
                    <a:pt x="13" y="139"/>
                  </a:lnTo>
                  <a:lnTo>
                    <a:pt x="10" y="140"/>
                  </a:lnTo>
                  <a:lnTo>
                    <a:pt x="8" y="139"/>
                  </a:lnTo>
                  <a:lnTo>
                    <a:pt x="5" y="139"/>
                  </a:lnTo>
                  <a:lnTo>
                    <a:pt x="4" y="137"/>
                  </a:lnTo>
                  <a:lnTo>
                    <a:pt x="2" y="136"/>
                  </a:lnTo>
                  <a:lnTo>
                    <a:pt x="1" y="134"/>
                  </a:lnTo>
                  <a:lnTo>
                    <a:pt x="0" y="131"/>
                  </a:lnTo>
                  <a:lnTo>
                    <a:pt x="0" y="128"/>
                  </a:lnTo>
                  <a:lnTo>
                    <a:pt x="0" y="124"/>
                  </a:lnTo>
                  <a:lnTo>
                    <a:pt x="0" y="16"/>
                  </a:lnTo>
                  <a:lnTo>
                    <a:pt x="0" y="12"/>
                  </a:lnTo>
                  <a:lnTo>
                    <a:pt x="0" y="9"/>
                  </a:lnTo>
                  <a:lnTo>
                    <a:pt x="1" y="6"/>
                  </a:lnTo>
                  <a:lnTo>
                    <a:pt x="2" y="5"/>
                  </a:lnTo>
                  <a:lnTo>
                    <a:pt x="4" y="3"/>
                  </a:lnTo>
                  <a:lnTo>
                    <a:pt x="5" y="2"/>
                  </a:lnTo>
                  <a:lnTo>
                    <a:pt x="8" y="0"/>
                  </a:lnTo>
                  <a:lnTo>
                    <a:pt x="10" y="0"/>
                  </a:lnTo>
                  <a:lnTo>
                    <a:pt x="13" y="0"/>
                  </a:lnTo>
                  <a:lnTo>
                    <a:pt x="16" y="2"/>
                  </a:lnTo>
                  <a:lnTo>
                    <a:pt x="17" y="3"/>
                  </a:lnTo>
                  <a:lnTo>
                    <a:pt x="19" y="5"/>
                  </a:lnTo>
                  <a:lnTo>
                    <a:pt x="19" y="6"/>
                  </a:lnTo>
                  <a:lnTo>
                    <a:pt x="21" y="9"/>
                  </a:lnTo>
                  <a:lnTo>
                    <a:pt x="22" y="12"/>
                  </a:lnTo>
                  <a:lnTo>
                    <a:pt x="22" y="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1" name="Freeform 65"/>
            <p:cNvSpPr>
              <a:spLocks noEditPoints="1"/>
            </p:cNvSpPr>
            <p:nvPr/>
          </p:nvSpPr>
          <p:spPr bwMode="auto">
            <a:xfrm>
              <a:off x="1666" y="3879"/>
              <a:ext cx="85" cy="102"/>
            </a:xfrm>
            <a:custGeom>
              <a:avLst/>
              <a:gdLst>
                <a:gd name="T0" fmla="*/ 23 w 85"/>
                <a:gd name="T1" fmla="*/ 57 h 102"/>
                <a:gd name="T2" fmla="*/ 25 w 85"/>
                <a:gd name="T3" fmla="*/ 69 h 102"/>
                <a:gd name="T4" fmla="*/ 30 w 85"/>
                <a:gd name="T5" fmla="*/ 77 h 102"/>
                <a:gd name="T6" fmla="*/ 37 w 85"/>
                <a:gd name="T7" fmla="*/ 83 h 102"/>
                <a:gd name="T8" fmla="*/ 44 w 85"/>
                <a:gd name="T9" fmla="*/ 85 h 102"/>
                <a:gd name="T10" fmla="*/ 52 w 85"/>
                <a:gd name="T11" fmla="*/ 83 h 102"/>
                <a:gd name="T12" fmla="*/ 59 w 85"/>
                <a:gd name="T13" fmla="*/ 80 h 102"/>
                <a:gd name="T14" fmla="*/ 71 w 85"/>
                <a:gd name="T15" fmla="*/ 69 h 102"/>
                <a:gd name="T16" fmla="*/ 76 w 85"/>
                <a:gd name="T17" fmla="*/ 67 h 102"/>
                <a:gd name="T18" fmla="*/ 82 w 85"/>
                <a:gd name="T19" fmla="*/ 69 h 102"/>
                <a:gd name="T20" fmla="*/ 84 w 85"/>
                <a:gd name="T21" fmla="*/ 74 h 102"/>
                <a:gd name="T22" fmla="*/ 81 w 85"/>
                <a:gd name="T23" fmla="*/ 83 h 102"/>
                <a:gd name="T24" fmla="*/ 75 w 85"/>
                <a:gd name="T25" fmla="*/ 92 h 102"/>
                <a:gd name="T26" fmla="*/ 63 w 85"/>
                <a:gd name="T27" fmla="*/ 99 h 102"/>
                <a:gd name="T28" fmla="*/ 46 w 85"/>
                <a:gd name="T29" fmla="*/ 102 h 102"/>
                <a:gd name="T30" fmla="*/ 35 w 85"/>
                <a:gd name="T31" fmla="*/ 101 h 102"/>
                <a:gd name="T32" fmla="*/ 26 w 85"/>
                <a:gd name="T33" fmla="*/ 98 h 102"/>
                <a:gd name="T34" fmla="*/ 18 w 85"/>
                <a:gd name="T35" fmla="*/ 93 h 102"/>
                <a:gd name="T36" fmla="*/ 12 w 85"/>
                <a:gd name="T37" fmla="*/ 87 h 102"/>
                <a:gd name="T38" fmla="*/ 6 w 85"/>
                <a:gd name="T39" fmla="*/ 80 h 102"/>
                <a:gd name="T40" fmla="*/ 2 w 85"/>
                <a:gd name="T41" fmla="*/ 71 h 102"/>
                <a:gd name="T42" fmla="*/ 1 w 85"/>
                <a:gd name="T43" fmla="*/ 61 h 102"/>
                <a:gd name="T44" fmla="*/ 1 w 85"/>
                <a:gd name="T45" fmla="*/ 39 h 102"/>
                <a:gd name="T46" fmla="*/ 2 w 85"/>
                <a:gd name="T47" fmla="*/ 29 h 102"/>
                <a:gd name="T48" fmla="*/ 12 w 85"/>
                <a:gd name="T49" fmla="*/ 13 h 102"/>
                <a:gd name="T50" fmla="*/ 18 w 85"/>
                <a:gd name="T51" fmla="*/ 7 h 102"/>
                <a:gd name="T52" fmla="*/ 26 w 85"/>
                <a:gd name="T53" fmla="*/ 3 h 102"/>
                <a:gd name="T54" fmla="*/ 34 w 85"/>
                <a:gd name="T55" fmla="*/ 0 h 102"/>
                <a:gd name="T56" fmla="*/ 44 w 85"/>
                <a:gd name="T57" fmla="*/ 0 h 102"/>
                <a:gd name="T58" fmla="*/ 56 w 85"/>
                <a:gd name="T59" fmla="*/ 0 h 102"/>
                <a:gd name="T60" fmla="*/ 67 w 85"/>
                <a:gd name="T61" fmla="*/ 6 h 102"/>
                <a:gd name="T62" fmla="*/ 75 w 85"/>
                <a:gd name="T63" fmla="*/ 13 h 102"/>
                <a:gd name="T64" fmla="*/ 80 w 85"/>
                <a:gd name="T65" fmla="*/ 22 h 102"/>
                <a:gd name="T66" fmla="*/ 84 w 85"/>
                <a:gd name="T67" fmla="*/ 32 h 102"/>
                <a:gd name="T68" fmla="*/ 85 w 85"/>
                <a:gd name="T69" fmla="*/ 42 h 102"/>
                <a:gd name="T70" fmla="*/ 84 w 85"/>
                <a:gd name="T71" fmla="*/ 50 h 102"/>
                <a:gd name="T72" fmla="*/ 80 w 85"/>
                <a:gd name="T73" fmla="*/ 54 h 102"/>
                <a:gd name="T74" fmla="*/ 71 w 85"/>
                <a:gd name="T75" fmla="*/ 57 h 102"/>
                <a:gd name="T76" fmla="*/ 23 w 85"/>
                <a:gd name="T77" fmla="*/ 42 h 102"/>
                <a:gd name="T78" fmla="*/ 63 w 85"/>
                <a:gd name="T79" fmla="*/ 36 h 102"/>
                <a:gd name="T80" fmla="*/ 60 w 85"/>
                <a:gd name="T81" fmla="*/ 26 h 102"/>
                <a:gd name="T82" fmla="*/ 54 w 85"/>
                <a:gd name="T83" fmla="*/ 20 h 102"/>
                <a:gd name="T84" fmla="*/ 47 w 85"/>
                <a:gd name="T85" fmla="*/ 18 h 102"/>
                <a:gd name="T86" fmla="*/ 39 w 85"/>
                <a:gd name="T87" fmla="*/ 18 h 102"/>
                <a:gd name="T88" fmla="*/ 33 w 85"/>
                <a:gd name="T89" fmla="*/ 20 h 102"/>
                <a:gd name="T90" fmla="*/ 27 w 85"/>
                <a:gd name="T91" fmla="*/ 26 h 102"/>
                <a:gd name="T92" fmla="*/ 23 w 85"/>
                <a:gd name="T93"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02">
                  <a:moveTo>
                    <a:pt x="67" y="57"/>
                  </a:moveTo>
                  <a:lnTo>
                    <a:pt x="23" y="57"/>
                  </a:lnTo>
                  <a:lnTo>
                    <a:pt x="23" y="64"/>
                  </a:lnTo>
                  <a:lnTo>
                    <a:pt x="25" y="69"/>
                  </a:lnTo>
                  <a:lnTo>
                    <a:pt x="26" y="71"/>
                  </a:lnTo>
                  <a:lnTo>
                    <a:pt x="30" y="77"/>
                  </a:lnTo>
                  <a:lnTo>
                    <a:pt x="34" y="82"/>
                  </a:lnTo>
                  <a:lnTo>
                    <a:pt x="37" y="83"/>
                  </a:lnTo>
                  <a:lnTo>
                    <a:pt x="39" y="85"/>
                  </a:lnTo>
                  <a:lnTo>
                    <a:pt x="44" y="85"/>
                  </a:lnTo>
                  <a:lnTo>
                    <a:pt x="48" y="85"/>
                  </a:lnTo>
                  <a:lnTo>
                    <a:pt x="52" y="83"/>
                  </a:lnTo>
                  <a:lnTo>
                    <a:pt x="55" y="83"/>
                  </a:lnTo>
                  <a:lnTo>
                    <a:pt x="59" y="80"/>
                  </a:lnTo>
                  <a:lnTo>
                    <a:pt x="64" y="76"/>
                  </a:lnTo>
                  <a:lnTo>
                    <a:pt x="71" y="69"/>
                  </a:lnTo>
                  <a:lnTo>
                    <a:pt x="73" y="67"/>
                  </a:lnTo>
                  <a:lnTo>
                    <a:pt x="76" y="67"/>
                  </a:lnTo>
                  <a:lnTo>
                    <a:pt x="80" y="67"/>
                  </a:lnTo>
                  <a:lnTo>
                    <a:pt x="82" y="69"/>
                  </a:lnTo>
                  <a:lnTo>
                    <a:pt x="84" y="71"/>
                  </a:lnTo>
                  <a:lnTo>
                    <a:pt x="84" y="74"/>
                  </a:lnTo>
                  <a:lnTo>
                    <a:pt x="84" y="79"/>
                  </a:lnTo>
                  <a:lnTo>
                    <a:pt x="81" y="83"/>
                  </a:lnTo>
                  <a:lnTo>
                    <a:pt x="78" y="87"/>
                  </a:lnTo>
                  <a:lnTo>
                    <a:pt x="75" y="92"/>
                  </a:lnTo>
                  <a:lnTo>
                    <a:pt x="69" y="96"/>
                  </a:lnTo>
                  <a:lnTo>
                    <a:pt x="63" y="99"/>
                  </a:lnTo>
                  <a:lnTo>
                    <a:pt x="54" y="101"/>
                  </a:lnTo>
                  <a:lnTo>
                    <a:pt x="46" y="102"/>
                  </a:lnTo>
                  <a:lnTo>
                    <a:pt x="40" y="101"/>
                  </a:lnTo>
                  <a:lnTo>
                    <a:pt x="35" y="101"/>
                  </a:lnTo>
                  <a:lnTo>
                    <a:pt x="31" y="99"/>
                  </a:lnTo>
                  <a:lnTo>
                    <a:pt x="26" y="98"/>
                  </a:lnTo>
                  <a:lnTo>
                    <a:pt x="22" y="96"/>
                  </a:lnTo>
                  <a:lnTo>
                    <a:pt x="18" y="93"/>
                  </a:lnTo>
                  <a:lnTo>
                    <a:pt x="16" y="90"/>
                  </a:lnTo>
                  <a:lnTo>
                    <a:pt x="12" y="87"/>
                  </a:lnTo>
                  <a:lnTo>
                    <a:pt x="9" y="85"/>
                  </a:lnTo>
                  <a:lnTo>
                    <a:pt x="6" y="80"/>
                  </a:lnTo>
                  <a:lnTo>
                    <a:pt x="5" y="76"/>
                  </a:lnTo>
                  <a:lnTo>
                    <a:pt x="2" y="71"/>
                  </a:lnTo>
                  <a:lnTo>
                    <a:pt x="1" y="67"/>
                  </a:lnTo>
                  <a:lnTo>
                    <a:pt x="1" y="61"/>
                  </a:lnTo>
                  <a:lnTo>
                    <a:pt x="0" y="51"/>
                  </a:lnTo>
                  <a:lnTo>
                    <a:pt x="1" y="39"/>
                  </a:lnTo>
                  <a:lnTo>
                    <a:pt x="1" y="35"/>
                  </a:lnTo>
                  <a:lnTo>
                    <a:pt x="2" y="29"/>
                  </a:lnTo>
                  <a:lnTo>
                    <a:pt x="6" y="20"/>
                  </a:lnTo>
                  <a:lnTo>
                    <a:pt x="12" y="13"/>
                  </a:lnTo>
                  <a:lnTo>
                    <a:pt x="14" y="10"/>
                  </a:lnTo>
                  <a:lnTo>
                    <a:pt x="18" y="7"/>
                  </a:lnTo>
                  <a:lnTo>
                    <a:pt x="21" y="4"/>
                  </a:lnTo>
                  <a:lnTo>
                    <a:pt x="26" y="3"/>
                  </a:lnTo>
                  <a:lnTo>
                    <a:pt x="30" y="2"/>
                  </a:lnTo>
                  <a:lnTo>
                    <a:pt x="34" y="0"/>
                  </a:lnTo>
                  <a:lnTo>
                    <a:pt x="39" y="0"/>
                  </a:lnTo>
                  <a:lnTo>
                    <a:pt x="44" y="0"/>
                  </a:lnTo>
                  <a:lnTo>
                    <a:pt x="50" y="0"/>
                  </a:lnTo>
                  <a:lnTo>
                    <a:pt x="56" y="0"/>
                  </a:lnTo>
                  <a:lnTo>
                    <a:pt x="61" y="3"/>
                  </a:lnTo>
                  <a:lnTo>
                    <a:pt x="67" y="6"/>
                  </a:lnTo>
                  <a:lnTo>
                    <a:pt x="71" y="9"/>
                  </a:lnTo>
                  <a:lnTo>
                    <a:pt x="75" y="13"/>
                  </a:lnTo>
                  <a:lnTo>
                    <a:pt x="78" y="16"/>
                  </a:lnTo>
                  <a:lnTo>
                    <a:pt x="80" y="22"/>
                  </a:lnTo>
                  <a:lnTo>
                    <a:pt x="82" y="26"/>
                  </a:lnTo>
                  <a:lnTo>
                    <a:pt x="84" y="32"/>
                  </a:lnTo>
                  <a:lnTo>
                    <a:pt x="85" y="36"/>
                  </a:lnTo>
                  <a:lnTo>
                    <a:pt x="85" y="42"/>
                  </a:lnTo>
                  <a:lnTo>
                    <a:pt x="85" y="45"/>
                  </a:lnTo>
                  <a:lnTo>
                    <a:pt x="84" y="50"/>
                  </a:lnTo>
                  <a:lnTo>
                    <a:pt x="82" y="52"/>
                  </a:lnTo>
                  <a:lnTo>
                    <a:pt x="80" y="54"/>
                  </a:lnTo>
                  <a:lnTo>
                    <a:pt x="75" y="57"/>
                  </a:lnTo>
                  <a:lnTo>
                    <a:pt x="71" y="57"/>
                  </a:lnTo>
                  <a:lnTo>
                    <a:pt x="67" y="57"/>
                  </a:lnTo>
                  <a:close/>
                  <a:moveTo>
                    <a:pt x="23" y="42"/>
                  </a:moveTo>
                  <a:lnTo>
                    <a:pt x="64" y="42"/>
                  </a:lnTo>
                  <a:lnTo>
                    <a:pt x="63" y="36"/>
                  </a:lnTo>
                  <a:lnTo>
                    <a:pt x="61" y="31"/>
                  </a:lnTo>
                  <a:lnTo>
                    <a:pt x="60" y="26"/>
                  </a:lnTo>
                  <a:lnTo>
                    <a:pt x="57" y="23"/>
                  </a:lnTo>
                  <a:lnTo>
                    <a:pt x="54" y="20"/>
                  </a:lnTo>
                  <a:lnTo>
                    <a:pt x="51" y="19"/>
                  </a:lnTo>
                  <a:lnTo>
                    <a:pt x="47" y="18"/>
                  </a:lnTo>
                  <a:lnTo>
                    <a:pt x="43" y="16"/>
                  </a:lnTo>
                  <a:lnTo>
                    <a:pt x="39" y="18"/>
                  </a:lnTo>
                  <a:lnTo>
                    <a:pt x="35" y="19"/>
                  </a:lnTo>
                  <a:lnTo>
                    <a:pt x="33" y="20"/>
                  </a:lnTo>
                  <a:lnTo>
                    <a:pt x="30" y="23"/>
                  </a:lnTo>
                  <a:lnTo>
                    <a:pt x="27" y="26"/>
                  </a:lnTo>
                  <a:lnTo>
                    <a:pt x="25" y="31"/>
                  </a:lnTo>
                  <a:lnTo>
                    <a:pt x="23" y="36"/>
                  </a:lnTo>
                  <a:lnTo>
                    <a:pt x="23" y="4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2" name="Freeform 66"/>
            <p:cNvSpPr>
              <a:spLocks noEditPoints="1"/>
            </p:cNvSpPr>
            <p:nvPr/>
          </p:nvSpPr>
          <p:spPr bwMode="auto">
            <a:xfrm>
              <a:off x="1765" y="3841"/>
              <a:ext cx="88" cy="140"/>
            </a:xfrm>
            <a:custGeom>
              <a:avLst/>
              <a:gdLst>
                <a:gd name="T0" fmla="*/ 66 w 88"/>
                <a:gd name="T1" fmla="*/ 123 h 140"/>
                <a:gd name="T2" fmla="*/ 58 w 88"/>
                <a:gd name="T3" fmla="*/ 133 h 140"/>
                <a:gd name="T4" fmla="*/ 48 w 88"/>
                <a:gd name="T5" fmla="*/ 137 h 140"/>
                <a:gd name="T6" fmla="*/ 37 w 88"/>
                <a:gd name="T7" fmla="*/ 140 h 140"/>
                <a:gd name="T8" fmla="*/ 29 w 88"/>
                <a:gd name="T9" fmla="*/ 139 h 140"/>
                <a:gd name="T10" fmla="*/ 23 w 88"/>
                <a:gd name="T11" fmla="*/ 136 h 140"/>
                <a:gd name="T12" fmla="*/ 10 w 88"/>
                <a:gd name="T13" fmla="*/ 124 h 140"/>
                <a:gd name="T14" fmla="*/ 3 w 88"/>
                <a:gd name="T15" fmla="*/ 108 h 140"/>
                <a:gd name="T16" fmla="*/ 0 w 88"/>
                <a:gd name="T17" fmla="*/ 88 h 140"/>
                <a:gd name="T18" fmla="*/ 3 w 88"/>
                <a:gd name="T19" fmla="*/ 67 h 140"/>
                <a:gd name="T20" fmla="*/ 11 w 88"/>
                <a:gd name="T21" fmla="*/ 51 h 140"/>
                <a:gd name="T22" fmla="*/ 16 w 88"/>
                <a:gd name="T23" fmla="*/ 45 h 140"/>
                <a:gd name="T24" fmla="*/ 29 w 88"/>
                <a:gd name="T25" fmla="*/ 38 h 140"/>
                <a:gd name="T26" fmla="*/ 41 w 88"/>
                <a:gd name="T27" fmla="*/ 38 h 140"/>
                <a:gd name="T28" fmla="*/ 50 w 88"/>
                <a:gd name="T29" fmla="*/ 40 h 140"/>
                <a:gd name="T30" fmla="*/ 61 w 88"/>
                <a:gd name="T31" fmla="*/ 47 h 140"/>
                <a:gd name="T32" fmla="*/ 66 w 88"/>
                <a:gd name="T33" fmla="*/ 16 h 140"/>
                <a:gd name="T34" fmla="*/ 67 w 88"/>
                <a:gd name="T35" fmla="*/ 9 h 140"/>
                <a:gd name="T36" fmla="*/ 70 w 88"/>
                <a:gd name="T37" fmla="*/ 5 h 140"/>
                <a:gd name="T38" fmla="*/ 73 w 88"/>
                <a:gd name="T39" fmla="*/ 2 h 140"/>
                <a:gd name="T40" fmla="*/ 78 w 88"/>
                <a:gd name="T41" fmla="*/ 0 h 140"/>
                <a:gd name="T42" fmla="*/ 82 w 88"/>
                <a:gd name="T43" fmla="*/ 2 h 140"/>
                <a:gd name="T44" fmla="*/ 86 w 88"/>
                <a:gd name="T45" fmla="*/ 5 h 140"/>
                <a:gd name="T46" fmla="*/ 87 w 88"/>
                <a:gd name="T47" fmla="*/ 9 h 140"/>
                <a:gd name="T48" fmla="*/ 88 w 88"/>
                <a:gd name="T49" fmla="*/ 15 h 140"/>
                <a:gd name="T50" fmla="*/ 88 w 88"/>
                <a:gd name="T51" fmla="*/ 128 h 140"/>
                <a:gd name="T52" fmla="*/ 86 w 88"/>
                <a:gd name="T53" fmla="*/ 134 h 140"/>
                <a:gd name="T54" fmla="*/ 83 w 88"/>
                <a:gd name="T55" fmla="*/ 137 h 140"/>
                <a:gd name="T56" fmla="*/ 78 w 88"/>
                <a:gd name="T57" fmla="*/ 140 h 140"/>
                <a:gd name="T58" fmla="*/ 71 w 88"/>
                <a:gd name="T59" fmla="*/ 137 h 140"/>
                <a:gd name="T60" fmla="*/ 69 w 88"/>
                <a:gd name="T61" fmla="*/ 134 h 140"/>
                <a:gd name="T62" fmla="*/ 67 w 88"/>
                <a:gd name="T63" fmla="*/ 128 h 140"/>
                <a:gd name="T64" fmla="*/ 23 w 88"/>
                <a:gd name="T65" fmla="*/ 89 h 140"/>
                <a:gd name="T66" fmla="*/ 23 w 88"/>
                <a:gd name="T67" fmla="*/ 98 h 140"/>
                <a:gd name="T68" fmla="*/ 25 w 88"/>
                <a:gd name="T69" fmla="*/ 105 h 140"/>
                <a:gd name="T70" fmla="*/ 33 w 88"/>
                <a:gd name="T71" fmla="*/ 117 h 140"/>
                <a:gd name="T72" fmla="*/ 38 w 88"/>
                <a:gd name="T73" fmla="*/ 120 h 140"/>
                <a:gd name="T74" fmla="*/ 49 w 88"/>
                <a:gd name="T75" fmla="*/ 120 h 140"/>
                <a:gd name="T76" fmla="*/ 54 w 88"/>
                <a:gd name="T77" fmla="*/ 117 h 140"/>
                <a:gd name="T78" fmla="*/ 62 w 88"/>
                <a:gd name="T79" fmla="*/ 107 h 140"/>
                <a:gd name="T80" fmla="*/ 65 w 88"/>
                <a:gd name="T81" fmla="*/ 98 h 140"/>
                <a:gd name="T82" fmla="*/ 66 w 88"/>
                <a:gd name="T83" fmla="*/ 89 h 140"/>
                <a:gd name="T84" fmla="*/ 65 w 88"/>
                <a:gd name="T85" fmla="*/ 79 h 140"/>
                <a:gd name="T86" fmla="*/ 62 w 88"/>
                <a:gd name="T87" fmla="*/ 72 h 140"/>
                <a:gd name="T88" fmla="*/ 54 w 88"/>
                <a:gd name="T89" fmla="*/ 60 h 140"/>
                <a:gd name="T90" fmla="*/ 49 w 88"/>
                <a:gd name="T91" fmla="*/ 57 h 140"/>
                <a:gd name="T92" fmla="*/ 41 w 88"/>
                <a:gd name="T93" fmla="*/ 57 h 140"/>
                <a:gd name="T94" fmla="*/ 35 w 88"/>
                <a:gd name="T95" fmla="*/ 58 h 140"/>
                <a:gd name="T96" fmla="*/ 28 w 88"/>
                <a:gd name="T97" fmla="*/ 64 h 140"/>
                <a:gd name="T98" fmla="*/ 23 w 88"/>
                <a:gd name="T99"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140">
                  <a:moveTo>
                    <a:pt x="66" y="125"/>
                  </a:moveTo>
                  <a:lnTo>
                    <a:pt x="66" y="123"/>
                  </a:lnTo>
                  <a:lnTo>
                    <a:pt x="62" y="128"/>
                  </a:lnTo>
                  <a:lnTo>
                    <a:pt x="58" y="133"/>
                  </a:lnTo>
                  <a:lnTo>
                    <a:pt x="53" y="136"/>
                  </a:lnTo>
                  <a:lnTo>
                    <a:pt x="48" y="137"/>
                  </a:lnTo>
                  <a:lnTo>
                    <a:pt x="42" y="139"/>
                  </a:lnTo>
                  <a:lnTo>
                    <a:pt x="37" y="140"/>
                  </a:lnTo>
                  <a:lnTo>
                    <a:pt x="33" y="139"/>
                  </a:lnTo>
                  <a:lnTo>
                    <a:pt x="29" y="139"/>
                  </a:lnTo>
                  <a:lnTo>
                    <a:pt x="25" y="137"/>
                  </a:lnTo>
                  <a:lnTo>
                    <a:pt x="23" y="136"/>
                  </a:lnTo>
                  <a:lnTo>
                    <a:pt x="16" y="131"/>
                  </a:lnTo>
                  <a:lnTo>
                    <a:pt x="10" y="124"/>
                  </a:lnTo>
                  <a:lnTo>
                    <a:pt x="6" y="117"/>
                  </a:lnTo>
                  <a:lnTo>
                    <a:pt x="3" y="108"/>
                  </a:lnTo>
                  <a:lnTo>
                    <a:pt x="0" y="98"/>
                  </a:lnTo>
                  <a:lnTo>
                    <a:pt x="0" y="88"/>
                  </a:lnTo>
                  <a:lnTo>
                    <a:pt x="0" y="76"/>
                  </a:lnTo>
                  <a:lnTo>
                    <a:pt x="3" y="67"/>
                  </a:lnTo>
                  <a:lnTo>
                    <a:pt x="6" y="58"/>
                  </a:lnTo>
                  <a:lnTo>
                    <a:pt x="11" y="51"/>
                  </a:lnTo>
                  <a:lnTo>
                    <a:pt x="12" y="48"/>
                  </a:lnTo>
                  <a:lnTo>
                    <a:pt x="16" y="45"/>
                  </a:lnTo>
                  <a:lnTo>
                    <a:pt x="23" y="41"/>
                  </a:lnTo>
                  <a:lnTo>
                    <a:pt x="29" y="38"/>
                  </a:lnTo>
                  <a:lnTo>
                    <a:pt x="37" y="38"/>
                  </a:lnTo>
                  <a:lnTo>
                    <a:pt x="41" y="38"/>
                  </a:lnTo>
                  <a:lnTo>
                    <a:pt x="46" y="38"/>
                  </a:lnTo>
                  <a:lnTo>
                    <a:pt x="50" y="40"/>
                  </a:lnTo>
                  <a:lnTo>
                    <a:pt x="54" y="41"/>
                  </a:lnTo>
                  <a:lnTo>
                    <a:pt x="61" y="47"/>
                  </a:lnTo>
                  <a:lnTo>
                    <a:pt x="66" y="53"/>
                  </a:lnTo>
                  <a:lnTo>
                    <a:pt x="66" y="16"/>
                  </a:lnTo>
                  <a:lnTo>
                    <a:pt x="67" y="12"/>
                  </a:lnTo>
                  <a:lnTo>
                    <a:pt x="67" y="9"/>
                  </a:lnTo>
                  <a:lnTo>
                    <a:pt x="67" y="6"/>
                  </a:lnTo>
                  <a:lnTo>
                    <a:pt x="70" y="5"/>
                  </a:lnTo>
                  <a:lnTo>
                    <a:pt x="71" y="3"/>
                  </a:lnTo>
                  <a:lnTo>
                    <a:pt x="73" y="2"/>
                  </a:lnTo>
                  <a:lnTo>
                    <a:pt x="75" y="0"/>
                  </a:lnTo>
                  <a:lnTo>
                    <a:pt x="78" y="0"/>
                  </a:lnTo>
                  <a:lnTo>
                    <a:pt x="79" y="0"/>
                  </a:lnTo>
                  <a:lnTo>
                    <a:pt x="82" y="2"/>
                  </a:lnTo>
                  <a:lnTo>
                    <a:pt x="83" y="3"/>
                  </a:lnTo>
                  <a:lnTo>
                    <a:pt x="86" y="5"/>
                  </a:lnTo>
                  <a:lnTo>
                    <a:pt x="86" y="6"/>
                  </a:lnTo>
                  <a:lnTo>
                    <a:pt x="87" y="9"/>
                  </a:lnTo>
                  <a:lnTo>
                    <a:pt x="88" y="10"/>
                  </a:lnTo>
                  <a:lnTo>
                    <a:pt x="88" y="15"/>
                  </a:lnTo>
                  <a:lnTo>
                    <a:pt x="88" y="125"/>
                  </a:lnTo>
                  <a:lnTo>
                    <a:pt x="88" y="128"/>
                  </a:lnTo>
                  <a:lnTo>
                    <a:pt x="87" y="131"/>
                  </a:lnTo>
                  <a:lnTo>
                    <a:pt x="86" y="134"/>
                  </a:lnTo>
                  <a:lnTo>
                    <a:pt x="86" y="136"/>
                  </a:lnTo>
                  <a:lnTo>
                    <a:pt x="83" y="137"/>
                  </a:lnTo>
                  <a:lnTo>
                    <a:pt x="82" y="139"/>
                  </a:lnTo>
                  <a:lnTo>
                    <a:pt x="78" y="140"/>
                  </a:lnTo>
                  <a:lnTo>
                    <a:pt x="73" y="139"/>
                  </a:lnTo>
                  <a:lnTo>
                    <a:pt x="71" y="137"/>
                  </a:lnTo>
                  <a:lnTo>
                    <a:pt x="70" y="136"/>
                  </a:lnTo>
                  <a:lnTo>
                    <a:pt x="69" y="134"/>
                  </a:lnTo>
                  <a:lnTo>
                    <a:pt x="67" y="131"/>
                  </a:lnTo>
                  <a:lnTo>
                    <a:pt x="67" y="128"/>
                  </a:lnTo>
                  <a:lnTo>
                    <a:pt x="66" y="125"/>
                  </a:lnTo>
                  <a:close/>
                  <a:moveTo>
                    <a:pt x="23" y="89"/>
                  </a:moveTo>
                  <a:lnTo>
                    <a:pt x="23" y="93"/>
                  </a:lnTo>
                  <a:lnTo>
                    <a:pt x="23" y="98"/>
                  </a:lnTo>
                  <a:lnTo>
                    <a:pt x="24" y="102"/>
                  </a:lnTo>
                  <a:lnTo>
                    <a:pt x="25" y="105"/>
                  </a:lnTo>
                  <a:lnTo>
                    <a:pt x="28" y="112"/>
                  </a:lnTo>
                  <a:lnTo>
                    <a:pt x="33" y="117"/>
                  </a:lnTo>
                  <a:lnTo>
                    <a:pt x="36" y="118"/>
                  </a:lnTo>
                  <a:lnTo>
                    <a:pt x="38" y="120"/>
                  </a:lnTo>
                  <a:lnTo>
                    <a:pt x="44" y="120"/>
                  </a:lnTo>
                  <a:lnTo>
                    <a:pt x="49" y="120"/>
                  </a:lnTo>
                  <a:lnTo>
                    <a:pt x="52" y="118"/>
                  </a:lnTo>
                  <a:lnTo>
                    <a:pt x="54" y="117"/>
                  </a:lnTo>
                  <a:lnTo>
                    <a:pt x="59" y="112"/>
                  </a:lnTo>
                  <a:lnTo>
                    <a:pt x="62" y="107"/>
                  </a:lnTo>
                  <a:lnTo>
                    <a:pt x="63" y="102"/>
                  </a:lnTo>
                  <a:lnTo>
                    <a:pt x="65" y="98"/>
                  </a:lnTo>
                  <a:lnTo>
                    <a:pt x="65" y="93"/>
                  </a:lnTo>
                  <a:lnTo>
                    <a:pt x="66" y="89"/>
                  </a:lnTo>
                  <a:lnTo>
                    <a:pt x="65" y="83"/>
                  </a:lnTo>
                  <a:lnTo>
                    <a:pt x="65" y="79"/>
                  </a:lnTo>
                  <a:lnTo>
                    <a:pt x="63" y="74"/>
                  </a:lnTo>
                  <a:lnTo>
                    <a:pt x="62" y="72"/>
                  </a:lnTo>
                  <a:lnTo>
                    <a:pt x="59" y="64"/>
                  </a:lnTo>
                  <a:lnTo>
                    <a:pt x="54" y="60"/>
                  </a:lnTo>
                  <a:lnTo>
                    <a:pt x="52" y="58"/>
                  </a:lnTo>
                  <a:lnTo>
                    <a:pt x="49" y="57"/>
                  </a:lnTo>
                  <a:lnTo>
                    <a:pt x="44" y="57"/>
                  </a:lnTo>
                  <a:lnTo>
                    <a:pt x="41" y="57"/>
                  </a:lnTo>
                  <a:lnTo>
                    <a:pt x="38" y="57"/>
                  </a:lnTo>
                  <a:lnTo>
                    <a:pt x="35" y="58"/>
                  </a:lnTo>
                  <a:lnTo>
                    <a:pt x="33" y="60"/>
                  </a:lnTo>
                  <a:lnTo>
                    <a:pt x="28" y="64"/>
                  </a:lnTo>
                  <a:lnTo>
                    <a:pt x="25" y="72"/>
                  </a:lnTo>
                  <a:lnTo>
                    <a:pt x="23" y="79"/>
                  </a:lnTo>
                  <a:lnTo>
                    <a:pt x="23" y="8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3" name="Freeform 67"/>
            <p:cNvSpPr>
              <a:spLocks noEditPoints="1"/>
            </p:cNvSpPr>
            <p:nvPr/>
          </p:nvSpPr>
          <p:spPr bwMode="auto">
            <a:xfrm>
              <a:off x="1164" y="4032"/>
              <a:ext cx="90" cy="135"/>
            </a:xfrm>
            <a:custGeom>
              <a:avLst/>
              <a:gdLst>
                <a:gd name="T0" fmla="*/ 23 w 90"/>
                <a:gd name="T1" fmla="*/ 81 h 135"/>
                <a:gd name="T2" fmla="*/ 23 w 90"/>
                <a:gd name="T3" fmla="*/ 124 h 135"/>
                <a:gd name="T4" fmla="*/ 22 w 90"/>
                <a:gd name="T5" fmla="*/ 129 h 135"/>
                <a:gd name="T6" fmla="*/ 18 w 90"/>
                <a:gd name="T7" fmla="*/ 134 h 135"/>
                <a:gd name="T8" fmla="*/ 14 w 90"/>
                <a:gd name="T9" fmla="*/ 135 h 135"/>
                <a:gd name="T10" fmla="*/ 9 w 90"/>
                <a:gd name="T11" fmla="*/ 135 h 135"/>
                <a:gd name="T12" fmla="*/ 5 w 90"/>
                <a:gd name="T13" fmla="*/ 134 h 135"/>
                <a:gd name="T14" fmla="*/ 1 w 90"/>
                <a:gd name="T15" fmla="*/ 129 h 135"/>
                <a:gd name="T16" fmla="*/ 0 w 90"/>
                <a:gd name="T17" fmla="*/ 124 h 135"/>
                <a:gd name="T18" fmla="*/ 0 w 90"/>
                <a:gd name="T19" fmla="*/ 16 h 135"/>
                <a:gd name="T20" fmla="*/ 1 w 90"/>
                <a:gd name="T21" fmla="*/ 7 h 135"/>
                <a:gd name="T22" fmla="*/ 4 w 90"/>
                <a:gd name="T23" fmla="*/ 3 h 135"/>
                <a:gd name="T24" fmla="*/ 8 w 90"/>
                <a:gd name="T25" fmla="*/ 0 h 135"/>
                <a:gd name="T26" fmla="*/ 15 w 90"/>
                <a:gd name="T27" fmla="*/ 0 h 135"/>
                <a:gd name="T28" fmla="*/ 52 w 90"/>
                <a:gd name="T29" fmla="*/ 0 h 135"/>
                <a:gd name="T30" fmla="*/ 68 w 90"/>
                <a:gd name="T31" fmla="*/ 1 h 135"/>
                <a:gd name="T32" fmla="*/ 80 w 90"/>
                <a:gd name="T33" fmla="*/ 9 h 135"/>
                <a:gd name="T34" fmla="*/ 89 w 90"/>
                <a:gd name="T35" fmla="*/ 22 h 135"/>
                <a:gd name="T36" fmla="*/ 90 w 90"/>
                <a:gd name="T37" fmla="*/ 39 h 135"/>
                <a:gd name="T38" fmla="*/ 89 w 90"/>
                <a:gd name="T39" fmla="*/ 58 h 135"/>
                <a:gd name="T40" fmla="*/ 82 w 90"/>
                <a:gd name="T41" fmla="*/ 68 h 135"/>
                <a:gd name="T42" fmla="*/ 73 w 90"/>
                <a:gd name="T43" fmla="*/ 76 h 135"/>
                <a:gd name="T44" fmla="*/ 57 w 90"/>
                <a:gd name="T45" fmla="*/ 80 h 135"/>
                <a:gd name="T46" fmla="*/ 40 w 90"/>
                <a:gd name="T47" fmla="*/ 19 h 135"/>
                <a:gd name="T48" fmla="*/ 23 w 90"/>
                <a:gd name="T49" fmla="*/ 61 h 135"/>
                <a:gd name="T50" fmla="*/ 48 w 90"/>
                <a:gd name="T51" fmla="*/ 60 h 135"/>
                <a:gd name="T52" fmla="*/ 60 w 90"/>
                <a:gd name="T53" fmla="*/ 57 h 135"/>
                <a:gd name="T54" fmla="*/ 65 w 90"/>
                <a:gd name="T55" fmla="*/ 49 h 135"/>
                <a:gd name="T56" fmla="*/ 67 w 90"/>
                <a:gd name="T57" fmla="*/ 44 h 135"/>
                <a:gd name="T58" fmla="*/ 67 w 90"/>
                <a:gd name="T59" fmla="*/ 36 h 135"/>
                <a:gd name="T60" fmla="*/ 64 w 90"/>
                <a:gd name="T61" fmla="*/ 29 h 135"/>
                <a:gd name="T62" fmla="*/ 59 w 90"/>
                <a:gd name="T63" fmla="*/ 23 h 135"/>
                <a:gd name="T64" fmla="*/ 48 w 90"/>
                <a:gd name="T65"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35">
                  <a:moveTo>
                    <a:pt x="46" y="81"/>
                  </a:moveTo>
                  <a:lnTo>
                    <a:pt x="23" y="81"/>
                  </a:lnTo>
                  <a:lnTo>
                    <a:pt x="23" y="119"/>
                  </a:lnTo>
                  <a:lnTo>
                    <a:pt x="23" y="124"/>
                  </a:lnTo>
                  <a:lnTo>
                    <a:pt x="23" y="126"/>
                  </a:lnTo>
                  <a:lnTo>
                    <a:pt x="22" y="129"/>
                  </a:lnTo>
                  <a:lnTo>
                    <a:pt x="21" y="131"/>
                  </a:lnTo>
                  <a:lnTo>
                    <a:pt x="18" y="134"/>
                  </a:lnTo>
                  <a:lnTo>
                    <a:pt x="17" y="135"/>
                  </a:lnTo>
                  <a:lnTo>
                    <a:pt x="14" y="135"/>
                  </a:lnTo>
                  <a:lnTo>
                    <a:pt x="11" y="135"/>
                  </a:lnTo>
                  <a:lnTo>
                    <a:pt x="9" y="135"/>
                  </a:lnTo>
                  <a:lnTo>
                    <a:pt x="8" y="135"/>
                  </a:lnTo>
                  <a:lnTo>
                    <a:pt x="5" y="134"/>
                  </a:lnTo>
                  <a:lnTo>
                    <a:pt x="2" y="131"/>
                  </a:lnTo>
                  <a:lnTo>
                    <a:pt x="1" y="129"/>
                  </a:lnTo>
                  <a:lnTo>
                    <a:pt x="1" y="126"/>
                  </a:lnTo>
                  <a:lnTo>
                    <a:pt x="0" y="124"/>
                  </a:lnTo>
                  <a:lnTo>
                    <a:pt x="0" y="119"/>
                  </a:lnTo>
                  <a:lnTo>
                    <a:pt x="0" y="16"/>
                  </a:lnTo>
                  <a:lnTo>
                    <a:pt x="0" y="12"/>
                  </a:lnTo>
                  <a:lnTo>
                    <a:pt x="1" y="7"/>
                  </a:lnTo>
                  <a:lnTo>
                    <a:pt x="1" y="6"/>
                  </a:lnTo>
                  <a:lnTo>
                    <a:pt x="4" y="3"/>
                  </a:lnTo>
                  <a:lnTo>
                    <a:pt x="5" y="1"/>
                  </a:lnTo>
                  <a:lnTo>
                    <a:pt x="8" y="0"/>
                  </a:lnTo>
                  <a:lnTo>
                    <a:pt x="11" y="0"/>
                  </a:lnTo>
                  <a:lnTo>
                    <a:pt x="15" y="0"/>
                  </a:lnTo>
                  <a:lnTo>
                    <a:pt x="46" y="0"/>
                  </a:lnTo>
                  <a:lnTo>
                    <a:pt x="52" y="0"/>
                  </a:lnTo>
                  <a:lnTo>
                    <a:pt x="59" y="0"/>
                  </a:lnTo>
                  <a:lnTo>
                    <a:pt x="68" y="1"/>
                  </a:lnTo>
                  <a:lnTo>
                    <a:pt x="74" y="4"/>
                  </a:lnTo>
                  <a:lnTo>
                    <a:pt x="80" y="9"/>
                  </a:lnTo>
                  <a:lnTo>
                    <a:pt x="85" y="14"/>
                  </a:lnTo>
                  <a:lnTo>
                    <a:pt x="89" y="22"/>
                  </a:lnTo>
                  <a:lnTo>
                    <a:pt x="90" y="30"/>
                  </a:lnTo>
                  <a:lnTo>
                    <a:pt x="90" y="39"/>
                  </a:lnTo>
                  <a:lnTo>
                    <a:pt x="90" y="49"/>
                  </a:lnTo>
                  <a:lnTo>
                    <a:pt x="89" y="58"/>
                  </a:lnTo>
                  <a:lnTo>
                    <a:pt x="85" y="65"/>
                  </a:lnTo>
                  <a:lnTo>
                    <a:pt x="82" y="68"/>
                  </a:lnTo>
                  <a:lnTo>
                    <a:pt x="80" y="71"/>
                  </a:lnTo>
                  <a:lnTo>
                    <a:pt x="73" y="76"/>
                  </a:lnTo>
                  <a:lnTo>
                    <a:pt x="65" y="78"/>
                  </a:lnTo>
                  <a:lnTo>
                    <a:pt x="57" y="80"/>
                  </a:lnTo>
                  <a:lnTo>
                    <a:pt x="46" y="81"/>
                  </a:lnTo>
                  <a:close/>
                  <a:moveTo>
                    <a:pt x="40" y="19"/>
                  </a:moveTo>
                  <a:lnTo>
                    <a:pt x="23" y="19"/>
                  </a:lnTo>
                  <a:lnTo>
                    <a:pt x="23" y="61"/>
                  </a:lnTo>
                  <a:lnTo>
                    <a:pt x="40" y="61"/>
                  </a:lnTo>
                  <a:lnTo>
                    <a:pt x="48" y="60"/>
                  </a:lnTo>
                  <a:lnTo>
                    <a:pt x="55" y="58"/>
                  </a:lnTo>
                  <a:lnTo>
                    <a:pt x="60" y="57"/>
                  </a:lnTo>
                  <a:lnTo>
                    <a:pt x="64" y="52"/>
                  </a:lnTo>
                  <a:lnTo>
                    <a:pt x="65" y="49"/>
                  </a:lnTo>
                  <a:lnTo>
                    <a:pt x="65" y="46"/>
                  </a:lnTo>
                  <a:lnTo>
                    <a:pt x="67" y="44"/>
                  </a:lnTo>
                  <a:lnTo>
                    <a:pt x="67" y="39"/>
                  </a:lnTo>
                  <a:lnTo>
                    <a:pt x="67" y="36"/>
                  </a:lnTo>
                  <a:lnTo>
                    <a:pt x="65" y="32"/>
                  </a:lnTo>
                  <a:lnTo>
                    <a:pt x="64" y="29"/>
                  </a:lnTo>
                  <a:lnTo>
                    <a:pt x="61" y="26"/>
                  </a:lnTo>
                  <a:lnTo>
                    <a:pt x="59" y="23"/>
                  </a:lnTo>
                  <a:lnTo>
                    <a:pt x="53" y="22"/>
                  </a:lnTo>
                  <a:lnTo>
                    <a:pt x="48" y="20"/>
                  </a:lnTo>
                  <a:lnTo>
                    <a:pt x="40"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4" name="Freeform 68"/>
            <p:cNvSpPr>
              <a:spLocks/>
            </p:cNvSpPr>
            <p:nvPr/>
          </p:nvSpPr>
          <p:spPr bwMode="auto">
            <a:xfrm>
              <a:off x="1274" y="4067"/>
              <a:ext cx="61" cy="100"/>
            </a:xfrm>
            <a:custGeom>
              <a:avLst/>
              <a:gdLst>
                <a:gd name="T0" fmla="*/ 22 w 61"/>
                <a:gd name="T1" fmla="*/ 65 h 100"/>
                <a:gd name="T2" fmla="*/ 22 w 61"/>
                <a:gd name="T3" fmla="*/ 86 h 100"/>
                <a:gd name="T4" fmla="*/ 22 w 61"/>
                <a:gd name="T5" fmla="*/ 89 h 100"/>
                <a:gd name="T6" fmla="*/ 21 w 61"/>
                <a:gd name="T7" fmla="*/ 93 h 100"/>
                <a:gd name="T8" fmla="*/ 21 w 61"/>
                <a:gd name="T9" fmla="*/ 94 h 100"/>
                <a:gd name="T10" fmla="*/ 19 w 61"/>
                <a:gd name="T11" fmla="*/ 97 h 100"/>
                <a:gd name="T12" fmla="*/ 17 w 61"/>
                <a:gd name="T13" fmla="*/ 99 h 100"/>
                <a:gd name="T14" fmla="*/ 16 w 61"/>
                <a:gd name="T15" fmla="*/ 100 h 100"/>
                <a:gd name="T16" fmla="*/ 13 w 61"/>
                <a:gd name="T17" fmla="*/ 100 h 100"/>
                <a:gd name="T18" fmla="*/ 12 w 61"/>
                <a:gd name="T19" fmla="*/ 100 h 100"/>
                <a:gd name="T20" fmla="*/ 9 w 61"/>
                <a:gd name="T21" fmla="*/ 100 h 100"/>
                <a:gd name="T22" fmla="*/ 6 w 61"/>
                <a:gd name="T23" fmla="*/ 100 h 100"/>
                <a:gd name="T24" fmla="*/ 5 w 61"/>
                <a:gd name="T25" fmla="*/ 99 h 100"/>
                <a:gd name="T26" fmla="*/ 2 w 61"/>
                <a:gd name="T27" fmla="*/ 97 h 100"/>
                <a:gd name="T28" fmla="*/ 2 w 61"/>
                <a:gd name="T29" fmla="*/ 94 h 100"/>
                <a:gd name="T30" fmla="*/ 1 w 61"/>
                <a:gd name="T31" fmla="*/ 91 h 100"/>
                <a:gd name="T32" fmla="*/ 0 w 61"/>
                <a:gd name="T33" fmla="*/ 89 h 100"/>
                <a:gd name="T34" fmla="*/ 0 w 61"/>
                <a:gd name="T35" fmla="*/ 86 h 100"/>
                <a:gd name="T36" fmla="*/ 0 w 61"/>
                <a:gd name="T37" fmla="*/ 16 h 100"/>
                <a:gd name="T38" fmla="*/ 0 w 61"/>
                <a:gd name="T39" fmla="*/ 13 h 100"/>
                <a:gd name="T40" fmla="*/ 1 w 61"/>
                <a:gd name="T41" fmla="*/ 9 h 100"/>
                <a:gd name="T42" fmla="*/ 1 w 61"/>
                <a:gd name="T43" fmla="*/ 6 h 100"/>
                <a:gd name="T44" fmla="*/ 2 w 61"/>
                <a:gd name="T45" fmla="*/ 4 h 100"/>
                <a:gd name="T46" fmla="*/ 4 w 61"/>
                <a:gd name="T47" fmla="*/ 1 h 100"/>
                <a:gd name="T48" fmla="*/ 6 w 61"/>
                <a:gd name="T49" fmla="*/ 1 h 100"/>
                <a:gd name="T50" fmla="*/ 8 w 61"/>
                <a:gd name="T51" fmla="*/ 0 h 100"/>
                <a:gd name="T52" fmla="*/ 10 w 61"/>
                <a:gd name="T53" fmla="*/ 0 h 100"/>
                <a:gd name="T54" fmla="*/ 13 w 61"/>
                <a:gd name="T55" fmla="*/ 0 h 100"/>
                <a:gd name="T56" fmla="*/ 16 w 61"/>
                <a:gd name="T57" fmla="*/ 1 h 100"/>
                <a:gd name="T58" fmla="*/ 17 w 61"/>
                <a:gd name="T59" fmla="*/ 1 h 100"/>
                <a:gd name="T60" fmla="*/ 18 w 61"/>
                <a:gd name="T61" fmla="*/ 4 h 100"/>
                <a:gd name="T62" fmla="*/ 21 w 61"/>
                <a:gd name="T63" fmla="*/ 9 h 100"/>
                <a:gd name="T64" fmla="*/ 22 w 61"/>
                <a:gd name="T65" fmla="*/ 16 h 100"/>
                <a:gd name="T66" fmla="*/ 26 w 61"/>
                <a:gd name="T67" fmla="*/ 9 h 100"/>
                <a:gd name="T68" fmla="*/ 30 w 61"/>
                <a:gd name="T69" fmla="*/ 4 h 100"/>
                <a:gd name="T70" fmla="*/ 31 w 61"/>
                <a:gd name="T71" fmla="*/ 1 h 100"/>
                <a:gd name="T72" fmla="*/ 34 w 61"/>
                <a:gd name="T73" fmla="*/ 1 h 100"/>
                <a:gd name="T74" fmla="*/ 38 w 61"/>
                <a:gd name="T75" fmla="*/ 0 h 100"/>
                <a:gd name="T76" fmla="*/ 40 w 61"/>
                <a:gd name="T77" fmla="*/ 0 h 100"/>
                <a:gd name="T78" fmla="*/ 47 w 61"/>
                <a:gd name="T79" fmla="*/ 1 h 100"/>
                <a:gd name="T80" fmla="*/ 51 w 61"/>
                <a:gd name="T81" fmla="*/ 1 h 100"/>
                <a:gd name="T82" fmla="*/ 55 w 61"/>
                <a:gd name="T83" fmla="*/ 4 h 100"/>
                <a:gd name="T84" fmla="*/ 57 w 61"/>
                <a:gd name="T85" fmla="*/ 6 h 100"/>
                <a:gd name="T86" fmla="*/ 59 w 61"/>
                <a:gd name="T87" fmla="*/ 9 h 100"/>
                <a:gd name="T88" fmla="*/ 60 w 61"/>
                <a:gd name="T89" fmla="*/ 11 h 100"/>
                <a:gd name="T90" fmla="*/ 61 w 61"/>
                <a:gd name="T91" fmla="*/ 14 h 100"/>
                <a:gd name="T92" fmla="*/ 60 w 61"/>
                <a:gd name="T93" fmla="*/ 17 h 100"/>
                <a:gd name="T94" fmla="*/ 57 w 61"/>
                <a:gd name="T95" fmla="*/ 22 h 100"/>
                <a:gd name="T96" fmla="*/ 55 w 61"/>
                <a:gd name="T97" fmla="*/ 23 h 100"/>
                <a:gd name="T98" fmla="*/ 52 w 61"/>
                <a:gd name="T99" fmla="*/ 25 h 100"/>
                <a:gd name="T100" fmla="*/ 46 w 61"/>
                <a:gd name="T101" fmla="*/ 23 h 100"/>
                <a:gd name="T102" fmla="*/ 42 w 61"/>
                <a:gd name="T103" fmla="*/ 22 h 100"/>
                <a:gd name="T104" fmla="*/ 38 w 61"/>
                <a:gd name="T105" fmla="*/ 22 h 100"/>
                <a:gd name="T106" fmla="*/ 34 w 61"/>
                <a:gd name="T107" fmla="*/ 22 h 100"/>
                <a:gd name="T108" fmla="*/ 30 w 61"/>
                <a:gd name="T109" fmla="*/ 25 h 100"/>
                <a:gd name="T110" fmla="*/ 27 w 61"/>
                <a:gd name="T111" fmla="*/ 27 h 100"/>
                <a:gd name="T112" fmla="*/ 25 w 61"/>
                <a:gd name="T113" fmla="*/ 32 h 100"/>
                <a:gd name="T114" fmla="*/ 23 w 61"/>
                <a:gd name="T115" fmla="*/ 38 h 100"/>
                <a:gd name="T116" fmla="*/ 22 w 61"/>
                <a:gd name="T117" fmla="*/ 46 h 100"/>
                <a:gd name="T118" fmla="*/ 22 w 61"/>
                <a:gd name="T119" fmla="*/ 54 h 100"/>
                <a:gd name="T120" fmla="*/ 22 w 61"/>
                <a:gd name="T121"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100">
                  <a:moveTo>
                    <a:pt x="22" y="65"/>
                  </a:moveTo>
                  <a:lnTo>
                    <a:pt x="22" y="86"/>
                  </a:lnTo>
                  <a:lnTo>
                    <a:pt x="22" y="89"/>
                  </a:lnTo>
                  <a:lnTo>
                    <a:pt x="21" y="93"/>
                  </a:lnTo>
                  <a:lnTo>
                    <a:pt x="21" y="94"/>
                  </a:lnTo>
                  <a:lnTo>
                    <a:pt x="19" y="97"/>
                  </a:lnTo>
                  <a:lnTo>
                    <a:pt x="17" y="99"/>
                  </a:lnTo>
                  <a:lnTo>
                    <a:pt x="16" y="100"/>
                  </a:lnTo>
                  <a:lnTo>
                    <a:pt x="13" y="100"/>
                  </a:lnTo>
                  <a:lnTo>
                    <a:pt x="12" y="100"/>
                  </a:lnTo>
                  <a:lnTo>
                    <a:pt x="9" y="100"/>
                  </a:lnTo>
                  <a:lnTo>
                    <a:pt x="6" y="100"/>
                  </a:lnTo>
                  <a:lnTo>
                    <a:pt x="5" y="99"/>
                  </a:lnTo>
                  <a:lnTo>
                    <a:pt x="2" y="97"/>
                  </a:lnTo>
                  <a:lnTo>
                    <a:pt x="2" y="94"/>
                  </a:lnTo>
                  <a:lnTo>
                    <a:pt x="1" y="91"/>
                  </a:lnTo>
                  <a:lnTo>
                    <a:pt x="0" y="89"/>
                  </a:lnTo>
                  <a:lnTo>
                    <a:pt x="0" y="86"/>
                  </a:lnTo>
                  <a:lnTo>
                    <a:pt x="0" y="16"/>
                  </a:lnTo>
                  <a:lnTo>
                    <a:pt x="0" y="13"/>
                  </a:lnTo>
                  <a:lnTo>
                    <a:pt x="1" y="9"/>
                  </a:lnTo>
                  <a:lnTo>
                    <a:pt x="1" y="6"/>
                  </a:lnTo>
                  <a:lnTo>
                    <a:pt x="2" y="4"/>
                  </a:lnTo>
                  <a:lnTo>
                    <a:pt x="4" y="1"/>
                  </a:lnTo>
                  <a:lnTo>
                    <a:pt x="6" y="1"/>
                  </a:lnTo>
                  <a:lnTo>
                    <a:pt x="8" y="0"/>
                  </a:lnTo>
                  <a:lnTo>
                    <a:pt x="10" y="0"/>
                  </a:lnTo>
                  <a:lnTo>
                    <a:pt x="13" y="0"/>
                  </a:lnTo>
                  <a:lnTo>
                    <a:pt x="16" y="1"/>
                  </a:lnTo>
                  <a:lnTo>
                    <a:pt x="17" y="1"/>
                  </a:lnTo>
                  <a:lnTo>
                    <a:pt x="18" y="4"/>
                  </a:lnTo>
                  <a:lnTo>
                    <a:pt x="21" y="9"/>
                  </a:lnTo>
                  <a:lnTo>
                    <a:pt x="22" y="16"/>
                  </a:lnTo>
                  <a:lnTo>
                    <a:pt x="26" y="9"/>
                  </a:lnTo>
                  <a:lnTo>
                    <a:pt x="30" y="4"/>
                  </a:lnTo>
                  <a:lnTo>
                    <a:pt x="31" y="1"/>
                  </a:lnTo>
                  <a:lnTo>
                    <a:pt x="34" y="1"/>
                  </a:lnTo>
                  <a:lnTo>
                    <a:pt x="38" y="0"/>
                  </a:lnTo>
                  <a:lnTo>
                    <a:pt x="40" y="0"/>
                  </a:lnTo>
                  <a:lnTo>
                    <a:pt x="47" y="1"/>
                  </a:lnTo>
                  <a:lnTo>
                    <a:pt x="51" y="1"/>
                  </a:lnTo>
                  <a:lnTo>
                    <a:pt x="55" y="4"/>
                  </a:lnTo>
                  <a:lnTo>
                    <a:pt x="57" y="6"/>
                  </a:lnTo>
                  <a:lnTo>
                    <a:pt x="59" y="9"/>
                  </a:lnTo>
                  <a:lnTo>
                    <a:pt x="60" y="11"/>
                  </a:lnTo>
                  <a:lnTo>
                    <a:pt x="61" y="14"/>
                  </a:lnTo>
                  <a:lnTo>
                    <a:pt x="60" y="17"/>
                  </a:lnTo>
                  <a:lnTo>
                    <a:pt x="57" y="22"/>
                  </a:lnTo>
                  <a:lnTo>
                    <a:pt x="55" y="23"/>
                  </a:lnTo>
                  <a:lnTo>
                    <a:pt x="52" y="25"/>
                  </a:lnTo>
                  <a:lnTo>
                    <a:pt x="46" y="23"/>
                  </a:lnTo>
                  <a:lnTo>
                    <a:pt x="42" y="22"/>
                  </a:lnTo>
                  <a:lnTo>
                    <a:pt x="38" y="22"/>
                  </a:lnTo>
                  <a:lnTo>
                    <a:pt x="34" y="22"/>
                  </a:lnTo>
                  <a:lnTo>
                    <a:pt x="30" y="25"/>
                  </a:lnTo>
                  <a:lnTo>
                    <a:pt x="27" y="27"/>
                  </a:lnTo>
                  <a:lnTo>
                    <a:pt x="25" y="32"/>
                  </a:lnTo>
                  <a:lnTo>
                    <a:pt x="23" y="38"/>
                  </a:lnTo>
                  <a:lnTo>
                    <a:pt x="22" y="46"/>
                  </a:lnTo>
                  <a:lnTo>
                    <a:pt x="22" y="54"/>
                  </a:lnTo>
                  <a:lnTo>
                    <a:pt x="22" y="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5" name="Freeform 69"/>
            <p:cNvSpPr>
              <a:spLocks noEditPoints="1"/>
            </p:cNvSpPr>
            <p:nvPr/>
          </p:nvSpPr>
          <p:spPr bwMode="auto">
            <a:xfrm>
              <a:off x="1335" y="4067"/>
              <a:ext cx="90" cy="100"/>
            </a:xfrm>
            <a:custGeom>
              <a:avLst/>
              <a:gdLst>
                <a:gd name="T0" fmla="*/ 90 w 90"/>
                <a:gd name="T1" fmla="*/ 55 h 100"/>
                <a:gd name="T2" fmla="*/ 88 w 90"/>
                <a:gd name="T3" fmla="*/ 65 h 100"/>
                <a:gd name="T4" fmla="*/ 83 w 90"/>
                <a:gd name="T5" fmla="*/ 80 h 100"/>
                <a:gd name="T6" fmla="*/ 71 w 90"/>
                <a:gd name="T7" fmla="*/ 93 h 100"/>
                <a:gd name="T8" fmla="*/ 59 w 90"/>
                <a:gd name="T9" fmla="*/ 99 h 100"/>
                <a:gd name="T10" fmla="*/ 50 w 90"/>
                <a:gd name="T11" fmla="*/ 100 h 100"/>
                <a:gd name="T12" fmla="*/ 40 w 90"/>
                <a:gd name="T13" fmla="*/ 100 h 100"/>
                <a:gd name="T14" fmla="*/ 31 w 90"/>
                <a:gd name="T15" fmla="*/ 99 h 100"/>
                <a:gd name="T16" fmla="*/ 19 w 90"/>
                <a:gd name="T17" fmla="*/ 93 h 100"/>
                <a:gd name="T18" fmla="*/ 7 w 90"/>
                <a:gd name="T19" fmla="*/ 80 h 100"/>
                <a:gd name="T20" fmla="*/ 3 w 90"/>
                <a:gd name="T21" fmla="*/ 65 h 100"/>
                <a:gd name="T22" fmla="*/ 0 w 90"/>
                <a:gd name="T23" fmla="*/ 55 h 100"/>
                <a:gd name="T24" fmla="*/ 0 w 90"/>
                <a:gd name="T25" fmla="*/ 45 h 100"/>
                <a:gd name="T26" fmla="*/ 3 w 90"/>
                <a:gd name="T27" fmla="*/ 35 h 100"/>
                <a:gd name="T28" fmla="*/ 8 w 90"/>
                <a:gd name="T29" fmla="*/ 20 h 100"/>
                <a:gd name="T30" fmla="*/ 19 w 90"/>
                <a:gd name="T31" fmla="*/ 7 h 100"/>
                <a:gd name="T32" fmla="*/ 31 w 90"/>
                <a:gd name="T33" fmla="*/ 1 h 100"/>
                <a:gd name="T34" fmla="*/ 40 w 90"/>
                <a:gd name="T35" fmla="*/ 0 h 100"/>
                <a:gd name="T36" fmla="*/ 50 w 90"/>
                <a:gd name="T37" fmla="*/ 0 h 100"/>
                <a:gd name="T38" fmla="*/ 59 w 90"/>
                <a:gd name="T39" fmla="*/ 1 h 100"/>
                <a:gd name="T40" fmla="*/ 71 w 90"/>
                <a:gd name="T41" fmla="*/ 7 h 100"/>
                <a:gd name="T42" fmla="*/ 83 w 90"/>
                <a:gd name="T43" fmla="*/ 22 h 100"/>
                <a:gd name="T44" fmla="*/ 88 w 90"/>
                <a:gd name="T45" fmla="*/ 35 h 100"/>
                <a:gd name="T46" fmla="*/ 90 w 90"/>
                <a:gd name="T47" fmla="*/ 45 h 100"/>
                <a:gd name="T48" fmla="*/ 67 w 90"/>
                <a:gd name="T49" fmla="*/ 51 h 100"/>
                <a:gd name="T50" fmla="*/ 66 w 90"/>
                <a:gd name="T51" fmla="*/ 36 h 100"/>
                <a:gd name="T52" fmla="*/ 62 w 90"/>
                <a:gd name="T53" fmla="*/ 26 h 100"/>
                <a:gd name="T54" fmla="*/ 54 w 90"/>
                <a:gd name="T55" fmla="*/ 20 h 100"/>
                <a:gd name="T56" fmla="*/ 45 w 90"/>
                <a:gd name="T57" fmla="*/ 17 h 100"/>
                <a:gd name="T58" fmla="*/ 40 w 90"/>
                <a:gd name="T59" fmla="*/ 19 h 100"/>
                <a:gd name="T60" fmla="*/ 33 w 90"/>
                <a:gd name="T61" fmla="*/ 22 h 100"/>
                <a:gd name="T62" fmla="*/ 27 w 90"/>
                <a:gd name="T63" fmla="*/ 29 h 100"/>
                <a:gd name="T64" fmla="*/ 24 w 90"/>
                <a:gd name="T65" fmla="*/ 41 h 100"/>
                <a:gd name="T66" fmla="*/ 24 w 90"/>
                <a:gd name="T67" fmla="*/ 59 h 100"/>
                <a:gd name="T68" fmla="*/ 29 w 90"/>
                <a:gd name="T69" fmla="*/ 74 h 100"/>
                <a:gd name="T70" fmla="*/ 36 w 90"/>
                <a:gd name="T71" fmla="*/ 80 h 100"/>
                <a:gd name="T72" fmla="*/ 42 w 90"/>
                <a:gd name="T73" fmla="*/ 81 h 100"/>
                <a:gd name="T74" fmla="*/ 50 w 90"/>
                <a:gd name="T75" fmla="*/ 81 h 100"/>
                <a:gd name="T76" fmla="*/ 58 w 90"/>
                <a:gd name="T77" fmla="*/ 77 h 100"/>
                <a:gd name="T78" fmla="*/ 63 w 90"/>
                <a:gd name="T79" fmla="*/ 70 h 100"/>
                <a:gd name="T80" fmla="*/ 67 w 90"/>
                <a:gd name="T81"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0">
                  <a:moveTo>
                    <a:pt x="90" y="51"/>
                  </a:moveTo>
                  <a:lnTo>
                    <a:pt x="90" y="55"/>
                  </a:lnTo>
                  <a:lnTo>
                    <a:pt x="90" y="61"/>
                  </a:lnTo>
                  <a:lnTo>
                    <a:pt x="88" y="65"/>
                  </a:lnTo>
                  <a:lnTo>
                    <a:pt x="87" y="71"/>
                  </a:lnTo>
                  <a:lnTo>
                    <a:pt x="83" y="80"/>
                  </a:lnTo>
                  <a:lnTo>
                    <a:pt x="78" y="87"/>
                  </a:lnTo>
                  <a:lnTo>
                    <a:pt x="71" y="93"/>
                  </a:lnTo>
                  <a:lnTo>
                    <a:pt x="63" y="97"/>
                  </a:lnTo>
                  <a:lnTo>
                    <a:pt x="59" y="99"/>
                  </a:lnTo>
                  <a:lnTo>
                    <a:pt x="55" y="100"/>
                  </a:lnTo>
                  <a:lnTo>
                    <a:pt x="50" y="100"/>
                  </a:lnTo>
                  <a:lnTo>
                    <a:pt x="45" y="100"/>
                  </a:lnTo>
                  <a:lnTo>
                    <a:pt x="40" y="100"/>
                  </a:lnTo>
                  <a:lnTo>
                    <a:pt x="36" y="100"/>
                  </a:lnTo>
                  <a:lnTo>
                    <a:pt x="31" y="99"/>
                  </a:lnTo>
                  <a:lnTo>
                    <a:pt x="27" y="97"/>
                  </a:lnTo>
                  <a:lnTo>
                    <a:pt x="19" y="93"/>
                  </a:lnTo>
                  <a:lnTo>
                    <a:pt x="14" y="87"/>
                  </a:lnTo>
                  <a:lnTo>
                    <a:pt x="7" y="80"/>
                  </a:lnTo>
                  <a:lnTo>
                    <a:pt x="3" y="71"/>
                  </a:lnTo>
                  <a:lnTo>
                    <a:pt x="3" y="65"/>
                  </a:lnTo>
                  <a:lnTo>
                    <a:pt x="2" y="61"/>
                  </a:lnTo>
                  <a:lnTo>
                    <a:pt x="0" y="55"/>
                  </a:lnTo>
                  <a:lnTo>
                    <a:pt x="0" y="51"/>
                  </a:lnTo>
                  <a:lnTo>
                    <a:pt x="0" y="45"/>
                  </a:lnTo>
                  <a:lnTo>
                    <a:pt x="2" y="39"/>
                  </a:lnTo>
                  <a:lnTo>
                    <a:pt x="3" y="35"/>
                  </a:lnTo>
                  <a:lnTo>
                    <a:pt x="3" y="29"/>
                  </a:lnTo>
                  <a:lnTo>
                    <a:pt x="8" y="20"/>
                  </a:lnTo>
                  <a:lnTo>
                    <a:pt x="14" y="13"/>
                  </a:lnTo>
                  <a:lnTo>
                    <a:pt x="19" y="7"/>
                  </a:lnTo>
                  <a:lnTo>
                    <a:pt x="27" y="3"/>
                  </a:lnTo>
                  <a:lnTo>
                    <a:pt x="31" y="1"/>
                  </a:lnTo>
                  <a:lnTo>
                    <a:pt x="36" y="1"/>
                  </a:lnTo>
                  <a:lnTo>
                    <a:pt x="40" y="0"/>
                  </a:lnTo>
                  <a:lnTo>
                    <a:pt x="45" y="0"/>
                  </a:lnTo>
                  <a:lnTo>
                    <a:pt x="50" y="0"/>
                  </a:lnTo>
                  <a:lnTo>
                    <a:pt x="55" y="1"/>
                  </a:lnTo>
                  <a:lnTo>
                    <a:pt x="59" y="1"/>
                  </a:lnTo>
                  <a:lnTo>
                    <a:pt x="63" y="3"/>
                  </a:lnTo>
                  <a:lnTo>
                    <a:pt x="71" y="7"/>
                  </a:lnTo>
                  <a:lnTo>
                    <a:pt x="78" y="14"/>
                  </a:lnTo>
                  <a:lnTo>
                    <a:pt x="83" y="22"/>
                  </a:lnTo>
                  <a:lnTo>
                    <a:pt x="87" y="30"/>
                  </a:lnTo>
                  <a:lnTo>
                    <a:pt x="88" y="35"/>
                  </a:lnTo>
                  <a:lnTo>
                    <a:pt x="90" y="39"/>
                  </a:lnTo>
                  <a:lnTo>
                    <a:pt x="90" y="45"/>
                  </a:lnTo>
                  <a:lnTo>
                    <a:pt x="90" y="51"/>
                  </a:lnTo>
                  <a:close/>
                  <a:moveTo>
                    <a:pt x="67" y="51"/>
                  </a:moveTo>
                  <a:lnTo>
                    <a:pt x="67" y="43"/>
                  </a:lnTo>
                  <a:lnTo>
                    <a:pt x="66" y="36"/>
                  </a:lnTo>
                  <a:lnTo>
                    <a:pt x="63" y="30"/>
                  </a:lnTo>
                  <a:lnTo>
                    <a:pt x="62" y="26"/>
                  </a:lnTo>
                  <a:lnTo>
                    <a:pt x="58" y="23"/>
                  </a:lnTo>
                  <a:lnTo>
                    <a:pt x="54" y="20"/>
                  </a:lnTo>
                  <a:lnTo>
                    <a:pt x="50" y="19"/>
                  </a:lnTo>
                  <a:lnTo>
                    <a:pt x="45" y="17"/>
                  </a:lnTo>
                  <a:lnTo>
                    <a:pt x="42" y="19"/>
                  </a:lnTo>
                  <a:lnTo>
                    <a:pt x="40" y="19"/>
                  </a:lnTo>
                  <a:lnTo>
                    <a:pt x="36" y="20"/>
                  </a:lnTo>
                  <a:lnTo>
                    <a:pt x="33" y="22"/>
                  </a:lnTo>
                  <a:lnTo>
                    <a:pt x="29" y="26"/>
                  </a:lnTo>
                  <a:lnTo>
                    <a:pt x="27" y="29"/>
                  </a:lnTo>
                  <a:lnTo>
                    <a:pt x="25" y="33"/>
                  </a:lnTo>
                  <a:lnTo>
                    <a:pt x="24" y="41"/>
                  </a:lnTo>
                  <a:lnTo>
                    <a:pt x="24" y="51"/>
                  </a:lnTo>
                  <a:lnTo>
                    <a:pt x="24" y="59"/>
                  </a:lnTo>
                  <a:lnTo>
                    <a:pt x="25" y="67"/>
                  </a:lnTo>
                  <a:lnTo>
                    <a:pt x="29" y="74"/>
                  </a:lnTo>
                  <a:lnTo>
                    <a:pt x="33" y="78"/>
                  </a:lnTo>
                  <a:lnTo>
                    <a:pt x="36" y="80"/>
                  </a:lnTo>
                  <a:lnTo>
                    <a:pt x="38" y="81"/>
                  </a:lnTo>
                  <a:lnTo>
                    <a:pt x="42" y="81"/>
                  </a:lnTo>
                  <a:lnTo>
                    <a:pt x="45" y="83"/>
                  </a:lnTo>
                  <a:lnTo>
                    <a:pt x="50" y="81"/>
                  </a:lnTo>
                  <a:lnTo>
                    <a:pt x="54" y="80"/>
                  </a:lnTo>
                  <a:lnTo>
                    <a:pt x="58" y="77"/>
                  </a:lnTo>
                  <a:lnTo>
                    <a:pt x="62" y="74"/>
                  </a:lnTo>
                  <a:lnTo>
                    <a:pt x="63" y="70"/>
                  </a:lnTo>
                  <a:lnTo>
                    <a:pt x="66" y="64"/>
                  </a:lnTo>
                  <a:lnTo>
                    <a:pt x="67" y="58"/>
                  </a:lnTo>
                  <a:lnTo>
                    <a:pt x="67" y="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6" name="Freeform 70"/>
            <p:cNvSpPr>
              <a:spLocks noEditPoints="1"/>
            </p:cNvSpPr>
            <p:nvPr/>
          </p:nvSpPr>
          <p:spPr bwMode="auto">
            <a:xfrm>
              <a:off x="1438" y="4029"/>
              <a:ext cx="88" cy="138"/>
            </a:xfrm>
            <a:custGeom>
              <a:avLst/>
              <a:gdLst>
                <a:gd name="T0" fmla="*/ 67 w 88"/>
                <a:gd name="T1" fmla="*/ 122 h 138"/>
                <a:gd name="T2" fmla="*/ 57 w 88"/>
                <a:gd name="T3" fmla="*/ 131 h 138"/>
                <a:gd name="T4" fmla="*/ 48 w 88"/>
                <a:gd name="T5" fmla="*/ 137 h 138"/>
                <a:gd name="T6" fmla="*/ 36 w 88"/>
                <a:gd name="T7" fmla="*/ 138 h 138"/>
                <a:gd name="T8" fmla="*/ 29 w 88"/>
                <a:gd name="T9" fmla="*/ 138 h 138"/>
                <a:gd name="T10" fmla="*/ 22 w 88"/>
                <a:gd name="T11" fmla="*/ 135 h 138"/>
                <a:gd name="T12" fmla="*/ 10 w 88"/>
                <a:gd name="T13" fmla="*/ 124 h 138"/>
                <a:gd name="T14" fmla="*/ 2 w 88"/>
                <a:gd name="T15" fmla="*/ 108 h 138"/>
                <a:gd name="T16" fmla="*/ 0 w 88"/>
                <a:gd name="T17" fmla="*/ 87 h 138"/>
                <a:gd name="T18" fmla="*/ 2 w 88"/>
                <a:gd name="T19" fmla="*/ 67 h 138"/>
                <a:gd name="T20" fmla="*/ 10 w 88"/>
                <a:gd name="T21" fmla="*/ 51 h 138"/>
                <a:gd name="T22" fmla="*/ 15 w 88"/>
                <a:gd name="T23" fmla="*/ 45 h 138"/>
                <a:gd name="T24" fmla="*/ 29 w 88"/>
                <a:gd name="T25" fmla="*/ 38 h 138"/>
                <a:gd name="T26" fmla="*/ 42 w 88"/>
                <a:gd name="T27" fmla="*/ 38 h 138"/>
                <a:gd name="T28" fmla="*/ 50 w 88"/>
                <a:gd name="T29" fmla="*/ 39 h 138"/>
                <a:gd name="T30" fmla="*/ 60 w 88"/>
                <a:gd name="T31" fmla="*/ 45 h 138"/>
                <a:gd name="T32" fmla="*/ 67 w 88"/>
                <a:gd name="T33" fmla="*/ 16 h 138"/>
                <a:gd name="T34" fmla="*/ 67 w 88"/>
                <a:gd name="T35" fmla="*/ 9 h 138"/>
                <a:gd name="T36" fmla="*/ 69 w 88"/>
                <a:gd name="T37" fmla="*/ 4 h 138"/>
                <a:gd name="T38" fmla="*/ 72 w 88"/>
                <a:gd name="T39" fmla="*/ 0 h 138"/>
                <a:gd name="T40" fmla="*/ 77 w 88"/>
                <a:gd name="T41" fmla="*/ 0 h 138"/>
                <a:gd name="T42" fmla="*/ 81 w 88"/>
                <a:gd name="T43" fmla="*/ 0 h 138"/>
                <a:gd name="T44" fmla="*/ 85 w 88"/>
                <a:gd name="T45" fmla="*/ 3 h 138"/>
                <a:gd name="T46" fmla="*/ 86 w 88"/>
                <a:gd name="T47" fmla="*/ 9 h 138"/>
                <a:gd name="T48" fmla="*/ 88 w 88"/>
                <a:gd name="T49" fmla="*/ 15 h 138"/>
                <a:gd name="T50" fmla="*/ 88 w 88"/>
                <a:gd name="T51" fmla="*/ 128 h 138"/>
                <a:gd name="T52" fmla="*/ 86 w 88"/>
                <a:gd name="T53" fmla="*/ 134 h 138"/>
                <a:gd name="T54" fmla="*/ 82 w 88"/>
                <a:gd name="T55" fmla="*/ 137 h 138"/>
                <a:gd name="T56" fmla="*/ 77 w 88"/>
                <a:gd name="T57" fmla="*/ 138 h 138"/>
                <a:gd name="T58" fmla="*/ 70 w 88"/>
                <a:gd name="T59" fmla="*/ 137 h 138"/>
                <a:gd name="T60" fmla="*/ 68 w 88"/>
                <a:gd name="T61" fmla="*/ 132 h 138"/>
                <a:gd name="T62" fmla="*/ 67 w 88"/>
                <a:gd name="T63" fmla="*/ 128 h 138"/>
                <a:gd name="T64" fmla="*/ 22 w 88"/>
                <a:gd name="T65" fmla="*/ 87 h 138"/>
                <a:gd name="T66" fmla="*/ 22 w 88"/>
                <a:gd name="T67" fmla="*/ 97 h 138"/>
                <a:gd name="T68" fmla="*/ 25 w 88"/>
                <a:gd name="T69" fmla="*/ 105 h 138"/>
                <a:gd name="T70" fmla="*/ 32 w 88"/>
                <a:gd name="T71" fmla="*/ 116 h 138"/>
                <a:gd name="T72" fmla="*/ 38 w 88"/>
                <a:gd name="T73" fmla="*/ 118 h 138"/>
                <a:gd name="T74" fmla="*/ 48 w 88"/>
                <a:gd name="T75" fmla="*/ 118 h 138"/>
                <a:gd name="T76" fmla="*/ 53 w 88"/>
                <a:gd name="T77" fmla="*/ 116 h 138"/>
                <a:gd name="T78" fmla="*/ 61 w 88"/>
                <a:gd name="T79" fmla="*/ 105 h 138"/>
                <a:gd name="T80" fmla="*/ 64 w 88"/>
                <a:gd name="T81" fmla="*/ 97 h 138"/>
                <a:gd name="T82" fmla="*/ 65 w 88"/>
                <a:gd name="T83" fmla="*/ 87 h 138"/>
                <a:gd name="T84" fmla="*/ 64 w 88"/>
                <a:gd name="T85" fmla="*/ 79 h 138"/>
                <a:gd name="T86" fmla="*/ 61 w 88"/>
                <a:gd name="T87" fmla="*/ 71 h 138"/>
                <a:gd name="T88" fmla="*/ 53 w 88"/>
                <a:gd name="T89" fmla="*/ 60 h 138"/>
                <a:gd name="T90" fmla="*/ 48 w 88"/>
                <a:gd name="T91" fmla="*/ 57 h 138"/>
                <a:gd name="T92" fmla="*/ 40 w 88"/>
                <a:gd name="T93" fmla="*/ 55 h 138"/>
                <a:gd name="T94" fmla="*/ 35 w 88"/>
                <a:gd name="T95" fmla="*/ 58 h 138"/>
                <a:gd name="T96" fmla="*/ 27 w 88"/>
                <a:gd name="T97" fmla="*/ 64 h 138"/>
                <a:gd name="T98" fmla="*/ 22 w 88"/>
                <a:gd name="T99" fmla="*/ 7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138">
                  <a:moveTo>
                    <a:pt x="67" y="125"/>
                  </a:moveTo>
                  <a:lnTo>
                    <a:pt x="67" y="122"/>
                  </a:lnTo>
                  <a:lnTo>
                    <a:pt x="61" y="127"/>
                  </a:lnTo>
                  <a:lnTo>
                    <a:pt x="57" y="131"/>
                  </a:lnTo>
                  <a:lnTo>
                    <a:pt x="52" y="134"/>
                  </a:lnTo>
                  <a:lnTo>
                    <a:pt x="48" y="137"/>
                  </a:lnTo>
                  <a:lnTo>
                    <a:pt x="42" y="138"/>
                  </a:lnTo>
                  <a:lnTo>
                    <a:pt x="36" y="138"/>
                  </a:lnTo>
                  <a:lnTo>
                    <a:pt x="32" y="138"/>
                  </a:lnTo>
                  <a:lnTo>
                    <a:pt x="29" y="138"/>
                  </a:lnTo>
                  <a:lnTo>
                    <a:pt x="25" y="137"/>
                  </a:lnTo>
                  <a:lnTo>
                    <a:pt x="22" y="135"/>
                  </a:lnTo>
                  <a:lnTo>
                    <a:pt x="15" y="131"/>
                  </a:lnTo>
                  <a:lnTo>
                    <a:pt x="10" y="124"/>
                  </a:lnTo>
                  <a:lnTo>
                    <a:pt x="5" y="116"/>
                  </a:lnTo>
                  <a:lnTo>
                    <a:pt x="2" y="108"/>
                  </a:lnTo>
                  <a:lnTo>
                    <a:pt x="0" y="97"/>
                  </a:lnTo>
                  <a:lnTo>
                    <a:pt x="0" y="87"/>
                  </a:lnTo>
                  <a:lnTo>
                    <a:pt x="0" y="76"/>
                  </a:lnTo>
                  <a:lnTo>
                    <a:pt x="2" y="67"/>
                  </a:lnTo>
                  <a:lnTo>
                    <a:pt x="5" y="57"/>
                  </a:lnTo>
                  <a:lnTo>
                    <a:pt x="10" y="51"/>
                  </a:lnTo>
                  <a:lnTo>
                    <a:pt x="11" y="47"/>
                  </a:lnTo>
                  <a:lnTo>
                    <a:pt x="15" y="45"/>
                  </a:lnTo>
                  <a:lnTo>
                    <a:pt x="22" y="41"/>
                  </a:lnTo>
                  <a:lnTo>
                    <a:pt x="29" y="38"/>
                  </a:lnTo>
                  <a:lnTo>
                    <a:pt x="36" y="38"/>
                  </a:lnTo>
                  <a:lnTo>
                    <a:pt x="42" y="38"/>
                  </a:lnTo>
                  <a:lnTo>
                    <a:pt x="46" y="38"/>
                  </a:lnTo>
                  <a:lnTo>
                    <a:pt x="50" y="39"/>
                  </a:lnTo>
                  <a:lnTo>
                    <a:pt x="53" y="41"/>
                  </a:lnTo>
                  <a:lnTo>
                    <a:pt x="60" y="45"/>
                  </a:lnTo>
                  <a:lnTo>
                    <a:pt x="67" y="52"/>
                  </a:lnTo>
                  <a:lnTo>
                    <a:pt x="67" y="16"/>
                  </a:lnTo>
                  <a:lnTo>
                    <a:pt x="67" y="12"/>
                  </a:lnTo>
                  <a:lnTo>
                    <a:pt x="67" y="9"/>
                  </a:lnTo>
                  <a:lnTo>
                    <a:pt x="68" y="6"/>
                  </a:lnTo>
                  <a:lnTo>
                    <a:pt x="69" y="4"/>
                  </a:lnTo>
                  <a:lnTo>
                    <a:pt x="70" y="1"/>
                  </a:lnTo>
                  <a:lnTo>
                    <a:pt x="72" y="0"/>
                  </a:lnTo>
                  <a:lnTo>
                    <a:pt x="74" y="0"/>
                  </a:lnTo>
                  <a:lnTo>
                    <a:pt x="77" y="0"/>
                  </a:lnTo>
                  <a:lnTo>
                    <a:pt x="80" y="0"/>
                  </a:lnTo>
                  <a:lnTo>
                    <a:pt x="81" y="0"/>
                  </a:lnTo>
                  <a:lnTo>
                    <a:pt x="82" y="1"/>
                  </a:lnTo>
                  <a:lnTo>
                    <a:pt x="85" y="3"/>
                  </a:lnTo>
                  <a:lnTo>
                    <a:pt x="86" y="6"/>
                  </a:lnTo>
                  <a:lnTo>
                    <a:pt x="86" y="9"/>
                  </a:lnTo>
                  <a:lnTo>
                    <a:pt x="88" y="10"/>
                  </a:lnTo>
                  <a:lnTo>
                    <a:pt x="88" y="15"/>
                  </a:lnTo>
                  <a:lnTo>
                    <a:pt x="88" y="125"/>
                  </a:lnTo>
                  <a:lnTo>
                    <a:pt x="88" y="128"/>
                  </a:lnTo>
                  <a:lnTo>
                    <a:pt x="86" y="131"/>
                  </a:lnTo>
                  <a:lnTo>
                    <a:pt x="86" y="134"/>
                  </a:lnTo>
                  <a:lnTo>
                    <a:pt x="85" y="135"/>
                  </a:lnTo>
                  <a:lnTo>
                    <a:pt x="82" y="137"/>
                  </a:lnTo>
                  <a:lnTo>
                    <a:pt x="81" y="138"/>
                  </a:lnTo>
                  <a:lnTo>
                    <a:pt x="77" y="138"/>
                  </a:lnTo>
                  <a:lnTo>
                    <a:pt x="72" y="138"/>
                  </a:lnTo>
                  <a:lnTo>
                    <a:pt x="70" y="137"/>
                  </a:lnTo>
                  <a:lnTo>
                    <a:pt x="69" y="135"/>
                  </a:lnTo>
                  <a:lnTo>
                    <a:pt x="68" y="132"/>
                  </a:lnTo>
                  <a:lnTo>
                    <a:pt x="67" y="131"/>
                  </a:lnTo>
                  <a:lnTo>
                    <a:pt x="67" y="128"/>
                  </a:lnTo>
                  <a:lnTo>
                    <a:pt x="67" y="125"/>
                  </a:lnTo>
                  <a:close/>
                  <a:moveTo>
                    <a:pt x="22" y="87"/>
                  </a:moveTo>
                  <a:lnTo>
                    <a:pt x="22" y="93"/>
                  </a:lnTo>
                  <a:lnTo>
                    <a:pt x="22" y="97"/>
                  </a:lnTo>
                  <a:lnTo>
                    <a:pt x="23" y="100"/>
                  </a:lnTo>
                  <a:lnTo>
                    <a:pt x="25" y="105"/>
                  </a:lnTo>
                  <a:lnTo>
                    <a:pt x="29" y="112"/>
                  </a:lnTo>
                  <a:lnTo>
                    <a:pt x="32" y="116"/>
                  </a:lnTo>
                  <a:lnTo>
                    <a:pt x="35" y="118"/>
                  </a:lnTo>
                  <a:lnTo>
                    <a:pt x="38" y="118"/>
                  </a:lnTo>
                  <a:lnTo>
                    <a:pt x="43" y="119"/>
                  </a:lnTo>
                  <a:lnTo>
                    <a:pt x="48" y="118"/>
                  </a:lnTo>
                  <a:lnTo>
                    <a:pt x="51" y="118"/>
                  </a:lnTo>
                  <a:lnTo>
                    <a:pt x="53" y="116"/>
                  </a:lnTo>
                  <a:lnTo>
                    <a:pt x="59" y="112"/>
                  </a:lnTo>
                  <a:lnTo>
                    <a:pt x="61" y="105"/>
                  </a:lnTo>
                  <a:lnTo>
                    <a:pt x="64" y="102"/>
                  </a:lnTo>
                  <a:lnTo>
                    <a:pt x="64" y="97"/>
                  </a:lnTo>
                  <a:lnTo>
                    <a:pt x="65" y="93"/>
                  </a:lnTo>
                  <a:lnTo>
                    <a:pt x="65" y="87"/>
                  </a:lnTo>
                  <a:lnTo>
                    <a:pt x="65" y="83"/>
                  </a:lnTo>
                  <a:lnTo>
                    <a:pt x="64" y="79"/>
                  </a:lnTo>
                  <a:lnTo>
                    <a:pt x="64" y="74"/>
                  </a:lnTo>
                  <a:lnTo>
                    <a:pt x="61" y="71"/>
                  </a:lnTo>
                  <a:lnTo>
                    <a:pt x="59" y="64"/>
                  </a:lnTo>
                  <a:lnTo>
                    <a:pt x="53" y="60"/>
                  </a:lnTo>
                  <a:lnTo>
                    <a:pt x="51" y="58"/>
                  </a:lnTo>
                  <a:lnTo>
                    <a:pt x="48" y="57"/>
                  </a:lnTo>
                  <a:lnTo>
                    <a:pt x="43" y="55"/>
                  </a:lnTo>
                  <a:lnTo>
                    <a:pt x="40" y="55"/>
                  </a:lnTo>
                  <a:lnTo>
                    <a:pt x="38" y="57"/>
                  </a:lnTo>
                  <a:lnTo>
                    <a:pt x="35" y="58"/>
                  </a:lnTo>
                  <a:lnTo>
                    <a:pt x="32" y="60"/>
                  </a:lnTo>
                  <a:lnTo>
                    <a:pt x="27" y="64"/>
                  </a:lnTo>
                  <a:lnTo>
                    <a:pt x="25" y="71"/>
                  </a:lnTo>
                  <a:lnTo>
                    <a:pt x="22" y="79"/>
                  </a:lnTo>
                  <a:lnTo>
                    <a:pt x="22" y="8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7" name="Freeform 71"/>
            <p:cNvSpPr>
              <a:spLocks/>
            </p:cNvSpPr>
            <p:nvPr/>
          </p:nvSpPr>
          <p:spPr bwMode="auto">
            <a:xfrm>
              <a:off x="1546" y="4067"/>
              <a:ext cx="80" cy="100"/>
            </a:xfrm>
            <a:custGeom>
              <a:avLst/>
              <a:gdLst>
                <a:gd name="T0" fmla="*/ 59 w 80"/>
                <a:gd name="T1" fmla="*/ 84 h 100"/>
                <a:gd name="T2" fmla="*/ 52 w 80"/>
                <a:gd name="T3" fmla="*/ 93 h 100"/>
                <a:gd name="T4" fmla="*/ 41 w 80"/>
                <a:gd name="T5" fmla="*/ 99 h 100"/>
                <a:gd name="T6" fmla="*/ 29 w 80"/>
                <a:gd name="T7" fmla="*/ 100 h 100"/>
                <a:gd name="T8" fmla="*/ 21 w 80"/>
                <a:gd name="T9" fmla="*/ 100 h 100"/>
                <a:gd name="T10" fmla="*/ 15 w 80"/>
                <a:gd name="T11" fmla="*/ 97 h 100"/>
                <a:gd name="T12" fmla="*/ 10 w 80"/>
                <a:gd name="T13" fmla="*/ 93 h 100"/>
                <a:gd name="T14" fmla="*/ 3 w 80"/>
                <a:gd name="T15" fmla="*/ 83 h 100"/>
                <a:gd name="T16" fmla="*/ 2 w 80"/>
                <a:gd name="T17" fmla="*/ 71 h 100"/>
                <a:gd name="T18" fmla="*/ 0 w 80"/>
                <a:gd name="T19" fmla="*/ 14 h 100"/>
                <a:gd name="T20" fmla="*/ 2 w 80"/>
                <a:gd name="T21" fmla="*/ 9 h 100"/>
                <a:gd name="T22" fmla="*/ 4 w 80"/>
                <a:gd name="T23" fmla="*/ 3 h 100"/>
                <a:gd name="T24" fmla="*/ 7 w 80"/>
                <a:gd name="T25" fmla="*/ 1 h 100"/>
                <a:gd name="T26" fmla="*/ 12 w 80"/>
                <a:gd name="T27" fmla="*/ 0 h 100"/>
                <a:gd name="T28" fmla="*/ 16 w 80"/>
                <a:gd name="T29" fmla="*/ 1 h 100"/>
                <a:gd name="T30" fmla="*/ 20 w 80"/>
                <a:gd name="T31" fmla="*/ 4 h 100"/>
                <a:gd name="T32" fmla="*/ 23 w 80"/>
                <a:gd name="T33" fmla="*/ 9 h 100"/>
                <a:gd name="T34" fmla="*/ 24 w 80"/>
                <a:gd name="T35" fmla="*/ 14 h 100"/>
                <a:gd name="T36" fmla="*/ 24 w 80"/>
                <a:gd name="T37" fmla="*/ 62 h 100"/>
                <a:gd name="T38" fmla="*/ 27 w 80"/>
                <a:gd name="T39" fmla="*/ 74 h 100"/>
                <a:gd name="T40" fmla="*/ 32 w 80"/>
                <a:gd name="T41" fmla="*/ 80 h 100"/>
                <a:gd name="T42" fmla="*/ 36 w 80"/>
                <a:gd name="T43" fmla="*/ 81 h 100"/>
                <a:gd name="T44" fmla="*/ 44 w 80"/>
                <a:gd name="T45" fmla="*/ 80 h 100"/>
                <a:gd name="T46" fmla="*/ 49 w 80"/>
                <a:gd name="T47" fmla="*/ 78 h 100"/>
                <a:gd name="T48" fmla="*/ 57 w 80"/>
                <a:gd name="T49" fmla="*/ 68 h 100"/>
                <a:gd name="T50" fmla="*/ 58 w 80"/>
                <a:gd name="T51" fmla="*/ 52 h 100"/>
                <a:gd name="T52" fmla="*/ 58 w 80"/>
                <a:gd name="T53" fmla="*/ 14 h 100"/>
                <a:gd name="T54" fmla="*/ 59 w 80"/>
                <a:gd name="T55" fmla="*/ 9 h 100"/>
                <a:gd name="T56" fmla="*/ 62 w 80"/>
                <a:gd name="T57" fmla="*/ 4 h 100"/>
                <a:gd name="T58" fmla="*/ 65 w 80"/>
                <a:gd name="T59" fmla="*/ 1 h 100"/>
                <a:gd name="T60" fmla="*/ 70 w 80"/>
                <a:gd name="T61" fmla="*/ 0 h 100"/>
                <a:gd name="T62" fmla="*/ 74 w 80"/>
                <a:gd name="T63" fmla="*/ 1 h 100"/>
                <a:gd name="T64" fmla="*/ 78 w 80"/>
                <a:gd name="T65" fmla="*/ 3 h 100"/>
                <a:gd name="T66" fmla="*/ 80 w 80"/>
                <a:gd name="T67" fmla="*/ 9 h 100"/>
                <a:gd name="T68" fmla="*/ 80 w 80"/>
                <a:gd name="T69" fmla="*/ 14 h 100"/>
                <a:gd name="T70" fmla="*/ 80 w 80"/>
                <a:gd name="T71" fmla="*/ 90 h 100"/>
                <a:gd name="T72" fmla="*/ 79 w 80"/>
                <a:gd name="T73" fmla="*/ 96 h 100"/>
                <a:gd name="T74" fmla="*/ 77 w 80"/>
                <a:gd name="T75" fmla="*/ 99 h 100"/>
                <a:gd name="T76" fmla="*/ 70 w 80"/>
                <a:gd name="T77" fmla="*/ 100 h 100"/>
                <a:gd name="T78" fmla="*/ 65 w 80"/>
                <a:gd name="T79" fmla="*/ 99 h 100"/>
                <a:gd name="T80" fmla="*/ 62 w 80"/>
                <a:gd name="T81" fmla="*/ 94 h 100"/>
                <a:gd name="T82" fmla="*/ 59 w 80"/>
                <a:gd name="T83"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00">
                  <a:moveTo>
                    <a:pt x="59" y="87"/>
                  </a:moveTo>
                  <a:lnTo>
                    <a:pt x="59" y="84"/>
                  </a:lnTo>
                  <a:lnTo>
                    <a:pt x="56" y="89"/>
                  </a:lnTo>
                  <a:lnTo>
                    <a:pt x="52" y="93"/>
                  </a:lnTo>
                  <a:lnTo>
                    <a:pt x="46" y="96"/>
                  </a:lnTo>
                  <a:lnTo>
                    <a:pt x="41" y="99"/>
                  </a:lnTo>
                  <a:lnTo>
                    <a:pt x="36" y="100"/>
                  </a:lnTo>
                  <a:lnTo>
                    <a:pt x="29" y="100"/>
                  </a:lnTo>
                  <a:lnTo>
                    <a:pt x="25" y="100"/>
                  </a:lnTo>
                  <a:lnTo>
                    <a:pt x="21" y="100"/>
                  </a:lnTo>
                  <a:lnTo>
                    <a:pt x="19" y="99"/>
                  </a:lnTo>
                  <a:lnTo>
                    <a:pt x="15" y="97"/>
                  </a:lnTo>
                  <a:lnTo>
                    <a:pt x="12" y="94"/>
                  </a:lnTo>
                  <a:lnTo>
                    <a:pt x="10" y="93"/>
                  </a:lnTo>
                  <a:lnTo>
                    <a:pt x="6" y="87"/>
                  </a:lnTo>
                  <a:lnTo>
                    <a:pt x="3" y="83"/>
                  </a:lnTo>
                  <a:lnTo>
                    <a:pt x="2" y="77"/>
                  </a:lnTo>
                  <a:lnTo>
                    <a:pt x="2" y="71"/>
                  </a:lnTo>
                  <a:lnTo>
                    <a:pt x="0" y="64"/>
                  </a:lnTo>
                  <a:lnTo>
                    <a:pt x="0" y="14"/>
                  </a:lnTo>
                  <a:lnTo>
                    <a:pt x="2" y="11"/>
                  </a:lnTo>
                  <a:lnTo>
                    <a:pt x="2" y="9"/>
                  </a:lnTo>
                  <a:lnTo>
                    <a:pt x="3" y="6"/>
                  </a:lnTo>
                  <a:lnTo>
                    <a:pt x="4" y="3"/>
                  </a:lnTo>
                  <a:lnTo>
                    <a:pt x="6" y="1"/>
                  </a:lnTo>
                  <a:lnTo>
                    <a:pt x="7" y="1"/>
                  </a:lnTo>
                  <a:lnTo>
                    <a:pt x="10" y="0"/>
                  </a:lnTo>
                  <a:lnTo>
                    <a:pt x="12" y="0"/>
                  </a:lnTo>
                  <a:lnTo>
                    <a:pt x="15" y="0"/>
                  </a:lnTo>
                  <a:lnTo>
                    <a:pt x="16" y="1"/>
                  </a:lnTo>
                  <a:lnTo>
                    <a:pt x="19" y="1"/>
                  </a:lnTo>
                  <a:lnTo>
                    <a:pt x="20" y="4"/>
                  </a:lnTo>
                  <a:lnTo>
                    <a:pt x="21" y="6"/>
                  </a:lnTo>
                  <a:lnTo>
                    <a:pt x="23" y="9"/>
                  </a:lnTo>
                  <a:lnTo>
                    <a:pt x="23" y="11"/>
                  </a:lnTo>
                  <a:lnTo>
                    <a:pt x="24" y="14"/>
                  </a:lnTo>
                  <a:lnTo>
                    <a:pt x="24" y="54"/>
                  </a:lnTo>
                  <a:lnTo>
                    <a:pt x="24" y="62"/>
                  </a:lnTo>
                  <a:lnTo>
                    <a:pt x="25" y="68"/>
                  </a:lnTo>
                  <a:lnTo>
                    <a:pt x="27" y="74"/>
                  </a:lnTo>
                  <a:lnTo>
                    <a:pt x="29" y="78"/>
                  </a:lnTo>
                  <a:lnTo>
                    <a:pt x="32" y="80"/>
                  </a:lnTo>
                  <a:lnTo>
                    <a:pt x="33" y="80"/>
                  </a:lnTo>
                  <a:lnTo>
                    <a:pt x="36" y="81"/>
                  </a:lnTo>
                  <a:lnTo>
                    <a:pt x="39" y="81"/>
                  </a:lnTo>
                  <a:lnTo>
                    <a:pt x="44" y="80"/>
                  </a:lnTo>
                  <a:lnTo>
                    <a:pt x="46" y="80"/>
                  </a:lnTo>
                  <a:lnTo>
                    <a:pt x="49" y="78"/>
                  </a:lnTo>
                  <a:lnTo>
                    <a:pt x="54" y="73"/>
                  </a:lnTo>
                  <a:lnTo>
                    <a:pt x="57" y="68"/>
                  </a:lnTo>
                  <a:lnTo>
                    <a:pt x="58" y="59"/>
                  </a:lnTo>
                  <a:lnTo>
                    <a:pt x="58" y="52"/>
                  </a:lnTo>
                  <a:lnTo>
                    <a:pt x="58" y="45"/>
                  </a:lnTo>
                  <a:lnTo>
                    <a:pt x="58" y="14"/>
                  </a:lnTo>
                  <a:lnTo>
                    <a:pt x="58" y="11"/>
                  </a:lnTo>
                  <a:lnTo>
                    <a:pt x="59" y="9"/>
                  </a:lnTo>
                  <a:lnTo>
                    <a:pt x="61" y="6"/>
                  </a:lnTo>
                  <a:lnTo>
                    <a:pt x="62" y="4"/>
                  </a:lnTo>
                  <a:lnTo>
                    <a:pt x="63" y="1"/>
                  </a:lnTo>
                  <a:lnTo>
                    <a:pt x="65" y="1"/>
                  </a:lnTo>
                  <a:lnTo>
                    <a:pt x="67" y="0"/>
                  </a:lnTo>
                  <a:lnTo>
                    <a:pt x="70" y="0"/>
                  </a:lnTo>
                  <a:lnTo>
                    <a:pt x="73" y="0"/>
                  </a:lnTo>
                  <a:lnTo>
                    <a:pt x="74" y="1"/>
                  </a:lnTo>
                  <a:lnTo>
                    <a:pt x="77" y="1"/>
                  </a:lnTo>
                  <a:lnTo>
                    <a:pt x="78" y="3"/>
                  </a:lnTo>
                  <a:lnTo>
                    <a:pt x="79" y="6"/>
                  </a:lnTo>
                  <a:lnTo>
                    <a:pt x="80" y="9"/>
                  </a:lnTo>
                  <a:lnTo>
                    <a:pt x="80" y="11"/>
                  </a:lnTo>
                  <a:lnTo>
                    <a:pt x="80" y="14"/>
                  </a:lnTo>
                  <a:lnTo>
                    <a:pt x="80" y="87"/>
                  </a:lnTo>
                  <a:lnTo>
                    <a:pt x="80" y="90"/>
                  </a:lnTo>
                  <a:lnTo>
                    <a:pt x="80" y="93"/>
                  </a:lnTo>
                  <a:lnTo>
                    <a:pt x="79" y="96"/>
                  </a:lnTo>
                  <a:lnTo>
                    <a:pt x="78" y="97"/>
                  </a:lnTo>
                  <a:lnTo>
                    <a:pt x="77" y="99"/>
                  </a:lnTo>
                  <a:lnTo>
                    <a:pt x="74" y="100"/>
                  </a:lnTo>
                  <a:lnTo>
                    <a:pt x="70" y="100"/>
                  </a:lnTo>
                  <a:lnTo>
                    <a:pt x="66" y="100"/>
                  </a:lnTo>
                  <a:lnTo>
                    <a:pt x="65" y="99"/>
                  </a:lnTo>
                  <a:lnTo>
                    <a:pt x="63" y="97"/>
                  </a:lnTo>
                  <a:lnTo>
                    <a:pt x="62" y="94"/>
                  </a:lnTo>
                  <a:lnTo>
                    <a:pt x="61" y="93"/>
                  </a:lnTo>
                  <a:lnTo>
                    <a:pt x="59" y="90"/>
                  </a:lnTo>
                  <a:lnTo>
                    <a:pt x="59" y="8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8" name="Freeform 72"/>
            <p:cNvSpPr>
              <a:spLocks/>
            </p:cNvSpPr>
            <p:nvPr/>
          </p:nvSpPr>
          <p:spPr bwMode="auto">
            <a:xfrm>
              <a:off x="1645" y="4067"/>
              <a:ext cx="85" cy="100"/>
            </a:xfrm>
            <a:custGeom>
              <a:avLst/>
              <a:gdLst>
                <a:gd name="T0" fmla="*/ 84 w 85"/>
                <a:gd name="T1" fmla="*/ 75 h 100"/>
                <a:gd name="T2" fmla="*/ 78 w 85"/>
                <a:gd name="T3" fmla="*/ 86 h 100"/>
                <a:gd name="T4" fmla="*/ 68 w 85"/>
                <a:gd name="T5" fmla="*/ 94 h 100"/>
                <a:gd name="T6" fmla="*/ 54 w 85"/>
                <a:gd name="T7" fmla="*/ 100 h 100"/>
                <a:gd name="T8" fmla="*/ 34 w 85"/>
                <a:gd name="T9" fmla="*/ 100 h 100"/>
                <a:gd name="T10" fmla="*/ 25 w 85"/>
                <a:gd name="T11" fmla="*/ 97 h 100"/>
                <a:gd name="T12" fmla="*/ 18 w 85"/>
                <a:gd name="T13" fmla="*/ 93 h 100"/>
                <a:gd name="T14" fmla="*/ 12 w 85"/>
                <a:gd name="T15" fmla="*/ 87 h 100"/>
                <a:gd name="T16" fmla="*/ 6 w 85"/>
                <a:gd name="T17" fmla="*/ 80 h 100"/>
                <a:gd name="T18" fmla="*/ 2 w 85"/>
                <a:gd name="T19" fmla="*/ 71 h 100"/>
                <a:gd name="T20" fmla="*/ 0 w 85"/>
                <a:gd name="T21" fmla="*/ 51 h 100"/>
                <a:gd name="T22" fmla="*/ 1 w 85"/>
                <a:gd name="T23" fmla="*/ 36 h 100"/>
                <a:gd name="T24" fmla="*/ 5 w 85"/>
                <a:gd name="T25" fmla="*/ 25 h 100"/>
                <a:gd name="T26" fmla="*/ 12 w 85"/>
                <a:gd name="T27" fmla="*/ 14 h 100"/>
                <a:gd name="T28" fmla="*/ 21 w 85"/>
                <a:gd name="T29" fmla="*/ 6 h 100"/>
                <a:gd name="T30" fmla="*/ 31 w 85"/>
                <a:gd name="T31" fmla="*/ 1 h 100"/>
                <a:gd name="T32" fmla="*/ 44 w 85"/>
                <a:gd name="T33" fmla="*/ 0 h 100"/>
                <a:gd name="T34" fmla="*/ 60 w 85"/>
                <a:gd name="T35" fmla="*/ 3 h 100"/>
                <a:gd name="T36" fmla="*/ 73 w 85"/>
                <a:gd name="T37" fmla="*/ 10 h 100"/>
                <a:gd name="T38" fmla="*/ 80 w 85"/>
                <a:gd name="T39" fmla="*/ 19 h 100"/>
                <a:gd name="T40" fmla="*/ 84 w 85"/>
                <a:gd name="T41" fmla="*/ 29 h 100"/>
                <a:gd name="T42" fmla="*/ 80 w 85"/>
                <a:gd name="T43" fmla="*/ 36 h 100"/>
                <a:gd name="T44" fmla="*/ 73 w 85"/>
                <a:gd name="T45" fmla="*/ 39 h 100"/>
                <a:gd name="T46" fmla="*/ 68 w 85"/>
                <a:gd name="T47" fmla="*/ 38 h 100"/>
                <a:gd name="T48" fmla="*/ 60 w 85"/>
                <a:gd name="T49" fmla="*/ 26 h 100"/>
                <a:gd name="T50" fmla="*/ 54 w 85"/>
                <a:gd name="T51" fmla="*/ 20 h 100"/>
                <a:gd name="T52" fmla="*/ 48 w 85"/>
                <a:gd name="T53" fmla="*/ 19 h 100"/>
                <a:gd name="T54" fmla="*/ 39 w 85"/>
                <a:gd name="T55" fmla="*/ 19 h 100"/>
                <a:gd name="T56" fmla="*/ 31 w 85"/>
                <a:gd name="T57" fmla="*/ 23 h 100"/>
                <a:gd name="T58" fmla="*/ 26 w 85"/>
                <a:gd name="T59" fmla="*/ 32 h 100"/>
                <a:gd name="T60" fmla="*/ 22 w 85"/>
                <a:gd name="T61" fmla="*/ 43 h 100"/>
                <a:gd name="T62" fmla="*/ 22 w 85"/>
                <a:gd name="T63" fmla="*/ 58 h 100"/>
                <a:gd name="T64" fmla="*/ 26 w 85"/>
                <a:gd name="T65" fmla="*/ 70 h 100"/>
                <a:gd name="T66" fmla="*/ 31 w 85"/>
                <a:gd name="T67" fmla="*/ 77 h 100"/>
                <a:gd name="T68" fmla="*/ 40 w 85"/>
                <a:gd name="T69" fmla="*/ 81 h 100"/>
                <a:gd name="T70" fmla="*/ 48 w 85"/>
                <a:gd name="T71" fmla="*/ 81 h 100"/>
                <a:gd name="T72" fmla="*/ 54 w 85"/>
                <a:gd name="T73" fmla="*/ 80 h 100"/>
                <a:gd name="T74" fmla="*/ 60 w 85"/>
                <a:gd name="T75" fmla="*/ 74 h 100"/>
                <a:gd name="T76" fmla="*/ 67 w 85"/>
                <a:gd name="T77" fmla="*/ 64 h 100"/>
                <a:gd name="T78" fmla="*/ 72 w 85"/>
                <a:gd name="T79" fmla="*/ 59 h 100"/>
                <a:gd name="T80" fmla="*/ 78 w 85"/>
                <a:gd name="T81" fmla="*/ 59 h 100"/>
                <a:gd name="T82" fmla="*/ 81 w 85"/>
                <a:gd name="T83" fmla="*/ 62 h 100"/>
                <a:gd name="T84" fmla="*/ 85 w 85"/>
                <a:gd name="T8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00">
                  <a:moveTo>
                    <a:pt x="85" y="70"/>
                  </a:moveTo>
                  <a:lnTo>
                    <a:pt x="84" y="75"/>
                  </a:lnTo>
                  <a:lnTo>
                    <a:pt x="82" y="80"/>
                  </a:lnTo>
                  <a:lnTo>
                    <a:pt x="78" y="86"/>
                  </a:lnTo>
                  <a:lnTo>
                    <a:pt x="75" y="90"/>
                  </a:lnTo>
                  <a:lnTo>
                    <a:pt x="68" y="94"/>
                  </a:lnTo>
                  <a:lnTo>
                    <a:pt x="61" y="97"/>
                  </a:lnTo>
                  <a:lnTo>
                    <a:pt x="54" y="100"/>
                  </a:lnTo>
                  <a:lnTo>
                    <a:pt x="44" y="100"/>
                  </a:lnTo>
                  <a:lnTo>
                    <a:pt x="34" y="100"/>
                  </a:lnTo>
                  <a:lnTo>
                    <a:pt x="30" y="99"/>
                  </a:lnTo>
                  <a:lnTo>
                    <a:pt x="25" y="97"/>
                  </a:lnTo>
                  <a:lnTo>
                    <a:pt x="22" y="96"/>
                  </a:lnTo>
                  <a:lnTo>
                    <a:pt x="18" y="93"/>
                  </a:lnTo>
                  <a:lnTo>
                    <a:pt x="14" y="90"/>
                  </a:lnTo>
                  <a:lnTo>
                    <a:pt x="12" y="87"/>
                  </a:lnTo>
                  <a:lnTo>
                    <a:pt x="9" y="84"/>
                  </a:lnTo>
                  <a:lnTo>
                    <a:pt x="6" y="80"/>
                  </a:lnTo>
                  <a:lnTo>
                    <a:pt x="4" y="75"/>
                  </a:lnTo>
                  <a:lnTo>
                    <a:pt x="2" y="71"/>
                  </a:lnTo>
                  <a:lnTo>
                    <a:pt x="1" y="62"/>
                  </a:lnTo>
                  <a:lnTo>
                    <a:pt x="0" y="51"/>
                  </a:lnTo>
                  <a:lnTo>
                    <a:pt x="0" y="43"/>
                  </a:lnTo>
                  <a:lnTo>
                    <a:pt x="1" y="36"/>
                  </a:lnTo>
                  <a:lnTo>
                    <a:pt x="2" y="30"/>
                  </a:lnTo>
                  <a:lnTo>
                    <a:pt x="5" y="25"/>
                  </a:lnTo>
                  <a:lnTo>
                    <a:pt x="8" y="19"/>
                  </a:lnTo>
                  <a:lnTo>
                    <a:pt x="12" y="14"/>
                  </a:lnTo>
                  <a:lnTo>
                    <a:pt x="16" y="10"/>
                  </a:lnTo>
                  <a:lnTo>
                    <a:pt x="21" y="6"/>
                  </a:lnTo>
                  <a:lnTo>
                    <a:pt x="26" y="3"/>
                  </a:lnTo>
                  <a:lnTo>
                    <a:pt x="31" y="1"/>
                  </a:lnTo>
                  <a:lnTo>
                    <a:pt x="38" y="0"/>
                  </a:lnTo>
                  <a:lnTo>
                    <a:pt x="44" y="0"/>
                  </a:lnTo>
                  <a:lnTo>
                    <a:pt x="52" y="0"/>
                  </a:lnTo>
                  <a:lnTo>
                    <a:pt x="60" y="3"/>
                  </a:lnTo>
                  <a:lnTo>
                    <a:pt x="68" y="6"/>
                  </a:lnTo>
                  <a:lnTo>
                    <a:pt x="73" y="10"/>
                  </a:lnTo>
                  <a:lnTo>
                    <a:pt x="77" y="14"/>
                  </a:lnTo>
                  <a:lnTo>
                    <a:pt x="80" y="19"/>
                  </a:lnTo>
                  <a:lnTo>
                    <a:pt x="82" y="25"/>
                  </a:lnTo>
                  <a:lnTo>
                    <a:pt x="84" y="29"/>
                  </a:lnTo>
                  <a:lnTo>
                    <a:pt x="82" y="33"/>
                  </a:lnTo>
                  <a:lnTo>
                    <a:pt x="80" y="36"/>
                  </a:lnTo>
                  <a:lnTo>
                    <a:pt x="77" y="38"/>
                  </a:lnTo>
                  <a:lnTo>
                    <a:pt x="73" y="39"/>
                  </a:lnTo>
                  <a:lnTo>
                    <a:pt x="71" y="39"/>
                  </a:lnTo>
                  <a:lnTo>
                    <a:pt x="68" y="38"/>
                  </a:lnTo>
                  <a:lnTo>
                    <a:pt x="64" y="32"/>
                  </a:lnTo>
                  <a:lnTo>
                    <a:pt x="60" y="26"/>
                  </a:lnTo>
                  <a:lnTo>
                    <a:pt x="56" y="22"/>
                  </a:lnTo>
                  <a:lnTo>
                    <a:pt x="54" y="20"/>
                  </a:lnTo>
                  <a:lnTo>
                    <a:pt x="51" y="20"/>
                  </a:lnTo>
                  <a:lnTo>
                    <a:pt x="48" y="19"/>
                  </a:lnTo>
                  <a:lnTo>
                    <a:pt x="44" y="19"/>
                  </a:lnTo>
                  <a:lnTo>
                    <a:pt x="39" y="19"/>
                  </a:lnTo>
                  <a:lnTo>
                    <a:pt x="35" y="20"/>
                  </a:lnTo>
                  <a:lnTo>
                    <a:pt x="31" y="23"/>
                  </a:lnTo>
                  <a:lnTo>
                    <a:pt x="29" y="27"/>
                  </a:lnTo>
                  <a:lnTo>
                    <a:pt x="26" y="32"/>
                  </a:lnTo>
                  <a:lnTo>
                    <a:pt x="23" y="38"/>
                  </a:lnTo>
                  <a:lnTo>
                    <a:pt x="22" y="43"/>
                  </a:lnTo>
                  <a:lnTo>
                    <a:pt x="22" y="51"/>
                  </a:lnTo>
                  <a:lnTo>
                    <a:pt x="22" y="58"/>
                  </a:lnTo>
                  <a:lnTo>
                    <a:pt x="23" y="64"/>
                  </a:lnTo>
                  <a:lnTo>
                    <a:pt x="26" y="70"/>
                  </a:lnTo>
                  <a:lnTo>
                    <a:pt x="29" y="74"/>
                  </a:lnTo>
                  <a:lnTo>
                    <a:pt x="31" y="77"/>
                  </a:lnTo>
                  <a:lnTo>
                    <a:pt x="35" y="80"/>
                  </a:lnTo>
                  <a:lnTo>
                    <a:pt x="40" y="81"/>
                  </a:lnTo>
                  <a:lnTo>
                    <a:pt x="44" y="83"/>
                  </a:lnTo>
                  <a:lnTo>
                    <a:pt x="48" y="81"/>
                  </a:lnTo>
                  <a:lnTo>
                    <a:pt x="51" y="81"/>
                  </a:lnTo>
                  <a:lnTo>
                    <a:pt x="54" y="80"/>
                  </a:lnTo>
                  <a:lnTo>
                    <a:pt x="56" y="78"/>
                  </a:lnTo>
                  <a:lnTo>
                    <a:pt x="60" y="74"/>
                  </a:lnTo>
                  <a:lnTo>
                    <a:pt x="64" y="68"/>
                  </a:lnTo>
                  <a:lnTo>
                    <a:pt x="67" y="64"/>
                  </a:lnTo>
                  <a:lnTo>
                    <a:pt x="69" y="61"/>
                  </a:lnTo>
                  <a:lnTo>
                    <a:pt x="72" y="59"/>
                  </a:lnTo>
                  <a:lnTo>
                    <a:pt x="75" y="59"/>
                  </a:lnTo>
                  <a:lnTo>
                    <a:pt x="78" y="59"/>
                  </a:lnTo>
                  <a:lnTo>
                    <a:pt x="80" y="61"/>
                  </a:lnTo>
                  <a:lnTo>
                    <a:pt x="81" y="62"/>
                  </a:lnTo>
                  <a:lnTo>
                    <a:pt x="84" y="67"/>
                  </a:lnTo>
                  <a:lnTo>
                    <a:pt x="85" y="7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29" name="Freeform 73"/>
            <p:cNvSpPr>
              <a:spLocks/>
            </p:cNvSpPr>
            <p:nvPr/>
          </p:nvSpPr>
          <p:spPr bwMode="auto">
            <a:xfrm>
              <a:off x="1739" y="4032"/>
              <a:ext cx="61" cy="135"/>
            </a:xfrm>
            <a:custGeom>
              <a:avLst/>
              <a:gdLst>
                <a:gd name="T0" fmla="*/ 13 w 61"/>
                <a:gd name="T1" fmla="*/ 36 h 135"/>
                <a:gd name="T2" fmla="*/ 13 w 61"/>
                <a:gd name="T3" fmla="*/ 12 h 135"/>
                <a:gd name="T4" fmla="*/ 15 w 61"/>
                <a:gd name="T5" fmla="*/ 6 h 135"/>
                <a:gd name="T6" fmla="*/ 19 w 61"/>
                <a:gd name="T7" fmla="*/ 1 h 135"/>
                <a:gd name="T8" fmla="*/ 25 w 61"/>
                <a:gd name="T9" fmla="*/ 0 h 135"/>
                <a:gd name="T10" fmla="*/ 30 w 61"/>
                <a:gd name="T11" fmla="*/ 3 h 135"/>
                <a:gd name="T12" fmla="*/ 34 w 61"/>
                <a:gd name="T13" fmla="*/ 7 h 135"/>
                <a:gd name="T14" fmla="*/ 36 w 61"/>
                <a:gd name="T15" fmla="*/ 14 h 135"/>
                <a:gd name="T16" fmla="*/ 36 w 61"/>
                <a:gd name="T17" fmla="*/ 36 h 135"/>
                <a:gd name="T18" fmla="*/ 49 w 61"/>
                <a:gd name="T19" fmla="*/ 38 h 135"/>
                <a:gd name="T20" fmla="*/ 53 w 61"/>
                <a:gd name="T21" fmla="*/ 42 h 135"/>
                <a:gd name="T22" fmla="*/ 54 w 61"/>
                <a:gd name="T23" fmla="*/ 48 h 135"/>
                <a:gd name="T24" fmla="*/ 51 w 61"/>
                <a:gd name="T25" fmla="*/ 51 h 135"/>
                <a:gd name="T26" fmla="*/ 46 w 61"/>
                <a:gd name="T27" fmla="*/ 54 h 135"/>
                <a:gd name="T28" fmla="*/ 36 w 61"/>
                <a:gd name="T29" fmla="*/ 55 h 135"/>
                <a:gd name="T30" fmla="*/ 36 w 61"/>
                <a:gd name="T31" fmla="*/ 109 h 135"/>
                <a:gd name="T32" fmla="*/ 38 w 61"/>
                <a:gd name="T33" fmla="*/ 115 h 135"/>
                <a:gd name="T34" fmla="*/ 43 w 61"/>
                <a:gd name="T35" fmla="*/ 116 h 135"/>
                <a:gd name="T36" fmla="*/ 54 w 61"/>
                <a:gd name="T37" fmla="*/ 115 h 135"/>
                <a:gd name="T38" fmla="*/ 59 w 61"/>
                <a:gd name="T39" fmla="*/ 118 h 135"/>
                <a:gd name="T40" fmla="*/ 61 w 61"/>
                <a:gd name="T41" fmla="*/ 124 h 135"/>
                <a:gd name="T42" fmla="*/ 59 w 61"/>
                <a:gd name="T43" fmla="*/ 129 h 135"/>
                <a:gd name="T44" fmla="*/ 55 w 61"/>
                <a:gd name="T45" fmla="*/ 132 h 135"/>
                <a:gd name="T46" fmla="*/ 47 w 61"/>
                <a:gd name="T47" fmla="*/ 135 h 135"/>
                <a:gd name="T48" fmla="*/ 38 w 61"/>
                <a:gd name="T49" fmla="*/ 135 h 135"/>
                <a:gd name="T50" fmla="*/ 29 w 61"/>
                <a:gd name="T51" fmla="*/ 135 h 135"/>
                <a:gd name="T52" fmla="*/ 22 w 61"/>
                <a:gd name="T53" fmla="*/ 132 h 135"/>
                <a:gd name="T54" fmla="*/ 17 w 61"/>
                <a:gd name="T55" fmla="*/ 126 h 135"/>
                <a:gd name="T56" fmla="*/ 15 w 61"/>
                <a:gd name="T57" fmla="*/ 121 h 135"/>
                <a:gd name="T58" fmla="*/ 13 w 61"/>
                <a:gd name="T59" fmla="*/ 102 h 135"/>
                <a:gd name="T60" fmla="*/ 11 w 61"/>
                <a:gd name="T61" fmla="*/ 55 h 135"/>
                <a:gd name="T62" fmla="*/ 3 w 61"/>
                <a:gd name="T63" fmla="*/ 52 h 135"/>
                <a:gd name="T64" fmla="*/ 0 w 61"/>
                <a:gd name="T65" fmla="*/ 45 h 135"/>
                <a:gd name="T66" fmla="*/ 3 w 61"/>
                <a:gd name="T67" fmla="*/ 39 h 135"/>
                <a:gd name="T68" fmla="*/ 11 w 61"/>
                <a:gd name="T69"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135">
                  <a:moveTo>
                    <a:pt x="11" y="36"/>
                  </a:moveTo>
                  <a:lnTo>
                    <a:pt x="13" y="36"/>
                  </a:lnTo>
                  <a:lnTo>
                    <a:pt x="13" y="22"/>
                  </a:lnTo>
                  <a:lnTo>
                    <a:pt x="13" y="12"/>
                  </a:lnTo>
                  <a:lnTo>
                    <a:pt x="15" y="9"/>
                  </a:lnTo>
                  <a:lnTo>
                    <a:pt x="15" y="6"/>
                  </a:lnTo>
                  <a:lnTo>
                    <a:pt x="17" y="3"/>
                  </a:lnTo>
                  <a:lnTo>
                    <a:pt x="19" y="1"/>
                  </a:lnTo>
                  <a:lnTo>
                    <a:pt x="21" y="1"/>
                  </a:lnTo>
                  <a:lnTo>
                    <a:pt x="25" y="0"/>
                  </a:lnTo>
                  <a:lnTo>
                    <a:pt x="29" y="1"/>
                  </a:lnTo>
                  <a:lnTo>
                    <a:pt x="30" y="3"/>
                  </a:lnTo>
                  <a:lnTo>
                    <a:pt x="33" y="4"/>
                  </a:lnTo>
                  <a:lnTo>
                    <a:pt x="34" y="7"/>
                  </a:lnTo>
                  <a:lnTo>
                    <a:pt x="36" y="10"/>
                  </a:lnTo>
                  <a:lnTo>
                    <a:pt x="36" y="14"/>
                  </a:lnTo>
                  <a:lnTo>
                    <a:pt x="36" y="19"/>
                  </a:lnTo>
                  <a:lnTo>
                    <a:pt x="36" y="36"/>
                  </a:lnTo>
                  <a:lnTo>
                    <a:pt x="43" y="36"/>
                  </a:lnTo>
                  <a:lnTo>
                    <a:pt x="49" y="38"/>
                  </a:lnTo>
                  <a:lnTo>
                    <a:pt x="51" y="39"/>
                  </a:lnTo>
                  <a:lnTo>
                    <a:pt x="53" y="42"/>
                  </a:lnTo>
                  <a:lnTo>
                    <a:pt x="54" y="45"/>
                  </a:lnTo>
                  <a:lnTo>
                    <a:pt x="54" y="48"/>
                  </a:lnTo>
                  <a:lnTo>
                    <a:pt x="53" y="49"/>
                  </a:lnTo>
                  <a:lnTo>
                    <a:pt x="51" y="51"/>
                  </a:lnTo>
                  <a:lnTo>
                    <a:pt x="50" y="52"/>
                  </a:lnTo>
                  <a:lnTo>
                    <a:pt x="46" y="54"/>
                  </a:lnTo>
                  <a:lnTo>
                    <a:pt x="40" y="55"/>
                  </a:lnTo>
                  <a:lnTo>
                    <a:pt x="36" y="55"/>
                  </a:lnTo>
                  <a:lnTo>
                    <a:pt x="36" y="100"/>
                  </a:lnTo>
                  <a:lnTo>
                    <a:pt x="36" y="109"/>
                  </a:lnTo>
                  <a:lnTo>
                    <a:pt x="37" y="112"/>
                  </a:lnTo>
                  <a:lnTo>
                    <a:pt x="38" y="115"/>
                  </a:lnTo>
                  <a:lnTo>
                    <a:pt x="40" y="116"/>
                  </a:lnTo>
                  <a:lnTo>
                    <a:pt x="43" y="116"/>
                  </a:lnTo>
                  <a:lnTo>
                    <a:pt x="49" y="115"/>
                  </a:lnTo>
                  <a:lnTo>
                    <a:pt x="54" y="115"/>
                  </a:lnTo>
                  <a:lnTo>
                    <a:pt x="57" y="115"/>
                  </a:lnTo>
                  <a:lnTo>
                    <a:pt x="59" y="118"/>
                  </a:lnTo>
                  <a:lnTo>
                    <a:pt x="61" y="121"/>
                  </a:lnTo>
                  <a:lnTo>
                    <a:pt x="61" y="124"/>
                  </a:lnTo>
                  <a:lnTo>
                    <a:pt x="61" y="126"/>
                  </a:lnTo>
                  <a:lnTo>
                    <a:pt x="59" y="129"/>
                  </a:lnTo>
                  <a:lnTo>
                    <a:pt x="58" y="131"/>
                  </a:lnTo>
                  <a:lnTo>
                    <a:pt x="55" y="132"/>
                  </a:lnTo>
                  <a:lnTo>
                    <a:pt x="51" y="134"/>
                  </a:lnTo>
                  <a:lnTo>
                    <a:pt x="47" y="135"/>
                  </a:lnTo>
                  <a:lnTo>
                    <a:pt x="43" y="135"/>
                  </a:lnTo>
                  <a:lnTo>
                    <a:pt x="38" y="135"/>
                  </a:lnTo>
                  <a:lnTo>
                    <a:pt x="33" y="135"/>
                  </a:lnTo>
                  <a:lnTo>
                    <a:pt x="29" y="135"/>
                  </a:lnTo>
                  <a:lnTo>
                    <a:pt x="25" y="134"/>
                  </a:lnTo>
                  <a:lnTo>
                    <a:pt x="22" y="132"/>
                  </a:lnTo>
                  <a:lnTo>
                    <a:pt x="20" y="129"/>
                  </a:lnTo>
                  <a:lnTo>
                    <a:pt x="17" y="126"/>
                  </a:lnTo>
                  <a:lnTo>
                    <a:pt x="16" y="124"/>
                  </a:lnTo>
                  <a:lnTo>
                    <a:pt x="15" y="121"/>
                  </a:lnTo>
                  <a:lnTo>
                    <a:pt x="13" y="113"/>
                  </a:lnTo>
                  <a:lnTo>
                    <a:pt x="13" y="102"/>
                  </a:lnTo>
                  <a:lnTo>
                    <a:pt x="13" y="55"/>
                  </a:lnTo>
                  <a:lnTo>
                    <a:pt x="11" y="55"/>
                  </a:lnTo>
                  <a:lnTo>
                    <a:pt x="5" y="54"/>
                  </a:lnTo>
                  <a:lnTo>
                    <a:pt x="3" y="52"/>
                  </a:lnTo>
                  <a:lnTo>
                    <a:pt x="2" y="49"/>
                  </a:lnTo>
                  <a:lnTo>
                    <a:pt x="0" y="45"/>
                  </a:lnTo>
                  <a:lnTo>
                    <a:pt x="2" y="42"/>
                  </a:lnTo>
                  <a:lnTo>
                    <a:pt x="3" y="39"/>
                  </a:lnTo>
                  <a:lnTo>
                    <a:pt x="5" y="38"/>
                  </a:lnTo>
                  <a:lnTo>
                    <a:pt x="11" y="3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30" name="Freeform 74"/>
            <p:cNvSpPr>
              <a:spLocks/>
            </p:cNvSpPr>
            <p:nvPr/>
          </p:nvSpPr>
          <p:spPr bwMode="auto">
            <a:xfrm>
              <a:off x="1803" y="4067"/>
              <a:ext cx="78" cy="100"/>
            </a:xfrm>
            <a:custGeom>
              <a:avLst/>
              <a:gdLst>
                <a:gd name="T0" fmla="*/ 76 w 78"/>
                <a:gd name="T1" fmla="*/ 73 h 100"/>
                <a:gd name="T2" fmla="*/ 75 w 78"/>
                <a:gd name="T3" fmla="*/ 81 h 100"/>
                <a:gd name="T4" fmla="*/ 70 w 78"/>
                <a:gd name="T5" fmla="*/ 89 h 100"/>
                <a:gd name="T6" fmla="*/ 63 w 78"/>
                <a:gd name="T7" fmla="*/ 94 h 100"/>
                <a:gd name="T8" fmla="*/ 54 w 78"/>
                <a:gd name="T9" fmla="*/ 99 h 100"/>
                <a:gd name="T10" fmla="*/ 44 w 78"/>
                <a:gd name="T11" fmla="*/ 100 h 100"/>
                <a:gd name="T12" fmla="*/ 32 w 78"/>
                <a:gd name="T13" fmla="*/ 100 h 100"/>
                <a:gd name="T14" fmla="*/ 21 w 78"/>
                <a:gd name="T15" fmla="*/ 99 h 100"/>
                <a:gd name="T16" fmla="*/ 14 w 78"/>
                <a:gd name="T17" fmla="*/ 94 h 100"/>
                <a:gd name="T18" fmla="*/ 7 w 78"/>
                <a:gd name="T19" fmla="*/ 89 h 100"/>
                <a:gd name="T20" fmla="*/ 3 w 78"/>
                <a:gd name="T21" fmla="*/ 84 h 100"/>
                <a:gd name="T22" fmla="*/ 0 w 78"/>
                <a:gd name="T23" fmla="*/ 74 h 100"/>
                <a:gd name="T24" fmla="*/ 3 w 78"/>
                <a:gd name="T25" fmla="*/ 67 h 100"/>
                <a:gd name="T26" fmla="*/ 10 w 78"/>
                <a:gd name="T27" fmla="*/ 64 h 100"/>
                <a:gd name="T28" fmla="*/ 15 w 78"/>
                <a:gd name="T29" fmla="*/ 67 h 100"/>
                <a:gd name="T30" fmla="*/ 19 w 78"/>
                <a:gd name="T31" fmla="*/ 71 h 100"/>
                <a:gd name="T32" fmla="*/ 27 w 78"/>
                <a:gd name="T33" fmla="*/ 81 h 100"/>
                <a:gd name="T34" fmla="*/ 33 w 78"/>
                <a:gd name="T35" fmla="*/ 84 h 100"/>
                <a:gd name="T36" fmla="*/ 40 w 78"/>
                <a:gd name="T37" fmla="*/ 84 h 100"/>
                <a:gd name="T38" fmla="*/ 46 w 78"/>
                <a:gd name="T39" fmla="*/ 84 h 100"/>
                <a:gd name="T40" fmla="*/ 52 w 78"/>
                <a:gd name="T41" fmla="*/ 81 h 100"/>
                <a:gd name="T42" fmla="*/ 54 w 78"/>
                <a:gd name="T43" fmla="*/ 78 h 100"/>
                <a:gd name="T44" fmla="*/ 56 w 78"/>
                <a:gd name="T45" fmla="*/ 71 h 100"/>
                <a:gd name="T46" fmla="*/ 53 w 78"/>
                <a:gd name="T47" fmla="*/ 65 h 100"/>
                <a:gd name="T48" fmla="*/ 45 w 78"/>
                <a:gd name="T49" fmla="*/ 61 h 100"/>
                <a:gd name="T50" fmla="*/ 25 w 78"/>
                <a:gd name="T51" fmla="*/ 55 h 100"/>
                <a:gd name="T52" fmla="*/ 11 w 78"/>
                <a:gd name="T53" fmla="*/ 48 h 100"/>
                <a:gd name="T54" fmla="*/ 4 w 78"/>
                <a:gd name="T55" fmla="*/ 39 h 100"/>
                <a:gd name="T56" fmla="*/ 2 w 78"/>
                <a:gd name="T57" fmla="*/ 32 h 100"/>
                <a:gd name="T58" fmla="*/ 2 w 78"/>
                <a:gd name="T59" fmla="*/ 25 h 100"/>
                <a:gd name="T60" fmla="*/ 3 w 78"/>
                <a:gd name="T61" fmla="*/ 17 h 100"/>
                <a:gd name="T62" fmla="*/ 7 w 78"/>
                <a:gd name="T63" fmla="*/ 11 h 100"/>
                <a:gd name="T64" fmla="*/ 14 w 78"/>
                <a:gd name="T65" fmla="*/ 6 h 100"/>
                <a:gd name="T66" fmla="*/ 21 w 78"/>
                <a:gd name="T67" fmla="*/ 1 h 100"/>
                <a:gd name="T68" fmla="*/ 31 w 78"/>
                <a:gd name="T69" fmla="*/ 0 h 100"/>
                <a:gd name="T70" fmla="*/ 44 w 78"/>
                <a:gd name="T71" fmla="*/ 0 h 100"/>
                <a:gd name="T72" fmla="*/ 58 w 78"/>
                <a:gd name="T73" fmla="*/ 4 h 100"/>
                <a:gd name="T74" fmla="*/ 67 w 78"/>
                <a:gd name="T75" fmla="*/ 10 h 100"/>
                <a:gd name="T76" fmla="*/ 73 w 78"/>
                <a:gd name="T77" fmla="*/ 19 h 100"/>
                <a:gd name="T78" fmla="*/ 73 w 78"/>
                <a:gd name="T79" fmla="*/ 26 h 100"/>
                <a:gd name="T80" fmla="*/ 67 w 78"/>
                <a:gd name="T81" fmla="*/ 32 h 100"/>
                <a:gd name="T82" fmla="*/ 59 w 78"/>
                <a:gd name="T83" fmla="*/ 32 h 100"/>
                <a:gd name="T84" fmla="*/ 52 w 78"/>
                <a:gd name="T85" fmla="*/ 23 h 100"/>
                <a:gd name="T86" fmla="*/ 46 w 78"/>
                <a:gd name="T87" fmla="*/ 17 h 100"/>
                <a:gd name="T88" fmla="*/ 36 w 78"/>
                <a:gd name="T89" fmla="*/ 16 h 100"/>
                <a:gd name="T90" fmla="*/ 27 w 78"/>
                <a:gd name="T91" fmla="*/ 19 h 100"/>
                <a:gd name="T92" fmla="*/ 23 w 78"/>
                <a:gd name="T93" fmla="*/ 22 h 100"/>
                <a:gd name="T94" fmla="*/ 23 w 78"/>
                <a:gd name="T95" fmla="*/ 29 h 100"/>
                <a:gd name="T96" fmla="*/ 28 w 78"/>
                <a:gd name="T97" fmla="*/ 35 h 100"/>
                <a:gd name="T98" fmla="*/ 46 w 78"/>
                <a:gd name="T99" fmla="*/ 41 h 100"/>
                <a:gd name="T100" fmla="*/ 63 w 78"/>
                <a:gd name="T101" fmla="*/ 46 h 100"/>
                <a:gd name="T102" fmla="*/ 74 w 78"/>
                <a:gd name="T103" fmla="*/ 57 h 100"/>
                <a:gd name="T104" fmla="*/ 76 w 78"/>
                <a:gd name="T105" fmla="*/ 62 h 100"/>
                <a:gd name="T106" fmla="*/ 78 w 78"/>
                <a:gd name="T107"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00">
                  <a:moveTo>
                    <a:pt x="78" y="68"/>
                  </a:moveTo>
                  <a:lnTo>
                    <a:pt x="76" y="73"/>
                  </a:lnTo>
                  <a:lnTo>
                    <a:pt x="76" y="78"/>
                  </a:lnTo>
                  <a:lnTo>
                    <a:pt x="75" y="81"/>
                  </a:lnTo>
                  <a:lnTo>
                    <a:pt x="73" y="86"/>
                  </a:lnTo>
                  <a:lnTo>
                    <a:pt x="70" y="89"/>
                  </a:lnTo>
                  <a:lnTo>
                    <a:pt x="67" y="93"/>
                  </a:lnTo>
                  <a:lnTo>
                    <a:pt x="63" y="94"/>
                  </a:lnTo>
                  <a:lnTo>
                    <a:pt x="59" y="97"/>
                  </a:lnTo>
                  <a:lnTo>
                    <a:pt x="54" y="99"/>
                  </a:lnTo>
                  <a:lnTo>
                    <a:pt x="49" y="100"/>
                  </a:lnTo>
                  <a:lnTo>
                    <a:pt x="44" y="100"/>
                  </a:lnTo>
                  <a:lnTo>
                    <a:pt x="37" y="100"/>
                  </a:lnTo>
                  <a:lnTo>
                    <a:pt x="32" y="100"/>
                  </a:lnTo>
                  <a:lnTo>
                    <a:pt x="27" y="100"/>
                  </a:lnTo>
                  <a:lnTo>
                    <a:pt x="21" y="99"/>
                  </a:lnTo>
                  <a:lnTo>
                    <a:pt x="17" y="96"/>
                  </a:lnTo>
                  <a:lnTo>
                    <a:pt x="14" y="94"/>
                  </a:lnTo>
                  <a:lnTo>
                    <a:pt x="10" y="91"/>
                  </a:lnTo>
                  <a:lnTo>
                    <a:pt x="7" y="89"/>
                  </a:lnTo>
                  <a:lnTo>
                    <a:pt x="4" y="86"/>
                  </a:lnTo>
                  <a:lnTo>
                    <a:pt x="3" y="84"/>
                  </a:lnTo>
                  <a:lnTo>
                    <a:pt x="2" y="80"/>
                  </a:lnTo>
                  <a:lnTo>
                    <a:pt x="0" y="74"/>
                  </a:lnTo>
                  <a:lnTo>
                    <a:pt x="0" y="70"/>
                  </a:lnTo>
                  <a:lnTo>
                    <a:pt x="3" y="67"/>
                  </a:lnTo>
                  <a:lnTo>
                    <a:pt x="6" y="65"/>
                  </a:lnTo>
                  <a:lnTo>
                    <a:pt x="10" y="64"/>
                  </a:lnTo>
                  <a:lnTo>
                    <a:pt x="12" y="64"/>
                  </a:lnTo>
                  <a:lnTo>
                    <a:pt x="15" y="67"/>
                  </a:lnTo>
                  <a:lnTo>
                    <a:pt x="16" y="68"/>
                  </a:lnTo>
                  <a:lnTo>
                    <a:pt x="19" y="71"/>
                  </a:lnTo>
                  <a:lnTo>
                    <a:pt x="23" y="77"/>
                  </a:lnTo>
                  <a:lnTo>
                    <a:pt x="27" y="81"/>
                  </a:lnTo>
                  <a:lnTo>
                    <a:pt x="29" y="83"/>
                  </a:lnTo>
                  <a:lnTo>
                    <a:pt x="33" y="84"/>
                  </a:lnTo>
                  <a:lnTo>
                    <a:pt x="36" y="84"/>
                  </a:lnTo>
                  <a:lnTo>
                    <a:pt x="40" y="84"/>
                  </a:lnTo>
                  <a:lnTo>
                    <a:pt x="44" y="84"/>
                  </a:lnTo>
                  <a:lnTo>
                    <a:pt x="46" y="84"/>
                  </a:lnTo>
                  <a:lnTo>
                    <a:pt x="49" y="83"/>
                  </a:lnTo>
                  <a:lnTo>
                    <a:pt x="52" y="81"/>
                  </a:lnTo>
                  <a:lnTo>
                    <a:pt x="53" y="80"/>
                  </a:lnTo>
                  <a:lnTo>
                    <a:pt x="54" y="78"/>
                  </a:lnTo>
                  <a:lnTo>
                    <a:pt x="56" y="74"/>
                  </a:lnTo>
                  <a:lnTo>
                    <a:pt x="56" y="71"/>
                  </a:lnTo>
                  <a:lnTo>
                    <a:pt x="54" y="68"/>
                  </a:lnTo>
                  <a:lnTo>
                    <a:pt x="53" y="65"/>
                  </a:lnTo>
                  <a:lnTo>
                    <a:pt x="52" y="64"/>
                  </a:lnTo>
                  <a:lnTo>
                    <a:pt x="45" y="61"/>
                  </a:lnTo>
                  <a:lnTo>
                    <a:pt x="36" y="58"/>
                  </a:lnTo>
                  <a:lnTo>
                    <a:pt x="25" y="55"/>
                  </a:lnTo>
                  <a:lnTo>
                    <a:pt x="17" y="52"/>
                  </a:lnTo>
                  <a:lnTo>
                    <a:pt x="11" y="48"/>
                  </a:lnTo>
                  <a:lnTo>
                    <a:pt x="6" y="42"/>
                  </a:lnTo>
                  <a:lnTo>
                    <a:pt x="4" y="39"/>
                  </a:lnTo>
                  <a:lnTo>
                    <a:pt x="2" y="36"/>
                  </a:lnTo>
                  <a:lnTo>
                    <a:pt x="2" y="32"/>
                  </a:lnTo>
                  <a:lnTo>
                    <a:pt x="2" y="27"/>
                  </a:lnTo>
                  <a:lnTo>
                    <a:pt x="2" y="25"/>
                  </a:lnTo>
                  <a:lnTo>
                    <a:pt x="2" y="22"/>
                  </a:lnTo>
                  <a:lnTo>
                    <a:pt x="3" y="17"/>
                  </a:lnTo>
                  <a:lnTo>
                    <a:pt x="6" y="14"/>
                  </a:lnTo>
                  <a:lnTo>
                    <a:pt x="7" y="11"/>
                  </a:lnTo>
                  <a:lnTo>
                    <a:pt x="11" y="9"/>
                  </a:lnTo>
                  <a:lnTo>
                    <a:pt x="14" y="6"/>
                  </a:lnTo>
                  <a:lnTo>
                    <a:pt x="17" y="4"/>
                  </a:lnTo>
                  <a:lnTo>
                    <a:pt x="21" y="1"/>
                  </a:lnTo>
                  <a:lnTo>
                    <a:pt x="27" y="1"/>
                  </a:lnTo>
                  <a:lnTo>
                    <a:pt x="31" y="0"/>
                  </a:lnTo>
                  <a:lnTo>
                    <a:pt x="36" y="0"/>
                  </a:lnTo>
                  <a:lnTo>
                    <a:pt x="44" y="0"/>
                  </a:lnTo>
                  <a:lnTo>
                    <a:pt x="52" y="1"/>
                  </a:lnTo>
                  <a:lnTo>
                    <a:pt x="58" y="4"/>
                  </a:lnTo>
                  <a:lnTo>
                    <a:pt x="63" y="7"/>
                  </a:lnTo>
                  <a:lnTo>
                    <a:pt x="67" y="10"/>
                  </a:lnTo>
                  <a:lnTo>
                    <a:pt x="70" y="14"/>
                  </a:lnTo>
                  <a:lnTo>
                    <a:pt x="73" y="19"/>
                  </a:lnTo>
                  <a:lnTo>
                    <a:pt x="73" y="22"/>
                  </a:lnTo>
                  <a:lnTo>
                    <a:pt x="73" y="26"/>
                  </a:lnTo>
                  <a:lnTo>
                    <a:pt x="70" y="29"/>
                  </a:lnTo>
                  <a:lnTo>
                    <a:pt x="67" y="32"/>
                  </a:lnTo>
                  <a:lnTo>
                    <a:pt x="63" y="32"/>
                  </a:lnTo>
                  <a:lnTo>
                    <a:pt x="59" y="32"/>
                  </a:lnTo>
                  <a:lnTo>
                    <a:pt x="57" y="30"/>
                  </a:lnTo>
                  <a:lnTo>
                    <a:pt x="52" y="23"/>
                  </a:lnTo>
                  <a:lnTo>
                    <a:pt x="49" y="20"/>
                  </a:lnTo>
                  <a:lnTo>
                    <a:pt x="46" y="17"/>
                  </a:lnTo>
                  <a:lnTo>
                    <a:pt x="41" y="16"/>
                  </a:lnTo>
                  <a:lnTo>
                    <a:pt x="36" y="16"/>
                  </a:lnTo>
                  <a:lnTo>
                    <a:pt x="31" y="16"/>
                  </a:lnTo>
                  <a:lnTo>
                    <a:pt x="27" y="19"/>
                  </a:lnTo>
                  <a:lnTo>
                    <a:pt x="24" y="20"/>
                  </a:lnTo>
                  <a:lnTo>
                    <a:pt x="23" y="22"/>
                  </a:lnTo>
                  <a:lnTo>
                    <a:pt x="21" y="26"/>
                  </a:lnTo>
                  <a:lnTo>
                    <a:pt x="23" y="29"/>
                  </a:lnTo>
                  <a:lnTo>
                    <a:pt x="25" y="32"/>
                  </a:lnTo>
                  <a:lnTo>
                    <a:pt x="28" y="35"/>
                  </a:lnTo>
                  <a:lnTo>
                    <a:pt x="33" y="36"/>
                  </a:lnTo>
                  <a:lnTo>
                    <a:pt x="46" y="41"/>
                  </a:lnTo>
                  <a:lnTo>
                    <a:pt x="57" y="43"/>
                  </a:lnTo>
                  <a:lnTo>
                    <a:pt x="63" y="46"/>
                  </a:lnTo>
                  <a:lnTo>
                    <a:pt x="70" y="51"/>
                  </a:lnTo>
                  <a:lnTo>
                    <a:pt x="74" y="57"/>
                  </a:lnTo>
                  <a:lnTo>
                    <a:pt x="75" y="59"/>
                  </a:lnTo>
                  <a:lnTo>
                    <a:pt x="76" y="62"/>
                  </a:lnTo>
                  <a:lnTo>
                    <a:pt x="76" y="65"/>
                  </a:lnTo>
                  <a:lnTo>
                    <a:pt x="78" y="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96331" name="Group 75"/>
          <p:cNvGrpSpPr>
            <a:grpSpLocks/>
          </p:cNvGrpSpPr>
          <p:nvPr/>
        </p:nvGrpSpPr>
        <p:grpSpPr bwMode="auto">
          <a:xfrm>
            <a:off x="958850" y="3587750"/>
            <a:ext cx="682625" cy="220663"/>
            <a:chOff x="1016" y="1865"/>
            <a:chExt cx="430" cy="139"/>
          </a:xfrm>
        </p:grpSpPr>
        <p:sp>
          <p:nvSpPr>
            <p:cNvPr id="96332" name="Freeform 76"/>
            <p:cNvSpPr>
              <a:spLocks/>
            </p:cNvSpPr>
            <p:nvPr/>
          </p:nvSpPr>
          <p:spPr bwMode="auto">
            <a:xfrm>
              <a:off x="1016" y="1865"/>
              <a:ext cx="95" cy="139"/>
            </a:xfrm>
            <a:custGeom>
              <a:avLst/>
              <a:gdLst>
                <a:gd name="T0" fmla="*/ 94 w 95"/>
                <a:gd name="T1" fmla="*/ 108 h 139"/>
                <a:gd name="T2" fmla="*/ 86 w 95"/>
                <a:gd name="T3" fmla="*/ 123 h 139"/>
                <a:gd name="T4" fmla="*/ 73 w 95"/>
                <a:gd name="T5" fmla="*/ 133 h 139"/>
                <a:gd name="T6" fmla="*/ 55 w 95"/>
                <a:gd name="T7" fmla="*/ 139 h 139"/>
                <a:gd name="T8" fmla="*/ 39 w 95"/>
                <a:gd name="T9" fmla="*/ 139 h 139"/>
                <a:gd name="T10" fmla="*/ 28 w 95"/>
                <a:gd name="T11" fmla="*/ 136 h 139"/>
                <a:gd name="T12" fmla="*/ 18 w 95"/>
                <a:gd name="T13" fmla="*/ 131 h 139"/>
                <a:gd name="T14" fmla="*/ 7 w 95"/>
                <a:gd name="T15" fmla="*/ 121 h 139"/>
                <a:gd name="T16" fmla="*/ 1 w 95"/>
                <a:gd name="T17" fmla="*/ 108 h 139"/>
                <a:gd name="T18" fmla="*/ 0 w 95"/>
                <a:gd name="T19" fmla="*/ 96 h 139"/>
                <a:gd name="T20" fmla="*/ 3 w 95"/>
                <a:gd name="T21" fmla="*/ 91 h 139"/>
                <a:gd name="T22" fmla="*/ 9 w 95"/>
                <a:gd name="T23" fmla="*/ 88 h 139"/>
                <a:gd name="T24" fmla="*/ 14 w 95"/>
                <a:gd name="T25" fmla="*/ 88 h 139"/>
                <a:gd name="T26" fmla="*/ 19 w 95"/>
                <a:gd name="T27" fmla="*/ 93 h 139"/>
                <a:gd name="T28" fmla="*/ 27 w 95"/>
                <a:gd name="T29" fmla="*/ 109 h 139"/>
                <a:gd name="T30" fmla="*/ 32 w 95"/>
                <a:gd name="T31" fmla="*/ 114 h 139"/>
                <a:gd name="T32" fmla="*/ 40 w 95"/>
                <a:gd name="T33" fmla="*/ 118 h 139"/>
                <a:gd name="T34" fmla="*/ 52 w 95"/>
                <a:gd name="T35" fmla="*/ 118 h 139"/>
                <a:gd name="T36" fmla="*/ 64 w 95"/>
                <a:gd name="T37" fmla="*/ 112 h 139"/>
                <a:gd name="T38" fmla="*/ 70 w 95"/>
                <a:gd name="T39" fmla="*/ 104 h 139"/>
                <a:gd name="T40" fmla="*/ 70 w 95"/>
                <a:gd name="T41" fmla="*/ 93 h 139"/>
                <a:gd name="T42" fmla="*/ 65 w 95"/>
                <a:gd name="T43" fmla="*/ 86 h 139"/>
                <a:gd name="T44" fmla="*/ 59 w 95"/>
                <a:gd name="T45" fmla="*/ 82 h 139"/>
                <a:gd name="T46" fmla="*/ 36 w 95"/>
                <a:gd name="T47" fmla="*/ 76 h 139"/>
                <a:gd name="T48" fmla="*/ 22 w 95"/>
                <a:gd name="T49" fmla="*/ 69 h 139"/>
                <a:gd name="T50" fmla="*/ 10 w 95"/>
                <a:gd name="T51" fmla="*/ 61 h 139"/>
                <a:gd name="T52" fmla="*/ 3 w 95"/>
                <a:gd name="T53" fmla="*/ 48 h 139"/>
                <a:gd name="T54" fmla="*/ 2 w 95"/>
                <a:gd name="T55" fmla="*/ 32 h 139"/>
                <a:gd name="T56" fmla="*/ 7 w 95"/>
                <a:gd name="T57" fmla="*/ 18 h 139"/>
                <a:gd name="T58" fmla="*/ 18 w 95"/>
                <a:gd name="T59" fmla="*/ 8 h 139"/>
                <a:gd name="T60" fmla="*/ 35 w 95"/>
                <a:gd name="T61" fmla="*/ 2 h 139"/>
                <a:gd name="T62" fmla="*/ 52 w 95"/>
                <a:gd name="T63" fmla="*/ 0 h 139"/>
                <a:gd name="T64" fmla="*/ 66 w 95"/>
                <a:gd name="T65" fmla="*/ 3 h 139"/>
                <a:gd name="T66" fmla="*/ 77 w 95"/>
                <a:gd name="T67" fmla="*/ 9 h 139"/>
                <a:gd name="T68" fmla="*/ 85 w 95"/>
                <a:gd name="T69" fmla="*/ 16 h 139"/>
                <a:gd name="T70" fmla="*/ 89 w 95"/>
                <a:gd name="T71" fmla="*/ 25 h 139"/>
                <a:gd name="T72" fmla="*/ 90 w 95"/>
                <a:gd name="T73" fmla="*/ 34 h 139"/>
                <a:gd name="T74" fmla="*/ 89 w 95"/>
                <a:gd name="T75" fmla="*/ 40 h 139"/>
                <a:gd name="T76" fmla="*/ 83 w 95"/>
                <a:gd name="T77" fmla="*/ 45 h 139"/>
                <a:gd name="T78" fmla="*/ 77 w 95"/>
                <a:gd name="T79" fmla="*/ 45 h 139"/>
                <a:gd name="T80" fmla="*/ 73 w 95"/>
                <a:gd name="T81" fmla="*/ 44 h 139"/>
                <a:gd name="T82" fmla="*/ 66 w 95"/>
                <a:gd name="T83" fmla="*/ 32 h 139"/>
                <a:gd name="T84" fmla="*/ 60 w 95"/>
                <a:gd name="T85" fmla="*/ 24 h 139"/>
                <a:gd name="T86" fmla="*/ 51 w 95"/>
                <a:gd name="T87" fmla="*/ 21 h 139"/>
                <a:gd name="T88" fmla="*/ 38 w 95"/>
                <a:gd name="T89" fmla="*/ 21 h 139"/>
                <a:gd name="T90" fmla="*/ 28 w 95"/>
                <a:gd name="T91" fmla="*/ 26 h 139"/>
                <a:gd name="T92" fmla="*/ 24 w 95"/>
                <a:gd name="T93" fmla="*/ 35 h 139"/>
                <a:gd name="T94" fmla="*/ 27 w 95"/>
                <a:gd name="T95" fmla="*/ 43 h 139"/>
                <a:gd name="T96" fmla="*/ 35 w 95"/>
                <a:gd name="T97" fmla="*/ 50 h 139"/>
                <a:gd name="T98" fmla="*/ 60 w 95"/>
                <a:gd name="T99" fmla="*/ 57 h 139"/>
                <a:gd name="T100" fmla="*/ 77 w 95"/>
                <a:gd name="T101" fmla="*/ 63 h 139"/>
                <a:gd name="T102" fmla="*/ 87 w 95"/>
                <a:gd name="T103" fmla="*/ 73 h 139"/>
                <a:gd name="T104" fmla="*/ 93 w 95"/>
                <a:gd name="T105" fmla="*/ 83 h 139"/>
                <a:gd name="T106" fmla="*/ 95 w 95"/>
                <a:gd name="T107" fmla="*/ 9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9">
                  <a:moveTo>
                    <a:pt x="95" y="96"/>
                  </a:moveTo>
                  <a:lnTo>
                    <a:pt x="95" y="102"/>
                  </a:lnTo>
                  <a:lnTo>
                    <a:pt x="94" y="108"/>
                  </a:lnTo>
                  <a:lnTo>
                    <a:pt x="91" y="112"/>
                  </a:lnTo>
                  <a:lnTo>
                    <a:pt x="90" y="118"/>
                  </a:lnTo>
                  <a:lnTo>
                    <a:pt x="86" y="123"/>
                  </a:lnTo>
                  <a:lnTo>
                    <a:pt x="82" y="127"/>
                  </a:lnTo>
                  <a:lnTo>
                    <a:pt x="78" y="130"/>
                  </a:lnTo>
                  <a:lnTo>
                    <a:pt x="73" y="133"/>
                  </a:lnTo>
                  <a:lnTo>
                    <a:pt x="68" y="136"/>
                  </a:lnTo>
                  <a:lnTo>
                    <a:pt x="61" y="137"/>
                  </a:lnTo>
                  <a:lnTo>
                    <a:pt x="55" y="139"/>
                  </a:lnTo>
                  <a:lnTo>
                    <a:pt x="48" y="139"/>
                  </a:lnTo>
                  <a:lnTo>
                    <a:pt x="43" y="139"/>
                  </a:lnTo>
                  <a:lnTo>
                    <a:pt x="39" y="139"/>
                  </a:lnTo>
                  <a:lnTo>
                    <a:pt x="35" y="137"/>
                  </a:lnTo>
                  <a:lnTo>
                    <a:pt x="31" y="137"/>
                  </a:lnTo>
                  <a:lnTo>
                    <a:pt x="28" y="136"/>
                  </a:lnTo>
                  <a:lnTo>
                    <a:pt x="24" y="134"/>
                  </a:lnTo>
                  <a:lnTo>
                    <a:pt x="22" y="133"/>
                  </a:lnTo>
                  <a:lnTo>
                    <a:pt x="18" y="131"/>
                  </a:lnTo>
                  <a:lnTo>
                    <a:pt x="14" y="128"/>
                  </a:lnTo>
                  <a:lnTo>
                    <a:pt x="11" y="124"/>
                  </a:lnTo>
                  <a:lnTo>
                    <a:pt x="7" y="121"/>
                  </a:lnTo>
                  <a:lnTo>
                    <a:pt x="5" y="117"/>
                  </a:lnTo>
                  <a:lnTo>
                    <a:pt x="3" y="112"/>
                  </a:lnTo>
                  <a:lnTo>
                    <a:pt x="1" y="108"/>
                  </a:lnTo>
                  <a:lnTo>
                    <a:pt x="1" y="104"/>
                  </a:lnTo>
                  <a:lnTo>
                    <a:pt x="0" y="99"/>
                  </a:lnTo>
                  <a:lnTo>
                    <a:pt x="0" y="96"/>
                  </a:lnTo>
                  <a:lnTo>
                    <a:pt x="1" y="95"/>
                  </a:lnTo>
                  <a:lnTo>
                    <a:pt x="2" y="92"/>
                  </a:lnTo>
                  <a:lnTo>
                    <a:pt x="3" y="91"/>
                  </a:lnTo>
                  <a:lnTo>
                    <a:pt x="5" y="89"/>
                  </a:lnTo>
                  <a:lnTo>
                    <a:pt x="6" y="88"/>
                  </a:lnTo>
                  <a:lnTo>
                    <a:pt x="9" y="88"/>
                  </a:lnTo>
                  <a:lnTo>
                    <a:pt x="11" y="88"/>
                  </a:lnTo>
                  <a:lnTo>
                    <a:pt x="13" y="88"/>
                  </a:lnTo>
                  <a:lnTo>
                    <a:pt x="14" y="88"/>
                  </a:lnTo>
                  <a:lnTo>
                    <a:pt x="15" y="89"/>
                  </a:lnTo>
                  <a:lnTo>
                    <a:pt x="18" y="91"/>
                  </a:lnTo>
                  <a:lnTo>
                    <a:pt x="19" y="93"/>
                  </a:lnTo>
                  <a:lnTo>
                    <a:pt x="22" y="98"/>
                  </a:lnTo>
                  <a:lnTo>
                    <a:pt x="24" y="104"/>
                  </a:lnTo>
                  <a:lnTo>
                    <a:pt x="27" y="109"/>
                  </a:lnTo>
                  <a:lnTo>
                    <a:pt x="28" y="111"/>
                  </a:lnTo>
                  <a:lnTo>
                    <a:pt x="30" y="112"/>
                  </a:lnTo>
                  <a:lnTo>
                    <a:pt x="32" y="114"/>
                  </a:lnTo>
                  <a:lnTo>
                    <a:pt x="34" y="115"/>
                  </a:lnTo>
                  <a:lnTo>
                    <a:pt x="36" y="117"/>
                  </a:lnTo>
                  <a:lnTo>
                    <a:pt x="40" y="118"/>
                  </a:lnTo>
                  <a:lnTo>
                    <a:pt x="43" y="118"/>
                  </a:lnTo>
                  <a:lnTo>
                    <a:pt x="47" y="118"/>
                  </a:lnTo>
                  <a:lnTo>
                    <a:pt x="52" y="118"/>
                  </a:lnTo>
                  <a:lnTo>
                    <a:pt x="57" y="117"/>
                  </a:lnTo>
                  <a:lnTo>
                    <a:pt x="61" y="115"/>
                  </a:lnTo>
                  <a:lnTo>
                    <a:pt x="64" y="112"/>
                  </a:lnTo>
                  <a:lnTo>
                    <a:pt x="68" y="109"/>
                  </a:lnTo>
                  <a:lnTo>
                    <a:pt x="69" y="107"/>
                  </a:lnTo>
                  <a:lnTo>
                    <a:pt x="70" y="104"/>
                  </a:lnTo>
                  <a:lnTo>
                    <a:pt x="72" y="99"/>
                  </a:lnTo>
                  <a:lnTo>
                    <a:pt x="70" y="96"/>
                  </a:lnTo>
                  <a:lnTo>
                    <a:pt x="70" y="93"/>
                  </a:lnTo>
                  <a:lnTo>
                    <a:pt x="69" y="91"/>
                  </a:lnTo>
                  <a:lnTo>
                    <a:pt x="68" y="88"/>
                  </a:lnTo>
                  <a:lnTo>
                    <a:pt x="65" y="86"/>
                  </a:lnTo>
                  <a:lnTo>
                    <a:pt x="64" y="85"/>
                  </a:lnTo>
                  <a:lnTo>
                    <a:pt x="61" y="83"/>
                  </a:lnTo>
                  <a:lnTo>
                    <a:pt x="59" y="82"/>
                  </a:lnTo>
                  <a:lnTo>
                    <a:pt x="52" y="79"/>
                  </a:lnTo>
                  <a:lnTo>
                    <a:pt x="43" y="77"/>
                  </a:lnTo>
                  <a:lnTo>
                    <a:pt x="36" y="76"/>
                  </a:lnTo>
                  <a:lnTo>
                    <a:pt x="31" y="73"/>
                  </a:lnTo>
                  <a:lnTo>
                    <a:pt x="26" y="72"/>
                  </a:lnTo>
                  <a:lnTo>
                    <a:pt x="22" y="69"/>
                  </a:lnTo>
                  <a:lnTo>
                    <a:pt x="17" y="67"/>
                  </a:lnTo>
                  <a:lnTo>
                    <a:pt x="14" y="64"/>
                  </a:lnTo>
                  <a:lnTo>
                    <a:pt x="10" y="61"/>
                  </a:lnTo>
                  <a:lnTo>
                    <a:pt x="7" y="57"/>
                  </a:lnTo>
                  <a:lnTo>
                    <a:pt x="5" y="53"/>
                  </a:lnTo>
                  <a:lnTo>
                    <a:pt x="3" y="48"/>
                  </a:lnTo>
                  <a:lnTo>
                    <a:pt x="2" y="44"/>
                  </a:lnTo>
                  <a:lnTo>
                    <a:pt x="2" y="38"/>
                  </a:lnTo>
                  <a:lnTo>
                    <a:pt x="2" y="32"/>
                  </a:lnTo>
                  <a:lnTo>
                    <a:pt x="3" y="28"/>
                  </a:lnTo>
                  <a:lnTo>
                    <a:pt x="5" y="22"/>
                  </a:lnTo>
                  <a:lnTo>
                    <a:pt x="7" y="18"/>
                  </a:lnTo>
                  <a:lnTo>
                    <a:pt x="10" y="15"/>
                  </a:lnTo>
                  <a:lnTo>
                    <a:pt x="14" y="10"/>
                  </a:lnTo>
                  <a:lnTo>
                    <a:pt x="18" y="8"/>
                  </a:lnTo>
                  <a:lnTo>
                    <a:pt x="23" y="5"/>
                  </a:lnTo>
                  <a:lnTo>
                    <a:pt x="28" y="3"/>
                  </a:lnTo>
                  <a:lnTo>
                    <a:pt x="35" y="2"/>
                  </a:lnTo>
                  <a:lnTo>
                    <a:pt x="40" y="0"/>
                  </a:lnTo>
                  <a:lnTo>
                    <a:pt x="47" y="0"/>
                  </a:lnTo>
                  <a:lnTo>
                    <a:pt x="52" y="0"/>
                  </a:lnTo>
                  <a:lnTo>
                    <a:pt x="57" y="2"/>
                  </a:lnTo>
                  <a:lnTo>
                    <a:pt x="62" y="2"/>
                  </a:lnTo>
                  <a:lnTo>
                    <a:pt x="66" y="3"/>
                  </a:lnTo>
                  <a:lnTo>
                    <a:pt x="70" y="5"/>
                  </a:lnTo>
                  <a:lnTo>
                    <a:pt x="74" y="8"/>
                  </a:lnTo>
                  <a:lnTo>
                    <a:pt x="77" y="9"/>
                  </a:lnTo>
                  <a:lnTo>
                    <a:pt x="80" y="12"/>
                  </a:lnTo>
                  <a:lnTo>
                    <a:pt x="82" y="15"/>
                  </a:lnTo>
                  <a:lnTo>
                    <a:pt x="85" y="16"/>
                  </a:lnTo>
                  <a:lnTo>
                    <a:pt x="86" y="19"/>
                  </a:lnTo>
                  <a:lnTo>
                    <a:pt x="87" y="22"/>
                  </a:lnTo>
                  <a:lnTo>
                    <a:pt x="89" y="25"/>
                  </a:lnTo>
                  <a:lnTo>
                    <a:pt x="89" y="28"/>
                  </a:lnTo>
                  <a:lnTo>
                    <a:pt x="90" y="31"/>
                  </a:lnTo>
                  <a:lnTo>
                    <a:pt x="90" y="34"/>
                  </a:lnTo>
                  <a:lnTo>
                    <a:pt x="90" y="35"/>
                  </a:lnTo>
                  <a:lnTo>
                    <a:pt x="89" y="38"/>
                  </a:lnTo>
                  <a:lnTo>
                    <a:pt x="89" y="40"/>
                  </a:lnTo>
                  <a:lnTo>
                    <a:pt x="87" y="43"/>
                  </a:lnTo>
                  <a:lnTo>
                    <a:pt x="85" y="44"/>
                  </a:lnTo>
                  <a:lnTo>
                    <a:pt x="83" y="45"/>
                  </a:lnTo>
                  <a:lnTo>
                    <a:pt x="81" y="45"/>
                  </a:lnTo>
                  <a:lnTo>
                    <a:pt x="80" y="45"/>
                  </a:lnTo>
                  <a:lnTo>
                    <a:pt x="77" y="45"/>
                  </a:lnTo>
                  <a:lnTo>
                    <a:pt x="76" y="45"/>
                  </a:lnTo>
                  <a:lnTo>
                    <a:pt x="74" y="44"/>
                  </a:lnTo>
                  <a:lnTo>
                    <a:pt x="73" y="44"/>
                  </a:lnTo>
                  <a:lnTo>
                    <a:pt x="70" y="40"/>
                  </a:lnTo>
                  <a:lnTo>
                    <a:pt x="68" y="35"/>
                  </a:lnTo>
                  <a:lnTo>
                    <a:pt x="66" y="32"/>
                  </a:lnTo>
                  <a:lnTo>
                    <a:pt x="65" y="29"/>
                  </a:lnTo>
                  <a:lnTo>
                    <a:pt x="62" y="26"/>
                  </a:lnTo>
                  <a:lnTo>
                    <a:pt x="60" y="24"/>
                  </a:lnTo>
                  <a:lnTo>
                    <a:pt x="57" y="22"/>
                  </a:lnTo>
                  <a:lnTo>
                    <a:pt x="55" y="21"/>
                  </a:lnTo>
                  <a:lnTo>
                    <a:pt x="51" y="21"/>
                  </a:lnTo>
                  <a:lnTo>
                    <a:pt x="45" y="19"/>
                  </a:lnTo>
                  <a:lnTo>
                    <a:pt x="42" y="21"/>
                  </a:lnTo>
                  <a:lnTo>
                    <a:pt x="38" y="21"/>
                  </a:lnTo>
                  <a:lnTo>
                    <a:pt x="34" y="22"/>
                  </a:lnTo>
                  <a:lnTo>
                    <a:pt x="31" y="25"/>
                  </a:lnTo>
                  <a:lnTo>
                    <a:pt x="28" y="26"/>
                  </a:lnTo>
                  <a:lnTo>
                    <a:pt x="26" y="29"/>
                  </a:lnTo>
                  <a:lnTo>
                    <a:pt x="24" y="32"/>
                  </a:lnTo>
                  <a:lnTo>
                    <a:pt x="24" y="35"/>
                  </a:lnTo>
                  <a:lnTo>
                    <a:pt x="26" y="40"/>
                  </a:lnTo>
                  <a:lnTo>
                    <a:pt x="26" y="41"/>
                  </a:lnTo>
                  <a:lnTo>
                    <a:pt x="27" y="43"/>
                  </a:lnTo>
                  <a:lnTo>
                    <a:pt x="28" y="45"/>
                  </a:lnTo>
                  <a:lnTo>
                    <a:pt x="32" y="47"/>
                  </a:lnTo>
                  <a:lnTo>
                    <a:pt x="35" y="50"/>
                  </a:lnTo>
                  <a:lnTo>
                    <a:pt x="39" y="51"/>
                  </a:lnTo>
                  <a:lnTo>
                    <a:pt x="51" y="54"/>
                  </a:lnTo>
                  <a:lnTo>
                    <a:pt x="60" y="57"/>
                  </a:lnTo>
                  <a:lnTo>
                    <a:pt x="69" y="60"/>
                  </a:lnTo>
                  <a:lnTo>
                    <a:pt x="73" y="61"/>
                  </a:lnTo>
                  <a:lnTo>
                    <a:pt x="77" y="63"/>
                  </a:lnTo>
                  <a:lnTo>
                    <a:pt x="83" y="67"/>
                  </a:lnTo>
                  <a:lnTo>
                    <a:pt x="86" y="70"/>
                  </a:lnTo>
                  <a:lnTo>
                    <a:pt x="87" y="73"/>
                  </a:lnTo>
                  <a:lnTo>
                    <a:pt x="90" y="76"/>
                  </a:lnTo>
                  <a:lnTo>
                    <a:pt x="91" y="79"/>
                  </a:lnTo>
                  <a:lnTo>
                    <a:pt x="93" y="83"/>
                  </a:lnTo>
                  <a:lnTo>
                    <a:pt x="94" y="86"/>
                  </a:lnTo>
                  <a:lnTo>
                    <a:pt x="95" y="92"/>
                  </a:lnTo>
                  <a:lnTo>
                    <a:pt x="95" y="9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33" name="Freeform 77"/>
            <p:cNvSpPr>
              <a:spLocks noEditPoints="1"/>
            </p:cNvSpPr>
            <p:nvPr/>
          </p:nvSpPr>
          <p:spPr bwMode="auto">
            <a:xfrm>
              <a:off x="1126" y="1902"/>
              <a:ext cx="85" cy="102"/>
            </a:xfrm>
            <a:custGeom>
              <a:avLst/>
              <a:gdLst>
                <a:gd name="T0" fmla="*/ 52 w 85"/>
                <a:gd name="T1" fmla="*/ 93 h 102"/>
                <a:gd name="T2" fmla="*/ 40 w 85"/>
                <a:gd name="T3" fmla="*/ 99 h 102"/>
                <a:gd name="T4" fmla="*/ 27 w 85"/>
                <a:gd name="T5" fmla="*/ 102 h 102"/>
                <a:gd name="T6" fmla="*/ 17 w 85"/>
                <a:gd name="T7" fmla="*/ 99 h 102"/>
                <a:gd name="T8" fmla="*/ 8 w 85"/>
                <a:gd name="T9" fmla="*/ 93 h 102"/>
                <a:gd name="T10" fmla="*/ 1 w 85"/>
                <a:gd name="T11" fmla="*/ 84 h 102"/>
                <a:gd name="T12" fmla="*/ 0 w 85"/>
                <a:gd name="T13" fmla="*/ 74 h 102"/>
                <a:gd name="T14" fmla="*/ 2 w 85"/>
                <a:gd name="T15" fmla="*/ 59 h 102"/>
                <a:gd name="T16" fmla="*/ 11 w 85"/>
                <a:gd name="T17" fmla="*/ 51 h 102"/>
                <a:gd name="T18" fmla="*/ 31 w 85"/>
                <a:gd name="T19" fmla="*/ 43 h 102"/>
                <a:gd name="T20" fmla="*/ 59 w 85"/>
                <a:gd name="T21" fmla="*/ 32 h 102"/>
                <a:gd name="T22" fmla="*/ 55 w 85"/>
                <a:gd name="T23" fmla="*/ 22 h 102"/>
                <a:gd name="T24" fmla="*/ 47 w 85"/>
                <a:gd name="T25" fmla="*/ 17 h 102"/>
                <a:gd name="T26" fmla="*/ 35 w 85"/>
                <a:gd name="T27" fmla="*/ 19 h 102"/>
                <a:gd name="T28" fmla="*/ 27 w 85"/>
                <a:gd name="T29" fmla="*/ 22 h 102"/>
                <a:gd name="T30" fmla="*/ 22 w 85"/>
                <a:gd name="T31" fmla="*/ 27 h 102"/>
                <a:gd name="T32" fmla="*/ 15 w 85"/>
                <a:gd name="T33" fmla="*/ 36 h 102"/>
                <a:gd name="T34" fmla="*/ 10 w 85"/>
                <a:gd name="T35" fmla="*/ 36 h 102"/>
                <a:gd name="T36" fmla="*/ 6 w 85"/>
                <a:gd name="T37" fmla="*/ 35 h 102"/>
                <a:gd name="T38" fmla="*/ 4 w 85"/>
                <a:gd name="T39" fmla="*/ 29 h 102"/>
                <a:gd name="T40" fmla="*/ 5 w 85"/>
                <a:gd name="T41" fmla="*/ 20 h 102"/>
                <a:gd name="T42" fmla="*/ 10 w 85"/>
                <a:gd name="T43" fmla="*/ 11 h 102"/>
                <a:gd name="T44" fmla="*/ 21 w 85"/>
                <a:gd name="T45" fmla="*/ 4 h 102"/>
                <a:gd name="T46" fmla="*/ 36 w 85"/>
                <a:gd name="T47" fmla="*/ 0 h 102"/>
                <a:gd name="T48" fmla="*/ 56 w 85"/>
                <a:gd name="T49" fmla="*/ 1 h 102"/>
                <a:gd name="T50" fmla="*/ 69 w 85"/>
                <a:gd name="T51" fmla="*/ 6 h 102"/>
                <a:gd name="T52" fmla="*/ 77 w 85"/>
                <a:gd name="T53" fmla="*/ 16 h 102"/>
                <a:gd name="T54" fmla="*/ 81 w 85"/>
                <a:gd name="T55" fmla="*/ 32 h 102"/>
                <a:gd name="T56" fmla="*/ 81 w 85"/>
                <a:gd name="T57" fmla="*/ 67 h 102"/>
                <a:gd name="T58" fmla="*/ 82 w 85"/>
                <a:gd name="T59" fmla="*/ 81 h 102"/>
                <a:gd name="T60" fmla="*/ 85 w 85"/>
                <a:gd name="T61" fmla="*/ 93 h 102"/>
                <a:gd name="T62" fmla="*/ 81 w 85"/>
                <a:gd name="T63" fmla="*/ 99 h 102"/>
                <a:gd name="T64" fmla="*/ 76 w 85"/>
                <a:gd name="T65" fmla="*/ 102 h 102"/>
                <a:gd name="T66" fmla="*/ 70 w 85"/>
                <a:gd name="T67" fmla="*/ 100 h 102"/>
                <a:gd name="T68" fmla="*/ 64 w 85"/>
                <a:gd name="T69" fmla="*/ 93 h 102"/>
                <a:gd name="T70" fmla="*/ 53 w 85"/>
                <a:gd name="T71" fmla="*/ 54 h 102"/>
                <a:gd name="T72" fmla="*/ 29 w 85"/>
                <a:gd name="T73" fmla="*/ 61 h 102"/>
                <a:gd name="T74" fmla="*/ 22 w 85"/>
                <a:gd name="T75" fmla="*/ 67 h 102"/>
                <a:gd name="T76" fmla="*/ 22 w 85"/>
                <a:gd name="T77" fmla="*/ 74 h 102"/>
                <a:gd name="T78" fmla="*/ 26 w 85"/>
                <a:gd name="T79" fmla="*/ 81 h 102"/>
                <a:gd name="T80" fmla="*/ 32 w 85"/>
                <a:gd name="T81" fmla="*/ 84 h 102"/>
                <a:gd name="T82" fmla="*/ 42 w 85"/>
                <a:gd name="T83" fmla="*/ 84 h 102"/>
                <a:gd name="T84" fmla="*/ 51 w 85"/>
                <a:gd name="T85" fmla="*/ 80 h 102"/>
                <a:gd name="T86" fmla="*/ 56 w 85"/>
                <a:gd name="T87" fmla="*/ 74 h 102"/>
                <a:gd name="T88" fmla="*/ 59 w 85"/>
                <a:gd name="T89" fmla="*/ 6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02">
                  <a:moveTo>
                    <a:pt x="60" y="87"/>
                  </a:moveTo>
                  <a:lnTo>
                    <a:pt x="56" y="90"/>
                  </a:lnTo>
                  <a:lnTo>
                    <a:pt x="52" y="93"/>
                  </a:lnTo>
                  <a:lnTo>
                    <a:pt x="48" y="96"/>
                  </a:lnTo>
                  <a:lnTo>
                    <a:pt x="44" y="97"/>
                  </a:lnTo>
                  <a:lnTo>
                    <a:pt x="40" y="99"/>
                  </a:lnTo>
                  <a:lnTo>
                    <a:pt x="36" y="100"/>
                  </a:lnTo>
                  <a:lnTo>
                    <a:pt x="32" y="102"/>
                  </a:lnTo>
                  <a:lnTo>
                    <a:pt x="27" y="102"/>
                  </a:lnTo>
                  <a:lnTo>
                    <a:pt x="23" y="102"/>
                  </a:lnTo>
                  <a:lnTo>
                    <a:pt x="19" y="100"/>
                  </a:lnTo>
                  <a:lnTo>
                    <a:pt x="17" y="99"/>
                  </a:lnTo>
                  <a:lnTo>
                    <a:pt x="13" y="97"/>
                  </a:lnTo>
                  <a:lnTo>
                    <a:pt x="10" y="96"/>
                  </a:lnTo>
                  <a:lnTo>
                    <a:pt x="8" y="93"/>
                  </a:lnTo>
                  <a:lnTo>
                    <a:pt x="5" y="90"/>
                  </a:lnTo>
                  <a:lnTo>
                    <a:pt x="2" y="87"/>
                  </a:lnTo>
                  <a:lnTo>
                    <a:pt x="1" y="84"/>
                  </a:lnTo>
                  <a:lnTo>
                    <a:pt x="0" y="81"/>
                  </a:lnTo>
                  <a:lnTo>
                    <a:pt x="0" y="77"/>
                  </a:lnTo>
                  <a:lnTo>
                    <a:pt x="0" y="74"/>
                  </a:lnTo>
                  <a:lnTo>
                    <a:pt x="0" y="68"/>
                  </a:lnTo>
                  <a:lnTo>
                    <a:pt x="1" y="64"/>
                  </a:lnTo>
                  <a:lnTo>
                    <a:pt x="2" y="59"/>
                  </a:lnTo>
                  <a:lnTo>
                    <a:pt x="5" y="56"/>
                  </a:lnTo>
                  <a:lnTo>
                    <a:pt x="9" y="52"/>
                  </a:lnTo>
                  <a:lnTo>
                    <a:pt x="11" y="51"/>
                  </a:lnTo>
                  <a:lnTo>
                    <a:pt x="17" y="48"/>
                  </a:lnTo>
                  <a:lnTo>
                    <a:pt x="21" y="46"/>
                  </a:lnTo>
                  <a:lnTo>
                    <a:pt x="31" y="43"/>
                  </a:lnTo>
                  <a:lnTo>
                    <a:pt x="46" y="40"/>
                  </a:lnTo>
                  <a:lnTo>
                    <a:pt x="59" y="36"/>
                  </a:lnTo>
                  <a:lnTo>
                    <a:pt x="59" y="32"/>
                  </a:lnTo>
                  <a:lnTo>
                    <a:pt x="57" y="27"/>
                  </a:lnTo>
                  <a:lnTo>
                    <a:pt x="56" y="24"/>
                  </a:lnTo>
                  <a:lnTo>
                    <a:pt x="55" y="22"/>
                  </a:lnTo>
                  <a:lnTo>
                    <a:pt x="53" y="20"/>
                  </a:lnTo>
                  <a:lnTo>
                    <a:pt x="51" y="19"/>
                  </a:lnTo>
                  <a:lnTo>
                    <a:pt x="47" y="17"/>
                  </a:lnTo>
                  <a:lnTo>
                    <a:pt x="42" y="17"/>
                  </a:lnTo>
                  <a:lnTo>
                    <a:pt x="38" y="17"/>
                  </a:lnTo>
                  <a:lnTo>
                    <a:pt x="35" y="19"/>
                  </a:lnTo>
                  <a:lnTo>
                    <a:pt x="32" y="19"/>
                  </a:lnTo>
                  <a:lnTo>
                    <a:pt x="30" y="20"/>
                  </a:lnTo>
                  <a:lnTo>
                    <a:pt x="27" y="22"/>
                  </a:lnTo>
                  <a:lnTo>
                    <a:pt x="26" y="23"/>
                  </a:lnTo>
                  <a:lnTo>
                    <a:pt x="23" y="26"/>
                  </a:lnTo>
                  <a:lnTo>
                    <a:pt x="22" y="27"/>
                  </a:lnTo>
                  <a:lnTo>
                    <a:pt x="18" y="35"/>
                  </a:lnTo>
                  <a:lnTo>
                    <a:pt x="17" y="36"/>
                  </a:lnTo>
                  <a:lnTo>
                    <a:pt x="15" y="36"/>
                  </a:lnTo>
                  <a:lnTo>
                    <a:pt x="14" y="36"/>
                  </a:lnTo>
                  <a:lnTo>
                    <a:pt x="13" y="36"/>
                  </a:lnTo>
                  <a:lnTo>
                    <a:pt x="10" y="36"/>
                  </a:lnTo>
                  <a:lnTo>
                    <a:pt x="9" y="36"/>
                  </a:lnTo>
                  <a:lnTo>
                    <a:pt x="8" y="35"/>
                  </a:lnTo>
                  <a:lnTo>
                    <a:pt x="6" y="35"/>
                  </a:lnTo>
                  <a:lnTo>
                    <a:pt x="5" y="33"/>
                  </a:lnTo>
                  <a:lnTo>
                    <a:pt x="4" y="30"/>
                  </a:lnTo>
                  <a:lnTo>
                    <a:pt x="4" y="29"/>
                  </a:lnTo>
                  <a:lnTo>
                    <a:pt x="4" y="27"/>
                  </a:lnTo>
                  <a:lnTo>
                    <a:pt x="4" y="24"/>
                  </a:lnTo>
                  <a:lnTo>
                    <a:pt x="5" y="20"/>
                  </a:lnTo>
                  <a:lnTo>
                    <a:pt x="6" y="17"/>
                  </a:lnTo>
                  <a:lnTo>
                    <a:pt x="8" y="14"/>
                  </a:lnTo>
                  <a:lnTo>
                    <a:pt x="10" y="11"/>
                  </a:lnTo>
                  <a:lnTo>
                    <a:pt x="13" y="8"/>
                  </a:lnTo>
                  <a:lnTo>
                    <a:pt x="17" y="7"/>
                  </a:lnTo>
                  <a:lnTo>
                    <a:pt x="21" y="4"/>
                  </a:lnTo>
                  <a:lnTo>
                    <a:pt x="25" y="3"/>
                  </a:lnTo>
                  <a:lnTo>
                    <a:pt x="30" y="1"/>
                  </a:lnTo>
                  <a:lnTo>
                    <a:pt x="36" y="0"/>
                  </a:lnTo>
                  <a:lnTo>
                    <a:pt x="42" y="0"/>
                  </a:lnTo>
                  <a:lnTo>
                    <a:pt x="49" y="0"/>
                  </a:lnTo>
                  <a:lnTo>
                    <a:pt x="56" y="1"/>
                  </a:lnTo>
                  <a:lnTo>
                    <a:pt x="61" y="3"/>
                  </a:lnTo>
                  <a:lnTo>
                    <a:pt x="65" y="4"/>
                  </a:lnTo>
                  <a:lnTo>
                    <a:pt x="69" y="6"/>
                  </a:lnTo>
                  <a:lnTo>
                    <a:pt x="72" y="8"/>
                  </a:lnTo>
                  <a:lnTo>
                    <a:pt x="74" y="13"/>
                  </a:lnTo>
                  <a:lnTo>
                    <a:pt x="77" y="16"/>
                  </a:lnTo>
                  <a:lnTo>
                    <a:pt x="78" y="20"/>
                  </a:lnTo>
                  <a:lnTo>
                    <a:pt x="80" y="26"/>
                  </a:lnTo>
                  <a:lnTo>
                    <a:pt x="81" y="32"/>
                  </a:lnTo>
                  <a:lnTo>
                    <a:pt x="81" y="39"/>
                  </a:lnTo>
                  <a:lnTo>
                    <a:pt x="81" y="54"/>
                  </a:lnTo>
                  <a:lnTo>
                    <a:pt x="81" y="67"/>
                  </a:lnTo>
                  <a:lnTo>
                    <a:pt x="81" y="74"/>
                  </a:lnTo>
                  <a:lnTo>
                    <a:pt x="81" y="78"/>
                  </a:lnTo>
                  <a:lnTo>
                    <a:pt x="82" y="81"/>
                  </a:lnTo>
                  <a:lnTo>
                    <a:pt x="84" y="87"/>
                  </a:lnTo>
                  <a:lnTo>
                    <a:pt x="85" y="91"/>
                  </a:lnTo>
                  <a:lnTo>
                    <a:pt x="85" y="93"/>
                  </a:lnTo>
                  <a:lnTo>
                    <a:pt x="84" y="94"/>
                  </a:lnTo>
                  <a:lnTo>
                    <a:pt x="82" y="97"/>
                  </a:lnTo>
                  <a:lnTo>
                    <a:pt x="81" y="99"/>
                  </a:lnTo>
                  <a:lnTo>
                    <a:pt x="80" y="100"/>
                  </a:lnTo>
                  <a:lnTo>
                    <a:pt x="78" y="100"/>
                  </a:lnTo>
                  <a:lnTo>
                    <a:pt x="76" y="102"/>
                  </a:lnTo>
                  <a:lnTo>
                    <a:pt x="74" y="102"/>
                  </a:lnTo>
                  <a:lnTo>
                    <a:pt x="72" y="102"/>
                  </a:lnTo>
                  <a:lnTo>
                    <a:pt x="70" y="100"/>
                  </a:lnTo>
                  <a:lnTo>
                    <a:pt x="69" y="99"/>
                  </a:lnTo>
                  <a:lnTo>
                    <a:pt x="68" y="97"/>
                  </a:lnTo>
                  <a:lnTo>
                    <a:pt x="64" y="93"/>
                  </a:lnTo>
                  <a:lnTo>
                    <a:pt x="60" y="87"/>
                  </a:lnTo>
                  <a:close/>
                  <a:moveTo>
                    <a:pt x="59" y="51"/>
                  </a:moveTo>
                  <a:lnTo>
                    <a:pt x="53" y="54"/>
                  </a:lnTo>
                  <a:lnTo>
                    <a:pt x="44" y="55"/>
                  </a:lnTo>
                  <a:lnTo>
                    <a:pt x="31" y="59"/>
                  </a:lnTo>
                  <a:lnTo>
                    <a:pt x="29" y="61"/>
                  </a:lnTo>
                  <a:lnTo>
                    <a:pt x="25" y="62"/>
                  </a:lnTo>
                  <a:lnTo>
                    <a:pt x="23" y="65"/>
                  </a:lnTo>
                  <a:lnTo>
                    <a:pt x="22" y="67"/>
                  </a:lnTo>
                  <a:lnTo>
                    <a:pt x="22" y="70"/>
                  </a:lnTo>
                  <a:lnTo>
                    <a:pt x="22" y="71"/>
                  </a:lnTo>
                  <a:lnTo>
                    <a:pt x="22" y="74"/>
                  </a:lnTo>
                  <a:lnTo>
                    <a:pt x="23" y="77"/>
                  </a:lnTo>
                  <a:lnTo>
                    <a:pt x="23" y="78"/>
                  </a:lnTo>
                  <a:lnTo>
                    <a:pt x="26" y="81"/>
                  </a:lnTo>
                  <a:lnTo>
                    <a:pt x="27" y="83"/>
                  </a:lnTo>
                  <a:lnTo>
                    <a:pt x="30" y="84"/>
                  </a:lnTo>
                  <a:lnTo>
                    <a:pt x="32" y="84"/>
                  </a:lnTo>
                  <a:lnTo>
                    <a:pt x="35" y="86"/>
                  </a:lnTo>
                  <a:lnTo>
                    <a:pt x="39" y="84"/>
                  </a:lnTo>
                  <a:lnTo>
                    <a:pt x="42" y="84"/>
                  </a:lnTo>
                  <a:lnTo>
                    <a:pt x="44" y="83"/>
                  </a:lnTo>
                  <a:lnTo>
                    <a:pt x="48" y="81"/>
                  </a:lnTo>
                  <a:lnTo>
                    <a:pt x="51" y="80"/>
                  </a:lnTo>
                  <a:lnTo>
                    <a:pt x="52" y="78"/>
                  </a:lnTo>
                  <a:lnTo>
                    <a:pt x="55" y="75"/>
                  </a:lnTo>
                  <a:lnTo>
                    <a:pt x="56" y="74"/>
                  </a:lnTo>
                  <a:lnTo>
                    <a:pt x="57" y="70"/>
                  </a:lnTo>
                  <a:lnTo>
                    <a:pt x="57" y="67"/>
                  </a:lnTo>
                  <a:lnTo>
                    <a:pt x="59" y="61"/>
                  </a:lnTo>
                  <a:lnTo>
                    <a:pt x="59" y="55"/>
                  </a:lnTo>
                  <a:lnTo>
                    <a:pt x="59" y="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34" name="Freeform 78"/>
            <p:cNvSpPr>
              <a:spLocks/>
            </p:cNvSpPr>
            <p:nvPr/>
          </p:nvSpPr>
          <p:spPr bwMode="auto">
            <a:xfrm>
              <a:off x="1229" y="1865"/>
              <a:ext cx="23" cy="139"/>
            </a:xfrm>
            <a:custGeom>
              <a:avLst/>
              <a:gdLst>
                <a:gd name="T0" fmla="*/ 0 w 23"/>
                <a:gd name="T1" fmla="*/ 124 h 139"/>
                <a:gd name="T2" fmla="*/ 0 w 23"/>
                <a:gd name="T3" fmla="*/ 16 h 139"/>
                <a:gd name="T4" fmla="*/ 0 w 23"/>
                <a:gd name="T5" fmla="*/ 12 h 139"/>
                <a:gd name="T6" fmla="*/ 2 w 23"/>
                <a:gd name="T7" fmla="*/ 9 h 139"/>
                <a:gd name="T8" fmla="*/ 2 w 23"/>
                <a:gd name="T9" fmla="*/ 6 h 139"/>
                <a:gd name="T10" fmla="*/ 3 w 23"/>
                <a:gd name="T11" fmla="*/ 5 h 139"/>
                <a:gd name="T12" fmla="*/ 4 w 23"/>
                <a:gd name="T13" fmla="*/ 3 h 139"/>
                <a:gd name="T14" fmla="*/ 7 w 23"/>
                <a:gd name="T15" fmla="*/ 2 h 139"/>
                <a:gd name="T16" fmla="*/ 9 w 23"/>
                <a:gd name="T17" fmla="*/ 0 h 139"/>
                <a:gd name="T18" fmla="*/ 11 w 23"/>
                <a:gd name="T19" fmla="*/ 0 h 139"/>
                <a:gd name="T20" fmla="*/ 13 w 23"/>
                <a:gd name="T21" fmla="*/ 0 h 139"/>
                <a:gd name="T22" fmla="*/ 16 w 23"/>
                <a:gd name="T23" fmla="*/ 2 h 139"/>
                <a:gd name="T24" fmla="*/ 17 w 23"/>
                <a:gd name="T25" fmla="*/ 3 h 139"/>
                <a:gd name="T26" fmla="*/ 20 w 23"/>
                <a:gd name="T27" fmla="*/ 5 h 139"/>
                <a:gd name="T28" fmla="*/ 21 w 23"/>
                <a:gd name="T29" fmla="*/ 6 h 139"/>
                <a:gd name="T30" fmla="*/ 21 w 23"/>
                <a:gd name="T31" fmla="*/ 9 h 139"/>
                <a:gd name="T32" fmla="*/ 23 w 23"/>
                <a:gd name="T33" fmla="*/ 12 h 139"/>
                <a:gd name="T34" fmla="*/ 23 w 23"/>
                <a:gd name="T35" fmla="*/ 16 h 139"/>
                <a:gd name="T36" fmla="*/ 23 w 23"/>
                <a:gd name="T37" fmla="*/ 124 h 139"/>
                <a:gd name="T38" fmla="*/ 23 w 23"/>
                <a:gd name="T39" fmla="*/ 127 h 139"/>
                <a:gd name="T40" fmla="*/ 21 w 23"/>
                <a:gd name="T41" fmla="*/ 130 h 139"/>
                <a:gd name="T42" fmla="*/ 21 w 23"/>
                <a:gd name="T43" fmla="*/ 133 h 139"/>
                <a:gd name="T44" fmla="*/ 20 w 23"/>
                <a:gd name="T45" fmla="*/ 134 h 139"/>
                <a:gd name="T46" fmla="*/ 17 w 23"/>
                <a:gd name="T47" fmla="*/ 136 h 139"/>
                <a:gd name="T48" fmla="*/ 16 w 23"/>
                <a:gd name="T49" fmla="*/ 137 h 139"/>
                <a:gd name="T50" fmla="*/ 13 w 23"/>
                <a:gd name="T51" fmla="*/ 139 h 139"/>
                <a:gd name="T52" fmla="*/ 11 w 23"/>
                <a:gd name="T53" fmla="*/ 139 h 139"/>
                <a:gd name="T54" fmla="*/ 9 w 23"/>
                <a:gd name="T55" fmla="*/ 139 h 139"/>
                <a:gd name="T56" fmla="*/ 7 w 23"/>
                <a:gd name="T57" fmla="*/ 137 h 139"/>
                <a:gd name="T58" fmla="*/ 5 w 23"/>
                <a:gd name="T59" fmla="*/ 136 h 139"/>
                <a:gd name="T60" fmla="*/ 3 w 23"/>
                <a:gd name="T61" fmla="*/ 134 h 139"/>
                <a:gd name="T62" fmla="*/ 2 w 23"/>
                <a:gd name="T63" fmla="*/ 133 h 139"/>
                <a:gd name="T64" fmla="*/ 2 w 23"/>
                <a:gd name="T65" fmla="*/ 130 h 139"/>
                <a:gd name="T66" fmla="*/ 0 w 23"/>
                <a:gd name="T67" fmla="*/ 127 h 139"/>
                <a:gd name="T68" fmla="*/ 0 w 23"/>
                <a:gd name="T69" fmla="*/ 12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139">
                  <a:moveTo>
                    <a:pt x="0" y="124"/>
                  </a:moveTo>
                  <a:lnTo>
                    <a:pt x="0" y="16"/>
                  </a:lnTo>
                  <a:lnTo>
                    <a:pt x="0" y="12"/>
                  </a:lnTo>
                  <a:lnTo>
                    <a:pt x="2" y="9"/>
                  </a:lnTo>
                  <a:lnTo>
                    <a:pt x="2" y="6"/>
                  </a:lnTo>
                  <a:lnTo>
                    <a:pt x="3" y="5"/>
                  </a:lnTo>
                  <a:lnTo>
                    <a:pt x="4" y="3"/>
                  </a:lnTo>
                  <a:lnTo>
                    <a:pt x="7" y="2"/>
                  </a:lnTo>
                  <a:lnTo>
                    <a:pt x="9" y="0"/>
                  </a:lnTo>
                  <a:lnTo>
                    <a:pt x="11" y="0"/>
                  </a:lnTo>
                  <a:lnTo>
                    <a:pt x="13" y="0"/>
                  </a:lnTo>
                  <a:lnTo>
                    <a:pt x="16" y="2"/>
                  </a:lnTo>
                  <a:lnTo>
                    <a:pt x="17" y="3"/>
                  </a:lnTo>
                  <a:lnTo>
                    <a:pt x="20" y="5"/>
                  </a:lnTo>
                  <a:lnTo>
                    <a:pt x="21" y="6"/>
                  </a:lnTo>
                  <a:lnTo>
                    <a:pt x="21" y="9"/>
                  </a:lnTo>
                  <a:lnTo>
                    <a:pt x="23" y="12"/>
                  </a:lnTo>
                  <a:lnTo>
                    <a:pt x="23" y="16"/>
                  </a:lnTo>
                  <a:lnTo>
                    <a:pt x="23" y="124"/>
                  </a:lnTo>
                  <a:lnTo>
                    <a:pt x="23" y="127"/>
                  </a:lnTo>
                  <a:lnTo>
                    <a:pt x="21" y="130"/>
                  </a:lnTo>
                  <a:lnTo>
                    <a:pt x="21" y="133"/>
                  </a:lnTo>
                  <a:lnTo>
                    <a:pt x="20" y="134"/>
                  </a:lnTo>
                  <a:lnTo>
                    <a:pt x="17" y="136"/>
                  </a:lnTo>
                  <a:lnTo>
                    <a:pt x="16" y="137"/>
                  </a:lnTo>
                  <a:lnTo>
                    <a:pt x="13" y="139"/>
                  </a:lnTo>
                  <a:lnTo>
                    <a:pt x="11" y="139"/>
                  </a:lnTo>
                  <a:lnTo>
                    <a:pt x="9" y="139"/>
                  </a:lnTo>
                  <a:lnTo>
                    <a:pt x="7" y="137"/>
                  </a:lnTo>
                  <a:lnTo>
                    <a:pt x="5" y="136"/>
                  </a:lnTo>
                  <a:lnTo>
                    <a:pt x="3" y="134"/>
                  </a:lnTo>
                  <a:lnTo>
                    <a:pt x="2" y="133"/>
                  </a:lnTo>
                  <a:lnTo>
                    <a:pt x="2" y="130"/>
                  </a:lnTo>
                  <a:lnTo>
                    <a:pt x="0" y="127"/>
                  </a:lnTo>
                  <a:lnTo>
                    <a:pt x="0" y="1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35" name="Freeform 79"/>
            <p:cNvSpPr>
              <a:spLocks noEditPoints="1"/>
            </p:cNvSpPr>
            <p:nvPr/>
          </p:nvSpPr>
          <p:spPr bwMode="auto">
            <a:xfrm>
              <a:off x="1271" y="1903"/>
              <a:ext cx="84" cy="101"/>
            </a:xfrm>
            <a:custGeom>
              <a:avLst/>
              <a:gdLst>
                <a:gd name="T0" fmla="*/ 22 w 84"/>
                <a:gd name="T1" fmla="*/ 57 h 101"/>
                <a:gd name="T2" fmla="*/ 24 w 84"/>
                <a:gd name="T3" fmla="*/ 64 h 101"/>
                <a:gd name="T4" fmla="*/ 26 w 84"/>
                <a:gd name="T5" fmla="*/ 71 h 101"/>
                <a:gd name="T6" fmla="*/ 29 w 84"/>
                <a:gd name="T7" fmla="*/ 77 h 101"/>
                <a:gd name="T8" fmla="*/ 34 w 84"/>
                <a:gd name="T9" fmla="*/ 82 h 101"/>
                <a:gd name="T10" fmla="*/ 40 w 84"/>
                <a:gd name="T11" fmla="*/ 83 h 101"/>
                <a:gd name="T12" fmla="*/ 45 w 84"/>
                <a:gd name="T13" fmla="*/ 85 h 101"/>
                <a:gd name="T14" fmla="*/ 51 w 84"/>
                <a:gd name="T15" fmla="*/ 83 h 101"/>
                <a:gd name="T16" fmla="*/ 58 w 84"/>
                <a:gd name="T17" fmla="*/ 80 h 101"/>
                <a:gd name="T18" fmla="*/ 71 w 84"/>
                <a:gd name="T19" fmla="*/ 69 h 101"/>
                <a:gd name="T20" fmla="*/ 75 w 84"/>
                <a:gd name="T21" fmla="*/ 67 h 101"/>
                <a:gd name="T22" fmla="*/ 79 w 84"/>
                <a:gd name="T23" fmla="*/ 67 h 101"/>
                <a:gd name="T24" fmla="*/ 81 w 84"/>
                <a:gd name="T25" fmla="*/ 69 h 101"/>
                <a:gd name="T26" fmla="*/ 83 w 84"/>
                <a:gd name="T27" fmla="*/ 71 h 101"/>
                <a:gd name="T28" fmla="*/ 83 w 84"/>
                <a:gd name="T29" fmla="*/ 74 h 101"/>
                <a:gd name="T30" fmla="*/ 81 w 84"/>
                <a:gd name="T31" fmla="*/ 80 h 101"/>
                <a:gd name="T32" fmla="*/ 78 w 84"/>
                <a:gd name="T33" fmla="*/ 87 h 101"/>
                <a:gd name="T34" fmla="*/ 68 w 84"/>
                <a:gd name="T35" fmla="*/ 95 h 101"/>
                <a:gd name="T36" fmla="*/ 62 w 84"/>
                <a:gd name="T37" fmla="*/ 98 h 101"/>
                <a:gd name="T38" fmla="*/ 54 w 84"/>
                <a:gd name="T39" fmla="*/ 101 h 101"/>
                <a:gd name="T40" fmla="*/ 45 w 84"/>
                <a:gd name="T41" fmla="*/ 101 h 101"/>
                <a:gd name="T42" fmla="*/ 36 w 84"/>
                <a:gd name="T43" fmla="*/ 101 h 101"/>
                <a:gd name="T44" fmla="*/ 26 w 84"/>
                <a:gd name="T45" fmla="*/ 98 h 101"/>
                <a:gd name="T46" fmla="*/ 19 w 84"/>
                <a:gd name="T47" fmla="*/ 93 h 101"/>
                <a:gd name="T48" fmla="*/ 12 w 84"/>
                <a:gd name="T49" fmla="*/ 87 h 101"/>
                <a:gd name="T50" fmla="*/ 7 w 84"/>
                <a:gd name="T51" fmla="*/ 80 h 101"/>
                <a:gd name="T52" fmla="*/ 3 w 84"/>
                <a:gd name="T53" fmla="*/ 71 h 101"/>
                <a:gd name="T54" fmla="*/ 0 w 84"/>
                <a:gd name="T55" fmla="*/ 61 h 101"/>
                <a:gd name="T56" fmla="*/ 0 w 84"/>
                <a:gd name="T57" fmla="*/ 50 h 101"/>
                <a:gd name="T58" fmla="*/ 0 w 84"/>
                <a:gd name="T59" fmla="*/ 39 h 101"/>
                <a:gd name="T60" fmla="*/ 3 w 84"/>
                <a:gd name="T61" fmla="*/ 29 h 101"/>
                <a:gd name="T62" fmla="*/ 7 w 84"/>
                <a:gd name="T63" fmla="*/ 21 h 101"/>
                <a:gd name="T64" fmla="*/ 12 w 84"/>
                <a:gd name="T65" fmla="*/ 13 h 101"/>
                <a:gd name="T66" fmla="*/ 17 w 84"/>
                <a:gd name="T67" fmla="*/ 7 h 101"/>
                <a:gd name="T68" fmla="*/ 25 w 84"/>
                <a:gd name="T69" fmla="*/ 3 h 101"/>
                <a:gd name="T70" fmla="*/ 34 w 84"/>
                <a:gd name="T71" fmla="*/ 0 h 101"/>
                <a:gd name="T72" fmla="*/ 43 w 84"/>
                <a:gd name="T73" fmla="*/ 0 h 101"/>
                <a:gd name="T74" fmla="*/ 55 w 84"/>
                <a:gd name="T75" fmla="*/ 2 h 101"/>
                <a:gd name="T76" fmla="*/ 66 w 84"/>
                <a:gd name="T77" fmla="*/ 6 h 101"/>
                <a:gd name="T78" fmla="*/ 74 w 84"/>
                <a:gd name="T79" fmla="*/ 13 h 101"/>
                <a:gd name="T80" fmla="*/ 80 w 84"/>
                <a:gd name="T81" fmla="*/ 22 h 101"/>
                <a:gd name="T82" fmla="*/ 83 w 84"/>
                <a:gd name="T83" fmla="*/ 32 h 101"/>
                <a:gd name="T84" fmla="*/ 84 w 84"/>
                <a:gd name="T85" fmla="*/ 41 h 101"/>
                <a:gd name="T86" fmla="*/ 83 w 84"/>
                <a:gd name="T87" fmla="*/ 50 h 101"/>
                <a:gd name="T88" fmla="*/ 80 w 84"/>
                <a:gd name="T89" fmla="*/ 54 h 101"/>
                <a:gd name="T90" fmla="*/ 74 w 84"/>
                <a:gd name="T91" fmla="*/ 55 h 101"/>
                <a:gd name="T92" fmla="*/ 66 w 84"/>
                <a:gd name="T93" fmla="*/ 57 h 101"/>
                <a:gd name="T94" fmla="*/ 63 w 84"/>
                <a:gd name="T95" fmla="*/ 42 h 101"/>
                <a:gd name="T96" fmla="*/ 60 w 84"/>
                <a:gd name="T97" fmla="*/ 31 h 101"/>
                <a:gd name="T98" fmla="*/ 57 w 84"/>
                <a:gd name="T99" fmla="*/ 23 h 101"/>
                <a:gd name="T100" fmla="*/ 50 w 84"/>
                <a:gd name="T101" fmla="*/ 19 h 101"/>
                <a:gd name="T102" fmla="*/ 43 w 84"/>
                <a:gd name="T103" fmla="*/ 18 h 101"/>
                <a:gd name="T104" fmla="*/ 36 w 84"/>
                <a:gd name="T105" fmla="*/ 19 h 101"/>
                <a:gd name="T106" fmla="*/ 29 w 84"/>
                <a:gd name="T107" fmla="*/ 23 h 101"/>
                <a:gd name="T108" fmla="*/ 25 w 84"/>
                <a:gd name="T109" fmla="*/ 31 h 101"/>
                <a:gd name="T110" fmla="*/ 22 w 84"/>
                <a:gd name="T111"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101">
                  <a:moveTo>
                    <a:pt x="66" y="57"/>
                  </a:moveTo>
                  <a:lnTo>
                    <a:pt x="22" y="57"/>
                  </a:lnTo>
                  <a:lnTo>
                    <a:pt x="22" y="61"/>
                  </a:lnTo>
                  <a:lnTo>
                    <a:pt x="24" y="64"/>
                  </a:lnTo>
                  <a:lnTo>
                    <a:pt x="24" y="69"/>
                  </a:lnTo>
                  <a:lnTo>
                    <a:pt x="26" y="71"/>
                  </a:lnTo>
                  <a:lnTo>
                    <a:pt x="28" y="74"/>
                  </a:lnTo>
                  <a:lnTo>
                    <a:pt x="29" y="77"/>
                  </a:lnTo>
                  <a:lnTo>
                    <a:pt x="32" y="79"/>
                  </a:lnTo>
                  <a:lnTo>
                    <a:pt x="34" y="82"/>
                  </a:lnTo>
                  <a:lnTo>
                    <a:pt x="37" y="83"/>
                  </a:lnTo>
                  <a:lnTo>
                    <a:pt x="40" y="83"/>
                  </a:lnTo>
                  <a:lnTo>
                    <a:pt x="42" y="85"/>
                  </a:lnTo>
                  <a:lnTo>
                    <a:pt x="45" y="85"/>
                  </a:lnTo>
                  <a:lnTo>
                    <a:pt x="49" y="85"/>
                  </a:lnTo>
                  <a:lnTo>
                    <a:pt x="51" y="83"/>
                  </a:lnTo>
                  <a:lnTo>
                    <a:pt x="55" y="82"/>
                  </a:lnTo>
                  <a:lnTo>
                    <a:pt x="58" y="80"/>
                  </a:lnTo>
                  <a:lnTo>
                    <a:pt x="64" y="76"/>
                  </a:lnTo>
                  <a:lnTo>
                    <a:pt x="71" y="69"/>
                  </a:lnTo>
                  <a:lnTo>
                    <a:pt x="72" y="67"/>
                  </a:lnTo>
                  <a:lnTo>
                    <a:pt x="75" y="67"/>
                  </a:lnTo>
                  <a:lnTo>
                    <a:pt x="78" y="67"/>
                  </a:lnTo>
                  <a:lnTo>
                    <a:pt x="79" y="67"/>
                  </a:lnTo>
                  <a:lnTo>
                    <a:pt x="80" y="69"/>
                  </a:lnTo>
                  <a:lnTo>
                    <a:pt x="81" y="69"/>
                  </a:lnTo>
                  <a:lnTo>
                    <a:pt x="81" y="70"/>
                  </a:lnTo>
                  <a:lnTo>
                    <a:pt x="83" y="71"/>
                  </a:lnTo>
                  <a:lnTo>
                    <a:pt x="83" y="73"/>
                  </a:lnTo>
                  <a:lnTo>
                    <a:pt x="83" y="74"/>
                  </a:lnTo>
                  <a:lnTo>
                    <a:pt x="83" y="79"/>
                  </a:lnTo>
                  <a:lnTo>
                    <a:pt x="81" y="80"/>
                  </a:lnTo>
                  <a:lnTo>
                    <a:pt x="80" y="83"/>
                  </a:lnTo>
                  <a:lnTo>
                    <a:pt x="78" y="87"/>
                  </a:lnTo>
                  <a:lnTo>
                    <a:pt x="74" y="92"/>
                  </a:lnTo>
                  <a:lnTo>
                    <a:pt x="68" y="95"/>
                  </a:lnTo>
                  <a:lnTo>
                    <a:pt x="66" y="96"/>
                  </a:lnTo>
                  <a:lnTo>
                    <a:pt x="62" y="98"/>
                  </a:lnTo>
                  <a:lnTo>
                    <a:pt x="58" y="99"/>
                  </a:lnTo>
                  <a:lnTo>
                    <a:pt x="54" y="101"/>
                  </a:lnTo>
                  <a:lnTo>
                    <a:pt x="50" y="101"/>
                  </a:lnTo>
                  <a:lnTo>
                    <a:pt x="45" y="101"/>
                  </a:lnTo>
                  <a:lnTo>
                    <a:pt x="40" y="101"/>
                  </a:lnTo>
                  <a:lnTo>
                    <a:pt x="36" y="101"/>
                  </a:lnTo>
                  <a:lnTo>
                    <a:pt x="30" y="99"/>
                  </a:lnTo>
                  <a:lnTo>
                    <a:pt x="26" y="98"/>
                  </a:lnTo>
                  <a:lnTo>
                    <a:pt x="22" y="96"/>
                  </a:lnTo>
                  <a:lnTo>
                    <a:pt x="19" y="93"/>
                  </a:lnTo>
                  <a:lnTo>
                    <a:pt x="15" y="90"/>
                  </a:lnTo>
                  <a:lnTo>
                    <a:pt x="12" y="87"/>
                  </a:lnTo>
                  <a:lnTo>
                    <a:pt x="9" y="83"/>
                  </a:lnTo>
                  <a:lnTo>
                    <a:pt x="7" y="80"/>
                  </a:lnTo>
                  <a:lnTo>
                    <a:pt x="5" y="76"/>
                  </a:lnTo>
                  <a:lnTo>
                    <a:pt x="3" y="71"/>
                  </a:lnTo>
                  <a:lnTo>
                    <a:pt x="2" y="67"/>
                  </a:lnTo>
                  <a:lnTo>
                    <a:pt x="0" y="61"/>
                  </a:lnTo>
                  <a:lnTo>
                    <a:pt x="0" y="55"/>
                  </a:lnTo>
                  <a:lnTo>
                    <a:pt x="0" y="50"/>
                  </a:lnTo>
                  <a:lnTo>
                    <a:pt x="0" y="45"/>
                  </a:lnTo>
                  <a:lnTo>
                    <a:pt x="0" y="39"/>
                  </a:lnTo>
                  <a:lnTo>
                    <a:pt x="2" y="35"/>
                  </a:lnTo>
                  <a:lnTo>
                    <a:pt x="3" y="29"/>
                  </a:lnTo>
                  <a:lnTo>
                    <a:pt x="4" y="25"/>
                  </a:lnTo>
                  <a:lnTo>
                    <a:pt x="7" y="21"/>
                  </a:lnTo>
                  <a:lnTo>
                    <a:pt x="9" y="18"/>
                  </a:lnTo>
                  <a:lnTo>
                    <a:pt x="12" y="13"/>
                  </a:lnTo>
                  <a:lnTo>
                    <a:pt x="15" y="10"/>
                  </a:lnTo>
                  <a:lnTo>
                    <a:pt x="17" y="7"/>
                  </a:lnTo>
                  <a:lnTo>
                    <a:pt x="21" y="6"/>
                  </a:lnTo>
                  <a:lnTo>
                    <a:pt x="25" y="3"/>
                  </a:lnTo>
                  <a:lnTo>
                    <a:pt x="29" y="2"/>
                  </a:lnTo>
                  <a:lnTo>
                    <a:pt x="34" y="0"/>
                  </a:lnTo>
                  <a:lnTo>
                    <a:pt x="38" y="0"/>
                  </a:lnTo>
                  <a:lnTo>
                    <a:pt x="43" y="0"/>
                  </a:lnTo>
                  <a:lnTo>
                    <a:pt x="50" y="0"/>
                  </a:lnTo>
                  <a:lnTo>
                    <a:pt x="55" y="2"/>
                  </a:lnTo>
                  <a:lnTo>
                    <a:pt x="60" y="3"/>
                  </a:lnTo>
                  <a:lnTo>
                    <a:pt x="66" y="6"/>
                  </a:lnTo>
                  <a:lnTo>
                    <a:pt x="70" y="9"/>
                  </a:lnTo>
                  <a:lnTo>
                    <a:pt x="74" y="13"/>
                  </a:lnTo>
                  <a:lnTo>
                    <a:pt x="78" y="18"/>
                  </a:lnTo>
                  <a:lnTo>
                    <a:pt x="80" y="22"/>
                  </a:lnTo>
                  <a:lnTo>
                    <a:pt x="81" y="26"/>
                  </a:lnTo>
                  <a:lnTo>
                    <a:pt x="83" y="32"/>
                  </a:lnTo>
                  <a:lnTo>
                    <a:pt x="84" y="37"/>
                  </a:lnTo>
                  <a:lnTo>
                    <a:pt x="84" y="41"/>
                  </a:lnTo>
                  <a:lnTo>
                    <a:pt x="84" y="45"/>
                  </a:lnTo>
                  <a:lnTo>
                    <a:pt x="83" y="50"/>
                  </a:lnTo>
                  <a:lnTo>
                    <a:pt x="81" y="53"/>
                  </a:lnTo>
                  <a:lnTo>
                    <a:pt x="80" y="54"/>
                  </a:lnTo>
                  <a:lnTo>
                    <a:pt x="78" y="55"/>
                  </a:lnTo>
                  <a:lnTo>
                    <a:pt x="74" y="55"/>
                  </a:lnTo>
                  <a:lnTo>
                    <a:pt x="70" y="57"/>
                  </a:lnTo>
                  <a:lnTo>
                    <a:pt x="66" y="57"/>
                  </a:lnTo>
                  <a:close/>
                  <a:moveTo>
                    <a:pt x="22" y="42"/>
                  </a:moveTo>
                  <a:lnTo>
                    <a:pt x="63" y="42"/>
                  </a:lnTo>
                  <a:lnTo>
                    <a:pt x="62" y="37"/>
                  </a:lnTo>
                  <a:lnTo>
                    <a:pt x="60" y="31"/>
                  </a:lnTo>
                  <a:lnTo>
                    <a:pt x="59" y="26"/>
                  </a:lnTo>
                  <a:lnTo>
                    <a:pt x="57" y="23"/>
                  </a:lnTo>
                  <a:lnTo>
                    <a:pt x="54" y="21"/>
                  </a:lnTo>
                  <a:lnTo>
                    <a:pt x="50" y="19"/>
                  </a:lnTo>
                  <a:lnTo>
                    <a:pt x="47" y="18"/>
                  </a:lnTo>
                  <a:lnTo>
                    <a:pt x="43" y="18"/>
                  </a:lnTo>
                  <a:lnTo>
                    <a:pt x="40" y="18"/>
                  </a:lnTo>
                  <a:lnTo>
                    <a:pt x="36" y="19"/>
                  </a:lnTo>
                  <a:lnTo>
                    <a:pt x="32" y="21"/>
                  </a:lnTo>
                  <a:lnTo>
                    <a:pt x="29" y="23"/>
                  </a:lnTo>
                  <a:lnTo>
                    <a:pt x="26" y="28"/>
                  </a:lnTo>
                  <a:lnTo>
                    <a:pt x="25" y="31"/>
                  </a:lnTo>
                  <a:lnTo>
                    <a:pt x="24" y="37"/>
                  </a:lnTo>
                  <a:lnTo>
                    <a:pt x="22" y="4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336" name="Freeform 80"/>
            <p:cNvSpPr>
              <a:spLocks/>
            </p:cNvSpPr>
            <p:nvPr/>
          </p:nvSpPr>
          <p:spPr bwMode="auto">
            <a:xfrm>
              <a:off x="1370" y="1903"/>
              <a:ext cx="76" cy="101"/>
            </a:xfrm>
            <a:custGeom>
              <a:avLst/>
              <a:gdLst>
                <a:gd name="T0" fmla="*/ 74 w 76"/>
                <a:gd name="T1" fmla="*/ 77 h 101"/>
                <a:gd name="T2" fmla="*/ 69 w 76"/>
                <a:gd name="T3" fmla="*/ 89 h 101"/>
                <a:gd name="T4" fmla="*/ 59 w 76"/>
                <a:gd name="T5" fmla="*/ 98 h 101"/>
                <a:gd name="T6" fmla="*/ 43 w 76"/>
                <a:gd name="T7" fmla="*/ 101 h 101"/>
                <a:gd name="T8" fmla="*/ 26 w 76"/>
                <a:gd name="T9" fmla="*/ 101 h 101"/>
                <a:gd name="T10" fmla="*/ 13 w 76"/>
                <a:gd name="T11" fmla="*/ 95 h 101"/>
                <a:gd name="T12" fmla="*/ 3 w 76"/>
                <a:gd name="T13" fmla="*/ 86 h 101"/>
                <a:gd name="T14" fmla="*/ 0 w 76"/>
                <a:gd name="T15" fmla="*/ 77 h 101"/>
                <a:gd name="T16" fmla="*/ 1 w 76"/>
                <a:gd name="T17" fmla="*/ 70 h 101"/>
                <a:gd name="T18" fmla="*/ 3 w 76"/>
                <a:gd name="T19" fmla="*/ 66 h 101"/>
                <a:gd name="T20" fmla="*/ 9 w 76"/>
                <a:gd name="T21" fmla="*/ 64 h 101"/>
                <a:gd name="T22" fmla="*/ 13 w 76"/>
                <a:gd name="T23" fmla="*/ 66 h 101"/>
                <a:gd name="T24" fmla="*/ 18 w 76"/>
                <a:gd name="T25" fmla="*/ 71 h 101"/>
                <a:gd name="T26" fmla="*/ 23 w 76"/>
                <a:gd name="T27" fmla="*/ 80 h 101"/>
                <a:gd name="T28" fmla="*/ 32 w 76"/>
                <a:gd name="T29" fmla="*/ 85 h 101"/>
                <a:gd name="T30" fmla="*/ 43 w 76"/>
                <a:gd name="T31" fmla="*/ 85 h 101"/>
                <a:gd name="T32" fmla="*/ 49 w 76"/>
                <a:gd name="T33" fmla="*/ 82 h 101"/>
                <a:gd name="T34" fmla="*/ 55 w 76"/>
                <a:gd name="T35" fmla="*/ 76 h 101"/>
                <a:gd name="T36" fmla="*/ 53 w 76"/>
                <a:gd name="T37" fmla="*/ 69 h 101"/>
                <a:gd name="T38" fmla="*/ 44 w 76"/>
                <a:gd name="T39" fmla="*/ 61 h 101"/>
                <a:gd name="T40" fmla="*/ 24 w 76"/>
                <a:gd name="T41" fmla="*/ 55 h 101"/>
                <a:gd name="T42" fmla="*/ 10 w 76"/>
                <a:gd name="T43" fmla="*/ 48 h 101"/>
                <a:gd name="T44" fmla="*/ 3 w 76"/>
                <a:gd name="T45" fmla="*/ 39 h 101"/>
                <a:gd name="T46" fmla="*/ 1 w 76"/>
                <a:gd name="T47" fmla="*/ 29 h 101"/>
                <a:gd name="T48" fmla="*/ 3 w 76"/>
                <a:gd name="T49" fmla="*/ 18 h 101"/>
                <a:gd name="T50" fmla="*/ 10 w 76"/>
                <a:gd name="T51" fmla="*/ 9 h 101"/>
                <a:gd name="T52" fmla="*/ 20 w 76"/>
                <a:gd name="T53" fmla="*/ 3 h 101"/>
                <a:gd name="T54" fmla="*/ 35 w 76"/>
                <a:gd name="T55" fmla="*/ 0 h 101"/>
                <a:gd name="T56" fmla="*/ 47 w 76"/>
                <a:gd name="T57" fmla="*/ 2 h 101"/>
                <a:gd name="T58" fmla="*/ 62 w 76"/>
                <a:gd name="T59" fmla="*/ 7 h 101"/>
                <a:gd name="T60" fmla="*/ 70 w 76"/>
                <a:gd name="T61" fmla="*/ 18 h 101"/>
                <a:gd name="T62" fmla="*/ 72 w 76"/>
                <a:gd name="T63" fmla="*/ 25 h 101"/>
                <a:gd name="T64" fmla="*/ 69 w 76"/>
                <a:gd name="T65" fmla="*/ 31 h 101"/>
                <a:gd name="T66" fmla="*/ 64 w 76"/>
                <a:gd name="T67" fmla="*/ 32 h 101"/>
                <a:gd name="T68" fmla="*/ 57 w 76"/>
                <a:gd name="T69" fmla="*/ 32 h 101"/>
                <a:gd name="T70" fmla="*/ 51 w 76"/>
                <a:gd name="T71" fmla="*/ 23 h 101"/>
                <a:gd name="T72" fmla="*/ 43 w 76"/>
                <a:gd name="T73" fmla="*/ 18 h 101"/>
                <a:gd name="T74" fmla="*/ 35 w 76"/>
                <a:gd name="T75" fmla="*/ 16 h 101"/>
                <a:gd name="T76" fmla="*/ 27 w 76"/>
                <a:gd name="T77" fmla="*/ 18 h 101"/>
                <a:gd name="T78" fmla="*/ 22 w 76"/>
                <a:gd name="T79" fmla="*/ 22 h 101"/>
                <a:gd name="T80" fmla="*/ 22 w 76"/>
                <a:gd name="T81" fmla="*/ 28 h 101"/>
                <a:gd name="T82" fmla="*/ 24 w 76"/>
                <a:gd name="T83" fmla="*/ 32 h 101"/>
                <a:gd name="T84" fmla="*/ 45 w 76"/>
                <a:gd name="T85" fmla="*/ 41 h 101"/>
                <a:gd name="T86" fmla="*/ 62 w 76"/>
                <a:gd name="T87" fmla="*/ 47 h 101"/>
                <a:gd name="T88" fmla="*/ 70 w 76"/>
                <a:gd name="T89" fmla="*/ 54 h 101"/>
                <a:gd name="T90" fmla="*/ 76 w 76"/>
                <a:gd name="T91" fmla="*/ 6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01">
                  <a:moveTo>
                    <a:pt x="76" y="69"/>
                  </a:moveTo>
                  <a:lnTo>
                    <a:pt x="76" y="73"/>
                  </a:lnTo>
                  <a:lnTo>
                    <a:pt x="74" y="77"/>
                  </a:lnTo>
                  <a:lnTo>
                    <a:pt x="73" y="82"/>
                  </a:lnTo>
                  <a:lnTo>
                    <a:pt x="72" y="86"/>
                  </a:lnTo>
                  <a:lnTo>
                    <a:pt x="69" y="89"/>
                  </a:lnTo>
                  <a:lnTo>
                    <a:pt x="66" y="92"/>
                  </a:lnTo>
                  <a:lnTo>
                    <a:pt x="62" y="95"/>
                  </a:lnTo>
                  <a:lnTo>
                    <a:pt x="59" y="98"/>
                  </a:lnTo>
                  <a:lnTo>
                    <a:pt x="53" y="99"/>
                  </a:lnTo>
                  <a:lnTo>
                    <a:pt x="48" y="101"/>
                  </a:lnTo>
                  <a:lnTo>
                    <a:pt x="43" y="101"/>
                  </a:lnTo>
                  <a:lnTo>
                    <a:pt x="38" y="101"/>
                  </a:lnTo>
                  <a:lnTo>
                    <a:pt x="31" y="101"/>
                  </a:lnTo>
                  <a:lnTo>
                    <a:pt x="26" y="101"/>
                  </a:lnTo>
                  <a:lnTo>
                    <a:pt x="20" y="99"/>
                  </a:lnTo>
                  <a:lnTo>
                    <a:pt x="17" y="96"/>
                  </a:lnTo>
                  <a:lnTo>
                    <a:pt x="13" y="95"/>
                  </a:lnTo>
                  <a:lnTo>
                    <a:pt x="9" y="92"/>
                  </a:lnTo>
                  <a:lnTo>
                    <a:pt x="6" y="89"/>
                  </a:lnTo>
                  <a:lnTo>
                    <a:pt x="3" y="86"/>
                  </a:lnTo>
                  <a:lnTo>
                    <a:pt x="2" y="83"/>
                  </a:lnTo>
                  <a:lnTo>
                    <a:pt x="1" y="80"/>
                  </a:lnTo>
                  <a:lnTo>
                    <a:pt x="0" y="77"/>
                  </a:lnTo>
                  <a:lnTo>
                    <a:pt x="0" y="74"/>
                  </a:lnTo>
                  <a:lnTo>
                    <a:pt x="0" y="73"/>
                  </a:lnTo>
                  <a:lnTo>
                    <a:pt x="1" y="70"/>
                  </a:lnTo>
                  <a:lnTo>
                    <a:pt x="1" y="69"/>
                  </a:lnTo>
                  <a:lnTo>
                    <a:pt x="2" y="67"/>
                  </a:lnTo>
                  <a:lnTo>
                    <a:pt x="3" y="66"/>
                  </a:lnTo>
                  <a:lnTo>
                    <a:pt x="5" y="66"/>
                  </a:lnTo>
                  <a:lnTo>
                    <a:pt x="7" y="64"/>
                  </a:lnTo>
                  <a:lnTo>
                    <a:pt x="9" y="64"/>
                  </a:lnTo>
                  <a:lnTo>
                    <a:pt x="10" y="64"/>
                  </a:lnTo>
                  <a:lnTo>
                    <a:pt x="11" y="66"/>
                  </a:lnTo>
                  <a:lnTo>
                    <a:pt x="13" y="66"/>
                  </a:lnTo>
                  <a:lnTo>
                    <a:pt x="14" y="66"/>
                  </a:lnTo>
                  <a:lnTo>
                    <a:pt x="17" y="69"/>
                  </a:lnTo>
                  <a:lnTo>
                    <a:pt x="18" y="71"/>
                  </a:lnTo>
                  <a:lnTo>
                    <a:pt x="19" y="74"/>
                  </a:lnTo>
                  <a:lnTo>
                    <a:pt x="22" y="77"/>
                  </a:lnTo>
                  <a:lnTo>
                    <a:pt x="23" y="80"/>
                  </a:lnTo>
                  <a:lnTo>
                    <a:pt x="26" y="82"/>
                  </a:lnTo>
                  <a:lnTo>
                    <a:pt x="28" y="83"/>
                  </a:lnTo>
                  <a:lnTo>
                    <a:pt x="32" y="85"/>
                  </a:lnTo>
                  <a:lnTo>
                    <a:pt x="35" y="85"/>
                  </a:lnTo>
                  <a:lnTo>
                    <a:pt x="39" y="85"/>
                  </a:lnTo>
                  <a:lnTo>
                    <a:pt x="43" y="85"/>
                  </a:lnTo>
                  <a:lnTo>
                    <a:pt x="45" y="85"/>
                  </a:lnTo>
                  <a:lnTo>
                    <a:pt x="48" y="83"/>
                  </a:lnTo>
                  <a:lnTo>
                    <a:pt x="49" y="82"/>
                  </a:lnTo>
                  <a:lnTo>
                    <a:pt x="52" y="80"/>
                  </a:lnTo>
                  <a:lnTo>
                    <a:pt x="53" y="77"/>
                  </a:lnTo>
                  <a:lnTo>
                    <a:pt x="55" y="76"/>
                  </a:lnTo>
                  <a:lnTo>
                    <a:pt x="55" y="74"/>
                  </a:lnTo>
                  <a:lnTo>
                    <a:pt x="55" y="71"/>
                  </a:lnTo>
                  <a:lnTo>
                    <a:pt x="53" y="69"/>
                  </a:lnTo>
                  <a:lnTo>
                    <a:pt x="52" y="66"/>
                  </a:lnTo>
                  <a:lnTo>
                    <a:pt x="49" y="64"/>
                  </a:lnTo>
                  <a:lnTo>
                    <a:pt x="44" y="61"/>
                  </a:lnTo>
                  <a:lnTo>
                    <a:pt x="40" y="60"/>
                  </a:lnTo>
                  <a:lnTo>
                    <a:pt x="35" y="58"/>
                  </a:lnTo>
                  <a:lnTo>
                    <a:pt x="24" y="55"/>
                  </a:lnTo>
                  <a:lnTo>
                    <a:pt x="17" y="53"/>
                  </a:lnTo>
                  <a:lnTo>
                    <a:pt x="13" y="50"/>
                  </a:lnTo>
                  <a:lnTo>
                    <a:pt x="10" y="48"/>
                  </a:lnTo>
                  <a:lnTo>
                    <a:pt x="7" y="45"/>
                  </a:lnTo>
                  <a:lnTo>
                    <a:pt x="5" y="42"/>
                  </a:lnTo>
                  <a:lnTo>
                    <a:pt x="3" y="39"/>
                  </a:lnTo>
                  <a:lnTo>
                    <a:pt x="2" y="37"/>
                  </a:lnTo>
                  <a:lnTo>
                    <a:pt x="1" y="34"/>
                  </a:lnTo>
                  <a:lnTo>
                    <a:pt x="1" y="29"/>
                  </a:lnTo>
                  <a:lnTo>
                    <a:pt x="1" y="25"/>
                  </a:lnTo>
                  <a:lnTo>
                    <a:pt x="2" y="22"/>
                  </a:lnTo>
                  <a:lnTo>
                    <a:pt x="3" y="18"/>
                  </a:lnTo>
                  <a:lnTo>
                    <a:pt x="5" y="15"/>
                  </a:lnTo>
                  <a:lnTo>
                    <a:pt x="7" y="12"/>
                  </a:lnTo>
                  <a:lnTo>
                    <a:pt x="10" y="9"/>
                  </a:lnTo>
                  <a:lnTo>
                    <a:pt x="13" y="6"/>
                  </a:lnTo>
                  <a:lnTo>
                    <a:pt x="17" y="5"/>
                  </a:lnTo>
                  <a:lnTo>
                    <a:pt x="20" y="3"/>
                  </a:lnTo>
                  <a:lnTo>
                    <a:pt x="24" y="2"/>
                  </a:lnTo>
                  <a:lnTo>
                    <a:pt x="30" y="0"/>
                  </a:lnTo>
                  <a:lnTo>
                    <a:pt x="35" y="0"/>
                  </a:lnTo>
                  <a:lnTo>
                    <a:pt x="39" y="0"/>
                  </a:lnTo>
                  <a:lnTo>
                    <a:pt x="43" y="0"/>
                  </a:lnTo>
                  <a:lnTo>
                    <a:pt x="47" y="2"/>
                  </a:lnTo>
                  <a:lnTo>
                    <a:pt x="51" y="2"/>
                  </a:lnTo>
                  <a:lnTo>
                    <a:pt x="57" y="5"/>
                  </a:lnTo>
                  <a:lnTo>
                    <a:pt x="62" y="7"/>
                  </a:lnTo>
                  <a:lnTo>
                    <a:pt x="66" y="12"/>
                  </a:lnTo>
                  <a:lnTo>
                    <a:pt x="69" y="15"/>
                  </a:lnTo>
                  <a:lnTo>
                    <a:pt x="70" y="18"/>
                  </a:lnTo>
                  <a:lnTo>
                    <a:pt x="72" y="19"/>
                  </a:lnTo>
                  <a:lnTo>
                    <a:pt x="72" y="23"/>
                  </a:lnTo>
                  <a:lnTo>
                    <a:pt x="72" y="25"/>
                  </a:lnTo>
                  <a:lnTo>
                    <a:pt x="72" y="26"/>
                  </a:lnTo>
                  <a:lnTo>
                    <a:pt x="70" y="29"/>
                  </a:lnTo>
                  <a:lnTo>
                    <a:pt x="69" y="31"/>
                  </a:lnTo>
                  <a:lnTo>
                    <a:pt x="68" y="31"/>
                  </a:lnTo>
                  <a:lnTo>
                    <a:pt x="66" y="32"/>
                  </a:lnTo>
                  <a:lnTo>
                    <a:pt x="64" y="32"/>
                  </a:lnTo>
                  <a:lnTo>
                    <a:pt x="61" y="32"/>
                  </a:lnTo>
                  <a:lnTo>
                    <a:pt x="59" y="32"/>
                  </a:lnTo>
                  <a:lnTo>
                    <a:pt x="57" y="32"/>
                  </a:lnTo>
                  <a:lnTo>
                    <a:pt x="56" y="31"/>
                  </a:lnTo>
                  <a:lnTo>
                    <a:pt x="53" y="28"/>
                  </a:lnTo>
                  <a:lnTo>
                    <a:pt x="51" y="23"/>
                  </a:lnTo>
                  <a:lnTo>
                    <a:pt x="48" y="21"/>
                  </a:lnTo>
                  <a:lnTo>
                    <a:pt x="44" y="18"/>
                  </a:lnTo>
                  <a:lnTo>
                    <a:pt x="43" y="18"/>
                  </a:lnTo>
                  <a:lnTo>
                    <a:pt x="40" y="16"/>
                  </a:lnTo>
                  <a:lnTo>
                    <a:pt x="38" y="16"/>
                  </a:lnTo>
                  <a:lnTo>
                    <a:pt x="35" y="16"/>
                  </a:lnTo>
                  <a:lnTo>
                    <a:pt x="32" y="16"/>
                  </a:lnTo>
                  <a:lnTo>
                    <a:pt x="30" y="16"/>
                  </a:lnTo>
                  <a:lnTo>
                    <a:pt x="27" y="18"/>
                  </a:lnTo>
                  <a:lnTo>
                    <a:pt x="26" y="19"/>
                  </a:lnTo>
                  <a:lnTo>
                    <a:pt x="23" y="21"/>
                  </a:lnTo>
                  <a:lnTo>
                    <a:pt x="22" y="22"/>
                  </a:lnTo>
                  <a:lnTo>
                    <a:pt x="22" y="23"/>
                  </a:lnTo>
                  <a:lnTo>
                    <a:pt x="22" y="26"/>
                  </a:lnTo>
                  <a:lnTo>
                    <a:pt x="22" y="28"/>
                  </a:lnTo>
                  <a:lnTo>
                    <a:pt x="22" y="29"/>
                  </a:lnTo>
                  <a:lnTo>
                    <a:pt x="23" y="31"/>
                  </a:lnTo>
                  <a:lnTo>
                    <a:pt x="24" y="32"/>
                  </a:lnTo>
                  <a:lnTo>
                    <a:pt x="27" y="35"/>
                  </a:lnTo>
                  <a:lnTo>
                    <a:pt x="32" y="37"/>
                  </a:lnTo>
                  <a:lnTo>
                    <a:pt x="45" y="41"/>
                  </a:lnTo>
                  <a:lnTo>
                    <a:pt x="51" y="42"/>
                  </a:lnTo>
                  <a:lnTo>
                    <a:pt x="55" y="44"/>
                  </a:lnTo>
                  <a:lnTo>
                    <a:pt x="62" y="47"/>
                  </a:lnTo>
                  <a:lnTo>
                    <a:pt x="65" y="50"/>
                  </a:lnTo>
                  <a:lnTo>
                    <a:pt x="69" y="51"/>
                  </a:lnTo>
                  <a:lnTo>
                    <a:pt x="70" y="54"/>
                  </a:lnTo>
                  <a:lnTo>
                    <a:pt x="73" y="57"/>
                  </a:lnTo>
                  <a:lnTo>
                    <a:pt x="74" y="60"/>
                  </a:lnTo>
                  <a:lnTo>
                    <a:pt x="76" y="63"/>
                  </a:lnTo>
                  <a:lnTo>
                    <a:pt x="76" y="66"/>
                  </a:lnTo>
                  <a:lnTo>
                    <a:pt x="76" y="6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96337" name="Group 81"/>
          <p:cNvGrpSpPr>
            <a:grpSpLocks/>
          </p:cNvGrpSpPr>
          <p:nvPr/>
        </p:nvGrpSpPr>
        <p:grpSpPr bwMode="auto">
          <a:xfrm>
            <a:off x="3373438" y="2159000"/>
            <a:ext cx="544512" cy="219075"/>
            <a:chOff x="1615" y="1356"/>
            <a:chExt cx="343" cy="138"/>
          </a:xfrm>
        </p:grpSpPr>
        <p:sp>
          <p:nvSpPr>
            <p:cNvPr id="96338" name="Freeform 82"/>
            <p:cNvSpPr>
              <a:spLocks/>
            </p:cNvSpPr>
            <p:nvPr/>
          </p:nvSpPr>
          <p:spPr bwMode="auto">
            <a:xfrm>
              <a:off x="1615" y="1357"/>
              <a:ext cx="91" cy="136"/>
            </a:xfrm>
            <a:custGeom>
              <a:avLst/>
              <a:gdLst>
                <a:gd name="T0" fmla="*/ 23 w 91"/>
                <a:gd name="T1" fmla="*/ 22 h 136"/>
                <a:gd name="T2" fmla="*/ 74 w 91"/>
                <a:gd name="T3" fmla="*/ 56 h 136"/>
                <a:gd name="T4" fmla="*/ 80 w 91"/>
                <a:gd name="T5" fmla="*/ 56 h 136"/>
                <a:gd name="T6" fmla="*/ 82 w 91"/>
                <a:gd name="T7" fmla="*/ 57 h 136"/>
                <a:gd name="T8" fmla="*/ 85 w 91"/>
                <a:gd name="T9" fmla="*/ 62 h 136"/>
                <a:gd name="T10" fmla="*/ 85 w 91"/>
                <a:gd name="T11" fmla="*/ 66 h 136"/>
                <a:gd name="T12" fmla="*/ 85 w 91"/>
                <a:gd name="T13" fmla="*/ 69 h 136"/>
                <a:gd name="T14" fmla="*/ 82 w 91"/>
                <a:gd name="T15" fmla="*/ 73 h 136"/>
                <a:gd name="T16" fmla="*/ 80 w 91"/>
                <a:gd name="T17" fmla="*/ 75 h 136"/>
                <a:gd name="T18" fmla="*/ 74 w 91"/>
                <a:gd name="T19" fmla="*/ 75 h 136"/>
                <a:gd name="T20" fmla="*/ 23 w 91"/>
                <a:gd name="T21" fmla="*/ 114 h 136"/>
                <a:gd name="T22" fmla="*/ 84 w 91"/>
                <a:gd name="T23" fmla="*/ 114 h 136"/>
                <a:gd name="T24" fmla="*/ 88 w 91"/>
                <a:gd name="T25" fmla="*/ 115 h 136"/>
                <a:gd name="T26" fmla="*/ 90 w 91"/>
                <a:gd name="T27" fmla="*/ 118 h 136"/>
                <a:gd name="T28" fmla="*/ 91 w 91"/>
                <a:gd name="T29" fmla="*/ 123 h 136"/>
                <a:gd name="T30" fmla="*/ 91 w 91"/>
                <a:gd name="T31" fmla="*/ 127 h 136"/>
                <a:gd name="T32" fmla="*/ 90 w 91"/>
                <a:gd name="T33" fmla="*/ 130 h 136"/>
                <a:gd name="T34" fmla="*/ 88 w 91"/>
                <a:gd name="T35" fmla="*/ 133 h 136"/>
                <a:gd name="T36" fmla="*/ 84 w 91"/>
                <a:gd name="T37" fmla="*/ 134 h 136"/>
                <a:gd name="T38" fmla="*/ 14 w 91"/>
                <a:gd name="T39" fmla="*/ 136 h 136"/>
                <a:gd name="T40" fmla="*/ 8 w 91"/>
                <a:gd name="T41" fmla="*/ 134 h 136"/>
                <a:gd name="T42" fmla="*/ 2 w 91"/>
                <a:gd name="T43" fmla="*/ 131 h 136"/>
                <a:gd name="T44" fmla="*/ 0 w 91"/>
                <a:gd name="T45" fmla="*/ 126 h 136"/>
                <a:gd name="T46" fmla="*/ 0 w 91"/>
                <a:gd name="T47" fmla="*/ 118 h 136"/>
                <a:gd name="T48" fmla="*/ 0 w 91"/>
                <a:gd name="T49" fmla="*/ 15 h 136"/>
                <a:gd name="T50" fmla="*/ 0 w 91"/>
                <a:gd name="T51" fmla="*/ 11 h 136"/>
                <a:gd name="T52" fmla="*/ 1 w 91"/>
                <a:gd name="T53" fmla="*/ 6 h 136"/>
                <a:gd name="T54" fmla="*/ 4 w 91"/>
                <a:gd name="T55" fmla="*/ 3 h 136"/>
                <a:gd name="T56" fmla="*/ 8 w 91"/>
                <a:gd name="T57" fmla="*/ 2 h 136"/>
                <a:gd name="T58" fmla="*/ 11 w 91"/>
                <a:gd name="T59" fmla="*/ 2 h 136"/>
                <a:gd name="T60" fmla="*/ 78 w 91"/>
                <a:gd name="T61" fmla="*/ 0 h 136"/>
                <a:gd name="T62" fmla="*/ 84 w 91"/>
                <a:gd name="T63" fmla="*/ 2 h 136"/>
                <a:gd name="T64" fmla="*/ 88 w 91"/>
                <a:gd name="T65" fmla="*/ 3 h 136"/>
                <a:gd name="T66" fmla="*/ 89 w 91"/>
                <a:gd name="T67" fmla="*/ 8 h 136"/>
                <a:gd name="T68" fmla="*/ 90 w 91"/>
                <a:gd name="T69" fmla="*/ 12 h 136"/>
                <a:gd name="T70" fmla="*/ 89 w 91"/>
                <a:gd name="T71" fmla="*/ 15 h 136"/>
                <a:gd name="T72" fmla="*/ 88 w 91"/>
                <a:gd name="T73" fmla="*/ 19 h 136"/>
                <a:gd name="T74" fmla="*/ 84 w 91"/>
                <a:gd name="T75" fmla="*/ 21 h 136"/>
                <a:gd name="T76" fmla="*/ 78 w 91"/>
                <a:gd name="T77"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36">
                  <a:moveTo>
                    <a:pt x="78" y="22"/>
                  </a:moveTo>
                  <a:lnTo>
                    <a:pt x="23" y="22"/>
                  </a:lnTo>
                  <a:lnTo>
                    <a:pt x="23" y="56"/>
                  </a:lnTo>
                  <a:lnTo>
                    <a:pt x="74" y="56"/>
                  </a:lnTo>
                  <a:lnTo>
                    <a:pt x="77" y="56"/>
                  </a:lnTo>
                  <a:lnTo>
                    <a:pt x="80" y="56"/>
                  </a:lnTo>
                  <a:lnTo>
                    <a:pt x="81" y="57"/>
                  </a:lnTo>
                  <a:lnTo>
                    <a:pt x="82" y="57"/>
                  </a:lnTo>
                  <a:lnTo>
                    <a:pt x="84" y="59"/>
                  </a:lnTo>
                  <a:lnTo>
                    <a:pt x="85" y="62"/>
                  </a:lnTo>
                  <a:lnTo>
                    <a:pt x="85" y="63"/>
                  </a:lnTo>
                  <a:lnTo>
                    <a:pt x="85" y="66"/>
                  </a:lnTo>
                  <a:lnTo>
                    <a:pt x="85" y="67"/>
                  </a:lnTo>
                  <a:lnTo>
                    <a:pt x="85" y="69"/>
                  </a:lnTo>
                  <a:lnTo>
                    <a:pt x="84" y="72"/>
                  </a:lnTo>
                  <a:lnTo>
                    <a:pt x="82" y="73"/>
                  </a:lnTo>
                  <a:lnTo>
                    <a:pt x="81" y="73"/>
                  </a:lnTo>
                  <a:lnTo>
                    <a:pt x="80" y="75"/>
                  </a:lnTo>
                  <a:lnTo>
                    <a:pt x="77" y="75"/>
                  </a:lnTo>
                  <a:lnTo>
                    <a:pt x="74" y="75"/>
                  </a:lnTo>
                  <a:lnTo>
                    <a:pt x="23" y="75"/>
                  </a:lnTo>
                  <a:lnTo>
                    <a:pt x="23" y="114"/>
                  </a:lnTo>
                  <a:lnTo>
                    <a:pt x="81" y="114"/>
                  </a:lnTo>
                  <a:lnTo>
                    <a:pt x="84" y="114"/>
                  </a:lnTo>
                  <a:lnTo>
                    <a:pt x="86" y="114"/>
                  </a:lnTo>
                  <a:lnTo>
                    <a:pt x="88" y="115"/>
                  </a:lnTo>
                  <a:lnTo>
                    <a:pt x="89" y="117"/>
                  </a:lnTo>
                  <a:lnTo>
                    <a:pt x="90" y="118"/>
                  </a:lnTo>
                  <a:lnTo>
                    <a:pt x="91" y="120"/>
                  </a:lnTo>
                  <a:lnTo>
                    <a:pt x="91" y="123"/>
                  </a:lnTo>
                  <a:lnTo>
                    <a:pt x="91" y="124"/>
                  </a:lnTo>
                  <a:lnTo>
                    <a:pt x="91" y="127"/>
                  </a:lnTo>
                  <a:lnTo>
                    <a:pt x="91" y="129"/>
                  </a:lnTo>
                  <a:lnTo>
                    <a:pt x="90" y="130"/>
                  </a:lnTo>
                  <a:lnTo>
                    <a:pt x="89" y="131"/>
                  </a:lnTo>
                  <a:lnTo>
                    <a:pt x="88" y="133"/>
                  </a:lnTo>
                  <a:lnTo>
                    <a:pt x="86" y="134"/>
                  </a:lnTo>
                  <a:lnTo>
                    <a:pt x="84" y="134"/>
                  </a:lnTo>
                  <a:lnTo>
                    <a:pt x="81" y="136"/>
                  </a:lnTo>
                  <a:lnTo>
                    <a:pt x="14" y="136"/>
                  </a:lnTo>
                  <a:lnTo>
                    <a:pt x="10" y="134"/>
                  </a:lnTo>
                  <a:lnTo>
                    <a:pt x="8" y="134"/>
                  </a:lnTo>
                  <a:lnTo>
                    <a:pt x="5" y="133"/>
                  </a:lnTo>
                  <a:lnTo>
                    <a:pt x="2" y="131"/>
                  </a:lnTo>
                  <a:lnTo>
                    <a:pt x="1" y="129"/>
                  </a:lnTo>
                  <a:lnTo>
                    <a:pt x="0" y="126"/>
                  </a:lnTo>
                  <a:lnTo>
                    <a:pt x="0" y="123"/>
                  </a:lnTo>
                  <a:lnTo>
                    <a:pt x="0" y="118"/>
                  </a:lnTo>
                  <a:lnTo>
                    <a:pt x="0" y="18"/>
                  </a:lnTo>
                  <a:lnTo>
                    <a:pt x="0" y="15"/>
                  </a:lnTo>
                  <a:lnTo>
                    <a:pt x="0" y="12"/>
                  </a:lnTo>
                  <a:lnTo>
                    <a:pt x="0" y="11"/>
                  </a:lnTo>
                  <a:lnTo>
                    <a:pt x="1" y="8"/>
                  </a:lnTo>
                  <a:lnTo>
                    <a:pt x="1" y="6"/>
                  </a:lnTo>
                  <a:lnTo>
                    <a:pt x="2" y="5"/>
                  </a:lnTo>
                  <a:lnTo>
                    <a:pt x="4" y="3"/>
                  </a:lnTo>
                  <a:lnTo>
                    <a:pt x="6" y="3"/>
                  </a:lnTo>
                  <a:lnTo>
                    <a:pt x="8" y="2"/>
                  </a:lnTo>
                  <a:lnTo>
                    <a:pt x="9" y="2"/>
                  </a:lnTo>
                  <a:lnTo>
                    <a:pt x="11" y="2"/>
                  </a:lnTo>
                  <a:lnTo>
                    <a:pt x="14" y="0"/>
                  </a:lnTo>
                  <a:lnTo>
                    <a:pt x="78" y="0"/>
                  </a:lnTo>
                  <a:lnTo>
                    <a:pt x="81" y="2"/>
                  </a:lnTo>
                  <a:lnTo>
                    <a:pt x="84" y="2"/>
                  </a:lnTo>
                  <a:lnTo>
                    <a:pt x="86" y="3"/>
                  </a:lnTo>
                  <a:lnTo>
                    <a:pt x="88" y="3"/>
                  </a:lnTo>
                  <a:lnTo>
                    <a:pt x="89" y="6"/>
                  </a:lnTo>
                  <a:lnTo>
                    <a:pt x="89" y="8"/>
                  </a:lnTo>
                  <a:lnTo>
                    <a:pt x="90" y="9"/>
                  </a:lnTo>
                  <a:lnTo>
                    <a:pt x="90" y="12"/>
                  </a:lnTo>
                  <a:lnTo>
                    <a:pt x="90" y="14"/>
                  </a:lnTo>
                  <a:lnTo>
                    <a:pt x="89" y="15"/>
                  </a:lnTo>
                  <a:lnTo>
                    <a:pt x="89" y="18"/>
                  </a:lnTo>
                  <a:lnTo>
                    <a:pt x="88" y="19"/>
                  </a:lnTo>
                  <a:lnTo>
                    <a:pt x="86" y="21"/>
                  </a:lnTo>
                  <a:lnTo>
                    <a:pt x="84" y="21"/>
                  </a:lnTo>
                  <a:lnTo>
                    <a:pt x="81" y="22"/>
                  </a:lnTo>
                  <a:lnTo>
                    <a:pt x="78" y="22"/>
                  </a:lnTo>
                  <a:close/>
                </a:path>
              </a:pathLst>
            </a:custGeom>
            <a:solidFill>
              <a:srgbClr val="FF0000"/>
            </a:solidFill>
            <a:ln w="1651">
              <a:solidFill>
                <a:srgbClr val="CC0000"/>
              </a:solidFill>
              <a:prstDash val="solid"/>
              <a:round/>
              <a:headEnd/>
              <a:tailEnd/>
            </a:ln>
          </p:spPr>
          <p:txBody>
            <a:bodyPr/>
            <a:lstStyle/>
            <a:p>
              <a:endParaRPr lang="en-GB"/>
            </a:p>
          </p:txBody>
        </p:sp>
        <p:sp>
          <p:nvSpPr>
            <p:cNvPr id="96339" name="Freeform 83"/>
            <p:cNvSpPr>
              <a:spLocks/>
            </p:cNvSpPr>
            <p:nvPr/>
          </p:nvSpPr>
          <p:spPr bwMode="auto">
            <a:xfrm>
              <a:off x="1726" y="1356"/>
              <a:ext cx="102" cy="138"/>
            </a:xfrm>
            <a:custGeom>
              <a:avLst/>
              <a:gdLst>
                <a:gd name="T0" fmla="*/ 79 w 102"/>
                <a:gd name="T1" fmla="*/ 95 h 138"/>
                <a:gd name="T2" fmla="*/ 79 w 102"/>
                <a:gd name="T3" fmla="*/ 12 h 138"/>
                <a:gd name="T4" fmla="*/ 81 w 102"/>
                <a:gd name="T5" fmla="*/ 6 h 138"/>
                <a:gd name="T6" fmla="*/ 84 w 102"/>
                <a:gd name="T7" fmla="*/ 1 h 138"/>
                <a:gd name="T8" fmla="*/ 88 w 102"/>
                <a:gd name="T9" fmla="*/ 0 h 138"/>
                <a:gd name="T10" fmla="*/ 93 w 102"/>
                <a:gd name="T11" fmla="*/ 0 h 138"/>
                <a:gd name="T12" fmla="*/ 97 w 102"/>
                <a:gd name="T13" fmla="*/ 1 h 138"/>
                <a:gd name="T14" fmla="*/ 100 w 102"/>
                <a:gd name="T15" fmla="*/ 6 h 138"/>
                <a:gd name="T16" fmla="*/ 101 w 102"/>
                <a:gd name="T17" fmla="*/ 12 h 138"/>
                <a:gd name="T18" fmla="*/ 102 w 102"/>
                <a:gd name="T19" fmla="*/ 121 h 138"/>
                <a:gd name="T20" fmla="*/ 101 w 102"/>
                <a:gd name="T21" fmla="*/ 128 h 138"/>
                <a:gd name="T22" fmla="*/ 98 w 102"/>
                <a:gd name="T23" fmla="*/ 134 h 138"/>
                <a:gd name="T24" fmla="*/ 94 w 102"/>
                <a:gd name="T25" fmla="*/ 137 h 138"/>
                <a:gd name="T26" fmla="*/ 88 w 102"/>
                <a:gd name="T27" fmla="*/ 138 h 138"/>
                <a:gd name="T28" fmla="*/ 83 w 102"/>
                <a:gd name="T29" fmla="*/ 138 h 138"/>
                <a:gd name="T30" fmla="*/ 77 w 102"/>
                <a:gd name="T31" fmla="*/ 134 h 138"/>
                <a:gd name="T32" fmla="*/ 74 w 102"/>
                <a:gd name="T33" fmla="*/ 130 h 138"/>
                <a:gd name="T34" fmla="*/ 24 w 102"/>
                <a:gd name="T35" fmla="*/ 44 h 138"/>
                <a:gd name="T36" fmla="*/ 24 w 102"/>
                <a:gd name="T37" fmla="*/ 127 h 138"/>
                <a:gd name="T38" fmla="*/ 21 w 102"/>
                <a:gd name="T39" fmla="*/ 132 h 138"/>
                <a:gd name="T40" fmla="*/ 18 w 102"/>
                <a:gd name="T41" fmla="*/ 137 h 138"/>
                <a:gd name="T42" fmla="*/ 15 w 102"/>
                <a:gd name="T43" fmla="*/ 138 h 138"/>
                <a:gd name="T44" fmla="*/ 9 w 102"/>
                <a:gd name="T45" fmla="*/ 138 h 138"/>
                <a:gd name="T46" fmla="*/ 5 w 102"/>
                <a:gd name="T47" fmla="*/ 137 h 138"/>
                <a:gd name="T48" fmla="*/ 3 w 102"/>
                <a:gd name="T49" fmla="*/ 132 h 138"/>
                <a:gd name="T50" fmla="*/ 1 w 102"/>
                <a:gd name="T51" fmla="*/ 127 h 138"/>
                <a:gd name="T52" fmla="*/ 0 w 102"/>
                <a:gd name="T53" fmla="*/ 19 h 138"/>
                <a:gd name="T54" fmla="*/ 1 w 102"/>
                <a:gd name="T55" fmla="*/ 13 h 138"/>
                <a:gd name="T56" fmla="*/ 1 w 102"/>
                <a:gd name="T57" fmla="*/ 9 h 138"/>
                <a:gd name="T58" fmla="*/ 4 w 102"/>
                <a:gd name="T59" fmla="*/ 6 h 138"/>
                <a:gd name="T60" fmla="*/ 7 w 102"/>
                <a:gd name="T61" fmla="*/ 3 h 138"/>
                <a:gd name="T62" fmla="*/ 11 w 102"/>
                <a:gd name="T63" fmla="*/ 0 h 138"/>
                <a:gd name="T64" fmla="*/ 15 w 102"/>
                <a:gd name="T65" fmla="*/ 0 h 138"/>
                <a:gd name="T66" fmla="*/ 21 w 102"/>
                <a:gd name="T67" fmla="*/ 1 h 138"/>
                <a:gd name="T68" fmla="*/ 25 w 102"/>
                <a:gd name="T69" fmla="*/ 4 h 138"/>
                <a:gd name="T70" fmla="*/ 29 w 102"/>
                <a:gd name="T71" fmla="*/ 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38">
                  <a:moveTo>
                    <a:pt x="33" y="16"/>
                  </a:moveTo>
                  <a:lnTo>
                    <a:pt x="79" y="95"/>
                  </a:lnTo>
                  <a:lnTo>
                    <a:pt x="79" y="15"/>
                  </a:lnTo>
                  <a:lnTo>
                    <a:pt x="79" y="12"/>
                  </a:lnTo>
                  <a:lnTo>
                    <a:pt x="80" y="9"/>
                  </a:lnTo>
                  <a:lnTo>
                    <a:pt x="81" y="6"/>
                  </a:lnTo>
                  <a:lnTo>
                    <a:pt x="83" y="3"/>
                  </a:lnTo>
                  <a:lnTo>
                    <a:pt x="84" y="1"/>
                  </a:lnTo>
                  <a:lnTo>
                    <a:pt x="85" y="1"/>
                  </a:lnTo>
                  <a:lnTo>
                    <a:pt x="88" y="0"/>
                  </a:lnTo>
                  <a:lnTo>
                    <a:pt x="91" y="0"/>
                  </a:lnTo>
                  <a:lnTo>
                    <a:pt x="93" y="0"/>
                  </a:lnTo>
                  <a:lnTo>
                    <a:pt x="94" y="1"/>
                  </a:lnTo>
                  <a:lnTo>
                    <a:pt x="97" y="1"/>
                  </a:lnTo>
                  <a:lnTo>
                    <a:pt x="98" y="3"/>
                  </a:lnTo>
                  <a:lnTo>
                    <a:pt x="100" y="6"/>
                  </a:lnTo>
                  <a:lnTo>
                    <a:pt x="101" y="9"/>
                  </a:lnTo>
                  <a:lnTo>
                    <a:pt x="101" y="12"/>
                  </a:lnTo>
                  <a:lnTo>
                    <a:pt x="102" y="15"/>
                  </a:lnTo>
                  <a:lnTo>
                    <a:pt x="102" y="121"/>
                  </a:lnTo>
                  <a:lnTo>
                    <a:pt x="101" y="125"/>
                  </a:lnTo>
                  <a:lnTo>
                    <a:pt x="101" y="128"/>
                  </a:lnTo>
                  <a:lnTo>
                    <a:pt x="100" y="132"/>
                  </a:lnTo>
                  <a:lnTo>
                    <a:pt x="98" y="134"/>
                  </a:lnTo>
                  <a:lnTo>
                    <a:pt x="97" y="137"/>
                  </a:lnTo>
                  <a:lnTo>
                    <a:pt x="94" y="137"/>
                  </a:lnTo>
                  <a:lnTo>
                    <a:pt x="92" y="138"/>
                  </a:lnTo>
                  <a:lnTo>
                    <a:pt x="88" y="138"/>
                  </a:lnTo>
                  <a:lnTo>
                    <a:pt x="85" y="138"/>
                  </a:lnTo>
                  <a:lnTo>
                    <a:pt x="83" y="138"/>
                  </a:lnTo>
                  <a:lnTo>
                    <a:pt x="80" y="137"/>
                  </a:lnTo>
                  <a:lnTo>
                    <a:pt x="77" y="134"/>
                  </a:lnTo>
                  <a:lnTo>
                    <a:pt x="75" y="132"/>
                  </a:lnTo>
                  <a:lnTo>
                    <a:pt x="74" y="130"/>
                  </a:lnTo>
                  <a:lnTo>
                    <a:pt x="70" y="122"/>
                  </a:lnTo>
                  <a:lnTo>
                    <a:pt x="24" y="44"/>
                  </a:lnTo>
                  <a:lnTo>
                    <a:pt x="24" y="124"/>
                  </a:lnTo>
                  <a:lnTo>
                    <a:pt x="24" y="127"/>
                  </a:lnTo>
                  <a:lnTo>
                    <a:pt x="22" y="130"/>
                  </a:lnTo>
                  <a:lnTo>
                    <a:pt x="21" y="132"/>
                  </a:lnTo>
                  <a:lnTo>
                    <a:pt x="20" y="135"/>
                  </a:lnTo>
                  <a:lnTo>
                    <a:pt x="18" y="137"/>
                  </a:lnTo>
                  <a:lnTo>
                    <a:pt x="17" y="138"/>
                  </a:lnTo>
                  <a:lnTo>
                    <a:pt x="15" y="138"/>
                  </a:lnTo>
                  <a:lnTo>
                    <a:pt x="12" y="138"/>
                  </a:lnTo>
                  <a:lnTo>
                    <a:pt x="9" y="138"/>
                  </a:lnTo>
                  <a:lnTo>
                    <a:pt x="8" y="138"/>
                  </a:lnTo>
                  <a:lnTo>
                    <a:pt x="5" y="137"/>
                  </a:lnTo>
                  <a:lnTo>
                    <a:pt x="4" y="134"/>
                  </a:lnTo>
                  <a:lnTo>
                    <a:pt x="3" y="132"/>
                  </a:lnTo>
                  <a:lnTo>
                    <a:pt x="1" y="130"/>
                  </a:lnTo>
                  <a:lnTo>
                    <a:pt x="1" y="127"/>
                  </a:lnTo>
                  <a:lnTo>
                    <a:pt x="0" y="124"/>
                  </a:lnTo>
                  <a:lnTo>
                    <a:pt x="0" y="19"/>
                  </a:lnTo>
                  <a:lnTo>
                    <a:pt x="0" y="16"/>
                  </a:lnTo>
                  <a:lnTo>
                    <a:pt x="1" y="13"/>
                  </a:lnTo>
                  <a:lnTo>
                    <a:pt x="1" y="12"/>
                  </a:lnTo>
                  <a:lnTo>
                    <a:pt x="1" y="9"/>
                  </a:lnTo>
                  <a:lnTo>
                    <a:pt x="3" y="7"/>
                  </a:lnTo>
                  <a:lnTo>
                    <a:pt x="4" y="6"/>
                  </a:lnTo>
                  <a:lnTo>
                    <a:pt x="5" y="3"/>
                  </a:lnTo>
                  <a:lnTo>
                    <a:pt x="7" y="3"/>
                  </a:lnTo>
                  <a:lnTo>
                    <a:pt x="9" y="1"/>
                  </a:lnTo>
                  <a:lnTo>
                    <a:pt x="11" y="0"/>
                  </a:lnTo>
                  <a:lnTo>
                    <a:pt x="13" y="0"/>
                  </a:lnTo>
                  <a:lnTo>
                    <a:pt x="15" y="0"/>
                  </a:lnTo>
                  <a:lnTo>
                    <a:pt x="18" y="0"/>
                  </a:lnTo>
                  <a:lnTo>
                    <a:pt x="21" y="1"/>
                  </a:lnTo>
                  <a:lnTo>
                    <a:pt x="22" y="3"/>
                  </a:lnTo>
                  <a:lnTo>
                    <a:pt x="25" y="4"/>
                  </a:lnTo>
                  <a:lnTo>
                    <a:pt x="26" y="6"/>
                  </a:lnTo>
                  <a:lnTo>
                    <a:pt x="29" y="9"/>
                  </a:lnTo>
                  <a:lnTo>
                    <a:pt x="33" y="16"/>
                  </a:lnTo>
                  <a:close/>
                </a:path>
              </a:pathLst>
            </a:custGeom>
            <a:solidFill>
              <a:srgbClr val="FF0000"/>
            </a:solidFill>
            <a:ln w="1651">
              <a:solidFill>
                <a:srgbClr val="CC0000"/>
              </a:solidFill>
              <a:prstDash val="solid"/>
              <a:round/>
              <a:headEnd/>
              <a:tailEnd/>
            </a:ln>
          </p:spPr>
          <p:txBody>
            <a:bodyPr/>
            <a:lstStyle/>
            <a:p>
              <a:endParaRPr lang="en-GB"/>
            </a:p>
          </p:txBody>
        </p:sp>
        <p:sp>
          <p:nvSpPr>
            <p:cNvPr id="96340" name="Freeform 84"/>
            <p:cNvSpPr>
              <a:spLocks noEditPoints="1"/>
            </p:cNvSpPr>
            <p:nvPr/>
          </p:nvSpPr>
          <p:spPr bwMode="auto">
            <a:xfrm>
              <a:off x="1855" y="1357"/>
              <a:ext cx="103" cy="136"/>
            </a:xfrm>
            <a:custGeom>
              <a:avLst/>
              <a:gdLst>
                <a:gd name="T0" fmla="*/ 47 w 103"/>
                <a:gd name="T1" fmla="*/ 0 h 136"/>
                <a:gd name="T2" fmla="*/ 57 w 103"/>
                <a:gd name="T3" fmla="*/ 2 h 136"/>
                <a:gd name="T4" fmla="*/ 68 w 103"/>
                <a:gd name="T5" fmla="*/ 3 h 136"/>
                <a:gd name="T6" fmla="*/ 76 w 103"/>
                <a:gd name="T7" fmla="*/ 8 h 136"/>
                <a:gd name="T8" fmla="*/ 83 w 103"/>
                <a:gd name="T9" fmla="*/ 14 h 136"/>
                <a:gd name="T10" fmla="*/ 91 w 103"/>
                <a:gd name="T11" fmla="*/ 24 h 136"/>
                <a:gd name="T12" fmla="*/ 98 w 103"/>
                <a:gd name="T13" fmla="*/ 35 h 136"/>
                <a:gd name="T14" fmla="*/ 102 w 103"/>
                <a:gd name="T15" fmla="*/ 51 h 136"/>
                <a:gd name="T16" fmla="*/ 103 w 103"/>
                <a:gd name="T17" fmla="*/ 67 h 136"/>
                <a:gd name="T18" fmla="*/ 102 w 103"/>
                <a:gd name="T19" fmla="*/ 79 h 136"/>
                <a:gd name="T20" fmla="*/ 101 w 103"/>
                <a:gd name="T21" fmla="*/ 89 h 136"/>
                <a:gd name="T22" fmla="*/ 98 w 103"/>
                <a:gd name="T23" fmla="*/ 99 h 136"/>
                <a:gd name="T24" fmla="*/ 95 w 103"/>
                <a:gd name="T25" fmla="*/ 108 h 136"/>
                <a:gd name="T26" fmla="*/ 90 w 103"/>
                <a:gd name="T27" fmla="*/ 115 h 136"/>
                <a:gd name="T28" fmla="*/ 85 w 103"/>
                <a:gd name="T29" fmla="*/ 123 h 136"/>
                <a:gd name="T30" fmla="*/ 80 w 103"/>
                <a:gd name="T31" fmla="*/ 127 h 136"/>
                <a:gd name="T32" fmla="*/ 74 w 103"/>
                <a:gd name="T33" fmla="*/ 130 h 136"/>
                <a:gd name="T34" fmla="*/ 68 w 103"/>
                <a:gd name="T35" fmla="*/ 133 h 136"/>
                <a:gd name="T36" fmla="*/ 61 w 103"/>
                <a:gd name="T37" fmla="*/ 134 h 136"/>
                <a:gd name="T38" fmla="*/ 47 w 103"/>
                <a:gd name="T39" fmla="*/ 136 h 136"/>
                <a:gd name="T40" fmla="*/ 11 w 103"/>
                <a:gd name="T41" fmla="*/ 134 h 136"/>
                <a:gd name="T42" fmla="*/ 7 w 103"/>
                <a:gd name="T43" fmla="*/ 134 h 136"/>
                <a:gd name="T44" fmla="*/ 4 w 103"/>
                <a:gd name="T45" fmla="*/ 131 h 136"/>
                <a:gd name="T46" fmla="*/ 1 w 103"/>
                <a:gd name="T47" fmla="*/ 129 h 136"/>
                <a:gd name="T48" fmla="*/ 0 w 103"/>
                <a:gd name="T49" fmla="*/ 121 h 136"/>
                <a:gd name="T50" fmla="*/ 0 w 103"/>
                <a:gd name="T51" fmla="*/ 18 h 136"/>
                <a:gd name="T52" fmla="*/ 1 w 103"/>
                <a:gd name="T53" fmla="*/ 11 h 136"/>
                <a:gd name="T54" fmla="*/ 4 w 103"/>
                <a:gd name="T55" fmla="*/ 5 h 136"/>
                <a:gd name="T56" fmla="*/ 7 w 103"/>
                <a:gd name="T57" fmla="*/ 2 h 136"/>
                <a:gd name="T58" fmla="*/ 14 w 103"/>
                <a:gd name="T59" fmla="*/ 0 h 136"/>
                <a:gd name="T60" fmla="*/ 24 w 103"/>
                <a:gd name="T61" fmla="*/ 114 h 136"/>
                <a:gd name="T62" fmla="*/ 48 w 103"/>
                <a:gd name="T63" fmla="*/ 114 h 136"/>
                <a:gd name="T64" fmla="*/ 56 w 103"/>
                <a:gd name="T65" fmla="*/ 113 h 136"/>
                <a:gd name="T66" fmla="*/ 63 w 103"/>
                <a:gd name="T67" fmla="*/ 110 h 136"/>
                <a:gd name="T68" fmla="*/ 68 w 103"/>
                <a:gd name="T69" fmla="*/ 104 h 136"/>
                <a:gd name="T70" fmla="*/ 73 w 103"/>
                <a:gd name="T71" fmla="*/ 97 h 136"/>
                <a:gd name="T72" fmla="*/ 76 w 103"/>
                <a:gd name="T73" fmla="*/ 86 h 136"/>
                <a:gd name="T74" fmla="*/ 78 w 103"/>
                <a:gd name="T75" fmla="*/ 75 h 136"/>
                <a:gd name="T76" fmla="*/ 78 w 103"/>
                <a:gd name="T77" fmla="*/ 63 h 136"/>
                <a:gd name="T78" fmla="*/ 77 w 103"/>
                <a:gd name="T79" fmla="*/ 54 h 136"/>
                <a:gd name="T80" fmla="*/ 76 w 103"/>
                <a:gd name="T81" fmla="*/ 47 h 136"/>
                <a:gd name="T82" fmla="*/ 74 w 103"/>
                <a:gd name="T83" fmla="*/ 40 h 136"/>
                <a:gd name="T84" fmla="*/ 72 w 103"/>
                <a:gd name="T85" fmla="*/ 35 h 136"/>
                <a:gd name="T86" fmla="*/ 66 w 103"/>
                <a:gd name="T87" fmla="*/ 30 h 136"/>
                <a:gd name="T88" fmla="*/ 60 w 103"/>
                <a:gd name="T89" fmla="*/ 25 h 136"/>
                <a:gd name="T90" fmla="*/ 51 w 103"/>
                <a:gd name="T91" fmla="*/ 24 h 136"/>
                <a:gd name="T92" fmla="*/ 40 w 103"/>
                <a:gd name="T93"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136">
                  <a:moveTo>
                    <a:pt x="14" y="0"/>
                  </a:moveTo>
                  <a:lnTo>
                    <a:pt x="47" y="0"/>
                  </a:lnTo>
                  <a:lnTo>
                    <a:pt x="52" y="2"/>
                  </a:lnTo>
                  <a:lnTo>
                    <a:pt x="57" y="2"/>
                  </a:lnTo>
                  <a:lnTo>
                    <a:pt x="63" y="2"/>
                  </a:lnTo>
                  <a:lnTo>
                    <a:pt x="68" y="3"/>
                  </a:lnTo>
                  <a:lnTo>
                    <a:pt x="72" y="5"/>
                  </a:lnTo>
                  <a:lnTo>
                    <a:pt x="76" y="8"/>
                  </a:lnTo>
                  <a:lnTo>
                    <a:pt x="80" y="11"/>
                  </a:lnTo>
                  <a:lnTo>
                    <a:pt x="83" y="14"/>
                  </a:lnTo>
                  <a:lnTo>
                    <a:pt x="87" y="18"/>
                  </a:lnTo>
                  <a:lnTo>
                    <a:pt x="91" y="24"/>
                  </a:lnTo>
                  <a:lnTo>
                    <a:pt x="95" y="30"/>
                  </a:lnTo>
                  <a:lnTo>
                    <a:pt x="98" y="35"/>
                  </a:lnTo>
                  <a:lnTo>
                    <a:pt x="101" y="43"/>
                  </a:lnTo>
                  <a:lnTo>
                    <a:pt x="102" y="51"/>
                  </a:lnTo>
                  <a:lnTo>
                    <a:pt x="102" y="59"/>
                  </a:lnTo>
                  <a:lnTo>
                    <a:pt x="103" y="67"/>
                  </a:lnTo>
                  <a:lnTo>
                    <a:pt x="103" y="73"/>
                  </a:lnTo>
                  <a:lnTo>
                    <a:pt x="102" y="79"/>
                  </a:lnTo>
                  <a:lnTo>
                    <a:pt x="102" y="85"/>
                  </a:lnTo>
                  <a:lnTo>
                    <a:pt x="101" y="89"/>
                  </a:lnTo>
                  <a:lnTo>
                    <a:pt x="99" y="95"/>
                  </a:lnTo>
                  <a:lnTo>
                    <a:pt x="98" y="99"/>
                  </a:lnTo>
                  <a:lnTo>
                    <a:pt x="97" y="104"/>
                  </a:lnTo>
                  <a:lnTo>
                    <a:pt x="95" y="108"/>
                  </a:lnTo>
                  <a:lnTo>
                    <a:pt x="93" y="111"/>
                  </a:lnTo>
                  <a:lnTo>
                    <a:pt x="90" y="115"/>
                  </a:lnTo>
                  <a:lnTo>
                    <a:pt x="87" y="118"/>
                  </a:lnTo>
                  <a:lnTo>
                    <a:pt x="85" y="123"/>
                  </a:lnTo>
                  <a:lnTo>
                    <a:pt x="82" y="124"/>
                  </a:lnTo>
                  <a:lnTo>
                    <a:pt x="80" y="127"/>
                  </a:lnTo>
                  <a:lnTo>
                    <a:pt x="77" y="129"/>
                  </a:lnTo>
                  <a:lnTo>
                    <a:pt x="74" y="130"/>
                  </a:lnTo>
                  <a:lnTo>
                    <a:pt x="72" y="131"/>
                  </a:lnTo>
                  <a:lnTo>
                    <a:pt x="68" y="133"/>
                  </a:lnTo>
                  <a:lnTo>
                    <a:pt x="65" y="133"/>
                  </a:lnTo>
                  <a:lnTo>
                    <a:pt x="61" y="134"/>
                  </a:lnTo>
                  <a:lnTo>
                    <a:pt x="55" y="134"/>
                  </a:lnTo>
                  <a:lnTo>
                    <a:pt x="47" y="136"/>
                  </a:lnTo>
                  <a:lnTo>
                    <a:pt x="15" y="136"/>
                  </a:lnTo>
                  <a:lnTo>
                    <a:pt x="11" y="134"/>
                  </a:lnTo>
                  <a:lnTo>
                    <a:pt x="9" y="134"/>
                  </a:lnTo>
                  <a:lnTo>
                    <a:pt x="7" y="134"/>
                  </a:lnTo>
                  <a:lnTo>
                    <a:pt x="5" y="133"/>
                  </a:lnTo>
                  <a:lnTo>
                    <a:pt x="4" y="131"/>
                  </a:lnTo>
                  <a:lnTo>
                    <a:pt x="2" y="130"/>
                  </a:lnTo>
                  <a:lnTo>
                    <a:pt x="1" y="129"/>
                  </a:lnTo>
                  <a:lnTo>
                    <a:pt x="1" y="127"/>
                  </a:lnTo>
                  <a:lnTo>
                    <a:pt x="0" y="121"/>
                  </a:lnTo>
                  <a:lnTo>
                    <a:pt x="0" y="117"/>
                  </a:lnTo>
                  <a:lnTo>
                    <a:pt x="0" y="18"/>
                  </a:lnTo>
                  <a:lnTo>
                    <a:pt x="0" y="14"/>
                  </a:lnTo>
                  <a:lnTo>
                    <a:pt x="1" y="11"/>
                  </a:lnTo>
                  <a:lnTo>
                    <a:pt x="2" y="8"/>
                  </a:lnTo>
                  <a:lnTo>
                    <a:pt x="4" y="5"/>
                  </a:lnTo>
                  <a:lnTo>
                    <a:pt x="5" y="3"/>
                  </a:lnTo>
                  <a:lnTo>
                    <a:pt x="7" y="2"/>
                  </a:lnTo>
                  <a:lnTo>
                    <a:pt x="11" y="2"/>
                  </a:lnTo>
                  <a:lnTo>
                    <a:pt x="14" y="0"/>
                  </a:lnTo>
                  <a:close/>
                  <a:moveTo>
                    <a:pt x="24" y="22"/>
                  </a:moveTo>
                  <a:lnTo>
                    <a:pt x="24" y="114"/>
                  </a:lnTo>
                  <a:lnTo>
                    <a:pt x="43" y="114"/>
                  </a:lnTo>
                  <a:lnTo>
                    <a:pt x="48" y="114"/>
                  </a:lnTo>
                  <a:lnTo>
                    <a:pt x="52" y="114"/>
                  </a:lnTo>
                  <a:lnTo>
                    <a:pt x="56" y="113"/>
                  </a:lnTo>
                  <a:lnTo>
                    <a:pt x="60" y="111"/>
                  </a:lnTo>
                  <a:lnTo>
                    <a:pt x="63" y="110"/>
                  </a:lnTo>
                  <a:lnTo>
                    <a:pt x="65" y="107"/>
                  </a:lnTo>
                  <a:lnTo>
                    <a:pt x="68" y="104"/>
                  </a:lnTo>
                  <a:lnTo>
                    <a:pt x="70" y="101"/>
                  </a:lnTo>
                  <a:lnTo>
                    <a:pt x="73" y="97"/>
                  </a:lnTo>
                  <a:lnTo>
                    <a:pt x="74" y="92"/>
                  </a:lnTo>
                  <a:lnTo>
                    <a:pt x="76" y="86"/>
                  </a:lnTo>
                  <a:lnTo>
                    <a:pt x="77" y="81"/>
                  </a:lnTo>
                  <a:lnTo>
                    <a:pt x="78" y="75"/>
                  </a:lnTo>
                  <a:lnTo>
                    <a:pt x="78" y="67"/>
                  </a:lnTo>
                  <a:lnTo>
                    <a:pt x="78" y="63"/>
                  </a:lnTo>
                  <a:lnTo>
                    <a:pt x="77" y="59"/>
                  </a:lnTo>
                  <a:lnTo>
                    <a:pt x="77" y="54"/>
                  </a:lnTo>
                  <a:lnTo>
                    <a:pt x="77" y="50"/>
                  </a:lnTo>
                  <a:lnTo>
                    <a:pt x="76" y="47"/>
                  </a:lnTo>
                  <a:lnTo>
                    <a:pt x="74" y="44"/>
                  </a:lnTo>
                  <a:lnTo>
                    <a:pt x="74" y="40"/>
                  </a:lnTo>
                  <a:lnTo>
                    <a:pt x="73" y="38"/>
                  </a:lnTo>
                  <a:lnTo>
                    <a:pt x="72" y="35"/>
                  </a:lnTo>
                  <a:lnTo>
                    <a:pt x="69" y="34"/>
                  </a:lnTo>
                  <a:lnTo>
                    <a:pt x="66" y="30"/>
                  </a:lnTo>
                  <a:lnTo>
                    <a:pt x="63" y="27"/>
                  </a:lnTo>
                  <a:lnTo>
                    <a:pt x="60" y="25"/>
                  </a:lnTo>
                  <a:lnTo>
                    <a:pt x="55" y="24"/>
                  </a:lnTo>
                  <a:lnTo>
                    <a:pt x="51" y="24"/>
                  </a:lnTo>
                  <a:lnTo>
                    <a:pt x="45" y="22"/>
                  </a:lnTo>
                  <a:lnTo>
                    <a:pt x="40" y="22"/>
                  </a:lnTo>
                  <a:lnTo>
                    <a:pt x="24" y="22"/>
                  </a:lnTo>
                  <a:close/>
                </a:path>
              </a:pathLst>
            </a:custGeom>
            <a:solidFill>
              <a:srgbClr val="FF0000"/>
            </a:solidFill>
            <a:ln w="1651">
              <a:solidFill>
                <a:srgbClr val="CC0000"/>
              </a:solidFill>
              <a:prstDash val="solid"/>
              <a:round/>
              <a:headEnd/>
              <a:tailEnd/>
            </a:ln>
          </p:spPr>
          <p:txBody>
            <a:bodyPr/>
            <a:lstStyle/>
            <a:p>
              <a:endParaRPr lang="en-GB"/>
            </a:p>
          </p:txBody>
        </p:sp>
      </p:grpSp>
      <p:grpSp>
        <p:nvGrpSpPr>
          <p:cNvPr id="96341" name="Group 85"/>
          <p:cNvGrpSpPr>
            <a:grpSpLocks/>
          </p:cNvGrpSpPr>
          <p:nvPr/>
        </p:nvGrpSpPr>
        <p:grpSpPr bwMode="auto">
          <a:xfrm>
            <a:off x="4749800" y="2149475"/>
            <a:ext cx="850900" cy="217488"/>
            <a:chOff x="2890" y="1340"/>
            <a:chExt cx="536" cy="137"/>
          </a:xfrm>
        </p:grpSpPr>
        <p:sp>
          <p:nvSpPr>
            <p:cNvPr id="96342" name="Freeform 86"/>
            <p:cNvSpPr>
              <a:spLocks/>
            </p:cNvSpPr>
            <p:nvPr/>
          </p:nvSpPr>
          <p:spPr bwMode="auto">
            <a:xfrm>
              <a:off x="2890" y="1340"/>
              <a:ext cx="96" cy="137"/>
            </a:xfrm>
            <a:custGeom>
              <a:avLst/>
              <a:gdLst>
                <a:gd name="T0" fmla="*/ 95 w 96"/>
                <a:gd name="T1" fmla="*/ 106 h 137"/>
                <a:gd name="T2" fmla="*/ 87 w 96"/>
                <a:gd name="T3" fmla="*/ 121 h 137"/>
                <a:gd name="T4" fmla="*/ 74 w 96"/>
                <a:gd name="T5" fmla="*/ 131 h 137"/>
                <a:gd name="T6" fmla="*/ 55 w 96"/>
                <a:gd name="T7" fmla="*/ 135 h 137"/>
                <a:gd name="T8" fmla="*/ 32 w 96"/>
                <a:gd name="T9" fmla="*/ 134 h 137"/>
                <a:gd name="T10" fmla="*/ 15 w 96"/>
                <a:gd name="T11" fmla="*/ 127 h 137"/>
                <a:gd name="T12" fmla="*/ 5 w 96"/>
                <a:gd name="T13" fmla="*/ 115 h 137"/>
                <a:gd name="T14" fmla="*/ 0 w 96"/>
                <a:gd name="T15" fmla="*/ 102 h 137"/>
                <a:gd name="T16" fmla="*/ 2 w 96"/>
                <a:gd name="T17" fmla="*/ 93 h 137"/>
                <a:gd name="T18" fmla="*/ 5 w 96"/>
                <a:gd name="T19" fmla="*/ 87 h 137"/>
                <a:gd name="T20" fmla="*/ 11 w 96"/>
                <a:gd name="T21" fmla="*/ 86 h 137"/>
                <a:gd name="T22" fmla="*/ 16 w 96"/>
                <a:gd name="T23" fmla="*/ 87 h 137"/>
                <a:gd name="T24" fmla="*/ 23 w 96"/>
                <a:gd name="T25" fmla="*/ 96 h 137"/>
                <a:gd name="T26" fmla="*/ 30 w 96"/>
                <a:gd name="T27" fmla="*/ 111 h 137"/>
                <a:gd name="T28" fmla="*/ 41 w 96"/>
                <a:gd name="T29" fmla="*/ 116 h 137"/>
                <a:gd name="T30" fmla="*/ 53 w 96"/>
                <a:gd name="T31" fmla="*/ 116 h 137"/>
                <a:gd name="T32" fmla="*/ 64 w 96"/>
                <a:gd name="T33" fmla="*/ 111 h 137"/>
                <a:gd name="T34" fmla="*/ 71 w 96"/>
                <a:gd name="T35" fmla="*/ 102 h 137"/>
                <a:gd name="T36" fmla="*/ 71 w 96"/>
                <a:gd name="T37" fmla="*/ 92 h 137"/>
                <a:gd name="T38" fmla="*/ 64 w 96"/>
                <a:gd name="T39" fmla="*/ 83 h 137"/>
                <a:gd name="T40" fmla="*/ 44 w 96"/>
                <a:gd name="T41" fmla="*/ 76 h 137"/>
                <a:gd name="T42" fmla="*/ 17 w 96"/>
                <a:gd name="T43" fmla="*/ 66 h 137"/>
                <a:gd name="T44" fmla="*/ 8 w 96"/>
                <a:gd name="T45" fmla="*/ 55 h 137"/>
                <a:gd name="T46" fmla="*/ 3 w 96"/>
                <a:gd name="T47" fmla="*/ 42 h 137"/>
                <a:gd name="T48" fmla="*/ 4 w 96"/>
                <a:gd name="T49" fmla="*/ 26 h 137"/>
                <a:gd name="T50" fmla="*/ 11 w 96"/>
                <a:gd name="T51" fmla="*/ 13 h 137"/>
                <a:gd name="T52" fmla="*/ 24 w 96"/>
                <a:gd name="T53" fmla="*/ 4 h 137"/>
                <a:gd name="T54" fmla="*/ 41 w 96"/>
                <a:gd name="T55" fmla="*/ 0 h 137"/>
                <a:gd name="T56" fmla="*/ 58 w 96"/>
                <a:gd name="T57" fmla="*/ 0 h 137"/>
                <a:gd name="T58" fmla="*/ 71 w 96"/>
                <a:gd name="T59" fmla="*/ 4 h 137"/>
                <a:gd name="T60" fmla="*/ 80 w 96"/>
                <a:gd name="T61" fmla="*/ 12 h 137"/>
                <a:gd name="T62" fmla="*/ 89 w 96"/>
                <a:gd name="T63" fmla="*/ 25 h 137"/>
                <a:gd name="T64" fmla="*/ 91 w 96"/>
                <a:gd name="T65" fmla="*/ 35 h 137"/>
                <a:gd name="T66" fmla="*/ 88 w 96"/>
                <a:gd name="T67" fmla="*/ 41 h 137"/>
                <a:gd name="T68" fmla="*/ 82 w 96"/>
                <a:gd name="T69" fmla="*/ 44 h 137"/>
                <a:gd name="T70" fmla="*/ 76 w 96"/>
                <a:gd name="T71" fmla="*/ 44 h 137"/>
                <a:gd name="T72" fmla="*/ 71 w 96"/>
                <a:gd name="T73" fmla="*/ 39 h 137"/>
                <a:gd name="T74" fmla="*/ 66 w 96"/>
                <a:gd name="T75" fmla="*/ 28 h 137"/>
                <a:gd name="T76" fmla="*/ 55 w 96"/>
                <a:gd name="T77" fmla="*/ 20 h 137"/>
                <a:gd name="T78" fmla="*/ 42 w 96"/>
                <a:gd name="T79" fmla="*/ 19 h 137"/>
                <a:gd name="T80" fmla="*/ 30 w 96"/>
                <a:gd name="T81" fmla="*/ 23 h 137"/>
                <a:gd name="T82" fmla="*/ 25 w 96"/>
                <a:gd name="T83" fmla="*/ 31 h 137"/>
                <a:gd name="T84" fmla="*/ 26 w 96"/>
                <a:gd name="T85" fmla="*/ 41 h 137"/>
                <a:gd name="T86" fmla="*/ 36 w 96"/>
                <a:gd name="T87" fmla="*/ 48 h 137"/>
                <a:gd name="T88" fmla="*/ 61 w 96"/>
                <a:gd name="T89" fmla="*/ 55 h 137"/>
                <a:gd name="T90" fmla="*/ 84 w 96"/>
                <a:gd name="T91" fmla="*/ 67 h 137"/>
                <a:gd name="T92" fmla="*/ 91 w 96"/>
                <a:gd name="T93" fmla="*/ 74 h 137"/>
                <a:gd name="T94" fmla="*/ 95 w 96"/>
                <a:gd name="T95" fmla="*/ 8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137">
                  <a:moveTo>
                    <a:pt x="96" y="95"/>
                  </a:moveTo>
                  <a:lnTo>
                    <a:pt x="96" y="100"/>
                  </a:lnTo>
                  <a:lnTo>
                    <a:pt x="95" y="106"/>
                  </a:lnTo>
                  <a:lnTo>
                    <a:pt x="93" y="111"/>
                  </a:lnTo>
                  <a:lnTo>
                    <a:pt x="91" y="116"/>
                  </a:lnTo>
                  <a:lnTo>
                    <a:pt x="87" y="121"/>
                  </a:lnTo>
                  <a:lnTo>
                    <a:pt x="83" y="125"/>
                  </a:lnTo>
                  <a:lnTo>
                    <a:pt x="79" y="128"/>
                  </a:lnTo>
                  <a:lnTo>
                    <a:pt x="74" y="131"/>
                  </a:lnTo>
                  <a:lnTo>
                    <a:pt x="68" y="134"/>
                  </a:lnTo>
                  <a:lnTo>
                    <a:pt x="62" y="135"/>
                  </a:lnTo>
                  <a:lnTo>
                    <a:pt x="55" y="135"/>
                  </a:lnTo>
                  <a:lnTo>
                    <a:pt x="49" y="137"/>
                  </a:lnTo>
                  <a:lnTo>
                    <a:pt x="40" y="135"/>
                  </a:lnTo>
                  <a:lnTo>
                    <a:pt x="32" y="134"/>
                  </a:lnTo>
                  <a:lnTo>
                    <a:pt x="25" y="132"/>
                  </a:lnTo>
                  <a:lnTo>
                    <a:pt x="19" y="130"/>
                  </a:lnTo>
                  <a:lnTo>
                    <a:pt x="15" y="127"/>
                  </a:lnTo>
                  <a:lnTo>
                    <a:pt x="11" y="122"/>
                  </a:lnTo>
                  <a:lnTo>
                    <a:pt x="8" y="119"/>
                  </a:lnTo>
                  <a:lnTo>
                    <a:pt x="5" y="115"/>
                  </a:lnTo>
                  <a:lnTo>
                    <a:pt x="3" y="111"/>
                  </a:lnTo>
                  <a:lnTo>
                    <a:pt x="2" y="106"/>
                  </a:lnTo>
                  <a:lnTo>
                    <a:pt x="0" y="102"/>
                  </a:lnTo>
                  <a:lnTo>
                    <a:pt x="0" y="98"/>
                  </a:lnTo>
                  <a:lnTo>
                    <a:pt x="0" y="95"/>
                  </a:lnTo>
                  <a:lnTo>
                    <a:pt x="2" y="93"/>
                  </a:lnTo>
                  <a:lnTo>
                    <a:pt x="2" y="92"/>
                  </a:lnTo>
                  <a:lnTo>
                    <a:pt x="3" y="89"/>
                  </a:lnTo>
                  <a:lnTo>
                    <a:pt x="5" y="87"/>
                  </a:lnTo>
                  <a:lnTo>
                    <a:pt x="7" y="87"/>
                  </a:lnTo>
                  <a:lnTo>
                    <a:pt x="9" y="86"/>
                  </a:lnTo>
                  <a:lnTo>
                    <a:pt x="11" y="86"/>
                  </a:lnTo>
                  <a:lnTo>
                    <a:pt x="13" y="86"/>
                  </a:lnTo>
                  <a:lnTo>
                    <a:pt x="15" y="86"/>
                  </a:lnTo>
                  <a:lnTo>
                    <a:pt x="16" y="87"/>
                  </a:lnTo>
                  <a:lnTo>
                    <a:pt x="17" y="89"/>
                  </a:lnTo>
                  <a:lnTo>
                    <a:pt x="20" y="92"/>
                  </a:lnTo>
                  <a:lnTo>
                    <a:pt x="23" y="96"/>
                  </a:lnTo>
                  <a:lnTo>
                    <a:pt x="25" y="102"/>
                  </a:lnTo>
                  <a:lnTo>
                    <a:pt x="28" y="108"/>
                  </a:lnTo>
                  <a:lnTo>
                    <a:pt x="30" y="111"/>
                  </a:lnTo>
                  <a:lnTo>
                    <a:pt x="34" y="114"/>
                  </a:lnTo>
                  <a:lnTo>
                    <a:pt x="37" y="115"/>
                  </a:lnTo>
                  <a:lnTo>
                    <a:pt x="41" y="116"/>
                  </a:lnTo>
                  <a:lnTo>
                    <a:pt x="44" y="116"/>
                  </a:lnTo>
                  <a:lnTo>
                    <a:pt x="47" y="116"/>
                  </a:lnTo>
                  <a:lnTo>
                    <a:pt x="53" y="116"/>
                  </a:lnTo>
                  <a:lnTo>
                    <a:pt x="57" y="115"/>
                  </a:lnTo>
                  <a:lnTo>
                    <a:pt x="62" y="114"/>
                  </a:lnTo>
                  <a:lnTo>
                    <a:pt x="64" y="111"/>
                  </a:lnTo>
                  <a:lnTo>
                    <a:pt x="68" y="108"/>
                  </a:lnTo>
                  <a:lnTo>
                    <a:pt x="70" y="105"/>
                  </a:lnTo>
                  <a:lnTo>
                    <a:pt x="71" y="102"/>
                  </a:lnTo>
                  <a:lnTo>
                    <a:pt x="72" y="98"/>
                  </a:lnTo>
                  <a:lnTo>
                    <a:pt x="71" y="95"/>
                  </a:lnTo>
                  <a:lnTo>
                    <a:pt x="71" y="92"/>
                  </a:lnTo>
                  <a:lnTo>
                    <a:pt x="70" y="89"/>
                  </a:lnTo>
                  <a:lnTo>
                    <a:pt x="68" y="87"/>
                  </a:lnTo>
                  <a:lnTo>
                    <a:pt x="64" y="83"/>
                  </a:lnTo>
                  <a:lnTo>
                    <a:pt x="59" y="80"/>
                  </a:lnTo>
                  <a:lnTo>
                    <a:pt x="51" y="79"/>
                  </a:lnTo>
                  <a:lnTo>
                    <a:pt x="44" y="76"/>
                  </a:lnTo>
                  <a:lnTo>
                    <a:pt x="32" y="73"/>
                  </a:lnTo>
                  <a:lnTo>
                    <a:pt x="21" y="68"/>
                  </a:lnTo>
                  <a:lnTo>
                    <a:pt x="17" y="66"/>
                  </a:lnTo>
                  <a:lnTo>
                    <a:pt x="13" y="63"/>
                  </a:lnTo>
                  <a:lnTo>
                    <a:pt x="11" y="60"/>
                  </a:lnTo>
                  <a:lnTo>
                    <a:pt x="8" y="55"/>
                  </a:lnTo>
                  <a:lnTo>
                    <a:pt x="5" y="52"/>
                  </a:lnTo>
                  <a:lnTo>
                    <a:pt x="4" y="47"/>
                  </a:lnTo>
                  <a:lnTo>
                    <a:pt x="3" y="42"/>
                  </a:lnTo>
                  <a:lnTo>
                    <a:pt x="3" y="36"/>
                  </a:lnTo>
                  <a:lnTo>
                    <a:pt x="3" y="32"/>
                  </a:lnTo>
                  <a:lnTo>
                    <a:pt x="4" y="26"/>
                  </a:lnTo>
                  <a:lnTo>
                    <a:pt x="5" y="22"/>
                  </a:lnTo>
                  <a:lnTo>
                    <a:pt x="8" y="17"/>
                  </a:lnTo>
                  <a:lnTo>
                    <a:pt x="11" y="13"/>
                  </a:lnTo>
                  <a:lnTo>
                    <a:pt x="15" y="10"/>
                  </a:lnTo>
                  <a:lnTo>
                    <a:pt x="19" y="7"/>
                  </a:lnTo>
                  <a:lnTo>
                    <a:pt x="24" y="4"/>
                  </a:lnTo>
                  <a:lnTo>
                    <a:pt x="29" y="3"/>
                  </a:lnTo>
                  <a:lnTo>
                    <a:pt x="34" y="1"/>
                  </a:lnTo>
                  <a:lnTo>
                    <a:pt x="41" y="0"/>
                  </a:lnTo>
                  <a:lnTo>
                    <a:pt x="47" y="0"/>
                  </a:lnTo>
                  <a:lnTo>
                    <a:pt x="53" y="0"/>
                  </a:lnTo>
                  <a:lnTo>
                    <a:pt x="58" y="0"/>
                  </a:lnTo>
                  <a:lnTo>
                    <a:pt x="63" y="1"/>
                  </a:lnTo>
                  <a:lnTo>
                    <a:pt x="67" y="3"/>
                  </a:lnTo>
                  <a:lnTo>
                    <a:pt x="71" y="4"/>
                  </a:lnTo>
                  <a:lnTo>
                    <a:pt x="74" y="6"/>
                  </a:lnTo>
                  <a:lnTo>
                    <a:pt x="78" y="9"/>
                  </a:lnTo>
                  <a:lnTo>
                    <a:pt x="80" y="12"/>
                  </a:lnTo>
                  <a:lnTo>
                    <a:pt x="85" y="16"/>
                  </a:lnTo>
                  <a:lnTo>
                    <a:pt x="88" y="22"/>
                  </a:lnTo>
                  <a:lnTo>
                    <a:pt x="89" y="25"/>
                  </a:lnTo>
                  <a:lnTo>
                    <a:pt x="89" y="26"/>
                  </a:lnTo>
                  <a:lnTo>
                    <a:pt x="91" y="32"/>
                  </a:lnTo>
                  <a:lnTo>
                    <a:pt x="91" y="35"/>
                  </a:lnTo>
                  <a:lnTo>
                    <a:pt x="89" y="36"/>
                  </a:lnTo>
                  <a:lnTo>
                    <a:pt x="89" y="39"/>
                  </a:lnTo>
                  <a:lnTo>
                    <a:pt x="88" y="41"/>
                  </a:lnTo>
                  <a:lnTo>
                    <a:pt x="85" y="42"/>
                  </a:lnTo>
                  <a:lnTo>
                    <a:pt x="84" y="44"/>
                  </a:lnTo>
                  <a:lnTo>
                    <a:pt x="82" y="44"/>
                  </a:lnTo>
                  <a:lnTo>
                    <a:pt x="80" y="45"/>
                  </a:lnTo>
                  <a:lnTo>
                    <a:pt x="78" y="44"/>
                  </a:lnTo>
                  <a:lnTo>
                    <a:pt x="76" y="44"/>
                  </a:lnTo>
                  <a:lnTo>
                    <a:pt x="75" y="44"/>
                  </a:lnTo>
                  <a:lnTo>
                    <a:pt x="74" y="42"/>
                  </a:lnTo>
                  <a:lnTo>
                    <a:pt x="71" y="39"/>
                  </a:lnTo>
                  <a:lnTo>
                    <a:pt x="68" y="35"/>
                  </a:lnTo>
                  <a:lnTo>
                    <a:pt x="67" y="31"/>
                  </a:lnTo>
                  <a:lnTo>
                    <a:pt x="66" y="28"/>
                  </a:lnTo>
                  <a:lnTo>
                    <a:pt x="61" y="23"/>
                  </a:lnTo>
                  <a:lnTo>
                    <a:pt x="58" y="22"/>
                  </a:lnTo>
                  <a:lnTo>
                    <a:pt x="55" y="20"/>
                  </a:lnTo>
                  <a:lnTo>
                    <a:pt x="51" y="19"/>
                  </a:lnTo>
                  <a:lnTo>
                    <a:pt x="46" y="19"/>
                  </a:lnTo>
                  <a:lnTo>
                    <a:pt x="42" y="19"/>
                  </a:lnTo>
                  <a:lnTo>
                    <a:pt x="38" y="20"/>
                  </a:lnTo>
                  <a:lnTo>
                    <a:pt x="34" y="22"/>
                  </a:lnTo>
                  <a:lnTo>
                    <a:pt x="30" y="23"/>
                  </a:lnTo>
                  <a:lnTo>
                    <a:pt x="28" y="26"/>
                  </a:lnTo>
                  <a:lnTo>
                    <a:pt x="26" y="29"/>
                  </a:lnTo>
                  <a:lnTo>
                    <a:pt x="25" y="31"/>
                  </a:lnTo>
                  <a:lnTo>
                    <a:pt x="25" y="35"/>
                  </a:lnTo>
                  <a:lnTo>
                    <a:pt x="25" y="38"/>
                  </a:lnTo>
                  <a:lnTo>
                    <a:pt x="26" y="41"/>
                  </a:lnTo>
                  <a:lnTo>
                    <a:pt x="29" y="44"/>
                  </a:lnTo>
                  <a:lnTo>
                    <a:pt x="33" y="47"/>
                  </a:lnTo>
                  <a:lnTo>
                    <a:pt x="36" y="48"/>
                  </a:lnTo>
                  <a:lnTo>
                    <a:pt x="40" y="50"/>
                  </a:lnTo>
                  <a:lnTo>
                    <a:pt x="51" y="52"/>
                  </a:lnTo>
                  <a:lnTo>
                    <a:pt x="61" y="55"/>
                  </a:lnTo>
                  <a:lnTo>
                    <a:pt x="70" y="58"/>
                  </a:lnTo>
                  <a:lnTo>
                    <a:pt x="78" y="63"/>
                  </a:lnTo>
                  <a:lnTo>
                    <a:pt x="84" y="67"/>
                  </a:lnTo>
                  <a:lnTo>
                    <a:pt x="87" y="68"/>
                  </a:lnTo>
                  <a:lnTo>
                    <a:pt x="89" y="71"/>
                  </a:lnTo>
                  <a:lnTo>
                    <a:pt x="91" y="74"/>
                  </a:lnTo>
                  <a:lnTo>
                    <a:pt x="93" y="77"/>
                  </a:lnTo>
                  <a:lnTo>
                    <a:pt x="95" y="82"/>
                  </a:lnTo>
                  <a:lnTo>
                    <a:pt x="95" y="86"/>
                  </a:lnTo>
                  <a:lnTo>
                    <a:pt x="96" y="90"/>
                  </a:lnTo>
                  <a:lnTo>
                    <a:pt x="96" y="95"/>
                  </a:lnTo>
                  <a:close/>
                </a:path>
              </a:pathLst>
            </a:custGeom>
            <a:solidFill>
              <a:srgbClr val="00FF00"/>
            </a:solidFill>
            <a:ln w="1588">
              <a:solidFill>
                <a:srgbClr val="333300"/>
              </a:solidFill>
              <a:prstDash val="solid"/>
              <a:round/>
              <a:headEnd/>
              <a:tailEnd/>
            </a:ln>
          </p:spPr>
          <p:txBody>
            <a:bodyPr/>
            <a:lstStyle/>
            <a:p>
              <a:endParaRPr lang="en-GB"/>
            </a:p>
          </p:txBody>
        </p:sp>
        <p:sp>
          <p:nvSpPr>
            <p:cNvPr id="96343" name="Freeform 87"/>
            <p:cNvSpPr>
              <a:spLocks/>
            </p:cNvSpPr>
            <p:nvPr/>
          </p:nvSpPr>
          <p:spPr bwMode="auto">
            <a:xfrm>
              <a:off x="2995" y="1343"/>
              <a:ext cx="102" cy="134"/>
            </a:xfrm>
            <a:custGeom>
              <a:avLst/>
              <a:gdLst>
                <a:gd name="T0" fmla="*/ 91 w 102"/>
                <a:gd name="T1" fmla="*/ 22 h 134"/>
                <a:gd name="T2" fmla="*/ 63 w 102"/>
                <a:gd name="T3" fmla="*/ 22 h 134"/>
                <a:gd name="T4" fmla="*/ 63 w 102"/>
                <a:gd name="T5" fmla="*/ 118 h 134"/>
                <a:gd name="T6" fmla="*/ 63 w 102"/>
                <a:gd name="T7" fmla="*/ 121 h 134"/>
                <a:gd name="T8" fmla="*/ 63 w 102"/>
                <a:gd name="T9" fmla="*/ 125 h 134"/>
                <a:gd name="T10" fmla="*/ 62 w 102"/>
                <a:gd name="T11" fmla="*/ 127 h 134"/>
                <a:gd name="T12" fmla="*/ 60 w 102"/>
                <a:gd name="T13" fmla="*/ 129 h 134"/>
                <a:gd name="T14" fmla="*/ 58 w 102"/>
                <a:gd name="T15" fmla="*/ 131 h 134"/>
                <a:gd name="T16" fmla="*/ 56 w 102"/>
                <a:gd name="T17" fmla="*/ 132 h 134"/>
                <a:gd name="T18" fmla="*/ 54 w 102"/>
                <a:gd name="T19" fmla="*/ 134 h 134"/>
                <a:gd name="T20" fmla="*/ 51 w 102"/>
                <a:gd name="T21" fmla="*/ 134 h 134"/>
                <a:gd name="T22" fmla="*/ 49 w 102"/>
                <a:gd name="T23" fmla="*/ 134 h 134"/>
                <a:gd name="T24" fmla="*/ 46 w 102"/>
                <a:gd name="T25" fmla="*/ 132 h 134"/>
                <a:gd name="T26" fmla="*/ 45 w 102"/>
                <a:gd name="T27" fmla="*/ 131 h 134"/>
                <a:gd name="T28" fmla="*/ 42 w 102"/>
                <a:gd name="T29" fmla="*/ 129 h 134"/>
                <a:gd name="T30" fmla="*/ 41 w 102"/>
                <a:gd name="T31" fmla="*/ 127 h 134"/>
                <a:gd name="T32" fmla="*/ 39 w 102"/>
                <a:gd name="T33" fmla="*/ 125 h 134"/>
                <a:gd name="T34" fmla="*/ 39 w 102"/>
                <a:gd name="T35" fmla="*/ 121 h 134"/>
                <a:gd name="T36" fmla="*/ 39 w 102"/>
                <a:gd name="T37" fmla="*/ 118 h 134"/>
                <a:gd name="T38" fmla="*/ 39 w 102"/>
                <a:gd name="T39" fmla="*/ 22 h 134"/>
                <a:gd name="T40" fmla="*/ 12 w 102"/>
                <a:gd name="T41" fmla="*/ 22 h 134"/>
                <a:gd name="T42" fmla="*/ 9 w 102"/>
                <a:gd name="T43" fmla="*/ 22 h 134"/>
                <a:gd name="T44" fmla="*/ 7 w 102"/>
                <a:gd name="T45" fmla="*/ 20 h 134"/>
                <a:gd name="T46" fmla="*/ 5 w 102"/>
                <a:gd name="T47" fmla="*/ 20 h 134"/>
                <a:gd name="T48" fmla="*/ 3 w 102"/>
                <a:gd name="T49" fmla="*/ 19 h 134"/>
                <a:gd name="T50" fmla="*/ 1 w 102"/>
                <a:gd name="T51" fmla="*/ 17 h 134"/>
                <a:gd name="T52" fmla="*/ 1 w 102"/>
                <a:gd name="T53" fmla="*/ 14 h 134"/>
                <a:gd name="T54" fmla="*/ 0 w 102"/>
                <a:gd name="T55" fmla="*/ 13 h 134"/>
                <a:gd name="T56" fmla="*/ 0 w 102"/>
                <a:gd name="T57" fmla="*/ 10 h 134"/>
                <a:gd name="T58" fmla="*/ 0 w 102"/>
                <a:gd name="T59" fmla="*/ 9 h 134"/>
                <a:gd name="T60" fmla="*/ 1 w 102"/>
                <a:gd name="T61" fmla="*/ 6 h 134"/>
                <a:gd name="T62" fmla="*/ 1 w 102"/>
                <a:gd name="T63" fmla="*/ 4 h 134"/>
                <a:gd name="T64" fmla="*/ 4 w 102"/>
                <a:gd name="T65" fmla="*/ 3 h 134"/>
                <a:gd name="T66" fmla="*/ 5 w 102"/>
                <a:gd name="T67" fmla="*/ 1 h 134"/>
                <a:gd name="T68" fmla="*/ 7 w 102"/>
                <a:gd name="T69" fmla="*/ 0 h 134"/>
                <a:gd name="T70" fmla="*/ 9 w 102"/>
                <a:gd name="T71" fmla="*/ 0 h 134"/>
                <a:gd name="T72" fmla="*/ 12 w 102"/>
                <a:gd name="T73" fmla="*/ 0 h 134"/>
                <a:gd name="T74" fmla="*/ 91 w 102"/>
                <a:gd name="T75" fmla="*/ 0 h 134"/>
                <a:gd name="T76" fmla="*/ 93 w 102"/>
                <a:gd name="T77" fmla="*/ 0 h 134"/>
                <a:gd name="T78" fmla="*/ 96 w 102"/>
                <a:gd name="T79" fmla="*/ 0 h 134"/>
                <a:gd name="T80" fmla="*/ 98 w 102"/>
                <a:gd name="T81" fmla="*/ 1 h 134"/>
                <a:gd name="T82" fmla="*/ 100 w 102"/>
                <a:gd name="T83" fmla="*/ 3 h 134"/>
                <a:gd name="T84" fmla="*/ 101 w 102"/>
                <a:gd name="T85" fmla="*/ 4 h 134"/>
                <a:gd name="T86" fmla="*/ 102 w 102"/>
                <a:gd name="T87" fmla="*/ 6 h 134"/>
                <a:gd name="T88" fmla="*/ 102 w 102"/>
                <a:gd name="T89" fmla="*/ 9 h 134"/>
                <a:gd name="T90" fmla="*/ 102 w 102"/>
                <a:gd name="T91" fmla="*/ 10 h 134"/>
                <a:gd name="T92" fmla="*/ 102 w 102"/>
                <a:gd name="T93" fmla="*/ 13 h 134"/>
                <a:gd name="T94" fmla="*/ 102 w 102"/>
                <a:gd name="T95" fmla="*/ 14 h 134"/>
                <a:gd name="T96" fmla="*/ 101 w 102"/>
                <a:gd name="T97" fmla="*/ 17 h 134"/>
                <a:gd name="T98" fmla="*/ 100 w 102"/>
                <a:gd name="T99" fmla="*/ 19 h 134"/>
                <a:gd name="T100" fmla="*/ 98 w 102"/>
                <a:gd name="T101" fmla="*/ 20 h 134"/>
                <a:gd name="T102" fmla="*/ 96 w 102"/>
                <a:gd name="T103" fmla="*/ 20 h 134"/>
                <a:gd name="T104" fmla="*/ 93 w 102"/>
                <a:gd name="T105" fmla="*/ 22 h 134"/>
                <a:gd name="T106" fmla="*/ 91 w 102"/>
                <a:gd name="T107"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134">
                  <a:moveTo>
                    <a:pt x="91" y="22"/>
                  </a:moveTo>
                  <a:lnTo>
                    <a:pt x="63" y="22"/>
                  </a:lnTo>
                  <a:lnTo>
                    <a:pt x="63" y="118"/>
                  </a:lnTo>
                  <a:lnTo>
                    <a:pt x="63" y="121"/>
                  </a:lnTo>
                  <a:lnTo>
                    <a:pt x="63" y="125"/>
                  </a:lnTo>
                  <a:lnTo>
                    <a:pt x="62" y="127"/>
                  </a:lnTo>
                  <a:lnTo>
                    <a:pt x="60" y="129"/>
                  </a:lnTo>
                  <a:lnTo>
                    <a:pt x="58" y="131"/>
                  </a:lnTo>
                  <a:lnTo>
                    <a:pt x="56" y="132"/>
                  </a:lnTo>
                  <a:lnTo>
                    <a:pt x="54" y="134"/>
                  </a:lnTo>
                  <a:lnTo>
                    <a:pt x="51" y="134"/>
                  </a:lnTo>
                  <a:lnTo>
                    <a:pt x="49" y="134"/>
                  </a:lnTo>
                  <a:lnTo>
                    <a:pt x="46" y="132"/>
                  </a:lnTo>
                  <a:lnTo>
                    <a:pt x="45" y="131"/>
                  </a:lnTo>
                  <a:lnTo>
                    <a:pt x="42" y="129"/>
                  </a:lnTo>
                  <a:lnTo>
                    <a:pt x="41" y="127"/>
                  </a:lnTo>
                  <a:lnTo>
                    <a:pt x="39" y="125"/>
                  </a:lnTo>
                  <a:lnTo>
                    <a:pt x="39" y="121"/>
                  </a:lnTo>
                  <a:lnTo>
                    <a:pt x="39" y="118"/>
                  </a:lnTo>
                  <a:lnTo>
                    <a:pt x="39" y="22"/>
                  </a:lnTo>
                  <a:lnTo>
                    <a:pt x="12" y="22"/>
                  </a:lnTo>
                  <a:lnTo>
                    <a:pt x="9" y="22"/>
                  </a:lnTo>
                  <a:lnTo>
                    <a:pt x="7" y="20"/>
                  </a:lnTo>
                  <a:lnTo>
                    <a:pt x="5" y="20"/>
                  </a:lnTo>
                  <a:lnTo>
                    <a:pt x="3" y="19"/>
                  </a:lnTo>
                  <a:lnTo>
                    <a:pt x="1" y="17"/>
                  </a:lnTo>
                  <a:lnTo>
                    <a:pt x="1" y="14"/>
                  </a:lnTo>
                  <a:lnTo>
                    <a:pt x="0" y="13"/>
                  </a:lnTo>
                  <a:lnTo>
                    <a:pt x="0" y="10"/>
                  </a:lnTo>
                  <a:lnTo>
                    <a:pt x="0" y="9"/>
                  </a:lnTo>
                  <a:lnTo>
                    <a:pt x="1" y="6"/>
                  </a:lnTo>
                  <a:lnTo>
                    <a:pt x="1" y="4"/>
                  </a:lnTo>
                  <a:lnTo>
                    <a:pt x="4" y="3"/>
                  </a:lnTo>
                  <a:lnTo>
                    <a:pt x="5" y="1"/>
                  </a:lnTo>
                  <a:lnTo>
                    <a:pt x="7" y="0"/>
                  </a:lnTo>
                  <a:lnTo>
                    <a:pt x="9" y="0"/>
                  </a:lnTo>
                  <a:lnTo>
                    <a:pt x="12" y="0"/>
                  </a:lnTo>
                  <a:lnTo>
                    <a:pt x="91" y="0"/>
                  </a:lnTo>
                  <a:lnTo>
                    <a:pt x="93" y="0"/>
                  </a:lnTo>
                  <a:lnTo>
                    <a:pt x="96" y="0"/>
                  </a:lnTo>
                  <a:lnTo>
                    <a:pt x="98" y="1"/>
                  </a:lnTo>
                  <a:lnTo>
                    <a:pt x="100" y="3"/>
                  </a:lnTo>
                  <a:lnTo>
                    <a:pt x="101" y="4"/>
                  </a:lnTo>
                  <a:lnTo>
                    <a:pt x="102" y="6"/>
                  </a:lnTo>
                  <a:lnTo>
                    <a:pt x="102" y="9"/>
                  </a:lnTo>
                  <a:lnTo>
                    <a:pt x="102" y="10"/>
                  </a:lnTo>
                  <a:lnTo>
                    <a:pt x="102" y="13"/>
                  </a:lnTo>
                  <a:lnTo>
                    <a:pt x="102" y="14"/>
                  </a:lnTo>
                  <a:lnTo>
                    <a:pt x="101" y="17"/>
                  </a:lnTo>
                  <a:lnTo>
                    <a:pt x="100" y="19"/>
                  </a:lnTo>
                  <a:lnTo>
                    <a:pt x="98" y="20"/>
                  </a:lnTo>
                  <a:lnTo>
                    <a:pt x="96" y="20"/>
                  </a:lnTo>
                  <a:lnTo>
                    <a:pt x="93" y="22"/>
                  </a:lnTo>
                  <a:lnTo>
                    <a:pt x="91" y="22"/>
                  </a:lnTo>
                  <a:close/>
                </a:path>
              </a:pathLst>
            </a:custGeom>
            <a:solidFill>
              <a:srgbClr val="00FF00"/>
            </a:solidFill>
            <a:ln w="1588">
              <a:solidFill>
                <a:srgbClr val="333300"/>
              </a:solidFill>
              <a:prstDash val="solid"/>
              <a:round/>
              <a:headEnd/>
              <a:tailEnd/>
            </a:ln>
          </p:spPr>
          <p:txBody>
            <a:bodyPr/>
            <a:lstStyle/>
            <a:p>
              <a:endParaRPr lang="en-GB"/>
            </a:p>
          </p:txBody>
        </p:sp>
        <p:sp>
          <p:nvSpPr>
            <p:cNvPr id="96344" name="Freeform 88"/>
            <p:cNvSpPr>
              <a:spLocks noEditPoints="1"/>
            </p:cNvSpPr>
            <p:nvPr/>
          </p:nvSpPr>
          <p:spPr bwMode="auto">
            <a:xfrm>
              <a:off x="3093" y="1340"/>
              <a:ext cx="112" cy="137"/>
            </a:xfrm>
            <a:custGeom>
              <a:avLst/>
              <a:gdLst>
                <a:gd name="T0" fmla="*/ 86 w 112"/>
                <a:gd name="T1" fmla="*/ 119 h 137"/>
                <a:gd name="T2" fmla="*/ 80 w 112"/>
                <a:gd name="T3" fmla="*/ 102 h 137"/>
                <a:gd name="T4" fmla="*/ 31 w 112"/>
                <a:gd name="T5" fmla="*/ 102 h 137"/>
                <a:gd name="T6" fmla="*/ 25 w 112"/>
                <a:gd name="T7" fmla="*/ 119 h 137"/>
                <a:gd name="T8" fmla="*/ 21 w 112"/>
                <a:gd name="T9" fmla="*/ 128 h 137"/>
                <a:gd name="T10" fmla="*/ 19 w 112"/>
                <a:gd name="T11" fmla="*/ 132 h 137"/>
                <a:gd name="T12" fmla="*/ 17 w 112"/>
                <a:gd name="T13" fmla="*/ 134 h 137"/>
                <a:gd name="T14" fmla="*/ 16 w 112"/>
                <a:gd name="T15" fmla="*/ 135 h 137"/>
                <a:gd name="T16" fmla="*/ 14 w 112"/>
                <a:gd name="T17" fmla="*/ 137 h 137"/>
                <a:gd name="T18" fmla="*/ 11 w 112"/>
                <a:gd name="T19" fmla="*/ 137 h 137"/>
                <a:gd name="T20" fmla="*/ 10 w 112"/>
                <a:gd name="T21" fmla="*/ 137 h 137"/>
                <a:gd name="T22" fmla="*/ 7 w 112"/>
                <a:gd name="T23" fmla="*/ 135 h 137"/>
                <a:gd name="T24" fmla="*/ 6 w 112"/>
                <a:gd name="T25" fmla="*/ 134 h 137"/>
                <a:gd name="T26" fmla="*/ 3 w 112"/>
                <a:gd name="T27" fmla="*/ 132 h 137"/>
                <a:gd name="T28" fmla="*/ 2 w 112"/>
                <a:gd name="T29" fmla="*/ 131 h 137"/>
                <a:gd name="T30" fmla="*/ 0 w 112"/>
                <a:gd name="T31" fmla="*/ 128 h 137"/>
                <a:gd name="T32" fmla="*/ 0 w 112"/>
                <a:gd name="T33" fmla="*/ 127 h 137"/>
                <a:gd name="T34" fmla="*/ 0 w 112"/>
                <a:gd name="T35" fmla="*/ 124 h 137"/>
                <a:gd name="T36" fmla="*/ 0 w 112"/>
                <a:gd name="T37" fmla="*/ 122 h 137"/>
                <a:gd name="T38" fmla="*/ 0 w 112"/>
                <a:gd name="T39" fmla="*/ 119 h 137"/>
                <a:gd name="T40" fmla="*/ 3 w 112"/>
                <a:gd name="T41" fmla="*/ 111 h 137"/>
                <a:gd name="T42" fmla="*/ 35 w 112"/>
                <a:gd name="T43" fmla="*/ 25 h 137"/>
                <a:gd name="T44" fmla="*/ 37 w 112"/>
                <a:gd name="T45" fmla="*/ 16 h 137"/>
                <a:gd name="T46" fmla="*/ 40 w 112"/>
                <a:gd name="T47" fmla="*/ 12 h 137"/>
                <a:gd name="T48" fmla="*/ 41 w 112"/>
                <a:gd name="T49" fmla="*/ 7 h 137"/>
                <a:gd name="T50" fmla="*/ 44 w 112"/>
                <a:gd name="T51" fmla="*/ 4 h 137"/>
                <a:gd name="T52" fmla="*/ 46 w 112"/>
                <a:gd name="T53" fmla="*/ 1 h 137"/>
                <a:gd name="T54" fmla="*/ 50 w 112"/>
                <a:gd name="T55" fmla="*/ 0 h 137"/>
                <a:gd name="T56" fmla="*/ 56 w 112"/>
                <a:gd name="T57" fmla="*/ 0 h 137"/>
                <a:gd name="T58" fmla="*/ 59 w 112"/>
                <a:gd name="T59" fmla="*/ 0 h 137"/>
                <a:gd name="T60" fmla="*/ 63 w 112"/>
                <a:gd name="T61" fmla="*/ 1 h 137"/>
                <a:gd name="T62" fmla="*/ 67 w 112"/>
                <a:gd name="T63" fmla="*/ 4 h 137"/>
                <a:gd name="T64" fmla="*/ 70 w 112"/>
                <a:gd name="T65" fmla="*/ 7 h 137"/>
                <a:gd name="T66" fmla="*/ 71 w 112"/>
                <a:gd name="T67" fmla="*/ 10 h 137"/>
                <a:gd name="T68" fmla="*/ 73 w 112"/>
                <a:gd name="T69" fmla="*/ 15 h 137"/>
                <a:gd name="T70" fmla="*/ 76 w 112"/>
                <a:gd name="T71" fmla="*/ 25 h 137"/>
                <a:gd name="T72" fmla="*/ 108 w 112"/>
                <a:gd name="T73" fmla="*/ 111 h 137"/>
                <a:gd name="T74" fmla="*/ 109 w 112"/>
                <a:gd name="T75" fmla="*/ 115 h 137"/>
                <a:gd name="T76" fmla="*/ 111 w 112"/>
                <a:gd name="T77" fmla="*/ 118 h 137"/>
                <a:gd name="T78" fmla="*/ 112 w 112"/>
                <a:gd name="T79" fmla="*/ 124 h 137"/>
                <a:gd name="T80" fmla="*/ 112 w 112"/>
                <a:gd name="T81" fmla="*/ 127 h 137"/>
                <a:gd name="T82" fmla="*/ 111 w 112"/>
                <a:gd name="T83" fmla="*/ 128 h 137"/>
                <a:gd name="T84" fmla="*/ 109 w 112"/>
                <a:gd name="T85" fmla="*/ 131 h 137"/>
                <a:gd name="T86" fmla="*/ 108 w 112"/>
                <a:gd name="T87" fmla="*/ 132 h 137"/>
                <a:gd name="T88" fmla="*/ 107 w 112"/>
                <a:gd name="T89" fmla="*/ 134 h 137"/>
                <a:gd name="T90" fmla="*/ 104 w 112"/>
                <a:gd name="T91" fmla="*/ 135 h 137"/>
                <a:gd name="T92" fmla="*/ 103 w 112"/>
                <a:gd name="T93" fmla="*/ 137 h 137"/>
                <a:gd name="T94" fmla="*/ 100 w 112"/>
                <a:gd name="T95" fmla="*/ 137 h 137"/>
                <a:gd name="T96" fmla="*/ 97 w 112"/>
                <a:gd name="T97" fmla="*/ 135 h 137"/>
                <a:gd name="T98" fmla="*/ 95 w 112"/>
                <a:gd name="T99" fmla="*/ 135 h 137"/>
                <a:gd name="T100" fmla="*/ 94 w 112"/>
                <a:gd name="T101" fmla="*/ 134 h 137"/>
                <a:gd name="T102" fmla="*/ 91 w 112"/>
                <a:gd name="T103" fmla="*/ 132 h 137"/>
                <a:gd name="T104" fmla="*/ 90 w 112"/>
                <a:gd name="T105" fmla="*/ 130 h 137"/>
                <a:gd name="T106" fmla="*/ 88 w 112"/>
                <a:gd name="T107" fmla="*/ 127 h 137"/>
                <a:gd name="T108" fmla="*/ 86 w 112"/>
                <a:gd name="T109" fmla="*/ 119 h 137"/>
                <a:gd name="T110" fmla="*/ 37 w 112"/>
                <a:gd name="T111" fmla="*/ 83 h 137"/>
                <a:gd name="T112" fmla="*/ 74 w 112"/>
                <a:gd name="T113" fmla="*/ 83 h 137"/>
                <a:gd name="T114" fmla="*/ 56 w 112"/>
                <a:gd name="T115" fmla="*/ 28 h 137"/>
                <a:gd name="T116" fmla="*/ 37 w 112"/>
                <a:gd name="T117"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137">
                  <a:moveTo>
                    <a:pt x="86" y="119"/>
                  </a:moveTo>
                  <a:lnTo>
                    <a:pt x="80" y="102"/>
                  </a:lnTo>
                  <a:lnTo>
                    <a:pt x="31" y="102"/>
                  </a:lnTo>
                  <a:lnTo>
                    <a:pt x="25" y="119"/>
                  </a:lnTo>
                  <a:lnTo>
                    <a:pt x="21" y="128"/>
                  </a:lnTo>
                  <a:lnTo>
                    <a:pt x="19" y="132"/>
                  </a:lnTo>
                  <a:lnTo>
                    <a:pt x="17" y="134"/>
                  </a:lnTo>
                  <a:lnTo>
                    <a:pt x="16" y="135"/>
                  </a:lnTo>
                  <a:lnTo>
                    <a:pt x="14" y="137"/>
                  </a:lnTo>
                  <a:lnTo>
                    <a:pt x="11" y="137"/>
                  </a:lnTo>
                  <a:lnTo>
                    <a:pt x="10" y="137"/>
                  </a:lnTo>
                  <a:lnTo>
                    <a:pt x="7" y="135"/>
                  </a:lnTo>
                  <a:lnTo>
                    <a:pt x="6" y="134"/>
                  </a:lnTo>
                  <a:lnTo>
                    <a:pt x="3" y="132"/>
                  </a:lnTo>
                  <a:lnTo>
                    <a:pt x="2" y="131"/>
                  </a:lnTo>
                  <a:lnTo>
                    <a:pt x="0" y="128"/>
                  </a:lnTo>
                  <a:lnTo>
                    <a:pt x="0" y="127"/>
                  </a:lnTo>
                  <a:lnTo>
                    <a:pt x="0" y="124"/>
                  </a:lnTo>
                  <a:lnTo>
                    <a:pt x="0" y="122"/>
                  </a:lnTo>
                  <a:lnTo>
                    <a:pt x="0" y="119"/>
                  </a:lnTo>
                  <a:lnTo>
                    <a:pt x="3" y="111"/>
                  </a:lnTo>
                  <a:lnTo>
                    <a:pt x="35" y="25"/>
                  </a:lnTo>
                  <a:lnTo>
                    <a:pt x="37" y="16"/>
                  </a:lnTo>
                  <a:lnTo>
                    <a:pt x="40" y="12"/>
                  </a:lnTo>
                  <a:lnTo>
                    <a:pt x="41" y="7"/>
                  </a:lnTo>
                  <a:lnTo>
                    <a:pt x="44" y="4"/>
                  </a:lnTo>
                  <a:lnTo>
                    <a:pt x="46" y="1"/>
                  </a:lnTo>
                  <a:lnTo>
                    <a:pt x="50" y="0"/>
                  </a:lnTo>
                  <a:lnTo>
                    <a:pt x="56" y="0"/>
                  </a:lnTo>
                  <a:lnTo>
                    <a:pt x="59" y="0"/>
                  </a:lnTo>
                  <a:lnTo>
                    <a:pt x="63" y="1"/>
                  </a:lnTo>
                  <a:lnTo>
                    <a:pt x="67" y="4"/>
                  </a:lnTo>
                  <a:lnTo>
                    <a:pt x="70" y="7"/>
                  </a:lnTo>
                  <a:lnTo>
                    <a:pt x="71" y="10"/>
                  </a:lnTo>
                  <a:lnTo>
                    <a:pt x="73" y="15"/>
                  </a:lnTo>
                  <a:lnTo>
                    <a:pt x="76" y="25"/>
                  </a:lnTo>
                  <a:lnTo>
                    <a:pt x="108" y="111"/>
                  </a:lnTo>
                  <a:lnTo>
                    <a:pt x="109" y="115"/>
                  </a:lnTo>
                  <a:lnTo>
                    <a:pt x="111" y="118"/>
                  </a:lnTo>
                  <a:lnTo>
                    <a:pt x="112" y="124"/>
                  </a:lnTo>
                  <a:lnTo>
                    <a:pt x="112" y="127"/>
                  </a:lnTo>
                  <a:lnTo>
                    <a:pt x="111" y="128"/>
                  </a:lnTo>
                  <a:lnTo>
                    <a:pt x="109" y="131"/>
                  </a:lnTo>
                  <a:lnTo>
                    <a:pt x="108" y="132"/>
                  </a:lnTo>
                  <a:lnTo>
                    <a:pt x="107" y="134"/>
                  </a:lnTo>
                  <a:lnTo>
                    <a:pt x="104" y="135"/>
                  </a:lnTo>
                  <a:lnTo>
                    <a:pt x="103" y="137"/>
                  </a:lnTo>
                  <a:lnTo>
                    <a:pt x="100" y="137"/>
                  </a:lnTo>
                  <a:lnTo>
                    <a:pt x="97" y="135"/>
                  </a:lnTo>
                  <a:lnTo>
                    <a:pt x="95" y="135"/>
                  </a:lnTo>
                  <a:lnTo>
                    <a:pt x="94" y="134"/>
                  </a:lnTo>
                  <a:lnTo>
                    <a:pt x="91" y="132"/>
                  </a:lnTo>
                  <a:lnTo>
                    <a:pt x="90" y="130"/>
                  </a:lnTo>
                  <a:lnTo>
                    <a:pt x="88" y="127"/>
                  </a:lnTo>
                  <a:lnTo>
                    <a:pt x="86" y="119"/>
                  </a:lnTo>
                  <a:close/>
                  <a:moveTo>
                    <a:pt x="37" y="83"/>
                  </a:moveTo>
                  <a:lnTo>
                    <a:pt x="74" y="83"/>
                  </a:lnTo>
                  <a:lnTo>
                    <a:pt x="56" y="28"/>
                  </a:lnTo>
                  <a:lnTo>
                    <a:pt x="37" y="83"/>
                  </a:lnTo>
                  <a:close/>
                </a:path>
              </a:pathLst>
            </a:custGeom>
            <a:solidFill>
              <a:srgbClr val="00FF00"/>
            </a:solidFill>
            <a:ln w="1651">
              <a:solidFill>
                <a:srgbClr val="333300"/>
              </a:solidFill>
              <a:prstDash val="solid"/>
              <a:round/>
              <a:headEnd/>
              <a:tailEnd/>
            </a:ln>
          </p:spPr>
          <p:txBody>
            <a:bodyPr/>
            <a:lstStyle/>
            <a:p>
              <a:endParaRPr lang="en-GB"/>
            </a:p>
          </p:txBody>
        </p:sp>
        <p:sp>
          <p:nvSpPr>
            <p:cNvPr id="96345" name="Freeform 89"/>
            <p:cNvSpPr>
              <a:spLocks noEditPoints="1"/>
            </p:cNvSpPr>
            <p:nvPr/>
          </p:nvSpPr>
          <p:spPr bwMode="auto">
            <a:xfrm>
              <a:off x="3222" y="1343"/>
              <a:ext cx="101" cy="134"/>
            </a:xfrm>
            <a:custGeom>
              <a:avLst/>
              <a:gdLst>
                <a:gd name="T0" fmla="*/ 25 w 101"/>
                <a:gd name="T1" fmla="*/ 74 h 134"/>
                <a:gd name="T2" fmla="*/ 25 w 101"/>
                <a:gd name="T3" fmla="*/ 121 h 134"/>
                <a:gd name="T4" fmla="*/ 22 w 101"/>
                <a:gd name="T5" fmla="*/ 127 h 134"/>
                <a:gd name="T6" fmla="*/ 20 w 101"/>
                <a:gd name="T7" fmla="*/ 131 h 134"/>
                <a:gd name="T8" fmla="*/ 16 w 101"/>
                <a:gd name="T9" fmla="*/ 134 h 134"/>
                <a:gd name="T10" fmla="*/ 10 w 101"/>
                <a:gd name="T11" fmla="*/ 134 h 134"/>
                <a:gd name="T12" fmla="*/ 5 w 101"/>
                <a:gd name="T13" fmla="*/ 131 h 134"/>
                <a:gd name="T14" fmla="*/ 3 w 101"/>
                <a:gd name="T15" fmla="*/ 127 h 134"/>
                <a:gd name="T16" fmla="*/ 0 w 101"/>
                <a:gd name="T17" fmla="*/ 121 h 134"/>
                <a:gd name="T18" fmla="*/ 0 w 101"/>
                <a:gd name="T19" fmla="*/ 16 h 134"/>
                <a:gd name="T20" fmla="*/ 1 w 101"/>
                <a:gd name="T21" fmla="*/ 9 h 134"/>
                <a:gd name="T22" fmla="*/ 4 w 101"/>
                <a:gd name="T23" fmla="*/ 3 h 134"/>
                <a:gd name="T24" fmla="*/ 8 w 101"/>
                <a:gd name="T25" fmla="*/ 0 h 134"/>
                <a:gd name="T26" fmla="*/ 16 w 101"/>
                <a:gd name="T27" fmla="*/ 0 h 134"/>
                <a:gd name="T28" fmla="*/ 63 w 101"/>
                <a:gd name="T29" fmla="*/ 0 h 134"/>
                <a:gd name="T30" fmla="*/ 75 w 101"/>
                <a:gd name="T31" fmla="*/ 1 h 134"/>
                <a:gd name="T32" fmla="*/ 85 w 101"/>
                <a:gd name="T33" fmla="*/ 6 h 134"/>
                <a:gd name="T34" fmla="*/ 94 w 101"/>
                <a:gd name="T35" fmla="*/ 16 h 134"/>
                <a:gd name="T36" fmla="*/ 97 w 101"/>
                <a:gd name="T37" fmla="*/ 25 h 134"/>
                <a:gd name="T38" fmla="*/ 98 w 101"/>
                <a:gd name="T39" fmla="*/ 36 h 134"/>
                <a:gd name="T40" fmla="*/ 97 w 101"/>
                <a:gd name="T41" fmla="*/ 49 h 134"/>
                <a:gd name="T42" fmla="*/ 92 w 101"/>
                <a:gd name="T43" fmla="*/ 60 h 134"/>
                <a:gd name="T44" fmla="*/ 81 w 101"/>
                <a:gd name="T45" fmla="*/ 67 h 134"/>
                <a:gd name="T46" fmla="*/ 68 w 101"/>
                <a:gd name="T47" fmla="*/ 71 h 134"/>
                <a:gd name="T48" fmla="*/ 77 w 101"/>
                <a:gd name="T49" fmla="*/ 80 h 134"/>
                <a:gd name="T50" fmla="*/ 86 w 101"/>
                <a:gd name="T51" fmla="*/ 90 h 134"/>
                <a:gd name="T52" fmla="*/ 96 w 101"/>
                <a:gd name="T53" fmla="*/ 106 h 134"/>
                <a:gd name="T54" fmla="*/ 101 w 101"/>
                <a:gd name="T55" fmla="*/ 119 h 134"/>
                <a:gd name="T56" fmla="*/ 101 w 101"/>
                <a:gd name="T57" fmla="*/ 125 h 134"/>
                <a:gd name="T58" fmla="*/ 97 w 101"/>
                <a:gd name="T59" fmla="*/ 131 h 134"/>
                <a:gd name="T60" fmla="*/ 93 w 101"/>
                <a:gd name="T61" fmla="*/ 132 h 134"/>
                <a:gd name="T62" fmla="*/ 85 w 101"/>
                <a:gd name="T63" fmla="*/ 132 h 134"/>
                <a:gd name="T64" fmla="*/ 80 w 101"/>
                <a:gd name="T65" fmla="*/ 129 h 134"/>
                <a:gd name="T66" fmla="*/ 72 w 101"/>
                <a:gd name="T67" fmla="*/ 116 h 134"/>
                <a:gd name="T68" fmla="*/ 58 w 101"/>
                <a:gd name="T69" fmla="*/ 90 h 134"/>
                <a:gd name="T70" fmla="*/ 48 w 101"/>
                <a:gd name="T71" fmla="*/ 80 h 134"/>
                <a:gd name="T72" fmla="*/ 39 w 101"/>
                <a:gd name="T73" fmla="*/ 76 h 134"/>
                <a:gd name="T74" fmla="*/ 47 w 101"/>
                <a:gd name="T75" fmla="*/ 19 h 134"/>
                <a:gd name="T76" fmla="*/ 25 w 101"/>
                <a:gd name="T77" fmla="*/ 55 h 134"/>
                <a:gd name="T78" fmla="*/ 55 w 101"/>
                <a:gd name="T79" fmla="*/ 55 h 134"/>
                <a:gd name="T80" fmla="*/ 64 w 101"/>
                <a:gd name="T81" fmla="*/ 54 h 134"/>
                <a:gd name="T82" fmla="*/ 69 w 101"/>
                <a:gd name="T83" fmla="*/ 51 h 134"/>
                <a:gd name="T84" fmla="*/ 72 w 101"/>
                <a:gd name="T85" fmla="*/ 47 h 134"/>
                <a:gd name="T86" fmla="*/ 73 w 101"/>
                <a:gd name="T87" fmla="*/ 41 h 134"/>
                <a:gd name="T88" fmla="*/ 73 w 101"/>
                <a:gd name="T89" fmla="*/ 35 h 134"/>
                <a:gd name="T90" fmla="*/ 72 w 101"/>
                <a:gd name="T91" fmla="*/ 30 h 134"/>
                <a:gd name="T92" fmla="*/ 68 w 101"/>
                <a:gd name="T93" fmla="*/ 25 h 134"/>
                <a:gd name="T94" fmla="*/ 62 w 101"/>
                <a:gd name="T95" fmla="*/ 20 h 134"/>
                <a:gd name="T96" fmla="*/ 54 w 101"/>
                <a:gd name="T97" fmla="*/ 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34">
                  <a:moveTo>
                    <a:pt x="34" y="74"/>
                  </a:moveTo>
                  <a:lnTo>
                    <a:pt x="25" y="74"/>
                  </a:lnTo>
                  <a:lnTo>
                    <a:pt x="25" y="118"/>
                  </a:lnTo>
                  <a:lnTo>
                    <a:pt x="25" y="121"/>
                  </a:lnTo>
                  <a:lnTo>
                    <a:pt x="24" y="125"/>
                  </a:lnTo>
                  <a:lnTo>
                    <a:pt x="22" y="127"/>
                  </a:lnTo>
                  <a:lnTo>
                    <a:pt x="21" y="129"/>
                  </a:lnTo>
                  <a:lnTo>
                    <a:pt x="20" y="131"/>
                  </a:lnTo>
                  <a:lnTo>
                    <a:pt x="17" y="132"/>
                  </a:lnTo>
                  <a:lnTo>
                    <a:pt x="16" y="134"/>
                  </a:lnTo>
                  <a:lnTo>
                    <a:pt x="13" y="134"/>
                  </a:lnTo>
                  <a:lnTo>
                    <a:pt x="10" y="134"/>
                  </a:lnTo>
                  <a:lnTo>
                    <a:pt x="8" y="132"/>
                  </a:lnTo>
                  <a:lnTo>
                    <a:pt x="5" y="131"/>
                  </a:lnTo>
                  <a:lnTo>
                    <a:pt x="4" y="129"/>
                  </a:lnTo>
                  <a:lnTo>
                    <a:pt x="3" y="127"/>
                  </a:lnTo>
                  <a:lnTo>
                    <a:pt x="1" y="124"/>
                  </a:lnTo>
                  <a:lnTo>
                    <a:pt x="0" y="121"/>
                  </a:lnTo>
                  <a:lnTo>
                    <a:pt x="0" y="118"/>
                  </a:lnTo>
                  <a:lnTo>
                    <a:pt x="0" y="16"/>
                  </a:lnTo>
                  <a:lnTo>
                    <a:pt x="0" y="12"/>
                  </a:lnTo>
                  <a:lnTo>
                    <a:pt x="1" y="9"/>
                  </a:lnTo>
                  <a:lnTo>
                    <a:pt x="3" y="6"/>
                  </a:lnTo>
                  <a:lnTo>
                    <a:pt x="4" y="3"/>
                  </a:lnTo>
                  <a:lnTo>
                    <a:pt x="6" y="1"/>
                  </a:lnTo>
                  <a:lnTo>
                    <a:pt x="8" y="0"/>
                  </a:lnTo>
                  <a:lnTo>
                    <a:pt x="12" y="0"/>
                  </a:lnTo>
                  <a:lnTo>
                    <a:pt x="16" y="0"/>
                  </a:lnTo>
                  <a:lnTo>
                    <a:pt x="55" y="0"/>
                  </a:lnTo>
                  <a:lnTo>
                    <a:pt x="63" y="0"/>
                  </a:lnTo>
                  <a:lnTo>
                    <a:pt x="69" y="0"/>
                  </a:lnTo>
                  <a:lnTo>
                    <a:pt x="75" y="1"/>
                  </a:lnTo>
                  <a:lnTo>
                    <a:pt x="80" y="3"/>
                  </a:lnTo>
                  <a:lnTo>
                    <a:pt x="85" y="6"/>
                  </a:lnTo>
                  <a:lnTo>
                    <a:pt x="90" y="10"/>
                  </a:lnTo>
                  <a:lnTo>
                    <a:pt x="94" y="16"/>
                  </a:lnTo>
                  <a:lnTo>
                    <a:pt x="97" y="22"/>
                  </a:lnTo>
                  <a:lnTo>
                    <a:pt x="97" y="25"/>
                  </a:lnTo>
                  <a:lnTo>
                    <a:pt x="98" y="29"/>
                  </a:lnTo>
                  <a:lnTo>
                    <a:pt x="98" y="36"/>
                  </a:lnTo>
                  <a:lnTo>
                    <a:pt x="98" y="42"/>
                  </a:lnTo>
                  <a:lnTo>
                    <a:pt x="97" y="49"/>
                  </a:lnTo>
                  <a:lnTo>
                    <a:pt x="94" y="54"/>
                  </a:lnTo>
                  <a:lnTo>
                    <a:pt x="92" y="60"/>
                  </a:lnTo>
                  <a:lnTo>
                    <a:pt x="86" y="64"/>
                  </a:lnTo>
                  <a:lnTo>
                    <a:pt x="81" y="67"/>
                  </a:lnTo>
                  <a:lnTo>
                    <a:pt x="75" y="70"/>
                  </a:lnTo>
                  <a:lnTo>
                    <a:pt x="68" y="71"/>
                  </a:lnTo>
                  <a:lnTo>
                    <a:pt x="75" y="76"/>
                  </a:lnTo>
                  <a:lnTo>
                    <a:pt x="77" y="80"/>
                  </a:lnTo>
                  <a:lnTo>
                    <a:pt x="80" y="83"/>
                  </a:lnTo>
                  <a:lnTo>
                    <a:pt x="86" y="90"/>
                  </a:lnTo>
                  <a:lnTo>
                    <a:pt x="90" y="99"/>
                  </a:lnTo>
                  <a:lnTo>
                    <a:pt x="96" y="106"/>
                  </a:lnTo>
                  <a:lnTo>
                    <a:pt x="98" y="113"/>
                  </a:lnTo>
                  <a:lnTo>
                    <a:pt x="101" y="119"/>
                  </a:lnTo>
                  <a:lnTo>
                    <a:pt x="101" y="122"/>
                  </a:lnTo>
                  <a:lnTo>
                    <a:pt x="101" y="125"/>
                  </a:lnTo>
                  <a:lnTo>
                    <a:pt x="100" y="128"/>
                  </a:lnTo>
                  <a:lnTo>
                    <a:pt x="97" y="131"/>
                  </a:lnTo>
                  <a:lnTo>
                    <a:pt x="96" y="132"/>
                  </a:lnTo>
                  <a:lnTo>
                    <a:pt x="93" y="132"/>
                  </a:lnTo>
                  <a:lnTo>
                    <a:pt x="89" y="134"/>
                  </a:lnTo>
                  <a:lnTo>
                    <a:pt x="85" y="132"/>
                  </a:lnTo>
                  <a:lnTo>
                    <a:pt x="83" y="131"/>
                  </a:lnTo>
                  <a:lnTo>
                    <a:pt x="80" y="129"/>
                  </a:lnTo>
                  <a:lnTo>
                    <a:pt x="77" y="127"/>
                  </a:lnTo>
                  <a:lnTo>
                    <a:pt x="72" y="116"/>
                  </a:lnTo>
                  <a:lnTo>
                    <a:pt x="62" y="99"/>
                  </a:lnTo>
                  <a:lnTo>
                    <a:pt x="58" y="90"/>
                  </a:lnTo>
                  <a:lnTo>
                    <a:pt x="52" y="84"/>
                  </a:lnTo>
                  <a:lnTo>
                    <a:pt x="48" y="80"/>
                  </a:lnTo>
                  <a:lnTo>
                    <a:pt x="44" y="77"/>
                  </a:lnTo>
                  <a:lnTo>
                    <a:pt x="39" y="76"/>
                  </a:lnTo>
                  <a:lnTo>
                    <a:pt x="34" y="74"/>
                  </a:lnTo>
                  <a:close/>
                  <a:moveTo>
                    <a:pt x="47" y="19"/>
                  </a:moveTo>
                  <a:lnTo>
                    <a:pt x="25" y="19"/>
                  </a:lnTo>
                  <a:lnTo>
                    <a:pt x="25" y="55"/>
                  </a:lnTo>
                  <a:lnTo>
                    <a:pt x="47" y="55"/>
                  </a:lnTo>
                  <a:lnTo>
                    <a:pt x="55" y="55"/>
                  </a:lnTo>
                  <a:lnTo>
                    <a:pt x="62" y="54"/>
                  </a:lnTo>
                  <a:lnTo>
                    <a:pt x="64" y="54"/>
                  </a:lnTo>
                  <a:lnTo>
                    <a:pt x="67" y="52"/>
                  </a:lnTo>
                  <a:lnTo>
                    <a:pt x="69" y="51"/>
                  </a:lnTo>
                  <a:lnTo>
                    <a:pt x="71" y="48"/>
                  </a:lnTo>
                  <a:lnTo>
                    <a:pt x="72" y="47"/>
                  </a:lnTo>
                  <a:lnTo>
                    <a:pt x="73" y="44"/>
                  </a:lnTo>
                  <a:lnTo>
                    <a:pt x="73" y="41"/>
                  </a:lnTo>
                  <a:lnTo>
                    <a:pt x="75" y="38"/>
                  </a:lnTo>
                  <a:lnTo>
                    <a:pt x="73" y="35"/>
                  </a:lnTo>
                  <a:lnTo>
                    <a:pt x="73" y="32"/>
                  </a:lnTo>
                  <a:lnTo>
                    <a:pt x="72" y="30"/>
                  </a:lnTo>
                  <a:lnTo>
                    <a:pt x="72" y="28"/>
                  </a:lnTo>
                  <a:lnTo>
                    <a:pt x="68" y="25"/>
                  </a:lnTo>
                  <a:lnTo>
                    <a:pt x="64" y="22"/>
                  </a:lnTo>
                  <a:lnTo>
                    <a:pt x="62" y="20"/>
                  </a:lnTo>
                  <a:lnTo>
                    <a:pt x="58" y="20"/>
                  </a:lnTo>
                  <a:lnTo>
                    <a:pt x="54" y="19"/>
                  </a:lnTo>
                  <a:lnTo>
                    <a:pt x="47" y="19"/>
                  </a:lnTo>
                  <a:close/>
                </a:path>
              </a:pathLst>
            </a:custGeom>
            <a:solidFill>
              <a:srgbClr val="00FF00"/>
            </a:solidFill>
            <a:ln w="1588">
              <a:solidFill>
                <a:srgbClr val="333300"/>
              </a:solidFill>
              <a:prstDash val="solid"/>
              <a:round/>
              <a:headEnd/>
              <a:tailEnd/>
            </a:ln>
          </p:spPr>
          <p:txBody>
            <a:bodyPr/>
            <a:lstStyle/>
            <a:p>
              <a:endParaRPr lang="en-GB"/>
            </a:p>
          </p:txBody>
        </p:sp>
        <p:sp>
          <p:nvSpPr>
            <p:cNvPr id="96346" name="Freeform 90"/>
            <p:cNvSpPr>
              <a:spLocks/>
            </p:cNvSpPr>
            <p:nvPr/>
          </p:nvSpPr>
          <p:spPr bwMode="auto">
            <a:xfrm>
              <a:off x="3323" y="1343"/>
              <a:ext cx="103" cy="134"/>
            </a:xfrm>
            <a:custGeom>
              <a:avLst/>
              <a:gdLst>
                <a:gd name="T0" fmla="*/ 90 w 103"/>
                <a:gd name="T1" fmla="*/ 22 h 134"/>
                <a:gd name="T2" fmla="*/ 64 w 103"/>
                <a:gd name="T3" fmla="*/ 22 h 134"/>
                <a:gd name="T4" fmla="*/ 64 w 103"/>
                <a:gd name="T5" fmla="*/ 118 h 134"/>
                <a:gd name="T6" fmla="*/ 64 w 103"/>
                <a:gd name="T7" fmla="*/ 121 h 134"/>
                <a:gd name="T8" fmla="*/ 63 w 103"/>
                <a:gd name="T9" fmla="*/ 125 h 134"/>
                <a:gd name="T10" fmla="*/ 61 w 103"/>
                <a:gd name="T11" fmla="*/ 127 h 134"/>
                <a:gd name="T12" fmla="*/ 60 w 103"/>
                <a:gd name="T13" fmla="*/ 129 h 134"/>
                <a:gd name="T14" fmla="*/ 59 w 103"/>
                <a:gd name="T15" fmla="*/ 131 h 134"/>
                <a:gd name="T16" fmla="*/ 56 w 103"/>
                <a:gd name="T17" fmla="*/ 132 h 134"/>
                <a:gd name="T18" fmla="*/ 55 w 103"/>
                <a:gd name="T19" fmla="*/ 134 h 134"/>
                <a:gd name="T20" fmla="*/ 52 w 103"/>
                <a:gd name="T21" fmla="*/ 134 h 134"/>
                <a:gd name="T22" fmla="*/ 50 w 103"/>
                <a:gd name="T23" fmla="*/ 134 h 134"/>
                <a:gd name="T24" fmla="*/ 47 w 103"/>
                <a:gd name="T25" fmla="*/ 132 h 134"/>
                <a:gd name="T26" fmla="*/ 44 w 103"/>
                <a:gd name="T27" fmla="*/ 131 h 134"/>
                <a:gd name="T28" fmla="*/ 43 w 103"/>
                <a:gd name="T29" fmla="*/ 129 h 134"/>
                <a:gd name="T30" fmla="*/ 42 w 103"/>
                <a:gd name="T31" fmla="*/ 127 h 134"/>
                <a:gd name="T32" fmla="*/ 41 w 103"/>
                <a:gd name="T33" fmla="*/ 125 h 134"/>
                <a:gd name="T34" fmla="*/ 39 w 103"/>
                <a:gd name="T35" fmla="*/ 121 h 134"/>
                <a:gd name="T36" fmla="*/ 39 w 103"/>
                <a:gd name="T37" fmla="*/ 118 h 134"/>
                <a:gd name="T38" fmla="*/ 39 w 103"/>
                <a:gd name="T39" fmla="*/ 22 h 134"/>
                <a:gd name="T40" fmla="*/ 13 w 103"/>
                <a:gd name="T41" fmla="*/ 22 h 134"/>
                <a:gd name="T42" fmla="*/ 10 w 103"/>
                <a:gd name="T43" fmla="*/ 22 h 134"/>
                <a:gd name="T44" fmla="*/ 8 w 103"/>
                <a:gd name="T45" fmla="*/ 20 h 134"/>
                <a:gd name="T46" fmla="*/ 5 w 103"/>
                <a:gd name="T47" fmla="*/ 20 h 134"/>
                <a:gd name="T48" fmla="*/ 4 w 103"/>
                <a:gd name="T49" fmla="*/ 19 h 134"/>
                <a:gd name="T50" fmla="*/ 2 w 103"/>
                <a:gd name="T51" fmla="*/ 17 h 134"/>
                <a:gd name="T52" fmla="*/ 1 w 103"/>
                <a:gd name="T53" fmla="*/ 14 h 134"/>
                <a:gd name="T54" fmla="*/ 1 w 103"/>
                <a:gd name="T55" fmla="*/ 13 h 134"/>
                <a:gd name="T56" fmla="*/ 0 w 103"/>
                <a:gd name="T57" fmla="*/ 10 h 134"/>
                <a:gd name="T58" fmla="*/ 1 w 103"/>
                <a:gd name="T59" fmla="*/ 9 h 134"/>
                <a:gd name="T60" fmla="*/ 1 w 103"/>
                <a:gd name="T61" fmla="*/ 6 h 134"/>
                <a:gd name="T62" fmla="*/ 2 w 103"/>
                <a:gd name="T63" fmla="*/ 4 h 134"/>
                <a:gd name="T64" fmla="*/ 4 w 103"/>
                <a:gd name="T65" fmla="*/ 3 h 134"/>
                <a:gd name="T66" fmla="*/ 5 w 103"/>
                <a:gd name="T67" fmla="*/ 1 h 134"/>
                <a:gd name="T68" fmla="*/ 8 w 103"/>
                <a:gd name="T69" fmla="*/ 0 h 134"/>
                <a:gd name="T70" fmla="*/ 10 w 103"/>
                <a:gd name="T71" fmla="*/ 0 h 134"/>
                <a:gd name="T72" fmla="*/ 13 w 103"/>
                <a:gd name="T73" fmla="*/ 0 h 134"/>
                <a:gd name="T74" fmla="*/ 90 w 103"/>
                <a:gd name="T75" fmla="*/ 0 h 134"/>
                <a:gd name="T76" fmla="*/ 93 w 103"/>
                <a:gd name="T77" fmla="*/ 0 h 134"/>
                <a:gd name="T78" fmla="*/ 96 w 103"/>
                <a:gd name="T79" fmla="*/ 0 h 134"/>
                <a:gd name="T80" fmla="*/ 98 w 103"/>
                <a:gd name="T81" fmla="*/ 1 h 134"/>
                <a:gd name="T82" fmla="*/ 100 w 103"/>
                <a:gd name="T83" fmla="*/ 3 h 134"/>
                <a:gd name="T84" fmla="*/ 101 w 103"/>
                <a:gd name="T85" fmla="*/ 4 h 134"/>
                <a:gd name="T86" fmla="*/ 102 w 103"/>
                <a:gd name="T87" fmla="*/ 6 h 134"/>
                <a:gd name="T88" fmla="*/ 103 w 103"/>
                <a:gd name="T89" fmla="*/ 9 h 134"/>
                <a:gd name="T90" fmla="*/ 103 w 103"/>
                <a:gd name="T91" fmla="*/ 10 h 134"/>
                <a:gd name="T92" fmla="*/ 103 w 103"/>
                <a:gd name="T93" fmla="*/ 13 h 134"/>
                <a:gd name="T94" fmla="*/ 102 w 103"/>
                <a:gd name="T95" fmla="*/ 14 h 134"/>
                <a:gd name="T96" fmla="*/ 101 w 103"/>
                <a:gd name="T97" fmla="*/ 17 h 134"/>
                <a:gd name="T98" fmla="*/ 100 w 103"/>
                <a:gd name="T99" fmla="*/ 19 h 134"/>
                <a:gd name="T100" fmla="*/ 98 w 103"/>
                <a:gd name="T101" fmla="*/ 20 h 134"/>
                <a:gd name="T102" fmla="*/ 96 w 103"/>
                <a:gd name="T103" fmla="*/ 20 h 134"/>
                <a:gd name="T104" fmla="*/ 93 w 103"/>
                <a:gd name="T105" fmla="*/ 22 h 134"/>
                <a:gd name="T106" fmla="*/ 90 w 103"/>
                <a:gd name="T107"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34">
                  <a:moveTo>
                    <a:pt x="90" y="22"/>
                  </a:moveTo>
                  <a:lnTo>
                    <a:pt x="64" y="22"/>
                  </a:lnTo>
                  <a:lnTo>
                    <a:pt x="64" y="118"/>
                  </a:lnTo>
                  <a:lnTo>
                    <a:pt x="64" y="121"/>
                  </a:lnTo>
                  <a:lnTo>
                    <a:pt x="63" y="125"/>
                  </a:lnTo>
                  <a:lnTo>
                    <a:pt x="61" y="127"/>
                  </a:lnTo>
                  <a:lnTo>
                    <a:pt x="60" y="129"/>
                  </a:lnTo>
                  <a:lnTo>
                    <a:pt x="59" y="131"/>
                  </a:lnTo>
                  <a:lnTo>
                    <a:pt x="56" y="132"/>
                  </a:lnTo>
                  <a:lnTo>
                    <a:pt x="55" y="134"/>
                  </a:lnTo>
                  <a:lnTo>
                    <a:pt x="52" y="134"/>
                  </a:lnTo>
                  <a:lnTo>
                    <a:pt x="50" y="134"/>
                  </a:lnTo>
                  <a:lnTo>
                    <a:pt x="47" y="132"/>
                  </a:lnTo>
                  <a:lnTo>
                    <a:pt x="44" y="131"/>
                  </a:lnTo>
                  <a:lnTo>
                    <a:pt x="43" y="129"/>
                  </a:lnTo>
                  <a:lnTo>
                    <a:pt x="42" y="127"/>
                  </a:lnTo>
                  <a:lnTo>
                    <a:pt x="41" y="125"/>
                  </a:lnTo>
                  <a:lnTo>
                    <a:pt x="39" y="121"/>
                  </a:lnTo>
                  <a:lnTo>
                    <a:pt x="39" y="118"/>
                  </a:lnTo>
                  <a:lnTo>
                    <a:pt x="39" y="22"/>
                  </a:lnTo>
                  <a:lnTo>
                    <a:pt x="13" y="22"/>
                  </a:lnTo>
                  <a:lnTo>
                    <a:pt x="10" y="22"/>
                  </a:lnTo>
                  <a:lnTo>
                    <a:pt x="8" y="20"/>
                  </a:lnTo>
                  <a:lnTo>
                    <a:pt x="5" y="20"/>
                  </a:lnTo>
                  <a:lnTo>
                    <a:pt x="4" y="19"/>
                  </a:lnTo>
                  <a:lnTo>
                    <a:pt x="2" y="17"/>
                  </a:lnTo>
                  <a:lnTo>
                    <a:pt x="1" y="14"/>
                  </a:lnTo>
                  <a:lnTo>
                    <a:pt x="1" y="13"/>
                  </a:lnTo>
                  <a:lnTo>
                    <a:pt x="0" y="10"/>
                  </a:lnTo>
                  <a:lnTo>
                    <a:pt x="1" y="9"/>
                  </a:lnTo>
                  <a:lnTo>
                    <a:pt x="1" y="6"/>
                  </a:lnTo>
                  <a:lnTo>
                    <a:pt x="2" y="4"/>
                  </a:lnTo>
                  <a:lnTo>
                    <a:pt x="4" y="3"/>
                  </a:lnTo>
                  <a:lnTo>
                    <a:pt x="5" y="1"/>
                  </a:lnTo>
                  <a:lnTo>
                    <a:pt x="8" y="0"/>
                  </a:lnTo>
                  <a:lnTo>
                    <a:pt x="10" y="0"/>
                  </a:lnTo>
                  <a:lnTo>
                    <a:pt x="13" y="0"/>
                  </a:lnTo>
                  <a:lnTo>
                    <a:pt x="90" y="0"/>
                  </a:lnTo>
                  <a:lnTo>
                    <a:pt x="93" y="0"/>
                  </a:lnTo>
                  <a:lnTo>
                    <a:pt x="96" y="0"/>
                  </a:lnTo>
                  <a:lnTo>
                    <a:pt x="98" y="1"/>
                  </a:lnTo>
                  <a:lnTo>
                    <a:pt x="100" y="3"/>
                  </a:lnTo>
                  <a:lnTo>
                    <a:pt x="101" y="4"/>
                  </a:lnTo>
                  <a:lnTo>
                    <a:pt x="102" y="6"/>
                  </a:lnTo>
                  <a:lnTo>
                    <a:pt x="103" y="9"/>
                  </a:lnTo>
                  <a:lnTo>
                    <a:pt x="103" y="10"/>
                  </a:lnTo>
                  <a:lnTo>
                    <a:pt x="103" y="13"/>
                  </a:lnTo>
                  <a:lnTo>
                    <a:pt x="102" y="14"/>
                  </a:lnTo>
                  <a:lnTo>
                    <a:pt x="101" y="17"/>
                  </a:lnTo>
                  <a:lnTo>
                    <a:pt x="100" y="19"/>
                  </a:lnTo>
                  <a:lnTo>
                    <a:pt x="98" y="20"/>
                  </a:lnTo>
                  <a:lnTo>
                    <a:pt x="96" y="20"/>
                  </a:lnTo>
                  <a:lnTo>
                    <a:pt x="93" y="22"/>
                  </a:lnTo>
                  <a:lnTo>
                    <a:pt x="90" y="22"/>
                  </a:lnTo>
                  <a:close/>
                </a:path>
              </a:pathLst>
            </a:custGeom>
            <a:solidFill>
              <a:srgbClr val="00FF00"/>
            </a:solidFill>
            <a:ln w="1588">
              <a:solidFill>
                <a:srgbClr val="333300"/>
              </a:solidFill>
              <a:prstDash val="solid"/>
              <a:round/>
              <a:headEnd/>
              <a:tailEnd/>
            </a:ln>
          </p:spPr>
          <p:txBody>
            <a:bodyPr/>
            <a:lstStyle/>
            <a:p>
              <a:endParaRPr lang="en-GB"/>
            </a:p>
          </p:txBody>
        </p:sp>
      </p:grpSp>
      <p:sp>
        <p:nvSpPr>
          <p:cNvPr id="96347" name="WordArt 91"/>
          <p:cNvSpPr>
            <a:spLocks noChangeArrowheads="1" noChangeShapeType="1" noTextEdit="1"/>
          </p:cNvSpPr>
          <p:nvPr/>
        </p:nvSpPr>
        <p:spPr bwMode="auto">
          <a:xfrm>
            <a:off x="3476625" y="3705225"/>
            <a:ext cx="1990725" cy="1257300"/>
          </a:xfrm>
          <a:prstGeom prst="rect">
            <a:avLst/>
          </a:prstGeom>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1800" kern="10">
                <a:solidFill>
                  <a:srgbClr val="FF0000"/>
                </a:solidFill>
                <a:latin typeface="Arial Black"/>
              </a:rPr>
              <a:t>Working Capital</a:t>
            </a:r>
          </a:p>
          <a:p>
            <a:pPr algn="ctr"/>
            <a:r>
              <a:rPr lang="en-GB" sz="1800" kern="10">
                <a:solidFill>
                  <a:srgbClr val="FF0000"/>
                </a:solidFill>
                <a:latin typeface="Arial Black"/>
              </a:rPr>
              <a:t>Cycle For A </a:t>
            </a:r>
          </a:p>
          <a:p>
            <a:pPr algn="ctr"/>
            <a:r>
              <a:rPr lang="en-GB" sz="1800" kern="10">
                <a:solidFill>
                  <a:srgbClr val="FF0000"/>
                </a:solidFill>
                <a:latin typeface="Arial Black"/>
              </a:rPr>
              <a:t>Furniture</a:t>
            </a:r>
          </a:p>
          <a:p>
            <a:pPr algn="ctr"/>
            <a:r>
              <a:rPr lang="en-GB" sz="1800" kern="10">
                <a:solidFill>
                  <a:srgbClr val="FF0000"/>
                </a:solidFill>
                <a:latin typeface="Arial Black"/>
              </a:rPr>
              <a:t>Manufacturer</a:t>
            </a:r>
          </a:p>
        </p:txBody>
      </p:sp>
      <p:sp>
        <p:nvSpPr>
          <p:cNvPr id="96348" name="AutoShape 92"/>
          <p:cNvSpPr>
            <a:spLocks noChangeArrowheads="1"/>
          </p:cNvSpPr>
          <p:nvPr/>
        </p:nvSpPr>
        <p:spPr bwMode="auto">
          <a:xfrm rot="2643290">
            <a:off x="4727575" y="2771775"/>
            <a:ext cx="1608138" cy="1419225"/>
          </a:xfrm>
          <a:custGeom>
            <a:avLst/>
            <a:gdLst>
              <a:gd name="G0" fmla="+- -5248650 0 0"/>
              <a:gd name="G1" fmla="+- -10031366 0 0"/>
              <a:gd name="G2" fmla="+- -5248650 0 -10031366"/>
              <a:gd name="G3" fmla="+- 10800 0 0"/>
              <a:gd name="G4" fmla="+- 0 0 -5248650"/>
              <a:gd name="T0" fmla="*/ 360 256 1"/>
              <a:gd name="T1" fmla="*/ 0 256 1"/>
              <a:gd name="G5" fmla="+- G2 T0 T1"/>
              <a:gd name="G6" fmla="?: G2 G2 G5"/>
              <a:gd name="G7" fmla="+- 0 0 G6"/>
              <a:gd name="G8" fmla="+- 8295 0 0"/>
              <a:gd name="G9" fmla="+- 0 0 -10031366"/>
              <a:gd name="G10" fmla="+- 8295 0 2700"/>
              <a:gd name="G11" fmla="cos G10 -5248650"/>
              <a:gd name="G12" fmla="sin G10 -5248650"/>
              <a:gd name="G13" fmla="cos 13500 -5248650"/>
              <a:gd name="G14" fmla="sin 13500 -5248650"/>
              <a:gd name="G15" fmla="+- G11 10800 0"/>
              <a:gd name="G16" fmla="+- G12 10800 0"/>
              <a:gd name="G17" fmla="+- G13 10800 0"/>
              <a:gd name="G18" fmla="+- G14 10800 0"/>
              <a:gd name="G19" fmla="*/ 8295 1 2"/>
              <a:gd name="G20" fmla="+- G19 5400 0"/>
              <a:gd name="G21" fmla="cos G20 -5248650"/>
              <a:gd name="G22" fmla="sin G20 -5248650"/>
              <a:gd name="G23" fmla="+- G21 10800 0"/>
              <a:gd name="G24" fmla="+- G12 G23 G22"/>
              <a:gd name="G25" fmla="+- G22 G23 G11"/>
              <a:gd name="G26" fmla="cos 10800 -5248650"/>
              <a:gd name="G27" fmla="sin 10800 -5248650"/>
              <a:gd name="G28" fmla="cos 8295 -5248650"/>
              <a:gd name="G29" fmla="sin 8295 -5248650"/>
              <a:gd name="G30" fmla="+- G26 10800 0"/>
              <a:gd name="G31" fmla="+- G27 10800 0"/>
              <a:gd name="G32" fmla="+- G28 10800 0"/>
              <a:gd name="G33" fmla="+- G29 10800 0"/>
              <a:gd name="G34" fmla="+- G19 5400 0"/>
              <a:gd name="G35" fmla="cos G34 -10031366"/>
              <a:gd name="G36" fmla="sin G34 -10031366"/>
              <a:gd name="G37" fmla="+/ -10031366 -5248650 2"/>
              <a:gd name="T2" fmla="*/ 180 256 1"/>
              <a:gd name="T3" fmla="*/ 0 256 1"/>
              <a:gd name="G38" fmla="+- G37 T2 T3"/>
              <a:gd name="G39" fmla="?: G2 G37 G38"/>
              <a:gd name="G40" fmla="cos 10800 G39"/>
              <a:gd name="G41" fmla="sin 10800 G39"/>
              <a:gd name="G42" fmla="cos 8295 G39"/>
              <a:gd name="G43" fmla="sin 8295 G39"/>
              <a:gd name="G44" fmla="+- G40 10800 0"/>
              <a:gd name="G45" fmla="+- G41 10800 0"/>
              <a:gd name="G46" fmla="+- G42 10800 0"/>
              <a:gd name="G47" fmla="+- G43 10800 0"/>
              <a:gd name="G48" fmla="+- G35 10800 0"/>
              <a:gd name="G49" fmla="+- G36 10800 0"/>
              <a:gd name="T4" fmla="*/ 5968 w 21600"/>
              <a:gd name="T5" fmla="*/ 1141 h 21600"/>
              <a:gd name="T6" fmla="*/ 2287 w 21600"/>
              <a:gd name="T7" fmla="*/ 6475 h 21600"/>
              <a:gd name="T8" fmla="*/ 7088 w 21600"/>
              <a:gd name="T9" fmla="*/ 3381 h 21600"/>
              <a:gd name="T10" fmla="*/ 13123 w 21600"/>
              <a:gd name="T11" fmla="*/ -2499 h 21600"/>
              <a:gd name="T12" fmla="*/ 16337 w 21600"/>
              <a:gd name="T13" fmla="*/ 2074 h 21600"/>
              <a:gd name="T14" fmla="*/ 11763 w 21600"/>
              <a:gd name="T15" fmla="*/ 52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227" y="2628"/>
                </a:moveTo>
                <a:cubicBezTo>
                  <a:pt x="11756" y="2546"/>
                  <a:pt x="11278" y="2505"/>
                  <a:pt x="10800" y="2505"/>
                </a:cubicBezTo>
                <a:cubicBezTo>
                  <a:pt x="7677" y="2504"/>
                  <a:pt x="4819" y="4258"/>
                  <a:pt x="3404" y="7042"/>
                </a:cubicBezTo>
                <a:lnTo>
                  <a:pt x="1171" y="5908"/>
                </a:lnTo>
                <a:cubicBezTo>
                  <a:pt x="3013" y="2283"/>
                  <a:pt x="6734" y="-1"/>
                  <a:pt x="10800" y="0"/>
                </a:cubicBezTo>
                <a:cubicBezTo>
                  <a:pt x="11423" y="0"/>
                  <a:pt x="12045" y="53"/>
                  <a:pt x="12659" y="161"/>
                </a:cubicBezTo>
                <a:lnTo>
                  <a:pt x="13123" y="-2499"/>
                </a:lnTo>
                <a:lnTo>
                  <a:pt x="16337" y="2074"/>
                </a:lnTo>
                <a:lnTo>
                  <a:pt x="11763" y="5288"/>
                </a:lnTo>
                <a:lnTo>
                  <a:pt x="12227" y="2628"/>
                </a:lnTo>
                <a:close/>
              </a:path>
            </a:pathLst>
          </a:custGeom>
          <a:solidFill>
            <a:srgbClr val="FFFF99"/>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349" name="AutoShape 93"/>
          <p:cNvSpPr>
            <a:spLocks noChangeArrowheads="1"/>
          </p:cNvSpPr>
          <p:nvPr/>
        </p:nvSpPr>
        <p:spPr bwMode="auto">
          <a:xfrm rot="9024543">
            <a:off x="5305425" y="4106863"/>
            <a:ext cx="1308100" cy="1439862"/>
          </a:xfrm>
          <a:custGeom>
            <a:avLst/>
            <a:gdLst>
              <a:gd name="G0" fmla="+- -5248650 0 0"/>
              <a:gd name="G1" fmla="+- -10031366 0 0"/>
              <a:gd name="G2" fmla="+- -5248650 0 -10031366"/>
              <a:gd name="G3" fmla="+- 10800 0 0"/>
              <a:gd name="G4" fmla="+- 0 0 -5248650"/>
              <a:gd name="T0" fmla="*/ 360 256 1"/>
              <a:gd name="T1" fmla="*/ 0 256 1"/>
              <a:gd name="G5" fmla="+- G2 T0 T1"/>
              <a:gd name="G6" fmla="?: G2 G2 G5"/>
              <a:gd name="G7" fmla="+- 0 0 G6"/>
              <a:gd name="G8" fmla="+- 8295 0 0"/>
              <a:gd name="G9" fmla="+- 0 0 -10031366"/>
              <a:gd name="G10" fmla="+- 8295 0 2700"/>
              <a:gd name="G11" fmla="cos G10 -5248650"/>
              <a:gd name="G12" fmla="sin G10 -5248650"/>
              <a:gd name="G13" fmla="cos 13500 -5248650"/>
              <a:gd name="G14" fmla="sin 13500 -5248650"/>
              <a:gd name="G15" fmla="+- G11 10800 0"/>
              <a:gd name="G16" fmla="+- G12 10800 0"/>
              <a:gd name="G17" fmla="+- G13 10800 0"/>
              <a:gd name="G18" fmla="+- G14 10800 0"/>
              <a:gd name="G19" fmla="*/ 8295 1 2"/>
              <a:gd name="G20" fmla="+- G19 5400 0"/>
              <a:gd name="G21" fmla="cos G20 -5248650"/>
              <a:gd name="G22" fmla="sin G20 -5248650"/>
              <a:gd name="G23" fmla="+- G21 10800 0"/>
              <a:gd name="G24" fmla="+- G12 G23 G22"/>
              <a:gd name="G25" fmla="+- G22 G23 G11"/>
              <a:gd name="G26" fmla="cos 10800 -5248650"/>
              <a:gd name="G27" fmla="sin 10800 -5248650"/>
              <a:gd name="G28" fmla="cos 8295 -5248650"/>
              <a:gd name="G29" fmla="sin 8295 -5248650"/>
              <a:gd name="G30" fmla="+- G26 10800 0"/>
              <a:gd name="G31" fmla="+- G27 10800 0"/>
              <a:gd name="G32" fmla="+- G28 10800 0"/>
              <a:gd name="G33" fmla="+- G29 10800 0"/>
              <a:gd name="G34" fmla="+- G19 5400 0"/>
              <a:gd name="G35" fmla="cos G34 -10031366"/>
              <a:gd name="G36" fmla="sin G34 -10031366"/>
              <a:gd name="G37" fmla="+/ -10031366 -5248650 2"/>
              <a:gd name="T2" fmla="*/ 180 256 1"/>
              <a:gd name="T3" fmla="*/ 0 256 1"/>
              <a:gd name="G38" fmla="+- G37 T2 T3"/>
              <a:gd name="G39" fmla="?: G2 G37 G38"/>
              <a:gd name="G40" fmla="cos 10800 G39"/>
              <a:gd name="G41" fmla="sin 10800 G39"/>
              <a:gd name="G42" fmla="cos 8295 G39"/>
              <a:gd name="G43" fmla="sin 8295 G39"/>
              <a:gd name="G44" fmla="+- G40 10800 0"/>
              <a:gd name="G45" fmla="+- G41 10800 0"/>
              <a:gd name="G46" fmla="+- G42 10800 0"/>
              <a:gd name="G47" fmla="+- G43 10800 0"/>
              <a:gd name="G48" fmla="+- G35 10800 0"/>
              <a:gd name="G49" fmla="+- G36 10800 0"/>
              <a:gd name="T4" fmla="*/ 5968 w 21600"/>
              <a:gd name="T5" fmla="*/ 1141 h 21600"/>
              <a:gd name="T6" fmla="*/ 2287 w 21600"/>
              <a:gd name="T7" fmla="*/ 6475 h 21600"/>
              <a:gd name="T8" fmla="*/ 7088 w 21600"/>
              <a:gd name="T9" fmla="*/ 3381 h 21600"/>
              <a:gd name="T10" fmla="*/ 13123 w 21600"/>
              <a:gd name="T11" fmla="*/ -2499 h 21600"/>
              <a:gd name="T12" fmla="*/ 16337 w 21600"/>
              <a:gd name="T13" fmla="*/ 2074 h 21600"/>
              <a:gd name="T14" fmla="*/ 11763 w 21600"/>
              <a:gd name="T15" fmla="*/ 52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227" y="2628"/>
                </a:moveTo>
                <a:cubicBezTo>
                  <a:pt x="11756" y="2546"/>
                  <a:pt x="11278" y="2505"/>
                  <a:pt x="10800" y="2505"/>
                </a:cubicBezTo>
                <a:cubicBezTo>
                  <a:pt x="7677" y="2504"/>
                  <a:pt x="4819" y="4258"/>
                  <a:pt x="3404" y="7042"/>
                </a:cubicBezTo>
                <a:lnTo>
                  <a:pt x="1171" y="5908"/>
                </a:lnTo>
                <a:cubicBezTo>
                  <a:pt x="3013" y="2283"/>
                  <a:pt x="6734" y="-1"/>
                  <a:pt x="10800" y="0"/>
                </a:cubicBezTo>
                <a:cubicBezTo>
                  <a:pt x="11423" y="0"/>
                  <a:pt x="12045" y="53"/>
                  <a:pt x="12659" y="161"/>
                </a:cubicBezTo>
                <a:lnTo>
                  <a:pt x="13123" y="-2499"/>
                </a:lnTo>
                <a:lnTo>
                  <a:pt x="16337" y="2074"/>
                </a:lnTo>
                <a:lnTo>
                  <a:pt x="11763" y="5288"/>
                </a:lnTo>
                <a:lnTo>
                  <a:pt x="12227" y="2628"/>
                </a:lnTo>
                <a:close/>
              </a:path>
            </a:pathLst>
          </a:custGeom>
          <a:solidFill>
            <a:srgbClr val="FFFF99"/>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350" name="AutoShape 94"/>
          <p:cNvSpPr>
            <a:spLocks noChangeArrowheads="1"/>
          </p:cNvSpPr>
          <p:nvPr/>
        </p:nvSpPr>
        <p:spPr bwMode="auto">
          <a:xfrm rot="12093686">
            <a:off x="3960813" y="4745038"/>
            <a:ext cx="1308100" cy="1439862"/>
          </a:xfrm>
          <a:custGeom>
            <a:avLst/>
            <a:gdLst>
              <a:gd name="G0" fmla="+- -5248650 0 0"/>
              <a:gd name="G1" fmla="+- -10031366 0 0"/>
              <a:gd name="G2" fmla="+- -5248650 0 -10031366"/>
              <a:gd name="G3" fmla="+- 10800 0 0"/>
              <a:gd name="G4" fmla="+- 0 0 -5248650"/>
              <a:gd name="T0" fmla="*/ 360 256 1"/>
              <a:gd name="T1" fmla="*/ 0 256 1"/>
              <a:gd name="G5" fmla="+- G2 T0 T1"/>
              <a:gd name="G6" fmla="?: G2 G2 G5"/>
              <a:gd name="G7" fmla="+- 0 0 G6"/>
              <a:gd name="G8" fmla="+- 8295 0 0"/>
              <a:gd name="G9" fmla="+- 0 0 -10031366"/>
              <a:gd name="G10" fmla="+- 8295 0 2700"/>
              <a:gd name="G11" fmla="cos G10 -5248650"/>
              <a:gd name="G12" fmla="sin G10 -5248650"/>
              <a:gd name="G13" fmla="cos 13500 -5248650"/>
              <a:gd name="G14" fmla="sin 13500 -5248650"/>
              <a:gd name="G15" fmla="+- G11 10800 0"/>
              <a:gd name="G16" fmla="+- G12 10800 0"/>
              <a:gd name="G17" fmla="+- G13 10800 0"/>
              <a:gd name="G18" fmla="+- G14 10800 0"/>
              <a:gd name="G19" fmla="*/ 8295 1 2"/>
              <a:gd name="G20" fmla="+- G19 5400 0"/>
              <a:gd name="G21" fmla="cos G20 -5248650"/>
              <a:gd name="G22" fmla="sin G20 -5248650"/>
              <a:gd name="G23" fmla="+- G21 10800 0"/>
              <a:gd name="G24" fmla="+- G12 G23 G22"/>
              <a:gd name="G25" fmla="+- G22 G23 G11"/>
              <a:gd name="G26" fmla="cos 10800 -5248650"/>
              <a:gd name="G27" fmla="sin 10800 -5248650"/>
              <a:gd name="G28" fmla="cos 8295 -5248650"/>
              <a:gd name="G29" fmla="sin 8295 -5248650"/>
              <a:gd name="G30" fmla="+- G26 10800 0"/>
              <a:gd name="G31" fmla="+- G27 10800 0"/>
              <a:gd name="G32" fmla="+- G28 10800 0"/>
              <a:gd name="G33" fmla="+- G29 10800 0"/>
              <a:gd name="G34" fmla="+- G19 5400 0"/>
              <a:gd name="G35" fmla="cos G34 -10031366"/>
              <a:gd name="G36" fmla="sin G34 -10031366"/>
              <a:gd name="G37" fmla="+/ -10031366 -5248650 2"/>
              <a:gd name="T2" fmla="*/ 180 256 1"/>
              <a:gd name="T3" fmla="*/ 0 256 1"/>
              <a:gd name="G38" fmla="+- G37 T2 T3"/>
              <a:gd name="G39" fmla="?: G2 G37 G38"/>
              <a:gd name="G40" fmla="cos 10800 G39"/>
              <a:gd name="G41" fmla="sin 10800 G39"/>
              <a:gd name="G42" fmla="cos 8295 G39"/>
              <a:gd name="G43" fmla="sin 8295 G39"/>
              <a:gd name="G44" fmla="+- G40 10800 0"/>
              <a:gd name="G45" fmla="+- G41 10800 0"/>
              <a:gd name="G46" fmla="+- G42 10800 0"/>
              <a:gd name="G47" fmla="+- G43 10800 0"/>
              <a:gd name="G48" fmla="+- G35 10800 0"/>
              <a:gd name="G49" fmla="+- G36 10800 0"/>
              <a:gd name="T4" fmla="*/ 5968 w 21600"/>
              <a:gd name="T5" fmla="*/ 1141 h 21600"/>
              <a:gd name="T6" fmla="*/ 2287 w 21600"/>
              <a:gd name="T7" fmla="*/ 6475 h 21600"/>
              <a:gd name="T8" fmla="*/ 7088 w 21600"/>
              <a:gd name="T9" fmla="*/ 3381 h 21600"/>
              <a:gd name="T10" fmla="*/ 13123 w 21600"/>
              <a:gd name="T11" fmla="*/ -2499 h 21600"/>
              <a:gd name="T12" fmla="*/ 16337 w 21600"/>
              <a:gd name="T13" fmla="*/ 2074 h 21600"/>
              <a:gd name="T14" fmla="*/ 11763 w 21600"/>
              <a:gd name="T15" fmla="*/ 52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227" y="2628"/>
                </a:moveTo>
                <a:cubicBezTo>
                  <a:pt x="11756" y="2546"/>
                  <a:pt x="11278" y="2505"/>
                  <a:pt x="10800" y="2505"/>
                </a:cubicBezTo>
                <a:cubicBezTo>
                  <a:pt x="7677" y="2504"/>
                  <a:pt x="4819" y="4258"/>
                  <a:pt x="3404" y="7042"/>
                </a:cubicBezTo>
                <a:lnTo>
                  <a:pt x="1171" y="5908"/>
                </a:lnTo>
                <a:cubicBezTo>
                  <a:pt x="3013" y="2283"/>
                  <a:pt x="6734" y="-1"/>
                  <a:pt x="10800" y="0"/>
                </a:cubicBezTo>
                <a:cubicBezTo>
                  <a:pt x="11423" y="0"/>
                  <a:pt x="12045" y="53"/>
                  <a:pt x="12659" y="161"/>
                </a:cubicBezTo>
                <a:lnTo>
                  <a:pt x="13123" y="-2499"/>
                </a:lnTo>
                <a:lnTo>
                  <a:pt x="16337" y="2074"/>
                </a:lnTo>
                <a:lnTo>
                  <a:pt x="11763" y="5288"/>
                </a:lnTo>
                <a:lnTo>
                  <a:pt x="12227" y="2628"/>
                </a:lnTo>
                <a:close/>
              </a:path>
            </a:pathLst>
          </a:custGeom>
          <a:solidFill>
            <a:srgbClr val="FFFF99"/>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351" name="AutoShape 95"/>
          <p:cNvSpPr>
            <a:spLocks noChangeArrowheads="1"/>
          </p:cNvSpPr>
          <p:nvPr/>
        </p:nvSpPr>
        <p:spPr bwMode="auto">
          <a:xfrm rot="-27228611">
            <a:off x="2399507" y="4167981"/>
            <a:ext cx="1308100" cy="1439863"/>
          </a:xfrm>
          <a:custGeom>
            <a:avLst/>
            <a:gdLst>
              <a:gd name="G0" fmla="+- -5248650 0 0"/>
              <a:gd name="G1" fmla="+- -10031366 0 0"/>
              <a:gd name="G2" fmla="+- -5248650 0 -10031366"/>
              <a:gd name="G3" fmla="+- 10800 0 0"/>
              <a:gd name="G4" fmla="+- 0 0 -5248650"/>
              <a:gd name="T0" fmla="*/ 360 256 1"/>
              <a:gd name="T1" fmla="*/ 0 256 1"/>
              <a:gd name="G5" fmla="+- G2 T0 T1"/>
              <a:gd name="G6" fmla="?: G2 G2 G5"/>
              <a:gd name="G7" fmla="+- 0 0 G6"/>
              <a:gd name="G8" fmla="+- 8295 0 0"/>
              <a:gd name="G9" fmla="+- 0 0 -10031366"/>
              <a:gd name="G10" fmla="+- 8295 0 2700"/>
              <a:gd name="G11" fmla="cos G10 -5248650"/>
              <a:gd name="G12" fmla="sin G10 -5248650"/>
              <a:gd name="G13" fmla="cos 13500 -5248650"/>
              <a:gd name="G14" fmla="sin 13500 -5248650"/>
              <a:gd name="G15" fmla="+- G11 10800 0"/>
              <a:gd name="G16" fmla="+- G12 10800 0"/>
              <a:gd name="G17" fmla="+- G13 10800 0"/>
              <a:gd name="G18" fmla="+- G14 10800 0"/>
              <a:gd name="G19" fmla="*/ 8295 1 2"/>
              <a:gd name="G20" fmla="+- G19 5400 0"/>
              <a:gd name="G21" fmla="cos G20 -5248650"/>
              <a:gd name="G22" fmla="sin G20 -5248650"/>
              <a:gd name="G23" fmla="+- G21 10800 0"/>
              <a:gd name="G24" fmla="+- G12 G23 G22"/>
              <a:gd name="G25" fmla="+- G22 G23 G11"/>
              <a:gd name="G26" fmla="cos 10800 -5248650"/>
              <a:gd name="G27" fmla="sin 10800 -5248650"/>
              <a:gd name="G28" fmla="cos 8295 -5248650"/>
              <a:gd name="G29" fmla="sin 8295 -5248650"/>
              <a:gd name="G30" fmla="+- G26 10800 0"/>
              <a:gd name="G31" fmla="+- G27 10800 0"/>
              <a:gd name="G32" fmla="+- G28 10800 0"/>
              <a:gd name="G33" fmla="+- G29 10800 0"/>
              <a:gd name="G34" fmla="+- G19 5400 0"/>
              <a:gd name="G35" fmla="cos G34 -10031366"/>
              <a:gd name="G36" fmla="sin G34 -10031366"/>
              <a:gd name="G37" fmla="+/ -10031366 -5248650 2"/>
              <a:gd name="T2" fmla="*/ 180 256 1"/>
              <a:gd name="T3" fmla="*/ 0 256 1"/>
              <a:gd name="G38" fmla="+- G37 T2 T3"/>
              <a:gd name="G39" fmla="?: G2 G37 G38"/>
              <a:gd name="G40" fmla="cos 10800 G39"/>
              <a:gd name="G41" fmla="sin 10800 G39"/>
              <a:gd name="G42" fmla="cos 8295 G39"/>
              <a:gd name="G43" fmla="sin 8295 G39"/>
              <a:gd name="G44" fmla="+- G40 10800 0"/>
              <a:gd name="G45" fmla="+- G41 10800 0"/>
              <a:gd name="G46" fmla="+- G42 10800 0"/>
              <a:gd name="G47" fmla="+- G43 10800 0"/>
              <a:gd name="G48" fmla="+- G35 10800 0"/>
              <a:gd name="G49" fmla="+- G36 10800 0"/>
              <a:gd name="T4" fmla="*/ 5968 w 21600"/>
              <a:gd name="T5" fmla="*/ 1141 h 21600"/>
              <a:gd name="T6" fmla="*/ 2287 w 21600"/>
              <a:gd name="T7" fmla="*/ 6475 h 21600"/>
              <a:gd name="T8" fmla="*/ 7088 w 21600"/>
              <a:gd name="T9" fmla="*/ 3381 h 21600"/>
              <a:gd name="T10" fmla="*/ 13123 w 21600"/>
              <a:gd name="T11" fmla="*/ -2499 h 21600"/>
              <a:gd name="T12" fmla="*/ 16337 w 21600"/>
              <a:gd name="T13" fmla="*/ 2074 h 21600"/>
              <a:gd name="T14" fmla="*/ 11763 w 21600"/>
              <a:gd name="T15" fmla="*/ 52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227" y="2628"/>
                </a:moveTo>
                <a:cubicBezTo>
                  <a:pt x="11756" y="2546"/>
                  <a:pt x="11278" y="2505"/>
                  <a:pt x="10800" y="2505"/>
                </a:cubicBezTo>
                <a:cubicBezTo>
                  <a:pt x="7677" y="2504"/>
                  <a:pt x="4819" y="4258"/>
                  <a:pt x="3404" y="7042"/>
                </a:cubicBezTo>
                <a:lnTo>
                  <a:pt x="1171" y="5908"/>
                </a:lnTo>
                <a:cubicBezTo>
                  <a:pt x="3013" y="2283"/>
                  <a:pt x="6734" y="-1"/>
                  <a:pt x="10800" y="0"/>
                </a:cubicBezTo>
                <a:cubicBezTo>
                  <a:pt x="11423" y="0"/>
                  <a:pt x="12045" y="53"/>
                  <a:pt x="12659" y="161"/>
                </a:cubicBezTo>
                <a:lnTo>
                  <a:pt x="13123" y="-2499"/>
                </a:lnTo>
                <a:lnTo>
                  <a:pt x="16337" y="2074"/>
                </a:lnTo>
                <a:lnTo>
                  <a:pt x="11763" y="5288"/>
                </a:lnTo>
                <a:lnTo>
                  <a:pt x="12227" y="2628"/>
                </a:lnTo>
                <a:close/>
              </a:path>
            </a:pathLst>
          </a:custGeom>
          <a:solidFill>
            <a:srgbClr val="FFFF99"/>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352" name="AutoShape 96"/>
          <p:cNvSpPr>
            <a:spLocks noChangeArrowheads="1"/>
          </p:cNvSpPr>
          <p:nvPr/>
        </p:nvSpPr>
        <p:spPr bwMode="auto">
          <a:xfrm rot="-999098">
            <a:off x="2482850" y="2762250"/>
            <a:ext cx="1571625" cy="1439863"/>
          </a:xfrm>
          <a:custGeom>
            <a:avLst/>
            <a:gdLst>
              <a:gd name="G0" fmla="+- -5248650 0 0"/>
              <a:gd name="G1" fmla="+- -10031366 0 0"/>
              <a:gd name="G2" fmla="+- -5248650 0 -10031366"/>
              <a:gd name="G3" fmla="+- 10800 0 0"/>
              <a:gd name="G4" fmla="+- 0 0 -5248650"/>
              <a:gd name="T0" fmla="*/ 360 256 1"/>
              <a:gd name="T1" fmla="*/ 0 256 1"/>
              <a:gd name="G5" fmla="+- G2 T0 T1"/>
              <a:gd name="G6" fmla="?: G2 G2 G5"/>
              <a:gd name="G7" fmla="+- 0 0 G6"/>
              <a:gd name="G8" fmla="+- 8295 0 0"/>
              <a:gd name="G9" fmla="+- 0 0 -10031366"/>
              <a:gd name="G10" fmla="+- 8295 0 2700"/>
              <a:gd name="G11" fmla="cos G10 -5248650"/>
              <a:gd name="G12" fmla="sin G10 -5248650"/>
              <a:gd name="G13" fmla="cos 13500 -5248650"/>
              <a:gd name="G14" fmla="sin 13500 -5248650"/>
              <a:gd name="G15" fmla="+- G11 10800 0"/>
              <a:gd name="G16" fmla="+- G12 10800 0"/>
              <a:gd name="G17" fmla="+- G13 10800 0"/>
              <a:gd name="G18" fmla="+- G14 10800 0"/>
              <a:gd name="G19" fmla="*/ 8295 1 2"/>
              <a:gd name="G20" fmla="+- G19 5400 0"/>
              <a:gd name="G21" fmla="cos G20 -5248650"/>
              <a:gd name="G22" fmla="sin G20 -5248650"/>
              <a:gd name="G23" fmla="+- G21 10800 0"/>
              <a:gd name="G24" fmla="+- G12 G23 G22"/>
              <a:gd name="G25" fmla="+- G22 G23 G11"/>
              <a:gd name="G26" fmla="cos 10800 -5248650"/>
              <a:gd name="G27" fmla="sin 10800 -5248650"/>
              <a:gd name="G28" fmla="cos 8295 -5248650"/>
              <a:gd name="G29" fmla="sin 8295 -5248650"/>
              <a:gd name="G30" fmla="+- G26 10800 0"/>
              <a:gd name="G31" fmla="+- G27 10800 0"/>
              <a:gd name="G32" fmla="+- G28 10800 0"/>
              <a:gd name="G33" fmla="+- G29 10800 0"/>
              <a:gd name="G34" fmla="+- G19 5400 0"/>
              <a:gd name="G35" fmla="cos G34 -10031366"/>
              <a:gd name="G36" fmla="sin G34 -10031366"/>
              <a:gd name="G37" fmla="+/ -10031366 -5248650 2"/>
              <a:gd name="T2" fmla="*/ 180 256 1"/>
              <a:gd name="T3" fmla="*/ 0 256 1"/>
              <a:gd name="G38" fmla="+- G37 T2 T3"/>
              <a:gd name="G39" fmla="?: G2 G37 G38"/>
              <a:gd name="G40" fmla="cos 10800 G39"/>
              <a:gd name="G41" fmla="sin 10800 G39"/>
              <a:gd name="G42" fmla="cos 8295 G39"/>
              <a:gd name="G43" fmla="sin 8295 G39"/>
              <a:gd name="G44" fmla="+- G40 10800 0"/>
              <a:gd name="G45" fmla="+- G41 10800 0"/>
              <a:gd name="G46" fmla="+- G42 10800 0"/>
              <a:gd name="G47" fmla="+- G43 10800 0"/>
              <a:gd name="G48" fmla="+- G35 10800 0"/>
              <a:gd name="G49" fmla="+- G36 10800 0"/>
              <a:gd name="T4" fmla="*/ 5968 w 21600"/>
              <a:gd name="T5" fmla="*/ 1141 h 21600"/>
              <a:gd name="T6" fmla="*/ 2287 w 21600"/>
              <a:gd name="T7" fmla="*/ 6475 h 21600"/>
              <a:gd name="T8" fmla="*/ 7088 w 21600"/>
              <a:gd name="T9" fmla="*/ 3381 h 21600"/>
              <a:gd name="T10" fmla="*/ 13123 w 21600"/>
              <a:gd name="T11" fmla="*/ -2499 h 21600"/>
              <a:gd name="T12" fmla="*/ 16337 w 21600"/>
              <a:gd name="T13" fmla="*/ 2074 h 21600"/>
              <a:gd name="T14" fmla="*/ 11763 w 21600"/>
              <a:gd name="T15" fmla="*/ 52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227" y="2628"/>
                </a:moveTo>
                <a:cubicBezTo>
                  <a:pt x="11756" y="2546"/>
                  <a:pt x="11278" y="2505"/>
                  <a:pt x="10800" y="2505"/>
                </a:cubicBezTo>
                <a:cubicBezTo>
                  <a:pt x="7677" y="2504"/>
                  <a:pt x="4819" y="4258"/>
                  <a:pt x="3404" y="7042"/>
                </a:cubicBezTo>
                <a:lnTo>
                  <a:pt x="1171" y="5908"/>
                </a:lnTo>
                <a:cubicBezTo>
                  <a:pt x="3013" y="2283"/>
                  <a:pt x="6734" y="-1"/>
                  <a:pt x="10800" y="0"/>
                </a:cubicBezTo>
                <a:cubicBezTo>
                  <a:pt x="11423" y="0"/>
                  <a:pt x="12045" y="53"/>
                  <a:pt x="12659" y="161"/>
                </a:cubicBezTo>
                <a:lnTo>
                  <a:pt x="13123" y="-2499"/>
                </a:lnTo>
                <a:lnTo>
                  <a:pt x="16337" y="2074"/>
                </a:lnTo>
                <a:lnTo>
                  <a:pt x="11763" y="5288"/>
                </a:lnTo>
                <a:lnTo>
                  <a:pt x="12227" y="2628"/>
                </a:lnTo>
                <a:close/>
              </a:path>
            </a:pathLst>
          </a:custGeom>
          <a:solidFill>
            <a:srgbClr val="FFFF99"/>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6353" name="Picture 97" descr="20 Pound Note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2760663"/>
            <a:ext cx="13239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6354" name="Picture 98" descr="20 Pound Note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38" y="2833688"/>
            <a:ext cx="13239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6355" name="Picture 99" descr="carpenter_sanding_hg_clr_st"/>
          <p:cNvPicPr>
            <a:picLocks noChangeAspect="1" noChangeArrowheads="1"/>
          </p:cNvPicPr>
          <p:nvPr/>
        </p:nvPicPr>
        <p:blipFill>
          <a:blip r:embed="rId4">
            <a:extLst>
              <a:ext uri="{28A0092B-C50C-407E-A947-70E740481C1C}">
                <a14:useLocalDpi xmlns:a14="http://schemas.microsoft.com/office/drawing/2010/main" val="0"/>
              </a:ext>
            </a:extLst>
          </a:blip>
          <a:srcRect r="44818"/>
          <a:stretch>
            <a:fillRect/>
          </a:stretch>
        </p:blipFill>
        <p:spPr bwMode="auto">
          <a:xfrm>
            <a:off x="2974975" y="5137150"/>
            <a:ext cx="765175" cy="1387475"/>
          </a:xfrm>
          <a:prstGeom prst="rect">
            <a:avLst/>
          </a:prstGeom>
          <a:noFill/>
          <a:extLst>
            <a:ext uri="{909E8E84-426E-40DD-AFC4-6F175D3DCCD1}">
              <a14:hiddenFill xmlns:a14="http://schemas.microsoft.com/office/drawing/2010/main">
                <a:solidFill>
                  <a:srgbClr val="FFFFFF"/>
                </a:solidFill>
              </a14:hiddenFill>
            </a:ext>
          </a:extLst>
        </p:spPr>
      </p:pic>
      <p:pic>
        <p:nvPicPr>
          <p:cNvPr id="96356" name="Picture 100" descr="carpenter_circular_saw_hg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1100" y="5065713"/>
            <a:ext cx="1223963" cy="1223962"/>
          </a:xfrm>
          <a:prstGeom prst="rect">
            <a:avLst/>
          </a:prstGeom>
          <a:noFill/>
          <a:extLst>
            <a:ext uri="{909E8E84-426E-40DD-AFC4-6F175D3DCCD1}">
              <a14:hiddenFill xmlns:a14="http://schemas.microsoft.com/office/drawing/2010/main">
                <a:solidFill>
                  <a:srgbClr val="FFFFFF"/>
                </a:solidFill>
              </a14:hiddenFill>
            </a:ext>
          </a:extLst>
        </p:spPr>
      </p:pic>
      <p:pic>
        <p:nvPicPr>
          <p:cNvPr id="96357" name="Picture 1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78596">
            <a:off x="6215063" y="3336925"/>
            <a:ext cx="5048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358" name="Picture 102" descr="cash regi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90913"/>
            <a:ext cx="998537" cy="998537"/>
          </a:xfrm>
          <a:prstGeom prst="rect">
            <a:avLst/>
          </a:prstGeom>
          <a:noFill/>
          <a:extLst>
            <a:ext uri="{909E8E84-426E-40DD-AFC4-6F175D3DCCD1}">
              <a14:hiddenFill xmlns:a14="http://schemas.microsoft.com/office/drawing/2010/main">
                <a:solidFill>
                  <a:srgbClr val="FFFFFF"/>
                </a:solidFill>
              </a14:hiddenFill>
            </a:ext>
          </a:extLst>
        </p:spPr>
      </p:pic>
      <p:sp>
        <p:nvSpPr>
          <p:cNvPr id="96361" name="Rectangle 105"/>
          <p:cNvSpPr>
            <a:spLocks noGrp="1" noChangeArrowheads="1"/>
          </p:cNvSpPr>
          <p:nvPr>
            <p:ph type="title" idx="4294967295"/>
          </p:nvPr>
        </p:nvSpPr>
        <p:spPr/>
        <p:txBody>
          <a:bodyPr/>
          <a:lstStyle/>
          <a:p>
            <a:r>
              <a:rPr lang="en-GB"/>
              <a:t>How Money Works In Business</a:t>
            </a:r>
            <a:endParaRPr lang="en-US"/>
          </a:p>
        </p:txBody>
      </p:sp>
    </p:spTree>
    <p:extLst>
      <p:ext uri="{BB962C8B-B14F-4D97-AF65-F5344CB8AC3E}">
        <p14:creationId xmlns:p14="http://schemas.microsoft.com/office/powerpoint/2010/main" val="2661005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6360"/>
                                        </p:tgtEl>
                                        <p:attrNameLst>
                                          <p:attrName>style.visibility</p:attrName>
                                        </p:attrNameLst>
                                      </p:cBhvr>
                                      <p:to>
                                        <p:strVal val="visible"/>
                                      </p:to>
                                    </p:set>
                                    <p:animEffect transition="in" filter="wipe(up)">
                                      <p:cBhvr>
                                        <p:cTn id="15" dur="500"/>
                                        <p:tgtEl>
                                          <p:spTgt spid="96360"/>
                                        </p:tgtEl>
                                      </p:cBhvr>
                                    </p:animEffect>
                                  </p:childTnLst>
                                </p:cTn>
                              </p:par>
                            </p:childTnLst>
                          </p:cTn>
                        </p:par>
                        <p:par>
                          <p:cTn id="16" fill="hold" nodeType="afterGroup">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96347"/>
                                        </p:tgtEl>
                                        <p:attrNameLst>
                                          <p:attrName>style.visibility</p:attrName>
                                        </p:attrNameLst>
                                      </p:cBhvr>
                                      <p:to>
                                        <p:strVal val="visible"/>
                                      </p:to>
                                    </p:set>
                                    <p:anim calcmode="lin" valueType="num">
                                      <p:cBhvr>
                                        <p:cTn id="19" dur="500" fill="hold"/>
                                        <p:tgtEl>
                                          <p:spTgt spid="96347"/>
                                        </p:tgtEl>
                                        <p:attrNameLst>
                                          <p:attrName>ppt_w</p:attrName>
                                        </p:attrNameLst>
                                      </p:cBhvr>
                                      <p:tavLst>
                                        <p:tav tm="0">
                                          <p:val>
                                            <p:fltVal val="0"/>
                                          </p:val>
                                        </p:tav>
                                        <p:tav tm="100000">
                                          <p:val>
                                            <p:strVal val="#ppt_w"/>
                                          </p:val>
                                        </p:tav>
                                      </p:tavLst>
                                    </p:anim>
                                    <p:anim calcmode="lin" valueType="num">
                                      <p:cBhvr>
                                        <p:cTn id="20" dur="500" fill="hold"/>
                                        <p:tgtEl>
                                          <p:spTgt spid="96347"/>
                                        </p:tgtEl>
                                        <p:attrNameLst>
                                          <p:attrName>ppt_h</p:attrName>
                                        </p:attrNameLst>
                                      </p:cBhvr>
                                      <p:tavLst>
                                        <p:tav tm="0">
                                          <p:val>
                                            <p:fltVal val="0"/>
                                          </p:val>
                                        </p:tav>
                                        <p:tav tm="100000">
                                          <p:val>
                                            <p:strVal val="#ppt_h"/>
                                          </p:val>
                                        </p:tav>
                                      </p:tavLst>
                                    </p:anim>
                                    <p:animEffect transition="in" filter="fade">
                                      <p:cBhvr>
                                        <p:cTn id="21" dur="500"/>
                                        <p:tgtEl>
                                          <p:spTgt spid="96347"/>
                                        </p:tgtEl>
                                      </p:cBhvr>
                                    </p:animEffec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0"/>
                                          </p:stCondLst>
                                        </p:cTn>
                                        <p:tgtEl>
                                          <p:spTgt spid="96341"/>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nodeType="afterEffect">
                                  <p:stCondLst>
                                    <p:cond delay="0"/>
                                  </p:stCondLst>
                                  <p:childTnLst>
                                    <p:set>
                                      <p:cBhvr>
                                        <p:cTn id="27" dur="1" fill="hold">
                                          <p:stCondLst>
                                            <p:cond delay="0"/>
                                          </p:stCondLst>
                                        </p:cTn>
                                        <p:tgtEl>
                                          <p:spTgt spid="96279"/>
                                        </p:tgtEl>
                                        <p:attrNameLst>
                                          <p:attrName>style.visibility</p:attrName>
                                        </p:attrNameLst>
                                      </p:cBhvr>
                                      <p:to>
                                        <p:strVal val="visible"/>
                                      </p:to>
                                    </p:set>
                                  </p:childTnLst>
                                </p:cTn>
                              </p:par>
                            </p:childTnLst>
                          </p:cTn>
                        </p:par>
                        <p:par>
                          <p:cTn id="28" fill="hold" nodeType="afterGroup">
                            <p:stCondLst>
                              <p:cond delay="1000"/>
                            </p:stCondLst>
                            <p:childTnLst>
                              <p:par>
                                <p:cTn id="29" presetID="1" presetClass="entr" presetSubtype="0" fill="hold" nodeType="afterEffect">
                                  <p:stCondLst>
                                    <p:cond delay="0"/>
                                  </p:stCondLst>
                                  <p:childTnLst>
                                    <p:set>
                                      <p:cBhvr>
                                        <p:cTn id="30" dur="1" fill="hold">
                                          <p:stCondLst>
                                            <p:cond delay="0"/>
                                          </p:stCondLst>
                                        </p:cTn>
                                        <p:tgtEl>
                                          <p:spTgt spid="9635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96348"/>
                                        </p:tgtEl>
                                        <p:attrNameLst>
                                          <p:attrName>style.visibility</p:attrName>
                                        </p:attrNameLst>
                                      </p:cBhvr>
                                      <p:to>
                                        <p:strVal val="visible"/>
                                      </p:to>
                                    </p:set>
                                    <p:animEffect transition="in" filter="strips(downRight)">
                                      <p:cBhvr>
                                        <p:cTn id="35" dur="500"/>
                                        <p:tgtEl>
                                          <p:spTgt spid="96348"/>
                                        </p:tgtEl>
                                      </p:cBhvr>
                                    </p:animEffect>
                                  </p:childTnLst>
                                </p:cTn>
                              </p:par>
                            </p:childTnLst>
                          </p:cTn>
                        </p:par>
                        <p:par>
                          <p:cTn id="36" fill="hold" nodeType="afterGroup">
                            <p:stCondLst>
                              <p:cond delay="500"/>
                            </p:stCondLst>
                            <p:childTnLst>
                              <p:par>
                                <p:cTn id="37" presetID="1" presetClass="entr" presetSubtype="0" fill="hold" nodeType="afterEffect">
                                  <p:stCondLst>
                                    <p:cond delay="0"/>
                                  </p:stCondLst>
                                  <p:childTnLst>
                                    <p:set>
                                      <p:cBhvr>
                                        <p:cTn id="38" dur="1" fill="hold">
                                          <p:stCondLst>
                                            <p:cond delay="0"/>
                                          </p:stCondLst>
                                        </p:cTn>
                                        <p:tgtEl>
                                          <p:spTgt spid="96284"/>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0"/>
                                          </p:stCondLst>
                                        </p:cTn>
                                        <p:tgtEl>
                                          <p:spTgt spid="9635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96349"/>
                                        </p:tgtEl>
                                        <p:attrNameLst>
                                          <p:attrName>style.visibility</p:attrName>
                                        </p:attrNameLst>
                                      </p:cBhvr>
                                      <p:to>
                                        <p:strVal val="visible"/>
                                      </p:to>
                                    </p:set>
                                    <p:animEffect transition="in" filter="strips(downLeft)">
                                      <p:cBhvr>
                                        <p:cTn id="46" dur="500"/>
                                        <p:tgtEl>
                                          <p:spTgt spid="96349"/>
                                        </p:tgtEl>
                                      </p:cBhvr>
                                    </p:animEffect>
                                  </p:childTnLst>
                                </p:cTn>
                              </p:par>
                            </p:childTnLst>
                          </p:cTn>
                        </p:par>
                        <p:par>
                          <p:cTn id="47" fill="hold" nodeType="afterGroup">
                            <p:stCondLst>
                              <p:cond delay="500"/>
                            </p:stCondLst>
                            <p:childTnLst>
                              <p:par>
                                <p:cTn id="48" presetID="1" presetClass="entr" presetSubtype="0" fill="hold" nodeType="afterEffect">
                                  <p:stCondLst>
                                    <p:cond delay="0"/>
                                  </p:stCondLst>
                                  <p:childTnLst>
                                    <p:set>
                                      <p:cBhvr>
                                        <p:cTn id="49" dur="1" fill="hold">
                                          <p:stCondLst>
                                            <p:cond delay="0"/>
                                          </p:stCondLst>
                                        </p:cTn>
                                        <p:tgtEl>
                                          <p:spTgt spid="96300"/>
                                        </p:tgtEl>
                                        <p:attrNameLst>
                                          <p:attrName>style.visibility</p:attrName>
                                        </p:attrNameLst>
                                      </p:cBhvr>
                                      <p:to>
                                        <p:strVal val="visible"/>
                                      </p:to>
                                    </p:set>
                                  </p:childTnLst>
                                </p:cTn>
                              </p:par>
                            </p:childTnLst>
                          </p:cTn>
                        </p:par>
                        <p:par>
                          <p:cTn id="50" fill="hold" nodeType="afterGroup">
                            <p:stCondLst>
                              <p:cond delay="500"/>
                            </p:stCondLst>
                            <p:childTnLst>
                              <p:par>
                                <p:cTn id="51" presetID="1" presetClass="entr" presetSubtype="0" fill="hold" nodeType="afterEffect">
                                  <p:stCondLst>
                                    <p:cond delay="0"/>
                                  </p:stCondLst>
                                  <p:childTnLst>
                                    <p:set>
                                      <p:cBhvr>
                                        <p:cTn id="52" dur="1" fill="hold">
                                          <p:stCondLst>
                                            <p:cond delay="0"/>
                                          </p:stCondLst>
                                        </p:cTn>
                                        <p:tgtEl>
                                          <p:spTgt spid="9635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9" fill="hold" grpId="0" nodeType="clickEffect">
                                  <p:stCondLst>
                                    <p:cond delay="0"/>
                                  </p:stCondLst>
                                  <p:childTnLst>
                                    <p:set>
                                      <p:cBhvr>
                                        <p:cTn id="56" dur="1" fill="hold">
                                          <p:stCondLst>
                                            <p:cond delay="0"/>
                                          </p:stCondLst>
                                        </p:cTn>
                                        <p:tgtEl>
                                          <p:spTgt spid="96350"/>
                                        </p:tgtEl>
                                        <p:attrNameLst>
                                          <p:attrName>style.visibility</p:attrName>
                                        </p:attrNameLst>
                                      </p:cBhvr>
                                      <p:to>
                                        <p:strVal val="visible"/>
                                      </p:to>
                                    </p:set>
                                    <p:animEffect transition="in" filter="strips(upLeft)">
                                      <p:cBhvr>
                                        <p:cTn id="57" dur="500"/>
                                        <p:tgtEl>
                                          <p:spTgt spid="96350"/>
                                        </p:tgtEl>
                                      </p:cBhvr>
                                    </p:animEffect>
                                  </p:childTnLst>
                                </p:cTn>
                              </p:par>
                            </p:childTnLst>
                          </p:cTn>
                        </p:par>
                        <p:par>
                          <p:cTn id="58" fill="hold" nodeType="afterGroup">
                            <p:stCondLst>
                              <p:cond delay="500"/>
                            </p:stCondLst>
                            <p:childTnLst>
                              <p:par>
                                <p:cTn id="59" presetID="1" presetClass="entr" presetSubtype="0" fill="hold" nodeType="afterEffect">
                                  <p:stCondLst>
                                    <p:cond delay="0"/>
                                  </p:stCondLst>
                                  <p:childTnLst>
                                    <p:set>
                                      <p:cBhvr>
                                        <p:cTn id="60" dur="1" fill="hold">
                                          <p:stCondLst>
                                            <p:cond delay="0"/>
                                          </p:stCondLst>
                                        </p:cTn>
                                        <p:tgtEl>
                                          <p:spTgt spid="96313"/>
                                        </p:tgtEl>
                                        <p:attrNameLst>
                                          <p:attrName>style.visibility</p:attrName>
                                        </p:attrNameLst>
                                      </p:cBhvr>
                                      <p:to>
                                        <p:strVal val="visible"/>
                                      </p:to>
                                    </p:set>
                                  </p:childTnLst>
                                </p:cTn>
                              </p:par>
                            </p:childTnLst>
                          </p:cTn>
                        </p:par>
                        <p:par>
                          <p:cTn id="61" fill="hold" nodeType="afterGroup">
                            <p:stCondLst>
                              <p:cond delay="500"/>
                            </p:stCondLst>
                            <p:childTnLst>
                              <p:par>
                                <p:cTn id="62" presetID="1" presetClass="entr" presetSubtype="0" fill="hold" nodeType="afterEffect">
                                  <p:stCondLst>
                                    <p:cond delay="0"/>
                                  </p:stCondLst>
                                  <p:childTnLst>
                                    <p:set>
                                      <p:cBhvr>
                                        <p:cTn id="63" dur="1" fill="hold">
                                          <p:stCondLst>
                                            <p:cond delay="0"/>
                                          </p:stCondLst>
                                        </p:cTn>
                                        <p:tgtEl>
                                          <p:spTgt spid="96355"/>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9" fill="hold" grpId="0" nodeType="clickEffect">
                                  <p:stCondLst>
                                    <p:cond delay="0"/>
                                  </p:stCondLst>
                                  <p:childTnLst>
                                    <p:set>
                                      <p:cBhvr>
                                        <p:cTn id="67" dur="1" fill="hold">
                                          <p:stCondLst>
                                            <p:cond delay="0"/>
                                          </p:stCondLst>
                                        </p:cTn>
                                        <p:tgtEl>
                                          <p:spTgt spid="96351"/>
                                        </p:tgtEl>
                                        <p:attrNameLst>
                                          <p:attrName>style.visibility</p:attrName>
                                        </p:attrNameLst>
                                      </p:cBhvr>
                                      <p:to>
                                        <p:strVal val="visible"/>
                                      </p:to>
                                    </p:set>
                                    <p:animEffect transition="in" filter="strips(upLeft)">
                                      <p:cBhvr>
                                        <p:cTn id="68" dur="500"/>
                                        <p:tgtEl>
                                          <p:spTgt spid="96351"/>
                                        </p:tgtEl>
                                      </p:cBhvr>
                                    </p:animEffect>
                                  </p:childTnLst>
                                </p:cTn>
                              </p:par>
                            </p:childTnLst>
                          </p:cTn>
                        </p:par>
                        <p:par>
                          <p:cTn id="69" fill="hold" nodeType="afterGroup">
                            <p:stCondLst>
                              <p:cond delay="500"/>
                            </p:stCondLst>
                            <p:childTnLst>
                              <p:par>
                                <p:cTn id="70" presetID="1" presetClass="entr" presetSubtype="0" fill="hold" nodeType="afterEffect">
                                  <p:stCondLst>
                                    <p:cond delay="0"/>
                                  </p:stCondLst>
                                  <p:childTnLst>
                                    <p:set>
                                      <p:cBhvr>
                                        <p:cTn id="71" dur="1" fill="hold">
                                          <p:stCondLst>
                                            <p:cond delay="0"/>
                                          </p:stCondLst>
                                        </p:cTn>
                                        <p:tgtEl>
                                          <p:spTgt spid="96331"/>
                                        </p:tgtEl>
                                        <p:attrNameLst>
                                          <p:attrName>style.visibility</p:attrName>
                                        </p:attrNameLst>
                                      </p:cBhvr>
                                      <p:to>
                                        <p:strVal val="visible"/>
                                      </p:to>
                                    </p:set>
                                  </p:childTnLst>
                                </p:cTn>
                              </p:par>
                            </p:childTnLst>
                          </p:cTn>
                        </p:par>
                        <p:par>
                          <p:cTn id="72" fill="hold" nodeType="afterGroup">
                            <p:stCondLst>
                              <p:cond delay="500"/>
                            </p:stCondLst>
                            <p:childTnLst>
                              <p:par>
                                <p:cTn id="73" presetID="1" presetClass="entr" presetSubtype="0" fill="hold" nodeType="afterEffect">
                                  <p:stCondLst>
                                    <p:cond delay="0"/>
                                  </p:stCondLst>
                                  <p:childTnLst>
                                    <p:set>
                                      <p:cBhvr>
                                        <p:cTn id="74" dur="1" fill="hold">
                                          <p:stCondLst>
                                            <p:cond delay="0"/>
                                          </p:stCondLst>
                                        </p:cTn>
                                        <p:tgtEl>
                                          <p:spTgt spid="9635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3" fill="hold" grpId="0" nodeType="clickEffect">
                                  <p:stCondLst>
                                    <p:cond delay="0"/>
                                  </p:stCondLst>
                                  <p:childTnLst>
                                    <p:set>
                                      <p:cBhvr>
                                        <p:cTn id="78" dur="1" fill="hold">
                                          <p:stCondLst>
                                            <p:cond delay="0"/>
                                          </p:stCondLst>
                                        </p:cTn>
                                        <p:tgtEl>
                                          <p:spTgt spid="96352"/>
                                        </p:tgtEl>
                                        <p:attrNameLst>
                                          <p:attrName>style.visibility</p:attrName>
                                        </p:attrNameLst>
                                      </p:cBhvr>
                                      <p:to>
                                        <p:strVal val="visible"/>
                                      </p:to>
                                    </p:set>
                                    <p:animEffect transition="in" filter="strips(upRight)">
                                      <p:cBhvr>
                                        <p:cTn id="79" dur="500"/>
                                        <p:tgtEl>
                                          <p:spTgt spid="96352"/>
                                        </p:tgtEl>
                                      </p:cBhvr>
                                    </p:animEffect>
                                  </p:childTnLst>
                                </p:cTn>
                              </p:par>
                            </p:childTnLst>
                          </p:cTn>
                        </p:par>
                        <p:par>
                          <p:cTn id="80" fill="hold" nodeType="afterGroup">
                            <p:stCondLst>
                              <p:cond delay="500"/>
                            </p:stCondLst>
                            <p:childTnLst>
                              <p:par>
                                <p:cTn id="81" presetID="1" presetClass="entr" presetSubtype="0" fill="hold" nodeType="afterEffect">
                                  <p:stCondLst>
                                    <p:cond delay="0"/>
                                  </p:stCondLst>
                                  <p:childTnLst>
                                    <p:set>
                                      <p:cBhvr>
                                        <p:cTn id="82" dur="1" fill="hold">
                                          <p:stCondLst>
                                            <p:cond delay="0"/>
                                          </p:stCondLst>
                                        </p:cTn>
                                        <p:tgtEl>
                                          <p:spTgt spid="96337"/>
                                        </p:tgtEl>
                                        <p:attrNameLst>
                                          <p:attrName>style.visibility</p:attrName>
                                        </p:attrNameLst>
                                      </p:cBhvr>
                                      <p:to>
                                        <p:strVal val="visible"/>
                                      </p:to>
                                    </p:set>
                                  </p:childTnLst>
                                </p:cTn>
                              </p:par>
                            </p:childTnLst>
                          </p:cTn>
                        </p:par>
                        <p:par>
                          <p:cTn id="83" fill="hold" nodeType="afterGroup">
                            <p:stCondLst>
                              <p:cond delay="500"/>
                            </p:stCondLst>
                            <p:childTnLst>
                              <p:par>
                                <p:cTn id="84" presetID="1" presetClass="entr" presetSubtype="0" fill="hold" nodeType="afterEffect">
                                  <p:stCondLst>
                                    <p:cond delay="0"/>
                                  </p:stCondLst>
                                  <p:childTnLst>
                                    <p:set>
                                      <p:cBhvr>
                                        <p:cTn id="85" dur="1" fill="hold">
                                          <p:stCondLst>
                                            <p:cond delay="0"/>
                                          </p:stCondLst>
                                        </p:cTn>
                                        <p:tgtEl>
                                          <p:spTgt spid="96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60" grpId="0" animBg="1"/>
      <p:bldP spid="96261" grpId="0" build="p" bldLvl="4" autoUpdateAnimBg="0"/>
      <p:bldP spid="96347" grpId="0" animBg="1"/>
      <p:bldP spid="96348" grpId="0" animBg="1"/>
      <p:bldP spid="96349" grpId="0" animBg="1"/>
      <p:bldP spid="96350" grpId="0" animBg="1"/>
      <p:bldP spid="96351" grpId="0" animBg="1"/>
      <p:bldP spid="963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25" name="AutoShape 1017"/>
          <p:cNvSpPr>
            <a:spLocks noChangeArrowheads="1"/>
          </p:cNvSpPr>
          <p:nvPr/>
        </p:nvSpPr>
        <p:spPr bwMode="auto">
          <a:xfrm>
            <a:off x="5724525" y="1773238"/>
            <a:ext cx="3240088" cy="4824412"/>
          </a:xfrm>
          <a:prstGeom prst="foldedCorner">
            <a:avLst>
              <a:gd name="adj" fmla="val 9051"/>
            </a:avLst>
          </a:prstGeom>
          <a:solidFill>
            <a:srgbClr val="FFFF99"/>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27" name="Rectangle 1019"/>
          <p:cNvSpPr>
            <a:spLocks noChangeArrowheads="1"/>
          </p:cNvSpPr>
          <p:nvPr/>
        </p:nvSpPr>
        <p:spPr bwMode="auto">
          <a:xfrm>
            <a:off x="5795963" y="1844675"/>
            <a:ext cx="309721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sz="2000">
                <a:latin typeface="Arial" charset="0"/>
              </a:rPr>
              <a:t>There should be more cash at the end than there was at the start of each cycle</a:t>
            </a:r>
          </a:p>
          <a:p>
            <a:pPr marL="342900" indent="-342900" eaLnBrk="1" hangingPunct="1">
              <a:spcBef>
                <a:spcPct val="20000"/>
              </a:spcBef>
              <a:buFontTx/>
              <a:buBlip>
                <a:blip r:embed="rId2"/>
              </a:buBlip>
            </a:pPr>
            <a:endParaRPr lang="en-GB" sz="2000">
              <a:latin typeface="Arial" charset="0"/>
            </a:endParaRPr>
          </a:p>
          <a:p>
            <a:pPr marL="342900" indent="-342900" eaLnBrk="1" hangingPunct="1">
              <a:spcBef>
                <a:spcPct val="20000"/>
              </a:spcBef>
              <a:buFontTx/>
              <a:buBlip>
                <a:blip r:embed="rId2"/>
              </a:buBlip>
            </a:pPr>
            <a:r>
              <a:rPr lang="en-GB" sz="2000">
                <a:latin typeface="Arial" charset="0"/>
              </a:rPr>
              <a:t>This cash can then be used to pay overheads</a:t>
            </a:r>
          </a:p>
          <a:p>
            <a:pPr marL="342900" indent="-342900" eaLnBrk="1" hangingPunct="1">
              <a:spcBef>
                <a:spcPct val="20000"/>
              </a:spcBef>
              <a:buFontTx/>
              <a:buBlip>
                <a:blip r:embed="rId2"/>
              </a:buBlip>
            </a:pPr>
            <a:endParaRPr lang="en-GB" sz="2000">
              <a:latin typeface="Arial" charset="0"/>
            </a:endParaRPr>
          </a:p>
          <a:p>
            <a:pPr marL="342900" indent="-342900" eaLnBrk="1" hangingPunct="1">
              <a:spcBef>
                <a:spcPct val="20000"/>
              </a:spcBef>
              <a:buFontTx/>
              <a:buBlip>
                <a:blip r:embed="rId2"/>
              </a:buBlip>
            </a:pPr>
            <a:r>
              <a:rPr lang="en-GB" sz="2000">
                <a:latin typeface="Arial" charset="0"/>
              </a:rPr>
              <a:t>Any remaining is profit</a:t>
            </a:r>
          </a:p>
          <a:p>
            <a:pPr marL="342900" indent="-342900" eaLnBrk="1" hangingPunct="1">
              <a:spcBef>
                <a:spcPct val="20000"/>
              </a:spcBef>
              <a:buFontTx/>
              <a:buBlip>
                <a:blip r:embed="rId2"/>
              </a:buBlip>
            </a:pPr>
            <a:endParaRPr lang="en-GB" sz="2000">
              <a:latin typeface="Arial" charset="0"/>
            </a:endParaRPr>
          </a:p>
          <a:p>
            <a:pPr marL="342900" indent="-342900" eaLnBrk="1" hangingPunct="1">
              <a:spcBef>
                <a:spcPct val="20000"/>
              </a:spcBef>
              <a:buFontTx/>
              <a:buBlip>
                <a:blip r:embed="rId2"/>
              </a:buBlip>
            </a:pPr>
            <a:r>
              <a:rPr lang="en-GB" sz="2000">
                <a:latin typeface="Arial" charset="0"/>
              </a:rPr>
              <a:t>And the cycle goes round again</a:t>
            </a:r>
          </a:p>
        </p:txBody>
      </p:sp>
      <p:pic>
        <p:nvPicPr>
          <p:cNvPr id="95214" name="Picture 1006" descr="arrow_circle_left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60475" y="2816225"/>
            <a:ext cx="3744913" cy="3602038"/>
          </a:xfrm>
          <a:prstGeom prst="rect">
            <a:avLst/>
          </a:prstGeom>
          <a:noFill/>
          <a:extLst>
            <a:ext uri="{909E8E84-426E-40DD-AFC4-6F175D3DCCD1}">
              <a14:hiddenFill xmlns:a14="http://schemas.microsoft.com/office/drawing/2010/main">
                <a:solidFill>
                  <a:srgbClr val="FFFFFF"/>
                </a:solidFill>
              </a14:hiddenFill>
            </a:ext>
          </a:extLst>
        </p:spPr>
      </p:pic>
      <p:sp>
        <p:nvSpPr>
          <p:cNvPr id="94212" name="Freeform 4"/>
          <p:cNvSpPr>
            <a:spLocks/>
          </p:cNvSpPr>
          <p:nvPr/>
        </p:nvSpPr>
        <p:spPr bwMode="auto">
          <a:xfrm>
            <a:off x="3116263" y="2406650"/>
            <a:ext cx="1587"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13" name="Freeform 5"/>
          <p:cNvSpPr>
            <a:spLocks/>
          </p:cNvSpPr>
          <p:nvPr/>
        </p:nvSpPr>
        <p:spPr bwMode="auto">
          <a:xfrm>
            <a:off x="2452688" y="2436813"/>
            <a:ext cx="3175" cy="1587"/>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14" name="Freeform 6"/>
          <p:cNvSpPr>
            <a:spLocks/>
          </p:cNvSpPr>
          <p:nvPr/>
        </p:nvSpPr>
        <p:spPr bwMode="auto">
          <a:xfrm>
            <a:off x="2686050" y="24638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15" name="Freeform 7"/>
          <p:cNvSpPr>
            <a:spLocks/>
          </p:cNvSpPr>
          <p:nvPr/>
        </p:nvSpPr>
        <p:spPr bwMode="auto">
          <a:xfrm>
            <a:off x="2820988" y="2473325"/>
            <a:ext cx="1587" cy="1588"/>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16" name="Freeform 8"/>
          <p:cNvSpPr>
            <a:spLocks/>
          </p:cNvSpPr>
          <p:nvPr/>
        </p:nvSpPr>
        <p:spPr bwMode="auto">
          <a:xfrm>
            <a:off x="2811463" y="2473325"/>
            <a:ext cx="6350" cy="1588"/>
          </a:xfrm>
          <a:custGeom>
            <a:avLst/>
            <a:gdLst>
              <a:gd name="T0" fmla="*/ 0 w 4"/>
              <a:gd name="T1" fmla="*/ 0 w 4"/>
              <a:gd name="T2" fmla="*/ 3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3"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17" name="Freeform 9"/>
          <p:cNvSpPr>
            <a:spLocks/>
          </p:cNvSpPr>
          <p:nvPr/>
        </p:nvSpPr>
        <p:spPr bwMode="auto">
          <a:xfrm>
            <a:off x="2574925" y="2474913"/>
            <a:ext cx="4763" cy="1587"/>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18" name="Freeform 10"/>
          <p:cNvSpPr>
            <a:spLocks/>
          </p:cNvSpPr>
          <p:nvPr/>
        </p:nvSpPr>
        <p:spPr bwMode="auto">
          <a:xfrm>
            <a:off x="2767013" y="2478088"/>
            <a:ext cx="1587" cy="1587"/>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19" name="Freeform 11"/>
          <p:cNvSpPr>
            <a:spLocks/>
          </p:cNvSpPr>
          <p:nvPr/>
        </p:nvSpPr>
        <p:spPr bwMode="auto">
          <a:xfrm>
            <a:off x="2817813" y="2478088"/>
            <a:ext cx="3175" cy="1587"/>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20" name="Freeform 12"/>
          <p:cNvSpPr>
            <a:spLocks/>
          </p:cNvSpPr>
          <p:nvPr/>
        </p:nvSpPr>
        <p:spPr bwMode="auto">
          <a:xfrm>
            <a:off x="2984500" y="2495550"/>
            <a:ext cx="6350" cy="1588"/>
          </a:xfrm>
          <a:custGeom>
            <a:avLst/>
            <a:gdLst>
              <a:gd name="T0" fmla="*/ 4 w 4"/>
              <a:gd name="T1" fmla="*/ 0 w 4"/>
              <a:gd name="T2" fmla="*/ 0 w 4"/>
              <a:gd name="T3" fmla="*/ 2 w 4"/>
              <a:gd name="T4" fmla="*/ 3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0" y="0"/>
                </a:lnTo>
                <a:lnTo>
                  <a:pt x="0" y="0"/>
                </a:lnTo>
                <a:lnTo>
                  <a:pt x="2" y="0"/>
                </a:lnTo>
                <a:lnTo>
                  <a:pt x="3"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21" name="Rectangle 13"/>
          <p:cNvSpPr>
            <a:spLocks noChangeArrowheads="1"/>
          </p:cNvSpPr>
          <p:nvPr/>
        </p:nvSpPr>
        <p:spPr bwMode="auto">
          <a:xfrm>
            <a:off x="2751138" y="2498725"/>
            <a:ext cx="3175" cy="15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4222" name="Freeform 14"/>
          <p:cNvSpPr>
            <a:spLocks/>
          </p:cNvSpPr>
          <p:nvPr/>
        </p:nvSpPr>
        <p:spPr bwMode="auto">
          <a:xfrm>
            <a:off x="2943225" y="2505075"/>
            <a:ext cx="4763" cy="1588"/>
          </a:xfrm>
          <a:custGeom>
            <a:avLst/>
            <a:gdLst>
              <a:gd name="T0" fmla="*/ 0 w 3"/>
              <a:gd name="T1" fmla="*/ 1 w 3"/>
              <a:gd name="T2" fmla="*/ 3 w 3"/>
              <a:gd name="T3" fmla="*/ 0 w 3"/>
            </a:gdLst>
            <a:ahLst/>
            <a:cxnLst>
              <a:cxn ang="0">
                <a:pos x="T0" y="0"/>
              </a:cxn>
              <a:cxn ang="0">
                <a:pos x="T1" y="0"/>
              </a:cxn>
              <a:cxn ang="0">
                <a:pos x="T2" y="0"/>
              </a:cxn>
              <a:cxn ang="0">
                <a:pos x="T3" y="0"/>
              </a:cxn>
            </a:cxnLst>
            <a:rect l="0" t="0" r="r" b="b"/>
            <a:pathLst>
              <a:path w="3">
                <a:moveTo>
                  <a:pt x="0" y="0"/>
                </a:moveTo>
                <a:lnTo>
                  <a:pt x="1"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23" name="Freeform 15"/>
          <p:cNvSpPr>
            <a:spLocks/>
          </p:cNvSpPr>
          <p:nvPr/>
        </p:nvSpPr>
        <p:spPr bwMode="auto">
          <a:xfrm>
            <a:off x="2938463" y="2508250"/>
            <a:ext cx="4762" cy="1588"/>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24" name="Rectangle 16"/>
          <p:cNvSpPr>
            <a:spLocks noChangeArrowheads="1"/>
          </p:cNvSpPr>
          <p:nvPr/>
        </p:nvSpPr>
        <p:spPr bwMode="auto">
          <a:xfrm>
            <a:off x="2967038" y="2519363"/>
            <a:ext cx="1587" cy="158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4225" name="Freeform 17"/>
          <p:cNvSpPr>
            <a:spLocks/>
          </p:cNvSpPr>
          <p:nvPr/>
        </p:nvSpPr>
        <p:spPr bwMode="auto">
          <a:xfrm>
            <a:off x="2989263" y="2549525"/>
            <a:ext cx="7937" cy="1588"/>
          </a:xfrm>
          <a:custGeom>
            <a:avLst/>
            <a:gdLst>
              <a:gd name="T0" fmla="*/ 5 w 5"/>
              <a:gd name="T1" fmla="*/ 0 w 5"/>
              <a:gd name="T2" fmla="*/ 1 w 5"/>
              <a:gd name="T3" fmla="*/ 3 w 5"/>
              <a:gd name="T4" fmla="*/ 4 w 5"/>
              <a:gd name="T5" fmla="*/ 5 w 5"/>
            </a:gdLst>
            <a:ahLst/>
            <a:cxnLst>
              <a:cxn ang="0">
                <a:pos x="T0" y="0"/>
              </a:cxn>
              <a:cxn ang="0">
                <a:pos x="T1" y="0"/>
              </a:cxn>
              <a:cxn ang="0">
                <a:pos x="T2" y="0"/>
              </a:cxn>
              <a:cxn ang="0">
                <a:pos x="T3" y="0"/>
              </a:cxn>
              <a:cxn ang="0">
                <a:pos x="T4" y="0"/>
              </a:cxn>
              <a:cxn ang="0">
                <a:pos x="T5" y="0"/>
              </a:cxn>
            </a:cxnLst>
            <a:rect l="0" t="0" r="r" b="b"/>
            <a:pathLst>
              <a:path w="5">
                <a:moveTo>
                  <a:pt x="5" y="0"/>
                </a:moveTo>
                <a:lnTo>
                  <a:pt x="0" y="0"/>
                </a:lnTo>
                <a:lnTo>
                  <a:pt x="1" y="0"/>
                </a:lnTo>
                <a:lnTo>
                  <a:pt x="3" y="0"/>
                </a:lnTo>
                <a:lnTo>
                  <a:pt x="4" y="0"/>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26" name="Freeform 18"/>
          <p:cNvSpPr>
            <a:spLocks/>
          </p:cNvSpPr>
          <p:nvPr/>
        </p:nvSpPr>
        <p:spPr bwMode="auto">
          <a:xfrm>
            <a:off x="3008313" y="2549525"/>
            <a:ext cx="20637" cy="1588"/>
          </a:xfrm>
          <a:custGeom>
            <a:avLst/>
            <a:gdLst>
              <a:gd name="T0" fmla="*/ 13 w 13"/>
              <a:gd name="T1" fmla="*/ 12 w 13"/>
              <a:gd name="T2" fmla="*/ 10 w 13"/>
              <a:gd name="T3" fmla="*/ 9 w 13"/>
              <a:gd name="T4" fmla="*/ 6 w 13"/>
              <a:gd name="T5" fmla="*/ 5 w 13"/>
              <a:gd name="T6" fmla="*/ 4 w 13"/>
              <a:gd name="T7" fmla="*/ 2 w 13"/>
              <a:gd name="T8" fmla="*/ 0 w 13"/>
              <a:gd name="T9" fmla="*/ 2 w 13"/>
              <a:gd name="T10" fmla="*/ 4 w 13"/>
              <a:gd name="T11" fmla="*/ 5 w 13"/>
              <a:gd name="T12" fmla="*/ 6 w 13"/>
              <a:gd name="T13" fmla="*/ 9 w 13"/>
              <a:gd name="T14" fmla="*/ 10 w 13"/>
              <a:gd name="T15" fmla="*/ 12 w 13"/>
              <a:gd name="T16" fmla="*/ 13 w 1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13">
                <a:moveTo>
                  <a:pt x="13" y="0"/>
                </a:moveTo>
                <a:lnTo>
                  <a:pt x="12" y="0"/>
                </a:lnTo>
                <a:lnTo>
                  <a:pt x="10" y="0"/>
                </a:lnTo>
                <a:lnTo>
                  <a:pt x="9" y="0"/>
                </a:lnTo>
                <a:lnTo>
                  <a:pt x="6" y="0"/>
                </a:lnTo>
                <a:lnTo>
                  <a:pt x="5" y="0"/>
                </a:lnTo>
                <a:lnTo>
                  <a:pt x="4" y="0"/>
                </a:lnTo>
                <a:lnTo>
                  <a:pt x="2" y="0"/>
                </a:lnTo>
                <a:lnTo>
                  <a:pt x="0" y="0"/>
                </a:lnTo>
                <a:lnTo>
                  <a:pt x="2" y="0"/>
                </a:lnTo>
                <a:lnTo>
                  <a:pt x="4" y="0"/>
                </a:lnTo>
                <a:lnTo>
                  <a:pt x="5" y="0"/>
                </a:lnTo>
                <a:lnTo>
                  <a:pt x="6" y="0"/>
                </a:lnTo>
                <a:lnTo>
                  <a:pt x="9" y="0"/>
                </a:lnTo>
                <a:lnTo>
                  <a:pt x="10" y="0"/>
                </a:lnTo>
                <a:lnTo>
                  <a:pt x="12"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27" name="Freeform 19"/>
          <p:cNvSpPr>
            <a:spLocks/>
          </p:cNvSpPr>
          <p:nvPr/>
        </p:nvSpPr>
        <p:spPr bwMode="auto">
          <a:xfrm>
            <a:off x="2981325" y="2549525"/>
            <a:ext cx="3175" cy="1588"/>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228" name="Freeform 20"/>
          <p:cNvSpPr>
            <a:spLocks/>
          </p:cNvSpPr>
          <p:nvPr/>
        </p:nvSpPr>
        <p:spPr bwMode="auto">
          <a:xfrm>
            <a:off x="2987675" y="2559050"/>
            <a:ext cx="1588" cy="1588"/>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574" name="Freeform 366"/>
          <p:cNvSpPr>
            <a:spLocks/>
          </p:cNvSpPr>
          <p:nvPr/>
        </p:nvSpPr>
        <p:spPr bwMode="auto">
          <a:xfrm>
            <a:off x="4360863" y="4551363"/>
            <a:ext cx="1587"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575" name="Freeform 367"/>
          <p:cNvSpPr>
            <a:spLocks/>
          </p:cNvSpPr>
          <p:nvPr/>
        </p:nvSpPr>
        <p:spPr bwMode="auto">
          <a:xfrm>
            <a:off x="4241800" y="4605338"/>
            <a:ext cx="4763" cy="1587"/>
          </a:xfrm>
          <a:custGeom>
            <a:avLst/>
            <a:gdLst>
              <a:gd name="T0" fmla="*/ 3 w 3"/>
              <a:gd name="T1" fmla="*/ 1 h 1"/>
              <a:gd name="T2" fmla="*/ 3 w 3"/>
              <a:gd name="T3" fmla="*/ 1 h 1"/>
              <a:gd name="T4" fmla="*/ 3 w 3"/>
              <a:gd name="T5" fmla="*/ 0 h 1"/>
              <a:gd name="T6" fmla="*/ 1 w 3"/>
              <a:gd name="T7" fmla="*/ 0 h 1"/>
              <a:gd name="T8" fmla="*/ 1 w 3"/>
              <a:gd name="T9" fmla="*/ 0 h 1"/>
              <a:gd name="T10" fmla="*/ 1 w 3"/>
              <a:gd name="T11" fmla="*/ 0 h 1"/>
              <a:gd name="T12" fmla="*/ 0 w 3"/>
              <a:gd name="T13" fmla="*/ 0 h 1"/>
              <a:gd name="T14" fmla="*/ 0 w 3"/>
              <a:gd name="T15" fmla="*/ 0 h 1"/>
              <a:gd name="T16" fmla="*/ 1 w 3"/>
              <a:gd name="T17" fmla="*/ 0 h 1"/>
              <a:gd name="T18" fmla="*/ 1 w 3"/>
              <a:gd name="T19" fmla="*/ 0 h 1"/>
              <a:gd name="T20" fmla="*/ 1 w 3"/>
              <a:gd name="T21" fmla="*/ 0 h 1"/>
              <a:gd name="T22" fmla="*/ 3 w 3"/>
              <a:gd name="T23" fmla="*/ 0 h 1"/>
              <a:gd name="T24" fmla="*/ 3 w 3"/>
              <a:gd name="T25" fmla="*/ 0 h 1"/>
              <a:gd name="T26" fmla="*/ 3 w 3"/>
              <a:gd name="T27" fmla="*/ 0 h 1"/>
              <a:gd name="T28" fmla="*/ 3 w 3"/>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
                <a:moveTo>
                  <a:pt x="3" y="1"/>
                </a:moveTo>
                <a:lnTo>
                  <a:pt x="3" y="1"/>
                </a:lnTo>
                <a:lnTo>
                  <a:pt x="3" y="0"/>
                </a:lnTo>
                <a:lnTo>
                  <a:pt x="1" y="0"/>
                </a:lnTo>
                <a:lnTo>
                  <a:pt x="1" y="0"/>
                </a:lnTo>
                <a:lnTo>
                  <a:pt x="1" y="0"/>
                </a:lnTo>
                <a:lnTo>
                  <a:pt x="0" y="0"/>
                </a:lnTo>
                <a:lnTo>
                  <a:pt x="0" y="0"/>
                </a:lnTo>
                <a:lnTo>
                  <a:pt x="1" y="0"/>
                </a:lnTo>
                <a:lnTo>
                  <a:pt x="1" y="0"/>
                </a:lnTo>
                <a:lnTo>
                  <a:pt x="1" y="0"/>
                </a:lnTo>
                <a:lnTo>
                  <a:pt x="3" y="0"/>
                </a:lnTo>
                <a:lnTo>
                  <a:pt x="3" y="0"/>
                </a:lnTo>
                <a:lnTo>
                  <a:pt x="3" y="0"/>
                </a:lnTo>
                <a:lnTo>
                  <a:pt x="3" y="1"/>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576" name="Freeform 368"/>
          <p:cNvSpPr>
            <a:spLocks/>
          </p:cNvSpPr>
          <p:nvPr/>
        </p:nvSpPr>
        <p:spPr bwMode="auto">
          <a:xfrm>
            <a:off x="4241800" y="4605338"/>
            <a:ext cx="4763" cy="1587"/>
          </a:xfrm>
          <a:custGeom>
            <a:avLst/>
            <a:gdLst>
              <a:gd name="T0" fmla="*/ 3 w 3"/>
              <a:gd name="T1" fmla="*/ 1 h 1"/>
              <a:gd name="T2" fmla="*/ 3 w 3"/>
              <a:gd name="T3" fmla="*/ 1 h 1"/>
              <a:gd name="T4" fmla="*/ 3 w 3"/>
              <a:gd name="T5" fmla="*/ 0 h 1"/>
              <a:gd name="T6" fmla="*/ 1 w 3"/>
              <a:gd name="T7" fmla="*/ 0 h 1"/>
              <a:gd name="T8" fmla="*/ 1 w 3"/>
              <a:gd name="T9" fmla="*/ 0 h 1"/>
              <a:gd name="T10" fmla="*/ 1 w 3"/>
              <a:gd name="T11" fmla="*/ 0 h 1"/>
              <a:gd name="T12" fmla="*/ 0 w 3"/>
              <a:gd name="T13" fmla="*/ 0 h 1"/>
              <a:gd name="T14" fmla="*/ 0 w 3"/>
              <a:gd name="T15" fmla="*/ 0 h 1"/>
              <a:gd name="T16" fmla="*/ 1 w 3"/>
              <a:gd name="T17" fmla="*/ 0 h 1"/>
              <a:gd name="T18" fmla="*/ 1 w 3"/>
              <a:gd name="T19" fmla="*/ 0 h 1"/>
              <a:gd name="T20" fmla="*/ 1 w 3"/>
              <a:gd name="T21" fmla="*/ 0 h 1"/>
              <a:gd name="T22" fmla="*/ 3 w 3"/>
              <a:gd name="T23" fmla="*/ 0 h 1"/>
              <a:gd name="T24" fmla="*/ 3 w 3"/>
              <a:gd name="T25" fmla="*/ 0 h 1"/>
              <a:gd name="T26" fmla="*/ 3 w 3"/>
              <a:gd name="T27" fmla="*/ 0 h 1"/>
              <a:gd name="T28" fmla="*/ 3 w 3"/>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
                <a:moveTo>
                  <a:pt x="3" y="1"/>
                </a:moveTo>
                <a:lnTo>
                  <a:pt x="3" y="1"/>
                </a:lnTo>
                <a:lnTo>
                  <a:pt x="3" y="0"/>
                </a:lnTo>
                <a:lnTo>
                  <a:pt x="1" y="0"/>
                </a:lnTo>
                <a:lnTo>
                  <a:pt x="1" y="0"/>
                </a:lnTo>
                <a:lnTo>
                  <a:pt x="1" y="0"/>
                </a:lnTo>
                <a:lnTo>
                  <a:pt x="0" y="0"/>
                </a:lnTo>
                <a:lnTo>
                  <a:pt x="0" y="0"/>
                </a:lnTo>
                <a:lnTo>
                  <a:pt x="1" y="0"/>
                </a:lnTo>
                <a:lnTo>
                  <a:pt x="1" y="0"/>
                </a:lnTo>
                <a:lnTo>
                  <a:pt x="1" y="0"/>
                </a:lnTo>
                <a:lnTo>
                  <a:pt x="3" y="0"/>
                </a:lnTo>
                <a:lnTo>
                  <a:pt x="3" y="0"/>
                </a:lnTo>
                <a:lnTo>
                  <a:pt x="3" y="0"/>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699" name="Freeform 491"/>
          <p:cNvSpPr>
            <a:spLocks/>
          </p:cNvSpPr>
          <p:nvPr/>
        </p:nvSpPr>
        <p:spPr bwMode="auto">
          <a:xfrm>
            <a:off x="1516063" y="4908550"/>
            <a:ext cx="3175" cy="6350"/>
          </a:xfrm>
          <a:custGeom>
            <a:avLst/>
            <a:gdLst>
              <a:gd name="T0" fmla="*/ 1 w 2"/>
              <a:gd name="T1" fmla="*/ 0 h 4"/>
              <a:gd name="T2" fmla="*/ 2 w 2"/>
              <a:gd name="T3" fmla="*/ 0 h 4"/>
              <a:gd name="T4" fmla="*/ 1 w 2"/>
              <a:gd name="T5" fmla="*/ 0 h 4"/>
              <a:gd name="T6" fmla="*/ 1 w 2"/>
              <a:gd name="T7" fmla="*/ 1 h 4"/>
              <a:gd name="T8" fmla="*/ 1 w 2"/>
              <a:gd name="T9" fmla="*/ 2 h 4"/>
              <a:gd name="T10" fmla="*/ 1 w 2"/>
              <a:gd name="T11" fmla="*/ 2 h 4"/>
              <a:gd name="T12" fmla="*/ 1 w 2"/>
              <a:gd name="T13" fmla="*/ 4 h 4"/>
              <a:gd name="T14" fmla="*/ 0 w 2"/>
              <a:gd name="T15" fmla="*/ 4 h 4"/>
              <a:gd name="T16" fmla="*/ 0 w 2"/>
              <a:gd name="T17" fmla="*/ 2 h 4"/>
              <a:gd name="T18" fmla="*/ 0 w 2"/>
              <a:gd name="T19" fmla="*/ 1 h 4"/>
              <a:gd name="T20" fmla="*/ 1 w 2"/>
              <a:gd name="T21" fmla="*/ 1 h 4"/>
              <a:gd name="T22" fmla="*/ 1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0"/>
                </a:moveTo>
                <a:lnTo>
                  <a:pt x="2" y="0"/>
                </a:lnTo>
                <a:lnTo>
                  <a:pt x="1" y="0"/>
                </a:lnTo>
                <a:lnTo>
                  <a:pt x="1" y="1"/>
                </a:lnTo>
                <a:lnTo>
                  <a:pt x="1" y="2"/>
                </a:lnTo>
                <a:lnTo>
                  <a:pt x="1" y="2"/>
                </a:lnTo>
                <a:lnTo>
                  <a:pt x="1" y="4"/>
                </a:lnTo>
                <a:lnTo>
                  <a:pt x="0" y="4"/>
                </a:lnTo>
                <a:lnTo>
                  <a:pt x="0" y="2"/>
                </a:lnTo>
                <a:lnTo>
                  <a:pt x="0"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700" name="Freeform 492"/>
          <p:cNvSpPr>
            <a:spLocks/>
          </p:cNvSpPr>
          <p:nvPr/>
        </p:nvSpPr>
        <p:spPr bwMode="auto">
          <a:xfrm>
            <a:off x="1519238" y="4800600"/>
            <a:ext cx="6350" cy="3175"/>
          </a:xfrm>
          <a:custGeom>
            <a:avLst/>
            <a:gdLst>
              <a:gd name="T0" fmla="*/ 3 w 4"/>
              <a:gd name="T1" fmla="*/ 0 h 2"/>
              <a:gd name="T2" fmla="*/ 3 w 4"/>
              <a:gd name="T3" fmla="*/ 0 h 2"/>
              <a:gd name="T4" fmla="*/ 4 w 4"/>
              <a:gd name="T5" fmla="*/ 0 h 2"/>
              <a:gd name="T6" fmla="*/ 4 w 4"/>
              <a:gd name="T7" fmla="*/ 0 h 2"/>
              <a:gd name="T8" fmla="*/ 4 w 4"/>
              <a:gd name="T9" fmla="*/ 2 h 2"/>
              <a:gd name="T10" fmla="*/ 3 w 4"/>
              <a:gd name="T11" fmla="*/ 2 h 2"/>
              <a:gd name="T12" fmla="*/ 3 w 4"/>
              <a:gd name="T13" fmla="*/ 2 h 2"/>
              <a:gd name="T14" fmla="*/ 2 w 4"/>
              <a:gd name="T15" fmla="*/ 2 h 2"/>
              <a:gd name="T16" fmla="*/ 0 w 4"/>
              <a:gd name="T17" fmla="*/ 2 h 2"/>
              <a:gd name="T18" fmla="*/ 0 w 4"/>
              <a:gd name="T19" fmla="*/ 2 h 2"/>
              <a:gd name="T20" fmla="*/ 0 w 4"/>
              <a:gd name="T21" fmla="*/ 0 h 2"/>
              <a:gd name="T22" fmla="*/ 2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lnTo>
                  <a:pt x="3" y="0"/>
                </a:lnTo>
                <a:lnTo>
                  <a:pt x="4" y="0"/>
                </a:lnTo>
                <a:lnTo>
                  <a:pt x="4" y="0"/>
                </a:lnTo>
                <a:lnTo>
                  <a:pt x="4" y="2"/>
                </a:lnTo>
                <a:lnTo>
                  <a:pt x="3" y="2"/>
                </a:lnTo>
                <a:lnTo>
                  <a:pt x="3" y="2"/>
                </a:lnTo>
                <a:lnTo>
                  <a:pt x="2" y="2"/>
                </a:lnTo>
                <a:lnTo>
                  <a:pt x="0" y="2"/>
                </a:lnTo>
                <a:lnTo>
                  <a:pt x="0" y="2"/>
                </a:lnTo>
                <a:lnTo>
                  <a:pt x="0" y="0"/>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701" name="Freeform 493"/>
          <p:cNvSpPr>
            <a:spLocks/>
          </p:cNvSpPr>
          <p:nvPr/>
        </p:nvSpPr>
        <p:spPr bwMode="auto">
          <a:xfrm>
            <a:off x="1625600" y="4779963"/>
            <a:ext cx="3175" cy="4762"/>
          </a:xfrm>
          <a:custGeom>
            <a:avLst/>
            <a:gdLst>
              <a:gd name="T0" fmla="*/ 0 w 2"/>
              <a:gd name="T1" fmla="*/ 0 h 3"/>
              <a:gd name="T2" fmla="*/ 2 w 2"/>
              <a:gd name="T3" fmla="*/ 0 h 3"/>
              <a:gd name="T4" fmla="*/ 2 w 2"/>
              <a:gd name="T5" fmla="*/ 3 h 3"/>
              <a:gd name="T6" fmla="*/ 0 w 2"/>
              <a:gd name="T7" fmla="*/ 3 h 3"/>
              <a:gd name="T8" fmla="*/ 0 w 2"/>
              <a:gd name="T9" fmla="*/ 2 h 3"/>
              <a:gd name="T10" fmla="*/ 0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2" y="0"/>
                </a:lnTo>
                <a:lnTo>
                  <a:pt x="2" y="3"/>
                </a:lnTo>
                <a:lnTo>
                  <a:pt x="0" y="3"/>
                </a:lnTo>
                <a:lnTo>
                  <a:pt x="0"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702" name="Freeform 494"/>
          <p:cNvSpPr>
            <a:spLocks/>
          </p:cNvSpPr>
          <p:nvPr/>
        </p:nvSpPr>
        <p:spPr bwMode="auto">
          <a:xfrm>
            <a:off x="1717675" y="4748213"/>
            <a:ext cx="1588" cy="14287"/>
          </a:xfrm>
          <a:custGeom>
            <a:avLst/>
            <a:gdLst>
              <a:gd name="T0" fmla="*/ 1 w 1"/>
              <a:gd name="T1" fmla="*/ 0 h 9"/>
              <a:gd name="T2" fmla="*/ 1 w 1"/>
              <a:gd name="T3" fmla="*/ 0 h 9"/>
              <a:gd name="T4" fmla="*/ 1 w 1"/>
              <a:gd name="T5" fmla="*/ 2 h 9"/>
              <a:gd name="T6" fmla="*/ 1 w 1"/>
              <a:gd name="T7" fmla="*/ 3 h 9"/>
              <a:gd name="T8" fmla="*/ 1 w 1"/>
              <a:gd name="T9" fmla="*/ 4 h 9"/>
              <a:gd name="T10" fmla="*/ 1 w 1"/>
              <a:gd name="T11" fmla="*/ 6 h 9"/>
              <a:gd name="T12" fmla="*/ 1 w 1"/>
              <a:gd name="T13" fmla="*/ 7 h 9"/>
              <a:gd name="T14" fmla="*/ 0 w 1"/>
              <a:gd name="T15" fmla="*/ 7 h 9"/>
              <a:gd name="T16" fmla="*/ 0 w 1"/>
              <a:gd name="T17" fmla="*/ 9 h 9"/>
              <a:gd name="T18" fmla="*/ 0 w 1"/>
              <a:gd name="T19" fmla="*/ 7 h 9"/>
              <a:gd name="T20" fmla="*/ 0 w 1"/>
              <a:gd name="T21" fmla="*/ 6 h 9"/>
              <a:gd name="T22" fmla="*/ 0 w 1"/>
              <a:gd name="T23" fmla="*/ 4 h 9"/>
              <a:gd name="T24" fmla="*/ 0 w 1"/>
              <a:gd name="T25" fmla="*/ 3 h 9"/>
              <a:gd name="T26" fmla="*/ 0 w 1"/>
              <a:gd name="T27" fmla="*/ 3 h 9"/>
              <a:gd name="T28" fmla="*/ 0 w 1"/>
              <a:gd name="T29" fmla="*/ 2 h 9"/>
              <a:gd name="T30" fmla="*/ 0 w 1"/>
              <a:gd name="T31" fmla="*/ 0 h 9"/>
              <a:gd name="T32" fmla="*/ 1 w 1"/>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9">
                <a:moveTo>
                  <a:pt x="1" y="0"/>
                </a:moveTo>
                <a:lnTo>
                  <a:pt x="1" y="0"/>
                </a:lnTo>
                <a:lnTo>
                  <a:pt x="1" y="2"/>
                </a:lnTo>
                <a:lnTo>
                  <a:pt x="1" y="3"/>
                </a:lnTo>
                <a:lnTo>
                  <a:pt x="1" y="4"/>
                </a:lnTo>
                <a:lnTo>
                  <a:pt x="1" y="6"/>
                </a:lnTo>
                <a:lnTo>
                  <a:pt x="1" y="7"/>
                </a:lnTo>
                <a:lnTo>
                  <a:pt x="0" y="7"/>
                </a:lnTo>
                <a:lnTo>
                  <a:pt x="0" y="9"/>
                </a:lnTo>
                <a:lnTo>
                  <a:pt x="0" y="7"/>
                </a:lnTo>
                <a:lnTo>
                  <a:pt x="0" y="6"/>
                </a:lnTo>
                <a:lnTo>
                  <a:pt x="0" y="4"/>
                </a:lnTo>
                <a:lnTo>
                  <a:pt x="0" y="3"/>
                </a:lnTo>
                <a:lnTo>
                  <a:pt x="0" y="3"/>
                </a:lnTo>
                <a:lnTo>
                  <a:pt x="0"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703" name="Freeform 495"/>
          <p:cNvSpPr>
            <a:spLocks/>
          </p:cNvSpPr>
          <p:nvPr/>
        </p:nvSpPr>
        <p:spPr bwMode="auto">
          <a:xfrm>
            <a:off x="1785938" y="5129213"/>
            <a:ext cx="6350" cy="3175"/>
          </a:xfrm>
          <a:custGeom>
            <a:avLst/>
            <a:gdLst>
              <a:gd name="T0" fmla="*/ 0 w 4"/>
              <a:gd name="T1" fmla="*/ 0 h 2"/>
              <a:gd name="T2" fmla="*/ 1 w 4"/>
              <a:gd name="T3" fmla="*/ 0 h 2"/>
              <a:gd name="T4" fmla="*/ 3 w 4"/>
              <a:gd name="T5" fmla="*/ 0 h 2"/>
              <a:gd name="T6" fmla="*/ 4 w 4"/>
              <a:gd name="T7" fmla="*/ 0 h 2"/>
              <a:gd name="T8" fmla="*/ 4 w 4"/>
              <a:gd name="T9" fmla="*/ 2 h 2"/>
              <a:gd name="T10" fmla="*/ 0 w 4"/>
              <a:gd name="T11" fmla="*/ 2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1" y="0"/>
                </a:lnTo>
                <a:lnTo>
                  <a:pt x="3" y="0"/>
                </a:lnTo>
                <a:lnTo>
                  <a:pt x="4" y="0"/>
                </a:lnTo>
                <a:lnTo>
                  <a:pt x="4" y="2"/>
                </a:lnTo>
                <a:lnTo>
                  <a:pt x="0" y="2"/>
                </a:lnTo>
                <a:lnTo>
                  <a:pt x="0" y="0"/>
                </a:lnTo>
                <a:close/>
              </a:path>
            </a:pathLst>
          </a:custGeom>
          <a:solidFill>
            <a:srgbClr val="5EF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704" name="Freeform 496"/>
          <p:cNvSpPr>
            <a:spLocks/>
          </p:cNvSpPr>
          <p:nvPr/>
        </p:nvSpPr>
        <p:spPr bwMode="auto">
          <a:xfrm>
            <a:off x="2222500" y="5243513"/>
            <a:ext cx="4763" cy="7937"/>
          </a:xfrm>
          <a:custGeom>
            <a:avLst/>
            <a:gdLst>
              <a:gd name="T0" fmla="*/ 0 w 3"/>
              <a:gd name="T1" fmla="*/ 0 h 5"/>
              <a:gd name="T2" fmla="*/ 1 w 3"/>
              <a:gd name="T3" fmla="*/ 0 h 5"/>
              <a:gd name="T4" fmla="*/ 3 w 3"/>
              <a:gd name="T5" fmla="*/ 0 h 5"/>
              <a:gd name="T6" fmla="*/ 3 w 3"/>
              <a:gd name="T7" fmla="*/ 0 h 5"/>
              <a:gd name="T8" fmla="*/ 3 w 3"/>
              <a:gd name="T9" fmla="*/ 2 h 5"/>
              <a:gd name="T10" fmla="*/ 3 w 3"/>
              <a:gd name="T11" fmla="*/ 2 h 5"/>
              <a:gd name="T12" fmla="*/ 3 w 3"/>
              <a:gd name="T13" fmla="*/ 3 h 5"/>
              <a:gd name="T14" fmla="*/ 3 w 3"/>
              <a:gd name="T15" fmla="*/ 3 h 5"/>
              <a:gd name="T16" fmla="*/ 3 w 3"/>
              <a:gd name="T17" fmla="*/ 5 h 5"/>
              <a:gd name="T18" fmla="*/ 3 w 3"/>
              <a:gd name="T19" fmla="*/ 5 h 5"/>
              <a:gd name="T20" fmla="*/ 3 w 3"/>
              <a:gd name="T21" fmla="*/ 5 h 5"/>
              <a:gd name="T22" fmla="*/ 3 w 3"/>
              <a:gd name="T23" fmla="*/ 5 h 5"/>
              <a:gd name="T24" fmla="*/ 3 w 3"/>
              <a:gd name="T25" fmla="*/ 3 h 5"/>
              <a:gd name="T26" fmla="*/ 1 w 3"/>
              <a:gd name="T27" fmla="*/ 3 h 5"/>
              <a:gd name="T28" fmla="*/ 1 w 3"/>
              <a:gd name="T29" fmla="*/ 2 h 5"/>
              <a:gd name="T30" fmla="*/ 1 w 3"/>
              <a:gd name="T31" fmla="*/ 0 h 5"/>
              <a:gd name="T32" fmla="*/ 0 w 3"/>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5">
                <a:moveTo>
                  <a:pt x="0" y="0"/>
                </a:moveTo>
                <a:lnTo>
                  <a:pt x="1" y="0"/>
                </a:lnTo>
                <a:lnTo>
                  <a:pt x="3" y="0"/>
                </a:lnTo>
                <a:lnTo>
                  <a:pt x="3" y="0"/>
                </a:lnTo>
                <a:lnTo>
                  <a:pt x="3" y="2"/>
                </a:lnTo>
                <a:lnTo>
                  <a:pt x="3" y="2"/>
                </a:lnTo>
                <a:lnTo>
                  <a:pt x="3" y="3"/>
                </a:lnTo>
                <a:lnTo>
                  <a:pt x="3" y="3"/>
                </a:lnTo>
                <a:lnTo>
                  <a:pt x="3" y="5"/>
                </a:lnTo>
                <a:lnTo>
                  <a:pt x="3" y="5"/>
                </a:lnTo>
                <a:lnTo>
                  <a:pt x="3" y="5"/>
                </a:lnTo>
                <a:lnTo>
                  <a:pt x="3" y="5"/>
                </a:lnTo>
                <a:lnTo>
                  <a:pt x="3" y="3"/>
                </a:lnTo>
                <a:lnTo>
                  <a:pt x="1" y="3"/>
                </a:lnTo>
                <a:lnTo>
                  <a:pt x="1" y="2"/>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4998" name="Group 790"/>
          <p:cNvGrpSpPr>
            <a:grpSpLocks/>
          </p:cNvGrpSpPr>
          <p:nvPr/>
        </p:nvGrpSpPr>
        <p:grpSpPr bwMode="auto">
          <a:xfrm>
            <a:off x="2090738" y="1854200"/>
            <a:ext cx="544512" cy="219075"/>
            <a:chOff x="1615" y="1356"/>
            <a:chExt cx="343" cy="138"/>
          </a:xfrm>
        </p:grpSpPr>
        <p:sp>
          <p:nvSpPr>
            <p:cNvPr id="94999" name="Freeform 791"/>
            <p:cNvSpPr>
              <a:spLocks/>
            </p:cNvSpPr>
            <p:nvPr/>
          </p:nvSpPr>
          <p:spPr bwMode="auto">
            <a:xfrm>
              <a:off x="1615" y="1357"/>
              <a:ext cx="91" cy="136"/>
            </a:xfrm>
            <a:custGeom>
              <a:avLst/>
              <a:gdLst>
                <a:gd name="T0" fmla="*/ 23 w 91"/>
                <a:gd name="T1" fmla="*/ 22 h 136"/>
                <a:gd name="T2" fmla="*/ 74 w 91"/>
                <a:gd name="T3" fmla="*/ 56 h 136"/>
                <a:gd name="T4" fmla="*/ 80 w 91"/>
                <a:gd name="T5" fmla="*/ 56 h 136"/>
                <a:gd name="T6" fmla="*/ 82 w 91"/>
                <a:gd name="T7" fmla="*/ 57 h 136"/>
                <a:gd name="T8" fmla="*/ 85 w 91"/>
                <a:gd name="T9" fmla="*/ 62 h 136"/>
                <a:gd name="T10" fmla="*/ 85 w 91"/>
                <a:gd name="T11" fmla="*/ 66 h 136"/>
                <a:gd name="T12" fmla="*/ 85 w 91"/>
                <a:gd name="T13" fmla="*/ 69 h 136"/>
                <a:gd name="T14" fmla="*/ 82 w 91"/>
                <a:gd name="T15" fmla="*/ 73 h 136"/>
                <a:gd name="T16" fmla="*/ 80 w 91"/>
                <a:gd name="T17" fmla="*/ 75 h 136"/>
                <a:gd name="T18" fmla="*/ 74 w 91"/>
                <a:gd name="T19" fmla="*/ 75 h 136"/>
                <a:gd name="T20" fmla="*/ 23 w 91"/>
                <a:gd name="T21" fmla="*/ 114 h 136"/>
                <a:gd name="T22" fmla="*/ 84 w 91"/>
                <a:gd name="T23" fmla="*/ 114 h 136"/>
                <a:gd name="T24" fmla="*/ 88 w 91"/>
                <a:gd name="T25" fmla="*/ 115 h 136"/>
                <a:gd name="T26" fmla="*/ 90 w 91"/>
                <a:gd name="T27" fmla="*/ 118 h 136"/>
                <a:gd name="T28" fmla="*/ 91 w 91"/>
                <a:gd name="T29" fmla="*/ 123 h 136"/>
                <a:gd name="T30" fmla="*/ 91 w 91"/>
                <a:gd name="T31" fmla="*/ 127 h 136"/>
                <a:gd name="T32" fmla="*/ 90 w 91"/>
                <a:gd name="T33" fmla="*/ 130 h 136"/>
                <a:gd name="T34" fmla="*/ 88 w 91"/>
                <a:gd name="T35" fmla="*/ 133 h 136"/>
                <a:gd name="T36" fmla="*/ 84 w 91"/>
                <a:gd name="T37" fmla="*/ 134 h 136"/>
                <a:gd name="T38" fmla="*/ 14 w 91"/>
                <a:gd name="T39" fmla="*/ 136 h 136"/>
                <a:gd name="T40" fmla="*/ 8 w 91"/>
                <a:gd name="T41" fmla="*/ 134 h 136"/>
                <a:gd name="T42" fmla="*/ 2 w 91"/>
                <a:gd name="T43" fmla="*/ 131 h 136"/>
                <a:gd name="T44" fmla="*/ 0 w 91"/>
                <a:gd name="T45" fmla="*/ 126 h 136"/>
                <a:gd name="T46" fmla="*/ 0 w 91"/>
                <a:gd name="T47" fmla="*/ 118 h 136"/>
                <a:gd name="T48" fmla="*/ 0 w 91"/>
                <a:gd name="T49" fmla="*/ 15 h 136"/>
                <a:gd name="T50" fmla="*/ 0 w 91"/>
                <a:gd name="T51" fmla="*/ 11 h 136"/>
                <a:gd name="T52" fmla="*/ 1 w 91"/>
                <a:gd name="T53" fmla="*/ 6 h 136"/>
                <a:gd name="T54" fmla="*/ 4 w 91"/>
                <a:gd name="T55" fmla="*/ 3 h 136"/>
                <a:gd name="T56" fmla="*/ 8 w 91"/>
                <a:gd name="T57" fmla="*/ 2 h 136"/>
                <a:gd name="T58" fmla="*/ 11 w 91"/>
                <a:gd name="T59" fmla="*/ 2 h 136"/>
                <a:gd name="T60" fmla="*/ 78 w 91"/>
                <a:gd name="T61" fmla="*/ 0 h 136"/>
                <a:gd name="T62" fmla="*/ 84 w 91"/>
                <a:gd name="T63" fmla="*/ 2 h 136"/>
                <a:gd name="T64" fmla="*/ 88 w 91"/>
                <a:gd name="T65" fmla="*/ 3 h 136"/>
                <a:gd name="T66" fmla="*/ 89 w 91"/>
                <a:gd name="T67" fmla="*/ 8 h 136"/>
                <a:gd name="T68" fmla="*/ 90 w 91"/>
                <a:gd name="T69" fmla="*/ 12 h 136"/>
                <a:gd name="T70" fmla="*/ 89 w 91"/>
                <a:gd name="T71" fmla="*/ 15 h 136"/>
                <a:gd name="T72" fmla="*/ 88 w 91"/>
                <a:gd name="T73" fmla="*/ 19 h 136"/>
                <a:gd name="T74" fmla="*/ 84 w 91"/>
                <a:gd name="T75" fmla="*/ 21 h 136"/>
                <a:gd name="T76" fmla="*/ 78 w 91"/>
                <a:gd name="T77"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36">
                  <a:moveTo>
                    <a:pt x="78" y="22"/>
                  </a:moveTo>
                  <a:lnTo>
                    <a:pt x="23" y="22"/>
                  </a:lnTo>
                  <a:lnTo>
                    <a:pt x="23" y="56"/>
                  </a:lnTo>
                  <a:lnTo>
                    <a:pt x="74" y="56"/>
                  </a:lnTo>
                  <a:lnTo>
                    <a:pt x="77" y="56"/>
                  </a:lnTo>
                  <a:lnTo>
                    <a:pt x="80" y="56"/>
                  </a:lnTo>
                  <a:lnTo>
                    <a:pt x="81" y="57"/>
                  </a:lnTo>
                  <a:lnTo>
                    <a:pt x="82" y="57"/>
                  </a:lnTo>
                  <a:lnTo>
                    <a:pt x="84" y="59"/>
                  </a:lnTo>
                  <a:lnTo>
                    <a:pt x="85" y="62"/>
                  </a:lnTo>
                  <a:lnTo>
                    <a:pt x="85" y="63"/>
                  </a:lnTo>
                  <a:lnTo>
                    <a:pt x="85" y="66"/>
                  </a:lnTo>
                  <a:lnTo>
                    <a:pt x="85" y="67"/>
                  </a:lnTo>
                  <a:lnTo>
                    <a:pt x="85" y="69"/>
                  </a:lnTo>
                  <a:lnTo>
                    <a:pt x="84" y="72"/>
                  </a:lnTo>
                  <a:lnTo>
                    <a:pt x="82" y="73"/>
                  </a:lnTo>
                  <a:lnTo>
                    <a:pt x="81" y="73"/>
                  </a:lnTo>
                  <a:lnTo>
                    <a:pt x="80" y="75"/>
                  </a:lnTo>
                  <a:lnTo>
                    <a:pt x="77" y="75"/>
                  </a:lnTo>
                  <a:lnTo>
                    <a:pt x="74" y="75"/>
                  </a:lnTo>
                  <a:lnTo>
                    <a:pt x="23" y="75"/>
                  </a:lnTo>
                  <a:lnTo>
                    <a:pt x="23" y="114"/>
                  </a:lnTo>
                  <a:lnTo>
                    <a:pt x="81" y="114"/>
                  </a:lnTo>
                  <a:lnTo>
                    <a:pt x="84" y="114"/>
                  </a:lnTo>
                  <a:lnTo>
                    <a:pt x="86" y="114"/>
                  </a:lnTo>
                  <a:lnTo>
                    <a:pt x="88" y="115"/>
                  </a:lnTo>
                  <a:lnTo>
                    <a:pt x="89" y="117"/>
                  </a:lnTo>
                  <a:lnTo>
                    <a:pt x="90" y="118"/>
                  </a:lnTo>
                  <a:lnTo>
                    <a:pt x="91" y="120"/>
                  </a:lnTo>
                  <a:lnTo>
                    <a:pt x="91" y="123"/>
                  </a:lnTo>
                  <a:lnTo>
                    <a:pt x="91" y="124"/>
                  </a:lnTo>
                  <a:lnTo>
                    <a:pt x="91" y="127"/>
                  </a:lnTo>
                  <a:lnTo>
                    <a:pt x="91" y="129"/>
                  </a:lnTo>
                  <a:lnTo>
                    <a:pt x="90" y="130"/>
                  </a:lnTo>
                  <a:lnTo>
                    <a:pt x="89" y="131"/>
                  </a:lnTo>
                  <a:lnTo>
                    <a:pt x="88" y="133"/>
                  </a:lnTo>
                  <a:lnTo>
                    <a:pt x="86" y="134"/>
                  </a:lnTo>
                  <a:lnTo>
                    <a:pt x="84" y="134"/>
                  </a:lnTo>
                  <a:lnTo>
                    <a:pt x="81" y="136"/>
                  </a:lnTo>
                  <a:lnTo>
                    <a:pt x="14" y="136"/>
                  </a:lnTo>
                  <a:lnTo>
                    <a:pt x="10" y="134"/>
                  </a:lnTo>
                  <a:lnTo>
                    <a:pt x="8" y="134"/>
                  </a:lnTo>
                  <a:lnTo>
                    <a:pt x="5" y="133"/>
                  </a:lnTo>
                  <a:lnTo>
                    <a:pt x="2" y="131"/>
                  </a:lnTo>
                  <a:lnTo>
                    <a:pt x="1" y="129"/>
                  </a:lnTo>
                  <a:lnTo>
                    <a:pt x="0" y="126"/>
                  </a:lnTo>
                  <a:lnTo>
                    <a:pt x="0" y="123"/>
                  </a:lnTo>
                  <a:lnTo>
                    <a:pt x="0" y="118"/>
                  </a:lnTo>
                  <a:lnTo>
                    <a:pt x="0" y="18"/>
                  </a:lnTo>
                  <a:lnTo>
                    <a:pt x="0" y="15"/>
                  </a:lnTo>
                  <a:lnTo>
                    <a:pt x="0" y="12"/>
                  </a:lnTo>
                  <a:lnTo>
                    <a:pt x="0" y="11"/>
                  </a:lnTo>
                  <a:lnTo>
                    <a:pt x="1" y="8"/>
                  </a:lnTo>
                  <a:lnTo>
                    <a:pt x="1" y="6"/>
                  </a:lnTo>
                  <a:lnTo>
                    <a:pt x="2" y="5"/>
                  </a:lnTo>
                  <a:lnTo>
                    <a:pt x="4" y="3"/>
                  </a:lnTo>
                  <a:lnTo>
                    <a:pt x="6" y="3"/>
                  </a:lnTo>
                  <a:lnTo>
                    <a:pt x="8" y="2"/>
                  </a:lnTo>
                  <a:lnTo>
                    <a:pt x="9" y="2"/>
                  </a:lnTo>
                  <a:lnTo>
                    <a:pt x="11" y="2"/>
                  </a:lnTo>
                  <a:lnTo>
                    <a:pt x="14" y="0"/>
                  </a:lnTo>
                  <a:lnTo>
                    <a:pt x="78" y="0"/>
                  </a:lnTo>
                  <a:lnTo>
                    <a:pt x="81" y="2"/>
                  </a:lnTo>
                  <a:lnTo>
                    <a:pt x="84" y="2"/>
                  </a:lnTo>
                  <a:lnTo>
                    <a:pt x="86" y="3"/>
                  </a:lnTo>
                  <a:lnTo>
                    <a:pt x="88" y="3"/>
                  </a:lnTo>
                  <a:lnTo>
                    <a:pt x="89" y="6"/>
                  </a:lnTo>
                  <a:lnTo>
                    <a:pt x="89" y="8"/>
                  </a:lnTo>
                  <a:lnTo>
                    <a:pt x="90" y="9"/>
                  </a:lnTo>
                  <a:lnTo>
                    <a:pt x="90" y="12"/>
                  </a:lnTo>
                  <a:lnTo>
                    <a:pt x="90" y="14"/>
                  </a:lnTo>
                  <a:lnTo>
                    <a:pt x="89" y="15"/>
                  </a:lnTo>
                  <a:lnTo>
                    <a:pt x="89" y="18"/>
                  </a:lnTo>
                  <a:lnTo>
                    <a:pt x="88" y="19"/>
                  </a:lnTo>
                  <a:lnTo>
                    <a:pt x="86" y="21"/>
                  </a:lnTo>
                  <a:lnTo>
                    <a:pt x="84" y="21"/>
                  </a:lnTo>
                  <a:lnTo>
                    <a:pt x="81" y="22"/>
                  </a:lnTo>
                  <a:lnTo>
                    <a:pt x="78" y="22"/>
                  </a:lnTo>
                  <a:close/>
                </a:path>
              </a:pathLst>
            </a:custGeom>
            <a:solidFill>
              <a:srgbClr val="FF0000"/>
            </a:solidFill>
            <a:ln w="1651">
              <a:solidFill>
                <a:srgbClr val="CC0000"/>
              </a:solidFill>
              <a:prstDash val="solid"/>
              <a:round/>
              <a:headEnd/>
              <a:tailEnd/>
            </a:ln>
          </p:spPr>
          <p:txBody>
            <a:bodyPr/>
            <a:lstStyle/>
            <a:p>
              <a:endParaRPr lang="en-GB"/>
            </a:p>
          </p:txBody>
        </p:sp>
        <p:sp>
          <p:nvSpPr>
            <p:cNvPr id="95000" name="Freeform 792"/>
            <p:cNvSpPr>
              <a:spLocks/>
            </p:cNvSpPr>
            <p:nvPr/>
          </p:nvSpPr>
          <p:spPr bwMode="auto">
            <a:xfrm>
              <a:off x="1726" y="1356"/>
              <a:ext cx="102" cy="138"/>
            </a:xfrm>
            <a:custGeom>
              <a:avLst/>
              <a:gdLst>
                <a:gd name="T0" fmla="*/ 79 w 102"/>
                <a:gd name="T1" fmla="*/ 95 h 138"/>
                <a:gd name="T2" fmla="*/ 79 w 102"/>
                <a:gd name="T3" fmla="*/ 12 h 138"/>
                <a:gd name="T4" fmla="*/ 81 w 102"/>
                <a:gd name="T5" fmla="*/ 6 h 138"/>
                <a:gd name="T6" fmla="*/ 84 w 102"/>
                <a:gd name="T7" fmla="*/ 1 h 138"/>
                <a:gd name="T8" fmla="*/ 88 w 102"/>
                <a:gd name="T9" fmla="*/ 0 h 138"/>
                <a:gd name="T10" fmla="*/ 93 w 102"/>
                <a:gd name="T11" fmla="*/ 0 h 138"/>
                <a:gd name="T12" fmla="*/ 97 w 102"/>
                <a:gd name="T13" fmla="*/ 1 h 138"/>
                <a:gd name="T14" fmla="*/ 100 w 102"/>
                <a:gd name="T15" fmla="*/ 6 h 138"/>
                <a:gd name="T16" fmla="*/ 101 w 102"/>
                <a:gd name="T17" fmla="*/ 12 h 138"/>
                <a:gd name="T18" fmla="*/ 102 w 102"/>
                <a:gd name="T19" fmla="*/ 121 h 138"/>
                <a:gd name="T20" fmla="*/ 101 w 102"/>
                <a:gd name="T21" fmla="*/ 128 h 138"/>
                <a:gd name="T22" fmla="*/ 98 w 102"/>
                <a:gd name="T23" fmla="*/ 134 h 138"/>
                <a:gd name="T24" fmla="*/ 94 w 102"/>
                <a:gd name="T25" fmla="*/ 137 h 138"/>
                <a:gd name="T26" fmla="*/ 88 w 102"/>
                <a:gd name="T27" fmla="*/ 138 h 138"/>
                <a:gd name="T28" fmla="*/ 83 w 102"/>
                <a:gd name="T29" fmla="*/ 138 h 138"/>
                <a:gd name="T30" fmla="*/ 77 w 102"/>
                <a:gd name="T31" fmla="*/ 134 h 138"/>
                <a:gd name="T32" fmla="*/ 74 w 102"/>
                <a:gd name="T33" fmla="*/ 130 h 138"/>
                <a:gd name="T34" fmla="*/ 24 w 102"/>
                <a:gd name="T35" fmla="*/ 44 h 138"/>
                <a:gd name="T36" fmla="*/ 24 w 102"/>
                <a:gd name="T37" fmla="*/ 127 h 138"/>
                <a:gd name="T38" fmla="*/ 21 w 102"/>
                <a:gd name="T39" fmla="*/ 132 h 138"/>
                <a:gd name="T40" fmla="*/ 18 w 102"/>
                <a:gd name="T41" fmla="*/ 137 h 138"/>
                <a:gd name="T42" fmla="*/ 15 w 102"/>
                <a:gd name="T43" fmla="*/ 138 h 138"/>
                <a:gd name="T44" fmla="*/ 9 w 102"/>
                <a:gd name="T45" fmla="*/ 138 h 138"/>
                <a:gd name="T46" fmla="*/ 5 w 102"/>
                <a:gd name="T47" fmla="*/ 137 h 138"/>
                <a:gd name="T48" fmla="*/ 3 w 102"/>
                <a:gd name="T49" fmla="*/ 132 h 138"/>
                <a:gd name="T50" fmla="*/ 1 w 102"/>
                <a:gd name="T51" fmla="*/ 127 h 138"/>
                <a:gd name="T52" fmla="*/ 0 w 102"/>
                <a:gd name="T53" fmla="*/ 19 h 138"/>
                <a:gd name="T54" fmla="*/ 1 w 102"/>
                <a:gd name="T55" fmla="*/ 13 h 138"/>
                <a:gd name="T56" fmla="*/ 1 w 102"/>
                <a:gd name="T57" fmla="*/ 9 h 138"/>
                <a:gd name="T58" fmla="*/ 4 w 102"/>
                <a:gd name="T59" fmla="*/ 6 h 138"/>
                <a:gd name="T60" fmla="*/ 7 w 102"/>
                <a:gd name="T61" fmla="*/ 3 h 138"/>
                <a:gd name="T62" fmla="*/ 11 w 102"/>
                <a:gd name="T63" fmla="*/ 0 h 138"/>
                <a:gd name="T64" fmla="*/ 15 w 102"/>
                <a:gd name="T65" fmla="*/ 0 h 138"/>
                <a:gd name="T66" fmla="*/ 21 w 102"/>
                <a:gd name="T67" fmla="*/ 1 h 138"/>
                <a:gd name="T68" fmla="*/ 25 w 102"/>
                <a:gd name="T69" fmla="*/ 4 h 138"/>
                <a:gd name="T70" fmla="*/ 29 w 102"/>
                <a:gd name="T71" fmla="*/ 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38">
                  <a:moveTo>
                    <a:pt x="33" y="16"/>
                  </a:moveTo>
                  <a:lnTo>
                    <a:pt x="79" y="95"/>
                  </a:lnTo>
                  <a:lnTo>
                    <a:pt x="79" y="15"/>
                  </a:lnTo>
                  <a:lnTo>
                    <a:pt x="79" y="12"/>
                  </a:lnTo>
                  <a:lnTo>
                    <a:pt x="80" y="9"/>
                  </a:lnTo>
                  <a:lnTo>
                    <a:pt x="81" y="6"/>
                  </a:lnTo>
                  <a:lnTo>
                    <a:pt x="83" y="3"/>
                  </a:lnTo>
                  <a:lnTo>
                    <a:pt x="84" y="1"/>
                  </a:lnTo>
                  <a:lnTo>
                    <a:pt x="85" y="1"/>
                  </a:lnTo>
                  <a:lnTo>
                    <a:pt x="88" y="0"/>
                  </a:lnTo>
                  <a:lnTo>
                    <a:pt x="91" y="0"/>
                  </a:lnTo>
                  <a:lnTo>
                    <a:pt x="93" y="0"/>
                  </a:lnTo>
                  <a:lnTo>
                    <a:pt x="94" y="1"/>
                  </a:lnTo>
                  <a:lnTo>
                    <a:pt x="97" y="1"/>
                  </a:lnTo>
                  <a:lnTo>
                    <a:pt x="98" y="3"/>
                  </a:lnTo>
                  <a:lnTo>
                    <a:pt x="100" y="6"/>
                  </a:lnTo>
                  <a:lnTo>
                    <a:pt x="101" y="9"/>
                  </a:lnTo>
                  <a:lnTo>
                    <a:pt x="101" y="12"/>
                  </a:lnTo>
                  <a:lnTo>
                    <a:pt x="102" y="15"/>
                  </a:lnTo>
                  <a:lnTo>
                    <a:pt x="102" y="121"/>
                  </a:lnTo>
                  <a:lnTo>
                    <a:pt x="101" y="125"/>
                  </a:lnTo>
                  <a:lnTo>
                    <a:pt x="101" y="128"/>
                  </a:lnTo>
                  <a:lnTo>
                    <a:pt x="100" y="132"/>
                  </a:lnTo>
                  <a:lnTo>
                    <a:pt x="98" y="134"/>
                  </a:lnTo>
                  <a:lnTo>
                    <a:pt x="97" y="137"/>
                  </a:lnTo>
                  <a:lnTo>
                    <a:pt x="94" y="137"/>
                  </a:lnTo>
                  <a:lnTo>
                    <a:pt x="92" y="138"/>
                  </a:lnTo>
                  <a:lnTo>
                    <a:pt x="88" y="138"/>
                  </a:lnTo>
                  <a:lnTo>
                    <a:pt x="85" y="138"/>
                  </a:lnTo>
                  <a:lnTo>
                    <a:pt x="83" y="138"/>
                  </a:lnTo>
                  <a:lnTo>
                    <a:pt x="80" y="137"/>
                  </a:lnTo>
                  <a:lnTo>
                    <a:pt x="77" y="134"/>
                  </a:lnTo>
                  <a:lnTo>
                    <a:pt x="75" y="132"/>
                  </a:lnTo>
                  <a:lnTo>
                    <a:pt x="74" y="130"/>
                  </a:lnTo>
                  <a:lnTo>
                    <a:pt x="70" y="122"/>
                  </a:lnTo>
                  <a:lnTo>
                    <a:pt x="24" y="44"/>
                  </a:lnTo>
                  <a:lnTo>
                    <a:pt x="24" y="124"/>
                  </a:lnTo>
                  <a:lnTo>
                    <a:pt x="24" y="127"/>
                  </a:lnTo>
                  <a:lnTo>
                    <a:pt x="22" y="130"/>
                  </a:lnTo>
                  <a:lnTo>
                    <a:pt x="21" y="132"/>
                  </a:lnTo>
                  <a:lnTo>
                    <a:pt x="20" y="135"/>
                  </a:lnTo>
                  <a:lnTo>
                    <a:pt x="18" y="137"/>
                  </a:lnTo>
                  <a:lnTo>
                    <a:pt x="17" y="138"/>
                  </a:lnTo>
                  <a:lnTo>
                    <a:pt x="15" y="138"/>
                  </a:lnTo>
                  <a:lnTo>
                    <a:pt x="12" y="138"/>
                  </a:lnTo>
                  <a:lnTo>
                    <a:pt x="9" y="138"/>
                  </a:lnTo>
                  <a:lnTo>
                    <a:pt x="8" y="138"/>
                  </a:lnTo>
                  <a:lnTo>
                    <a:pt x="5" y="137"/>
                  </a:lnTo>
                  <a:lnTo>
                    <a:pt x="4" y="134"/>
                  </a:lnTo>
                  <a:lnTo>
                    <a:pt x="3" y="132"/>
                  </a:lnTo>
                  <a:lnTo>
                    <a:pt x="1" y="130"/>
                  </a:lnTo>
                  <a:lnTo>
                    <a:pt x="1" y="127"/>
                  </a:lnTo>
                  <a:lnTo>
                    <a:pt x="0" y="124"/>
                  </a:lnTo>
                  <a:lnTo>
                    <a:pt x="0" y="19"/>
                  </a:lnTo>
                  <a:lnTo>
                    <a:pt x="0" y="16"/>
                  </a:lnTo>
                  <a:lnTo>
                    <a:pt x="1" y="13"/>
                  </a:lnTo>
                  <a:lnTo>
                    <a:pt x="1" y="12"/>
                  </a:lnTo>
                  <a:lnTo>
                    <a:pt x="1" y="9"/>
                  </a:lnTo>
                  <a:lnTo>
                    <a:pt x="3" y="7"/>
                  </a:lnTo>
                  <a:lnTo>
                    <a:pt x="4" y="6"/>
                  </a:lnTo>
                  <a:lnTo>
                    <a:pt x="5" y="3"/>
                  </a:lnTo>
                  <a:lnTo>
                    <a:pt x="7" y="3"/>
                  </a:lnTo>
                  <a:lnTo>
                    <a:pt x="9" y="1"/>
                  </a:lnTo>
                  <a:lnTo>
                    <a:pt x="11" y="0"/>
                  </a:lnTo>
                  <a:lnTo>
                    <a:pt x="13" y="0"/>
                  </a:lnTo>
                  <a:lnTo>
                    <a:pt x="15" y="0"/>
                  </a:lnTo>
                  <a:lnTo>
                    <a:pt x="18" y="0"/>
                  </a:lnTo>
                  <a:lnTo>
                    <a:pt x="21" y="1"/>
                  </a:lnTo>
                  <a:lnTo>
                    <a:pt x="22" y="3"/>
                  </a:lnTo>
                  <a:lnTo>
                    <a:pt x="25" y="4"/>
                  </a:lnTo>
                  <a:lnTo>
                    <a:pt x="26" y="6"/>
                  </a:lnTo>
                  <a:lnTo>
                    <a:pt x="29" y="9"/>
                  </a:lnTo>
                  <a:lnTo>
                    <a:pt x="33" y="16"/>
                  </a:lnTo>
                  <a:close/>
                </a:path>
              </a:pathLst>
            </a:custGeom>
            <a:solidFill>
              <a:srgbClr val="FF0000"/>
            </a:solidFill>
            <a:ln w="1651">
              <a:solidFill>
                <a:srgbClr val="CC0000"/>
              </a:solidFill>
              <a:prstDash val="solid"/>
              <a:round/>
              <a:headEnd/>
              <a:tailEnd/>
            </a:ln>
          </p:spPr>
          <p:txBody>
            <a:bodyPr/>
            <a:lstStyle/>
            <a:p>
              <a:endParaRPr lang="en-GB"/>
            </a:p>
          </p:txBody>
        </p:sp>
        <p:sp>
          <p:nvSpPr>
            <p:cNvPr id="95001" name="Freeform 793"/>
            <p:cNvSpPr>
              <a:spLocks noEditPoints="1"/>
            </p:cNvSpPr>
            <p:nvPr/>
          </p:nvSpPr>
          <p:spPr bwMode="auto">
            <a:xfrm>
              <a:off x="1855" y="1357"/>
              <a:ext cx="103" cy="136"/>
            </a:xfrm>
            <a:custGeom>
              <a:avLst/>
              <a:gdLst>
                <a:gd name="T0" fmla="*/ 47 w 103"/>
                <a:gd name="T1" fmla="*/ 0 h 136"/>
                <a:gd name="T2" fmla="*/ 57 w 103"/>
                <a:gd name="T3" fmla="*/ 2 h 136"/>
                <a:gd name="T4" fmla="*/ 68 w 103"/>
                <a:gd name="T5" fmla="*/ 3 h 136"/>
                <a:gd name="T6" fmla="*/ 76 w 103"/>
                <a:gd name="T7" fmla="*/ 8 h 136"/>
                <a:gd name="T8" fmla="*/ 83 w 103"/>
                <a:gd name="T9" fmla="*/ 14 h 136"/>
                <a:gd name="T10" fmla="*/ 91 w 103"/>
                <a:gd name="T11" fmla="*/ 24 h 136"/>
                <a:gd name="T12" fmla="*/ 98 w 103"/>
                <a:gd name="T13" fmla="*/ 35 h 136"/>
                <a:gd name="T14" fmla="*/ 102 w 103"/>
                <a:gd name="T15" fmla="*/ 51 h 136"/>
                <a:gd name="T16" fmla="*/ 103 w 103"/>
                <a:gd name="T17" fmla="*/ 67 h 136"/>
                <a:gd name="T18" fmla="*/ 102 w 103"/>
                <a:gd name="T19" fmla="*/ 79 h 136"/>
                <a:gd name="T20" fmla="*/ 101 w 103"/>
                <a:gd name="T21" fmla="*/ 89 h 136"/>
                <a:gd name="T22" fmla="*/ 98 w 103"/>
                <a:gd name="T23" fmla="*/ 99 h 136"/>
                <a:gd name="T24" fmla="*/ 95 w 103"/>
                <a:gd name="T25" fmla="*/ 108 h 136"/>
                <a:gd name="T26" fmla="*/ 90 w 103"/>
                <a:gd name="T27" fmla="*/ 115 h 136"/>
                <a:gd name="T28" fmla="*/ 85 w 103"/>
                <a:gd name="T29" fmla="*/ 123 h 136"/>
                <a:gd name="T30" fmla="*/ 80 w 103"/>
                <a:gd name="T31" fmla="*/ 127 h 136"/>
                <a:gd name="T32" fmla="*/ 74 w 103"/>
                <a:gd name="T33" fmla="*/ 130 h 136"/>
                <a:gd name="T34" fmla="*/ 68 w 103"/>
                <a:gd name="T35" fmla="*/ 133 h 136"/>
                <a:gd name="T36" fmla="*/ 61 w 103"/>
                <a:gd name="T37" fmla="*/ 134 h 136"/>
                <a:gd name="T38" fmla="*/ 47 w 103"/>
                <a:gd name="T39" fmla="*/ 136 h 136"/>
                <a:gd name="T40" fmla="*/ 11 w 103"/>
                <a:gd name="T41" fmla="*/ 134 h 136"/>
                <a:gd name="T42" fmla="*/ 7 w 103"/>
                <a:gd name="T43" fmla="*/ 134 h 136"/>
                <a:gd name="T44" fmla="*/ 4 w 103"/>
                <a:gd name="T45" fmla="*/ 131 h 136"/>
                <a:gd name="T46" fmla="*/ 1 w 103"/>
                <a:gd name="T47" fmla="*/ 129 h 136"/>
                <a:gd name="T48" fmla="*/ 0 w 103"/>
                <a:gd name="T49" fmla="*/ 121 h 136"/>
                <a:gd name="T50" fmla="*/ 0 w 103"/>
                <a:gd name="T51" fmla="*/ 18 h 136"/>
                <a:gd name="T52" fmla="*/ 1 w 103"/>
                <a:gd name="T53" fmla="*/ 11 h 136"/>
                <a:gd name="T54" fmla="*/ 4 w 103"/>
                <a:gd name="T55" fmla="*/ 5 h 136"/>
                <a:gd name="T56" fmla="*/ 7 w 103"/>
                <a:gd name="T57" fmla="*/ 2 h 136"/>
                <a:gd name="T58" fmla="*/ 14 w 103"/>
                <a:gd name="T59" fmla="*/ 0 h 136"/>
                <a:gd name="T60" fmla="*/ 24 w 103"/>
                <a:gd name="T61" fmla="*/ 114 h 136"/>
                <a:gd name="T62" fmla="*/ 48 w 103"/>
                <a:gd name="T63" fmla="*/ 114 h 136"/>
                <a:gd name="T64" fmla="*/ 56 w 103"/>
                <a:gd name="T65" fmla="*/ 113 h 136"/>
                <a:gd name="T66" fmla="*/ 63 w 103"/>
                <a:gd name="T67" fmla="*/ 110 h 136"/>
                <a:gd name="T68" fmla="*/ 68 w 103"/>
                <a:gd name="T69" fmla="*/ 104 h 136"/>
                <a:gd name="T70" fmla="*/ 73 w 103"/>
                <a:gd name="T71" fmla="*/ 97 h 136"/>
                <a:gd name="T72" fmla="*/ 76 w 103"/>
                <a:gd name="T73" fmla="*/ 86 h 136"/>
                <a:gd name="T74" fmla="*/ 78 w 103"/>
                <a:gd name="T75" fmla="*/ 75 h 136"/>
                <a:gd name="T76" fmla="*/ 78 w 103"/>
                <a:gd name="T77" fmla="*/ 63 h 136"/>
                <a:gd name="T78" fmla="*/ 77 w 103"/>
                <a:gd name="T79" fmla="*/ 54 h 136"/>
                <a:gd name="T80" fmla="*/ 76 w 103"/>
                <a:gd name="T81" fmla="*/ 47 h 136"/>
                <a:gd name="T82" fmla="*/ 74 w 103"/>
                <a:gd name="T83" fmla="*/ 40 h 136"/>
                <a:gd name="T84" fmla="*/ 72 w 103"/>
                <a:gd name="T85" fmla="*/ 35 h 136"/>
                <a:gd name="T86" fmla="*/ 66 w 103"/>
                <a:gd name="T87" fmla="*/ 30 h 136"/>
                <a:gd name="T88" fmla="*/ 60 w 103"/>
                <a:gd name="T89" fmla="*/ 25 h 136"/>
                <a:gd name="T90" fmla="*/ 51 w 103"/>
                <a:gd name="T91" fmla="*/ 24 h 136"/>
                <a:gd name="T92" fmla="*/ 40 w 103"/>
                <a:gd name="T93"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136">
                  <a:moveTo>
                    <a:pt x="14" y="0"/>
                  </a:moveTo>
                  <a:lnTo>
                    <a:pt x="47" y="0"/>
                  </a:lnTo>
                  <a:lnTo>
                    <a:pt x="52" y="2"/>
                  </a:lnTo>
                  <a:lnTo>
                    <a:pt x="57" y="2"/>
                  </a:lnTo>
                  <a:lnTo>
                    <a:pt x="63" y="2"/>
                  </a:lnTo>
                  <a:lnTo>
                    <a:pt x="68" y="3"/>
                  </a:lnTo>
                  <a:lnTo>
                    <a:pt x="72" y="5"/>
                  </a:lnTo>
                  <a:lnTo>
                    <a:pt x="76" y="8"/>
                  </a:lnTo>
                  <a:lnTo>
                    <a:pt x="80" y="11"/>
                  </a:lnTo>
                  <a:lnTo>
                    <a:pt x="83" y="14"/>
                  </a:lnTo>
                  <a:lnTo>
                    <a:pt x="87" y="18"/>
                  </a:lnTo>
                  <a:lnTo>
                    <a:pt x="91" y="24"/>
                  </a:lnTo>
                  <a:lnTo>
                    <a:pt x="95" y="30"/>
                  </a:lnTo>
                  <a:lnTo>
                    <a:pt x="98" y="35"/>
                  </a:lnTo>
                  <a:lnTo>
                    <a:pt x="101" y="43"/>
                  </a:lnTo>
                  <a:lnTo>
                    <a:pt x="102" y="51"/>
                  </a:lnTo>
                  <a:lnTo>
                    <a:pt x="102" y="59"/>
                  </a:lnTo>
                  <a:lnTo>
                    <a:pt x="103" y="67"/>
                  </a:lnTo>
                  <a:lnTo>
                    <a:pt x="103" y="73"/>
                  </a:lnTo>
                  <a:lnTo>
                    <a:pt x="102" y="79"/>
                  </a:lnTo>
                  <a:lnTo>
                    <a:pt x="102" y="85"/>
                  </a:lnTo>
                  <a:lnTo>
                    <a:pt x="101" y="89"/>
                  </a:lnTo>
                  <a:lnTo>
                    <a:pt x="99" y="95"/>
                  </a:lnTo>
                  <a:lnTo>
                    <a:pt x="98" y="99"/>
                  </a:lnTo>
                  <a:lnTo>
                    <a:pt x="97" y="104"/>
                  </a:lnTo>
                  <a:lnTo>
                    <a:pt x="95" y="108"/>
                  </a:lnTo>
                  <a:lnTo>
                    <a:pt x="93" y="111"/>
                  </a:lnTo>
                  <a:lnTo>
                    <a:pt x="90" y="115"/>
                  </a:lnTo>
                  <a:lnTo>
                    <a:pt x="87" y="118"/>
                  </a:lnTo>
                  <a:lnTo>
                    <a:pt x="85" y="123"/>
                  </a:lnTo>
                  <a:lnTo>
                    <a:pt x="82" y="124"/>
                  </a:lnTo>
                  <a:lnTo>
                    <a:pt x="80" y="127"/>
                  </a:lnTo>
                  <a:lnTo>
                    <a:pt x="77" y="129"/>
                  </a:lnTo>
                  <a:lnTo>
                    <a:pt x="74" y="130"/>
                  </a:lnTo>
                  <a:lnTo>
                    <a:pt x="72" y="131"/>
                  </a:lnTo>
                  <a:lnTo>
                    <a:pt x="68" y="133"/>
                  </a:lnTo>
                  <a:lnTo>
                    <a:pt x="65" y="133"/>
                  </a:lnTo>
                  <a:lnTo>
                    <a:pt x="61" y="134"/>
                  </a:lnTo>
                  <a:lnTo>
                    <a:pt x="55" y="134"/>
                  </a:lnTo>
                  <a:lnTo>
                    <a:pt x="47" y="136"/>
                  </a:lnTo>
                  <a:lnTo>
                    <a:pt x="15" y="136"/>
                  </a:lnTo>
                  <a:lnTo>
                    <a:pt x="11" y="134"/>
                  </a:lnTo>
                  <a:lnTo>
                    <a:pt x="9" y="134"/>
                  </a:lnTo>
                  <a:lnTo>
                    <a:pt x="7" y="134"/>
                  </a:lnTo>
                  <a:lnTo>
                    <a:pt x="5" y="133"/>
                  </a:lnTo>
                  <a:lnTo>
                    <a:pt x="4" y="131"/>
                  </a:lnTo>
                  <a:lnTo>
                    <a:pt x="2" y="130"/>
                  </a:lnTo>
                  <a:lnTo>
                    <a:pt x="1" y="129"/>
                  </a:lnTo>
                  <a:lnTo>
                    <a:pt x="1" y="127"/>
                  </a:lnTo>
                  <a:lnTo>
                    <a:pt x="0" y="121"/>
                  </a:lnTo>
                  <a:lnTo>
                    <a:pt x="0" y="117"/>
                  </a:lnTo>
                  <a:lnTo>
                    <a:pt x="0" y="18"/>
                  </a:lnTo>
                  <a:lnTo>
                    <a:pt x="0" y="14"/>
                  </a:lnTo>
                  <a:lnTo>
                    <a:pt x="1" y="11"/>
                  </a:lnTo>
                  <a:lnTo>
                    <a:pt x="2" y="8"/>
                  </a:lnTo>
                  <a:lnTo>
                    <a:pt x="4" y="5"/>
                  </a:lnTo>
                  <a:lnTo>
                    <a:pt x="5" y="3"/>
                  </a:lnTo>
                  <a:lnTo>
                    <a:pt x="7" y="2"/>
                  </a:lnTo>
                  <a:lnTo>
                    <a:pt x="11" y="2"/>
                  </a:lnTo>
                  <a:lnTo>
                    <a:pt x="14" y="0"/>
                  </a:lnTo>
                  <a:close/>
                  <a:moveTo>
                    <a:pt x="24" y="22"/>
                  </a:moveTo>
                  <a:lnTo>
                    <a:pt x="24" y="114"/>
                  </a:lnTo>
                  <a:lnTo>
                    <a:pt x="43" y="114"/>
                  </a:lnTo>
                  <a:lnTo>
                    <a:pt x="48" y="114"/>
                  </a:lnTo>
                  <a:lnTo>
                    <a:pt x="52" y="114"/>
                  </a:lnTo>
                  <a:lnTo>
                    <a:pt x="56" y="113"/>
                  </a:lnTo>
                  <a:lnTo>
                    <a:pt x="60" y="111"/>
                  </a:lnTo>
                  <a:lnTo>
                    <a:pt x="63" y="110"/>
                  </a:lnTo>
                  <a:lnTo>
                    <a:pt x="65" y="107"/>
                  </a:lnTo>
                  <a:lnTo>
                    <a:pt x="68" y="104"/>
                  </a:lnTo>
                  <a:lnTo>
                    <a:pt x="70" y="101"/>
                  </a:lnTo>
                  <a:lnTo>
                    <a:pt x="73" y="97"/>
                  </a:lnTo>
                  <a:lnTo>
                    <a:pt x="74" y="92"/>
                  </a:lnTo>
                  <a:lnTo>
                    <a:pt x="76" y="86"/>
                  </a:lnTo>
                  <a:lnTo>
                    <a:pt x="77" y="81"/>
                  </a:lnTo>
                  <a:lnTo>
                    <a:pt x="78" y="75"/>
                  </a:lnTo>
                  <a:lnTo>
                    <a:pt x="78" y="67"/>
                  </a:lnTo>
                  <a:lnTo>
                    <a:pt x="78" y="63"/>
                  </a:lnTo>
                  <a:lnTo>
                    <a:pt x="77" y="59"/>
                  </a:lnTo>
                  <a:lnTo>
                    <a:pt x="77" y="54"/>
                  </a:lnTo>
                  <a:lnTo>
                    <a:pt x="77" y="50"/>
                  </a:lnTo>
                  <a:lnTo>
                    <a:pt x="76" y="47"/>
                  </a:lnTo>
                  <a:lnTo>
                    <a:pt x="74" y="44"/>
                  </a:lnTo>
                  <a:lnTo>
                    <a:pt x="74" y="40"/>
                  </a:lnTo>
                  <a:lnTo>
                    <a:pt x="73" y="38"/>
                  </a:lnTo>
                  <a:lnTo>
                    <a:pt x="72" y="35"/>
                  </a:lnTo>
                  <a:lnTo>
                    <a:pt x="69" y="34"/>
                  </a:lnTo>
                  <a:lnTo>
                    <a:pt x="66" y="30"/>
                  </a:lnTo>
                  <a:lnTo>
                    <a:pt x="63" y="27"/>
                  </a:lnTo>
                  <a:lnTo>
                    <a:pt x="60" y="25"/>
                  </a:lnTo>
                  <a:lnTo>
                    <a:pt x="55" y="24"/>
                  </a:lnTo>
                  <a:lnTo>
                    <a:pt x="51" y="24"/>
                  </a:lnTo>
                  <a:lnTo>
                    <a:pt x="45" y="22"/>
                  </a:lnTo>
                  <a:lnTo>
                    <a:pt x="40" y="22"/>
                  </a:lnTo>
                  <a:lnTo>
                    <a:pt x="24" y="22"/>
                  </a:lnTo>
                  <a:close/>
                </a:path>
              </a:pathLst>
            </a:custGeom>
            <a:solidFill>
              <a:srgbClr val="FF0000"/>
            </a:solidFill>
            <a:ln w="1651">
              <a:solidFill>
                <a:srgbClr val="CC0000"/>
              </a:solidFill>
              <a:prstDash val="solid"/>
              <a:round/>
              <a:headEnd/>
              <a:tailEnd/>
            </a:ln>
          </p:spPr>
          <p:txBody>
            <a:bodyPr/>
            <a:lstStyle/>
            <a:p>
              <a:endParaRPr lang="en-GB"/>
            </a:p>
          </p:txBody>
        </p:sp>
      </p:grpSp>
      <p:grpSp>
        <p:nvGrpSpPr>
          <p:cNvPr id="95002" name="Group 794"/>
          <p:cNvGrpSpPr>
            <a:grpSpLocks/>
          </p:cNvGrpSpPr>
          <p:nvPr/>
        </p:nvGrpSpPr>
        <p:grpSpPr bwMode="auto">
          <a:xfrm>
            <a:off x="3467100" y="1844675"/>
            <a:ext cx="850900" cy="217488"/>
            <a:chOff x="2890" y="1340"/>
            <a:chExt cx="536" cy="137"/>
          </a:xfrm>
        </p:grpSpPr>
        <p:sp>
          <p:nvSpPr>
            <p:cNvPr id="95003" name="Freeform 795"/>
            <p:cNvSpPr>
              <a:spLocks/>
            </p:cNvSpPr>
            <p:nvPr/>
          </p:nvSpPr>
          <p:spPr bwMode="auto">
            <a:xfrm>
              <a:off x="2890" y="1340"/>
              <a:ext cx="96" cy="137"/>
            </a:xfrm>
            <a:custGeom>
              <a:avLst/>
              <a:gdLst>
                <a:gd name="T0" fmla="*/ 95 w 96"/>
                <a:gd name="T1" fmla="*/ 106 h 137"/>
                <a:gd name="T2" fmla="*/ 87 w 96"/>
                <a:gd name="T3" fmla="*/ 121 h 137"/>
                <a:gd name="T4" fmla="*/ 74 w 96"/>
                <a:gd name="T5" fmla="*/ 131 h 137"/>
                <a:gd name="T6" fmla="*/ 55 w 96"/>
                <a:gd name="T7" fmla="*/ 135 h 137"/>
                <a:gd name="T8" fmla="*/ 32 w 96"/>
                <a:gd name="T9" fmla="*/ 134 h 137"/>
                <a:gd name="T10" fmla="*/ 15 w 96"/>
                <a:gd name="T11" fmla="*/ 127 h 137"/>
                <a:gd name="T12" fmla="*/ 5 w 96"/>
                <a:gd name="T13" fmla="*/ 115 h 137"/>
                <a:gd name="T14" fmla="*/ 0 w 96"/>
                <a:gd name="T15" fmla="*/ 102 h 137"/>
                <a:gd name="T16" fmla="*/ 2 w 96"/>
                <a:gd name="T17" fmla="*/ 93 h 137"/>
                <a:gd name="T18" fmla="*/ 5 w 96"/>
                <a:gd name="T19" fmla="*/ 87 h 137"/>
                <a:gd name="T20" fmla="*/ 11 w 96"/>
                <a:gd name="T21" fmla="*/ 86 h 137"/>
                <a:gd name="T22" fmla="*/ 16 w 96"/>
                <a:gd name="T23" fmla="*/ 87 h 137"/>
                <a:gd name="T24" fmla="*/ 23 w 96"/>
                <a:gd name="T25" fmla="*/ 96 h 137"/>
                <a:gd name="T26" fmla="*/ 30 w 96"/>
                <a:gd name="T27" fmla="*/ 111 h 137"/>
                <a:gd name="T28" fmla="*/ 41 w 96"/>
                <a:gd name="T29" fmla="*/ 116 h 137"/>
                <a:gd name="T30" fmla="*/ 53 w 96"/>
                <a:gd name="T31" fmla="*/ 116 h 137"/>
                <a:gd name="T32" fmla="*/ 64 w 96"/>
                <a:gd name="T33" fmla="*/ 111 h 137"/>
                <a:gd name="T34" fmla="*/ 71 w 96"/>
                <a:gd name="T35" fmla="*/ 102 h 137"/>
                <a:gd name="T36" fmla="*/ 71 w 96"/>
                <a:gd name="T37" fmla="*/ 92 h 137"/>
                <a:gd name="T38" fmla="*/ 64 w 96"/>
                <a:gd name="T39" fmla="*/ 83 h 137"/>
                <a:gd name="T40" fmla="*/ 44 w 96"/>
                <a:gd name="T41" fmla="*/ 76 h 137"/>
                <a:gd name="T42" fmla="*/ 17 w 96"/>
                <a:gd name="T43" fmla="*/ 66 h 137"/>
                <a:gd name="T44" fmla="*/ 8 w 96"/>
                <a:gd name="T45" fmla="*/ 55 h 137"/>
                <a:gd name="T46" fmla="*/ 3 w 96"/>
                <a:gd name="T47" fmla="*/ 42 h 137"/>
                <a:gd name="T48" fmla="*/ 4 w 96"/>
                <a:gd name="T49" fmla="*/ 26 h 137"/>
                <a:gd name="T50" fmla="*/ 11 w 96"/>
                <a:gd name="T51" fmla="*/ 13 h 137"/>
                <a:gd name="T52" fmla="*/ 24 w 96"/>
                <a:gd name="T53" fmla="*/ 4 h 137"/>
                <a:gd name="T54" fmla="*/ 41 w 96"/>
                <a:gd name="T55" fmla="*/ 0 h 137"/>
                <a:gd name="T56" fmla="*/ 58 w 96"/>
                <a:gd name="T57" fmla="*/ 0 h 137"/>
                <a:gd name="T58" fmla="*/ 71 w 96"/>
                <a:gd name="T59" fmla="*/ 4 h 137"/>
                <a:gd name="T60" fmla="*/ 80 w 96"/>
                <a:gd name="T61" fmla="*/ 12 h 137"/>
                <a:gd name="T62" fmla="*/ 89 w 96"/>
                <a:gd name="T63" fmla="*/ 25 h 137"/>
                <a:gd name="T64" fmla="*/ 91 w 96"/>
                <a:gd name="T65" fmla="*/ 35 h 137"/>
                <a:gd name="T66" fmla="*/ 88 w 96"/>
                <a:gd name="T67" fmla="*/ 41 h 137"/>
                <a:gd name="T68" fmla="*/ 82 w 96"/>
                <a:gd name="T69" fmla="*/ 44 h 137"/>
                <a:gd name="T70" fmla="*/ 76 w 96"/>
                <a:gd name="T71" fmla="*/ 44 h 137"/>
                <a:gd name="T72" fmla="*/ 71 w 96"/>
                <a:gd name="T73" fmla="*/ 39 h 137"/>
                <a:gd name="T74" fmla="*/ 66 w 96"/>
                <a:gd name="T75" fmla="*/ 28 h 137"/>
                <a:gd name="T76" fmla="*/ 55 w 96"/>
                <a:gd name="T77" fmla="*/ 20 h 137"/>
                <a:gd name="T78" fmla="*/ 42 w 96"/>
                <a:gd name="T79" fmla="*/ 19 h 137"/>
                <a:gd name="T80" fmla="*/ 30 w 96"/>
                <a:gd name="T81" fmla="*/ 23 h 137"/>
                <a:gd name="T82" fmla="*/ 25 w 96"/>
                <a:gd name="T83" fmla="*/ 31 h 137"/>
                <a:gd name="T84" fmla="*/ 26 w 96"/>
                <a:gd name="T85" fmla="*/ 41 h 137"/>
                <a:gd name="T86" fmla="*/ 36 w 96"/>
                <a:gd name="T87" fmla="*/ 48 h 137"/>
                <a:gd name="T88" fmla="*/ 61 w 96"/>
                <a:gd name="T89" fmla="*/ 55 h 137"/>
                <a:gd name="T90" fmla="*/ 84 w 96"/>
                <a:gd name="T91" fmla="*/ 67 h 137"/>
                <a:gd name="T92" fmla="*/ 91 w 96"/>
                <a:gd name="T93" fmla="*/ 74 h 137"/>
                <a:gd name="T94" fmla="*/ 95 w 96"/>
                <a:gd name="T95" fmla="*/ 8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137">
                  <a:moveTo>
                    <a:pt x="96" y="95"/>
                  </a:moveTo>
                  <a:lnTo>
                    <a:pt x="96" y="100"/>
                  </a:lnTo>
                  <a:lnTo>
                    <a:pt x="95" y="106"/>
                  </a:lnTo>
                  <a:lnTo>
                    <a:pt x="93" y="111"/>
                  </a:lnTo>
                  <a:lnTo>
                    <a:pt x="91" y="116"/>
                  </a:lnTo>
                  <a:lnTo>
                    <a:pt x="87" y="121"/>
                  </a:lnTo>
                  <a:lnTo>
                    <a:pt x="83" y="125"/>
                  </a:lnTo>
                  <a:lnTo>
                    <a:pt x="79" y="128"/>
                  </a:lnTo>
                  <a:lnTo>
                    <a:pt x="74" y="131"/>
                  </a:lnTo>
                  <a:lnTo>
                    <a:pt x="68" y="134"/>
                  </a:lnTo>
                  <a:lnTo>
                    <a:pt x="62" y="135"/>
                  </a:lnTo>
                  <a:lnTo>
                    <a:pt x="55" y="135"/>
                  </a:lnTo>
                  <a:lnTo>
                    <a:pt x="49" y="137"/>
                  </a:lnTo>
                  <a:lnTo>
                    <a:pt x="40" y="135"/>
                  </a:lnTo>
                  <a:lnTo>
                    <a:pt x="32" y="134"/>
                  </a:lnTo>
                  <a:lnTo>
                    <a:pt x="25" y="132"/>
                  </a:lnTo>
                  <a:lnTo>
                    <a:pt x="19" y="130"/>
                  </a:lnTo>
                  <a:lnTo>
                    <a:pt x="15" y="127"/>
                  </a:lnTo>
                  <a:lnTo>
                    <a:pt x="11" y="122"/>
                  </a:lnTo>
                  <a:lnTo>
                    <a:pt x="8" y="119"/>
                  </a:lnTo>
                  <a:lnTo>
                    <a:pt x="5" y="115"/>
                  </a:lnTo>
                  <a:lnTo>
                    <a:pt x="3" y="111"/>
                  </a:lnTo>
                  <a:lnTo>
                    <a:pt x="2" y="106"/>
                  </a:lnTo>
                  <a:lnTo>
                    <a:pt x="0" y="102"/>
                  </a:lnTo>
                  <a:lnTo>
                    <a:pt x="0" y="98"/>
                  </a:lnTo>
                  <a:lnTo>
                    <a:pt x="0" y="95"/>
                  </a:lnTo>
                  <a:lnTo>
                    <a:pt x="2" y="93"/>
                  </a:lnTo>
                  <a:lnTo>
                    <a:pt x="2" y="92"/>
                  </a:lnTo>
                  <a:lnTo>
                    <a:pt x="3" y="89"/>
                  </a:lnTo>
                  <a:lnTo>
                    <a:pt x="5" y="87"/>
                  </a:lnTo>
                  <a:lnTo>
                    <a:pt x="7" y="87"/>
                  </a:lnTo>
                  <a:lnTo>
                    <a:pt x="9" y="86"/>
                  </a:lnTo>
                  <a:lnTo>
                    <a:pt x="11" y="86"/>
                  </a:lnTo>
                  <a:lnTo>
                    <a:pt x="13" y="86"/>
                  </a:lnTo>
                  <a:lnTo>
                    <a:pt x="15" y="86"/>
                  </a:lnTo>
                  <a:lnTo>
                    <a:pt x="16" y="87"/>
                  </a:lnTo>
                  <a:lnTo>
                    <a:pt x="17" y="89"/>
                  </a:lnTo>
                  <a:lnTo>
                    <a:pt x="20" y="92"/>
                  </a:lnTo>
                  <a:lnTo>
                    <a:pt x="23" y="96"/>
                  </a:lnTo>
                  <a:lnTo>
                    <a:pt x="25" y="102"/>
                  </a:lnTo>
                  <a:lnTo>
                    <a:pt x="28" y="108"/>
                  </a:lnTo>
                  <a:lnTo>
                    <a:pt x="30" y="111"/>
                  </a:lnTo>
                  <a:lnTo>
                    <a:pt x="34" y="114"/>
                  </a:lnTo>
                  <a:lnTo>
                    <a:pt x="37" y="115"/>
                  </a:lnTo>
                  <a:lnTo>
                    <a:pt x="41" y="116"/>
                  </a:lnTo>
                  <a:lnTo>
                    <a:pt x="44" y="116"/>
                  </a:lnTo>
                  <a:lnTo>
                    <a:pt x="47" y="116"/>
                  </a:lnTo>
                  <a:lnTo>
                    <a:pt x="53" y="116"/>
                  </a:lnTo>
                  <a:lnTo>
                    <a:pt x="57" y="115"/>
                  </a:lnTo>
                  <a:lnTo>
                    <a:pt x="62" y="114"/>
                  </a:lnTo>
                  <a:lnTo>
                    <a:pt x="64" y="111"/>
                  </a:lnTo>
                  <a:lnTo>
                    <a:pt x="68" y="108"/>
                  </a:lnTo>
                  <a:lnTo>
                    <a:pt x="70" y="105"/>
                  </a:lnTo>
                  <a:lnTo>
                    <a:pt x="71" y="102"/>
                  </a:lnTo>
                  <a:lnTo>
                    <a:pt x="72" y="98"/>
                  </a:lnTo>
                  <a:lnTo>
                    <a:pt x="71" y="95"/>
                  </a:lnTo>
                  <a:lnTo>
                    <a:pt x="71" y="92"/>
                  </a:lnTo>
                  <a:lnTo>
                    <a:pt x="70" y="89"/>
                  </a:lnTo>
                  <a:lnTo>
                    <a:pt x="68" y="87"/>
                  </a:lnTo>
                  <a:lnTo>
                    <a:pt x="64" y="83"/>
                  </a:lnTo>
                  <a:lnTo>
                    <a:pt x="59" y="80"/>
                  </a:lnTo>
                  <a:lnTo>
                    <a:pt x="51" y="79"/>
                  </a:lnTo>
                  <a:lnTo>
                    <a:pt x="44" y="76"/>
                  </a:lnTo>
                  <a:lnTo>
                    <a:pt x="32" y="73"/>
                  </a:lnTo>
                  <a:lnTo>
                    <a:pt x="21" y="68"/>
                  </a:lnTo>
                  <a:lnTo>
                    <a:pt x="17" y="66"/>
                  </a:lnTo>
                  <a:lnTo>
                    <a:pt x="13" y="63"/>
                  </a:lnTo>
                  <a:lnTo>
                    <a:pt x="11" y="60"/>
                  </a:lnTo>
                  <a:lnTo>
                    <a:pt x="8" y="55"/>
                  </a:lnTo>
                  <a:lnTo>
                    <a:pt x="5" y="52"/>
                  </a:lnTo>
                  <a:lnTo>
                    <a:pt x="4" y="47"/>
                  </a:lnTo>
                  <a:lnTo>
                    <a:pt x="3" y="42"/>
                  </a:lnTo>
                  <a:lnTo>
                    <a:pt x="3" y="36"/>
                  </a:lnTo>
                  <a:lnTo>
                    <a:pt x="3" y="32"/>
                  </a:lnTo>
                  <a:lnTo>
                    <a:pt x="4" y="26"/>
                  </a:lnTo>
                  <a:lnTo>
                    <a:pt x="5" y="22"/>
                  </a:lnTo>
                  <a:lnTo>
                    <a:pt x="8" y="17"/>
                  </a:lnTo>
                  <a:lnTo>
                    <a:pt x="11" y="13"/>
                  </a:lnTo>
                  <a:lnTo>
                    <a:pt x="15" y="10"/>
                  </a:lnTo>
                  <a:lnTo>
                    <a:pt x="19" y="7"/>
                  </a:lnTo>
                  <a:lnTo>
                    <a:pt x="24" y="4"/>
                  </a:lnTo>
                  <a:lnTo>
                    <a:pt x="29" y="3"/>
                  </a:lnTo>
                  <a:lnTo>
                    <a:pt x="34" y="1"/>
                  </a:lnTo>
                  <a:lnTo>
                    <a:pt x="41" y="0"/>
                  </a:lnTo>
                  <a:lnTo>
                    <a:pt x="47" y="0"/>
                  </a:lnTo>
                  <a:lnTo>
                    <a:pt x="53" y="0"/>
                  </a:lnTo>
                  <a:lnTo>
                    <a:pt x="58" y="0"/>
                  </a:lnTo>
                  <a:lnTo>
                    <a:pt x="63" y="1"/>
                  </a:lnTo>
                  <a:lnTo>
                    <a:pt x="67" y="3"/>
                  </a:lnTo>
                  <a:lnTo>
                    <a:pt x="71" y="4"/>
                  </a:lnTo>
                  <a:lnTo>
                    <a:pt x="74" y="6"/>
                  </a:lnTo>
                  <a:lnTo>
                    <a:pt x="78" y="9"/>
                  </a:lnTo>
                  <a:lnTo>
                    <a:pt x="80" y="12"/>
                  </a:lnTo>
                  <a:lnTo>
                    <a:pt x="85" y="16"/>
                  </a:lnTo>
                  <a:lnTo>
                    <a:pt x="88" y="22"/>
                  </a:lnTo>
                  <a:lnTo>
                    <a:pt x="89" y="25"/>
                  </a:lnTo>
                  <a:lnTo>
                    <a:pt x="89" y="26"/>
                  </a:lnTo>
                  <a:lnTo>
                    <a:pt x="91" y="32"/>
                  </a:lnTo>
                  <a:lnTo>
                    <a:pt x="91" y="35"/>
                  </a:lnTo>
                  <a:lnTo>
                    <a:pt x="89" y="36"/>
                  </a:lnTo>
                  <a:lnTo>
                    <a:pt x="89" y="39"/>
                  </a:lnTo>
                  <a:lnTo>
                    <a:pt x="88" y="41"/>
                  </a:lnTo>
                  <a:lnTo>
                    <a:pt x="85" y="42"/>
                  </a:lnTo>
                  <a:lnTo>
                    <a:pt x="84" y="44"/>
                  </a:lnTo>
                  <a:lnTo>
                    <a:pt x="82" y="44"/>
                  </a:lnTo>
                  <a:lnTo>
                    <a:pt x="80" y="45"/>
                  </a:lnTo>
                  <a:lnTo>
                    <a:pt x="78" y="44"/>
                  </a:lnTo>
                  <a:lnTo>
                    <a:pt x="76" y="44"/>
                  </a:lnTo>
                  <a:lnTo>
                    <a:pt x="75" y="44"/>
                  </a:lnTo>
                  <a:lnTo>
                    <a:pt x="74" y="42"/>
                  </a:lnTo>
                  <a:lnTo>
                    <a:pt x="71" y="39"/>
                  </a:lnTo>
                  <a:lnTo>
                    <a:pt x="68" y="35"/>
                  </a:lnTo>
                  <a:lnTo>
                    <a:pt x="67" y="31"/>
                  </a:lnTo>
                  <a:lnTo>
                    <a:pt x="66" y="28"/>
                  </a:lnTo>
                  <a:lnTo>
                    <a:pt x="61" y="23"/>
                  </a:lnTo>
                  <a:lnTo>
                    <a:pt x="58" y="22"/>
                  </a:lnTo>
                  <a:lnTo>
                    <a:pt x="55" y="20"/>
                  </a:lnTo>
                  <a:lnTo>
                    <a:pt x="51" y="19"/>
                  </a:lnTo>
                  <a:lnTo>
                    <a:pt x="46" y="19"/>
                  </a:lnTo>
                  <a:lnTo>
                    <a:pt x="42" y="19"/>
                  </a:lnTo>
                  <a:lnTo>
                    <a:pt x="38" y="20"/>
                  </a:lnTo>
                  <a:lnTo>
                    <a:pt x="34" y="22"/>
                  </a:lnTo>
                  <a:lnTo>
                    <a:pt x="30" y="23"/>
                  </a:lnTo>
                  <a:lnTo>
                    <a:pt x="28" y="26"/>
                  </a:lnTo>
                  <a:lnTo>
                    <a:pt x="26" y="29"/>
                  </a:lnTo>
                  <a:lnTo>
                    <a:pt x="25" y="31"/>
                  </a:lnTo>
                  <a:lnTo>
                    <a:pt x="25" y="35"/>
                  </a:lnTo>
                  <a:lnTo>
                    <a:pt x="25" y="38"/>
                  </a:lnTo>
                  <a:lnTo>
                    <a:pt x="26" y="41"/>
                  </a:lnTo>
                  <a:lnTo>
                    <a:pt x="29" y="44"/>
                  </a:lnTo>
                  <a:lnTo>
                    <a:pt x="33" y="47"/>
                  </a:lnTo>
                  <a:lnTo>
                    <a:pt x="36" y="48"/>
                  </a:lnTo>
                  <a:lnTo>
                    <a:pt x="40" y="50"/>
                  </a:lnTo>
                  <a:lnTo>
                    <a:pt x="51" y="52"/>
                  </a:lnTo>
                  <a:lnTo>
                    <a:pt x="61" y="55"/>
                  </a:lnTo>
                  <a:lnTo>
                    <a:pt x="70" y="58"/>
                  </a:lnTo>
                  <a:lnTo>
                    <a:pt x="78" y="63"/>
                  </a:lnTo>
                  <a:lnTo>
                    <a:pt x="84" y="67"/>
                  </a:lnTo>
                  <a:lnTo>
                    <a:pt x="87" y="68"/>
                  </a:lnTo>
                  <a:lnTo>
                    <a:pt x="89" y="71"/>
                  </a:lnTo>
                  <a:lnTo>
                    <a:pt x="91" y="74"/>
                  </a:lnTo>
                  <a:lnTo>
                    <a:pt x="93" y="77"/>
                  </a:lnTo>
                  <a:lnTo>
                    <a:pt x="95" y="82"/>
                  </a:lnTo>
                  <a:lnTo>
                    <a:pt x="95" y="86"/>
                  </a:lnTo>
                  <a:lnTo>
                    <a:pt x="96" y="90"/>
                  </a:lnTo>
                  <a:lnTo>
                    <a:pt x="96" y="95"/>
                  </a:lnTo>
                  <a:close/>
                </a:path>
              </a:pathLst>
            </a:custGeom>
            <a:solidFill>
              <a:srgbClr val="00FF00"/>
            </a:solidFill>
            <a:ln w="1588">
              <a:solidFill>
                <a:srgbClr val="333300"/>
              </a:solidFill>
              <a:prstDash val="solid"/>
              <a:round/>
              <a:headEnd/>
              <a:tailEnd/>
            </a:ln>
          </p:spPr>
          <p:txBody>
            <a:bodyPr/>
            <a:lstStyle/>
            <a:p>
              <a:endParaRPr lang="en-GB"/>
            </a:p>
          </p:txBody>
        </p:sp>
        <p:sp>
          <p:nvSpPr>
            <p:cNvPr id="95004" name="Freeform 796"/>
            <p:cNvSpPr>
              <a:spLocks/>
            </p:cNvSpPr>
            <p:nvPr/>
          </p:nvSpPr>
          <p:spPr bwMode="auto">
            <a:xfrm>
              <a:off x="2995" y="1343"/>
              <a:ext cx="102" cy="134"/>
            </a:xfrm>
            <a:custGeom>
              <a:avLst/>
              <a:gdLst>
                <a:gd name="T0" fmla="*/ 91 w 102"/>
                <a:gd name="T1" fmla="*/ 22 h 134"/>
                <a:gd name="T2" fmla="*/ 63 w 102"/>
                <a:gd name="T3" fmla="*/ 22 h 134"/>
                <a:gd name="T4" fmla="*/ 63 w 102"/>
                <a:gd name="T5" fmla="*/ 118 h 134"/>
                <a:gd name="T6" fmla="*/ 63 w 102"/>
                <a:gd name="T7" fmla="*/ 121 h 134"/>
                <a:gd name="T8" fmla="*/ 63 w 102"/>
                <a:gd name="T9" fmla="*/ 125 h 134"/>
                <a:gd name="T10" fmla="*/ 62 w 102"/>
                <a:gd name="T11" fmla="*/ 127 h 134"/>
                <a:gd name="T12" fmla="*/ 60 w 102"/>
                <a:gd name="T13" fmla="*/ 129 h 134"/>
                <a:gd name="T14" fmla="*/ 58 w 102"/>
                <a:gd name="T15" fmla="*/ 131 h 134"/>
                <a:gd name="T16" fmla="*/ 56 w 102"/>
                <a:gd name="T17" fmla="*/ 132 h 134"/>
                <a:gd name="T18" fmla="*/ 54 w 102"/>
                <a:gd name="T19" fmla="*/ 134 h 134"/>
                <a:gd name="T20" fmla="*/ 51 w 102"/>
                <a:gd name="T21" fmla="*/ 134 h 134"/>
                <a:gd name="T22" fmla="*/ 49 w 102"/>
                <a:gd name="T23" fmla="*/ 134 h 134"/>
                <a:gd name="T24" fmla="*/ 46 w 102"/>
                <a:gd name="T25" fmla="*/ 132 h 134"/>
                <a:gd name="T26" fmla="*/ 45 w 102"/>
                <a:gd name="T27" fmla="*/ 131 h 134"/>
                <a:gd name="T28" fmla="*/ 42 w 102"/>
                <a:gd name="T29" fmla="*/ 129 h 134"/>
                <a:gd name="T30" fmla="*/ 41 w 102"/>
                <a:gd name="T31" fmla="*/ 127 h 134"/>
                <a:gd name="T32" fmla="*/ 39 w 102"/>
                <a:gd name="T33" fmla="*/ 125 h 134"/>
                <a:gd name="T34" fmla="*/ 39 w 102"/>
                <a:gd name="T35" fmla="*/ 121 h 134"/>
                <a:gd name="T36" fmla="*/ 39 w 102"/>
                <a:gd name="T37" fmla="*/ 118 h 134"/>
                <a:gd name="T38" fmla="*/ 39 w 102"/>
                <a:gd name="T39" fmla="*/ 22 h 134"/>
                <a:gd name="T40" fmla="*/ 12 w 102"/>
                <a:gd name="T41" fmla="*/ 22 h 134"/>
                <a:gd name="T42" fmla="*/ 9 w 102"/>
                <a:gd name="T43" fmla="*/ 22 h 134"/>
                <a:gd name="T44" fmla="*/ 7 w 102"/>
                <a:gd name="T45" fmla="*/ 20 h 134"/>
                <a:gd name="T46" fmla="*/ 5 w 102"/>
                <a:gd name="T47" fmla="*/ 20 h 134"/>
                <a:gd name="T48" fmla="*/ 3 w 102"/>
                <a:gd name="T49" fmla="*/ 19 h 134"/>
                <a:gd name="T50" fmla="*/ 1 w 102"/>
                <a:gd name="T51" fmla="*/ 17 h 134"/>
                <a:gd name="T52" fmla="*/ 1 w 102"/>
                <a:gd name="T53" fmla="*/ 14 h 134"/>
                <a:gd name="T54" fmla="*/ 0 w 102"/>
                <a:gd name="T55" fmla="*/ 13 h 134"/>
                <a:gd name="T56" fmla="*/ 0 w 102"/>
                <a:gd name="T57" fmla="*/ 10 h 134"/>
                <a:gd name="T58" fmla="*/ 0 w 102"/>
                <a:gd name="T59" fmla="*/ 9 h 134"/>
                <a:gd name="T60" fmla="*/ 1 w 102"/>
                <a:gd name="T61" fmla="*/ 6 h 134"/>
                <a:gd name="T62" fmla="*/ 1 w 102"/>
                <a:gd name="T63" fmla="*/ 4 h 134"/>
                <a:gd name="T64" fmla="*/ 4 w 102"/>
                <a:gd name="T65" fmla="*/ 3 h 134"/>
                <a:gd name="T66" fmla="*/ 5 w 102"/>
                <a:gd name="T67" fmla="*/ 1 h 134"/>
                <a:gd name="T68" fmla="*/ 7 w 102"/>
                <a:gd name="T69" fmla="*/ 0 h 134"/>
                <a:gd name="T70" fmla="*/ 9 w 102"/>
                <a:gd name="T71" fmla="*/ 0 h 134"/>
                <a:gd name="T72" fmla="*/ 12 w 102"/>
                <a:gd name="T73" fmla="*/ 0 h 134"/>
                <a:gd name="T74" fmla="*/ 91 w 102"/>
                <a:gd name="T75" fmla="*/ 0 h 134"/>
                <a:gd name="T76" fmla="*/ 93 w 102"/>
                <a:gd name="T77" fmla="*/ 0 h 134"/>
                <a:gd name="T78" fmla="*/ 96 w 102"/>
                <a:gd name="T79" fmla="*/ 0 h 134"/>
                <a:gd name="T80" fmla="*/ 98 w 102"/>
                <a:gd name="T81" fmla="*/ 1 h 134"/>
                <a:gd name="T82" fmla="*/ 100 w 102"/>
                <a:gd name="T83" fmla="*/ 3 h 134"/>
                <a:gd name="T84" fmla="*/ 101 w 102"/>
                <a:gd name="T85" fmla="*/ 4 h 134"/>
                <a:gd name="T86" fmla="*/ 102 w 102"/>
                <a:gd name="T87" fmla="*/ 6 h 134"/>
                <a:gd name="T88" fmla="*/ 102 w 102"/>
                <a:gd name="T89" fmla="*/ 9 h 134"/>
                <a:gd name="T90" fmla="*/ 102 w 102"/>
                <a:gd name="T91" fmla="*/ 10 h 134"/>
                <a:gd name="T92" fmla="*/ 102 w 102"/>
                <a:gd name="T93" fmla="*/ 13 h 134"/>
                <a:gd name="T94" fmla="*/ 102 w 102"/>
                <a:gd name="T95" fmla="*/ 14 h 134"/>
                <a:gd name="T96" fmla="*/ 101 w 102"/>
                <a:gd name="T97" fmla="*/ 17 h 134"/>
                <a:gd name="T98" fmla="*/ 100 w 102"/>
                <a:gd name="T99" fmla="*/ 19 h 134"/>
                <a:gd name="T100" fmla="*/ 98 w 102"/>
                <a:gd name="T101" fmla="*/ 20 h 134"/>
                <a:gd name="T102" fmla="*/ 96 w 102"/>
                <a:gd name="T103" fmla="*/ 20 h 134"/>
                <a:gd name="T104" fmla="*/ 93 w 102"/>
                <a:gd name="T105" fmla="*/ 22 h 134"/>
                <a:gd name="T106" fmla="*/ 91 w 102"/>
                <a:gd name="T107"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134">
                  <a:moveTo>
                    <a:pt x="91" y="22"/>
                  </a:moveTo>
                  <a:lnTo>
                    <a:pt x="63" y="22"/>
                  </a:lnTo>
                  <a:lnTo>
                    <a:pt x="63" y="118"/>
                  </a:lnTo>
                  <a:lnTo>
                    <a:pt x="63" y="121"/>
                  </a:lnTo>
                  <a:lnTo>
                    <a:pt x="63" y="125"/>
                  </a:lnTo>
                  <a:lnTo>
                    <a:pt x="62" y="127"/>
                  </a:lnTo>
                  <a:lnTo>
                    <a:pt x="60" y="129"/>
                  </a:lnTo>
                  <a:lnTo>
                    <a:pt x="58" y="131"/>
                  </a:lnTo>
                  <a:lnTo>
                    <a:pt x="56" y="132"/>
                  </a:lnTo>
                  <a:lnTo>
                    <a:pt x="54" y="134"/>
                  </a:lnTo>
                  <a:lnTo>
                    <a:pt x="51" y="134"/>
                  </a:lnTo>
                  <a:lnTo>
                    <a:pt x="49" y="134"/>
                  </a:lnTo>
                  <a:lnTo>
                    <a:pt x="46" y="132"/>
                  </a:lnTo>
                  <a:lnTo>
                    <a:pt x="45" y="131"/>
                  </a:lnTo>
                  <a:lnTo>
                    <a:pt x="42" y="129"/>
                  </a:lnTo>
                  <a:lnTo>
                    <a:pt x="41" y="127"/>
                  </a:lnTo>
                  <a:lnTo>
                    <a:pt x="39" y="125"/>
                  </a:lnTo>
                  <a:lnTo>
                    <a:pt x="39" y="121"/>
                  </a:lnTo>
                  <a:lnTo>
                    <a:pt x="39" y="118"/>
                  </a:lnTo>
                  <a:lnTo>
                    <a:pt x="39" y="22"/>
                  </a:lnTo>
                  <a:lnTo>
                    <a:pt x="12" y="22"/>
                  </a:lnTo>
                  <a:lnTo>
                    <a:pt x="9" y="22"/>
                  </a:lnTo>
                  <a:lnTo>
                    <a:pt x="7" y="20"/>
                  </a:lnTo>
                  <a:lnTo>
                    <a:pt x="5" y="20"/>
                  </a:lnTo>
                  <a:lnTo>
                    <a:pt x="3" y="19"/>
                  </a:lnTo>
                  <a:lnTo>
                    <a:pt x="1" y="17"/>
                  </a:lnTo>
                  <a:lnTo>
                    <a:pt x="1" y="14"/>
                  </a:lnTo>
                  <a:lnTo>
                    <a:pt x="0" y="13"/>
                  </a:lnTo>
                  <a:lnTo>
                    <a:pt x="0" y="10"/>
                  </a:lnTo>
                  <a:lnTo>
                    <a:pt x="0" y="9"/>
                  </a:lnTo>
                  <a:lnTo>
                    <a:pt x="1" y="6"/>
                  </a:lnTo>
                  <a:lnTo>
                    <a:pt x="1" y="4"/>
                  </a:lnTo>
                  <a:lnTo>
                    <a:pt x="4" y="3"/>
                  </a:lnTo>
                  <a:lnTo>
                    <a:pt x="5" y="1"/>
                  </a:lnTo>
                  <a:lnTo>
                    <a:pt x="7" y="0"/>
                  </a:lnTo>
                  <a:lnTo>
                    <a:pt x="9" y="0"/>
                  </a:lnTo>
                  <a:lnTo>
                    <a:pt x="12" y="0"/>
                  </a:lnTo>
                  <a:lnTo>
                    <a:pt x="91" y="0"/>
                  </a:lnTo>
                  <a:lnTo>
                    <a:pt x="93" y="0"/>
                  </a:lnTo>
                  <a:lnTo>
                    <a:pt x="96" y="0"/>
                  </a:lnTo>
                  <a:lnTo>
                    <a:pt x="98" y="1"/>
                  </a:lnTo>
                  <a:lnTo>
                    <a:pt x="100" y="3"/>
                  </a:lnTo>
                  <a:lnTo>
                    <a:pt x="101" y="4"/>
                  </a:lnTo>
                  <a:lnTo>
                    <a:pt x="102" y="6"/>
                  </a:lnTo>
                  <a:lnTo>
                    <a:pt x="102" y="9"/>
                  </a:lnTo>
                  <a:lnTo>
                    <a:pt x="102" y="10"/>
                  </a:lnTo>
                  <a:lnTo>
                    <a:pt x="102" y="13"/>
                  </a:lnTo>
                  <a:lnTo>
                    <a:pt x="102" y="14"/>
                  </a:lnTo>
                  <a:lnTo>
                    <a:pt x="101" y="17"/>
                  </a:lnTo>
                  <a:lnTo>
                    <a:pt x="100" y="19"/>
                  </a:lnTo>
                  <a:lnTo>
                    <a:pt x="98" y="20"/>
                  </a:lnTo>
                  <a:lnTo>
                    <a:pt x="96" y="20"/>
                  </a:lnTo>
                  <a:lnTo>
                    <a:pt x="93" y="22"/>
                  </a:lnTo>
                  <a:lnTo>
                    <a:pt x="91" y="22"/>
                  </a:lnTo>
                  <a:close/>
                </a:path>
              </a:pathLst>
            </a:custGeom>
            <a:solidFill>
              <a:srgbClr val="00FF00"/>
            </a:solidFill>
            <a:ln w="1588">
              <a:solidFill>
                <a:srgbClr val="333300"/>
              </a:solidFill>
              <a:prstDash val="solid"/>
              <a:round/>
              <a:headEnd/>
              <a:tailEnd/>
            </a:ln>
          </p:spPr>
          <p:txBody>
            <a:bodyPr/>
            <a:lstStyle/>
            <a:p>
              <a:endParaRPr lang="en-GB"/>
            </a:p>
          </p:txBody>
        </p:sp>
        <p:sp>
          <p:nvSpPr>
            <p:cNvPr id="95005" name="Freeform 797"/>
            <p:cNvSpPr>
              <a:spLocks noEditPoints="1"/>
            </p:cNvSpPr>
            <p:nvPr/>
          </p:nvSpPr>
          <p:spPr bwMode="auto">
            <a:xfrm>
              <a:off x="3093" y="1340"/>
              <a:ext cx="112" cy="137"/>
            </a:xfrm>
            <a:custGeom>
              <a:avLst/>
              <a:gdLst>
                <a:gd name="T0" fmla="*/ 86 w 112"/>
                <a:gd name="T1" fmla="*/ 119 h 137"/>
                <a:gd name="T2" fmla="*/ 80 w 112"/>
                <a:gd name="T3" fmla="*/ 102 h 137"/>
                <a:gd name="T4" fmla="*/ 31 w 112"/>
                <a:gd name="T5" fmla="*/ 102 h 137"/>
                <a:gd name="T6" fmla="*/ 25 w 112"/>
                <a:gd name="T7" fmla="*/ 119 h 137"/>
                <a:gd name="T8" fmla="*/ 21 w 112"/>
                <a:gd name="T9" fmla="*/ 128 h 137"/>
                <a:gd name="T10" fmla="*/ 19 w 112"/>
                <a:gd name="T11" fmla="*/ 132 h 137"/>
                <a:gd name="T12" fmla="*/ 17 w 112"/>
                <a:gd name="T13" fmla="*/ 134 h 137"/>
                <a:gd name="T14" fmla="*/ 16 w 112"/>
                <a:gd name="T15" fmla="*/ 135 h 137"/>
                <a:gd name="T16" fmla="*/ 14 w 112"/>
                <a:gd name="T17" fmla="*/ 137 h 137"/>
                <a:gd name="T18" fmla="*/ 11 w 112"/>
                <a:gd name="T19" fmla="*/ 137 h 137"/>
                <a:gd name="T20" fmla="*/ 10 w 112"/>
                <a:gd name="T21" fmla="*/ 137 h 137"/>
                <a:gd name="T22" fmla="*/ 7 w 112"/>
                <a:gd name="T23" fmla="*/ 135 h 137"/>
                <a:gd name="T24" fmla="*/ 6 w 112"/>
                <a:gd name="T25" fmla="*/ 134 h 137"/>
                <a:gd name="T26" fmla="*/ 3 w 112"/>
                <a:gd name="T27" fmla="*/ 132 h 137"/>
                <a:gd name="T28" fmla="*/ 2 w 112"/>
                <a:gd name="T29" fmla="*/ 131 h 137"/>
                <a:gd name="T30" fmla="*/ 0 w 112"/>
                <a:gd name="T31" fmla="*/ 128 h 137"/>
                <a:gd name="T32" fmla="*/ 0 w 112"/>
                <a:gd name="T33" fmla="*/ 127 h 137"/>
                <a:gd name="T34" fmla="*/ 0 w 112"/>
                <a:gd name="T35" fmla="*/ 124 h 137"/>
                <a:gd name="T36" fmla="*/ 0 w 112"/>
                <a:gd name="T37" fmla="*/ 122 h 137"/>
                <a:gd name="T38" fmla="*/ 0 w 112"/>
                <a:gd name="T39" fmla="*/ 119 h 137"/>
                <a:gd name="T40" fmla="*/ 3 w 112"/>
                <a:gd name="T41" fmla="*/ 111 h 137"/>
                <a:gd name="T42" fmla="*/ 35 w 112"/>
                <a:gd name="T43" fmla="*/ 25 h 137"/>
                <a:gd name="T44" fmla="*/ 37 w 112"/>
                <a:gd name="T45" fmla="*/ 16 h 137"/>
                <a:gd name="T46" fmla="*/ 40 w 112"/>
                <a:gd name="T47" fmla="*/ 12 h 137"/>
                <a:gd name="T48" fmla="*/ 41 w 112"/>
                <a:gd name="T49" fmla="*/ 7 h 137"/>
                <a:gd name="T50" fmla="*/ 44 w 112"/>
                <a:gd name="T51" fmla="*/ 4 h 137"/>
                <a:gd name="T52" fmla="*/ 46 w 112"/>
                <a:gd name="T53" fmla="*/ 1 h 137"/>
                <a:gd name="T54" fmla="*/ 50 w 112"/>
                <a:gd name="T55" fmla="*/ 0 h 137"/>
                <a:gd name="T56" fmla="*/ 56 w 112"/>
                <a:gd name="T57" fmla="*/ 0 h 137"/>
                <a:gd name="T58" fmla="*/ 59 w 112"/>
                <a:gd name="T59" fmla="*/ 0 h 137"/>
                <a:gd name="T60" fmla="*/ 63 w 112"/>
                <a:gd name="T61" fmla="*/ 1 h 137"/>
                <a:gd name="T62" fmla="*/ 67 w 112"/>
                <a:gd name="T63" fmla="*/ 4 h 137"/>
                <a:gd name="T64" fmla="*/ 70 w 112"/>
                <a:gd name="T65" fmla="*/ 7 h 137"/>
                <a:gd name="T66" fmla="*/ 71 w 112"/>
                <a:gd name="T67" fmla="*/ 10 h 137"/>
                <a:gd name="T68" fmla="*/ 73 w 112"/>
                <a:gd name="T69" fmla="*/ 15 h 137"/>
                <a:gd name="T70" fmla="*/ 76 w 112"/>
                <a:gd name="T71" fmla="*/ 25 h 137"/>
                <a:gd name="T72" fmla="*/ 108 w 112"/>
                <a:gd name="T73" fmla="*/ 111 h 137"/>
                <a:gd name="T74" fmla="*/ 109 w 112"/>
                <a:gd name="T75" fmla="*/ 115 h 137"/>
                <a:gd name="T76" fmla="*/ 111 w 112"/>
                <a:gd name="T77" fmla="*/ 118 h 137"/>
                <a:gd name="T78" fmla="*/ 112 w 112"/>
                <a:gd name="T79" fmla="*/ 124 h 137"/>
                <a:gd name="T80" fmla="*/ 112 w 112"/>
                <a:gd name="T81" fmla="*/ 127 h 137"/>
                <a:gd name="T82" fmla="*/ 111 w 112"/>
                <a:gd name="T83" fmla="*/ 128 h 137"/>
                <a:gd name="T84" fmla="*/ 109 w 112"/>
                <a:gd name="T85" fmla="*/ 131 h 137"/>
                <a:gd name="T86" fmla="*/ 108 w 112"/>
                <a:gd name="T87" fmla="*/ 132 h 137"/>
                <a:gd name="T88" fmla="*/ 107 w 112"/>
                <a:gd name="T89" fmla="*/ 134 h 137"/>
                <a:gd name="T90" fmla="*/ 104 w 112"/>
                <a:gd name="T91" fmla="*/ 135 h 137"/>
                <a:gd name="T92" fmla="*/ 103 w 112"/>
                <a:gd name="T93" fmla="*/ 137 h 137"/>
                <a:gd name="T94" fmla="*/ 100 w 112"/>
                <a:gd name="T95" fmla="*/ 137 h 137"/>
                <a:gd name="T96" fmla="*/ 97 w 112"/>
                <a:gd name="T97" fmla="*/ 135 h 137"/>
                <a:gd name="T98" fmla="*/ 95 w 112"/>
                <a:gd name="T99" fmla="*/ 135 h 137"/>
                <a:gd name="T100" fmla="*/ 94 w 112"/>
                <a:gd name="T101" fmla="*/ 134 h 137"/>
                <a:gd name="T102" fmla="*/ 91 w 112"/>
                <a:gd name="T103" fmla="*/ 132 h 137"/>
                <a:gd name="T104" fmla="*/ 90 w 112"/>
                <a:gd name="T105" fmla="*/ 130 h 137"/>
                <a:gd name="T106" fmla="*/ 88 w 112"/>
                <a:gd name="T107" fmla="*/ 127 h 137"/>
                <a:gd name="T108" fmla="*/ 86 w 112"/>
                <a:gd name="T109" fmla="*/ 119 h 137"/>
                <a:gd name="T110" fmla="*/ 37 w 112"/>
                <a:gd name="T111" fmla="*/ 83 h 137"/>
                <a:gd name="T112" fmla="*/ 74 w 112"/>
                <a:gd name="T113" fmla="*/ 83 h 137"/>
                <a:gd name="T114" fmla="*/ 56 w 112"/>
                <a:gd name="T115" fmla="*/ 28 h 137"/>
                <a:gd name="T116" fmla="*/ 37 w 112"/>
                <a:gd name="T117"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137">
                  <a:moveTo>
                    <a:pt x="86" y="119"/>
                  </a:moveTo>
                  <a:lnTo>
                    <a:pt x="80" y="102"/>
                  </a:lnTo>
                  <a:lnTo>
                    <a:pt x="31" y="102"/>
                  </a:lnTo>
                  <a:lnTo>
                    <a:pt x="25" y="119"/>
                  </a:lnTo>
                  <a:lnTo>
                    <a:pt x="21" y="128"/>
                  </a:lnTo>
                  <a:lnTo>
                    <a:pt x="19" y="132"/>
                  </a:lnTo>
                  <a:lnTo>
                    <a:pt x="17" y="134"/>
                  </a:lnTo>
                  <a:lnTo>
                    <a:pt x="16" y="135"/>
                  </a:lnTo>
                  <a:lnTo>
                    <a:pt x="14" y="137"/>
                  </a:lnTo>
                  <a:lnTo>
                    <a:pt x="11" y="137"/>
                  </a:lnTo>
                  <a:lnTo>
                    <a:pt x="10" y="137"/>
                  </a:lnTo>
                  <a:lnTo>
                    <a:pt x="7" y="135"/>
                  </a:lnTo>
                  <a:lnTo>
                    <a:pt x="6" y="134"/>
                  </a:lnTo>
                  <a:lnTo>
                    <a:pt x="3" y="132"/>
                  </a:lnTo>
                  <a:lnTo>
                    <a:pt x="2" y="131"/>
                  </a:lnTo>
                  <a:lnTo>
                    <a:pt x="0" y="128"/>
                  </a:lnTo>
                  <a:lnTo>
                    <a:pt x="0" y="127"/>
                  </a:lnTo>
                  <a:lnTo>
                    <a:pt x="0" y="124"/>
                  </a:lnTo>
                  <a:lnTo>
                    <a:pt x="0" y="122"/>
                  </a:lnTo>
                  <a:lnTo>
                    <a:pt x="0" y="119"/>
                  </a:lnTo>
                  <a:lnTo>
                    <a:pt x="3" y="111"/>
                  </a:lnTo>
                  <a:lnTo>
                    <a:pt x="35" y="25"/>
                  </a:lnTo>
                  <a:lnTo>
                    <a:pt x="37" y="16"/>
                  </a:lnTo>
                  <a:lnTo>
                    <a:pt x="40" y="12"/>
                  </a:lnTo>
                  <a:lnTo>
                    <a:pt x="41" y="7"/>
                  </a:lnTo>
                  <a:lnTo>
                    <a:pt x="44" y="4"/>
                  </a:lnTo>
                  <a:lnTo>
                    <a:pt x="46" y="1"/>
                  </a:lnTo>
                  <a:lnTo>
                    <a:pt x="50" y="0"/>
                  </a:lnTo>
                  <a:lnTo>
                    <a:pt x="56" y="0"/>
                  </a:lnTo>
                  <a:lnTo>
                    <a:pt x="59" y="0"/>
                  </a:lnTo>
                  <a:lnTo>
                    <a:pt x="63" y="1"/>
                  </a:lnTo>
                  <a:lnTo>
                    <a:pt x="67" y="4"/>
                  </a:lnTo>
                  <a:lnTo>
                    <a:pt x="70" y="7"/>
                  </a:lnTo>
                  <a:lnTo>
                    <a:pt x="71" y="10"/>
                  </a:lnTo>
                  <a:lnTo>
                    <a:pt x="73" y="15"/>
                  </a:lnTo>
                  <a:lnTo>
                    <a:pt x="76" y="25"/>
                  </a:lnTo>
                  <a:lnTo>
                    <a:pt x="108" y="111"/>
                  </a:lnTo>
                  <a:lnTo>
                    <a:pt x="109" y="115"/>
                  </a:lnTo>
                  <a:lnTo>
                    <a:pt x="111" y="118"/>
                  </a:lnTo>
                  <a:lnTo>
                    <a:pt x="112" y="124"/>
                  </a:lnTo>
                  <a:lnTo>
                    <a:pt x="112" y="127"/>
                  </a:lnTo>
                  <a:lnTo>
                    <a:pt x="111" y="128"/>
                  </a:lnTo>
                  <a:lnTo>
                    <a:pt x="109" y="131"/>
                  </a:lnTo>
                  <a:lnTo>
                    <a:pt x="108" y="132"/>
                  </a:lnTo>
                  <a:lnTo>
                    <a:pt x="107" y="134"/>
                  </a:lnTo>
                  <a:lnTo>
                    <a:pt x="104" y="135"/>
                  </a:lnTo>
                  <a:lnTo>
                    <a:pt x="103" y="137"/>
                  </a:lnTo>
                  <a:lnTo>
                    <a:pt x="100" y="137"/>
                  </a:lnTo>
                  <a:lnTo>
                    <a:pt x="97" y="135"/>
                  </a:lnTo>
                  <a:lnTo>
                    <a:pt x="95" y="135"/>
                  </a:lnTo>
                  <a:lnTo>
                    <a:pt x="94" y="134"/>
                  </a:lnTo>
                  <a:lnTo>
                    <a:pt x="91" y="132"/>
                  </a:lnTo>
                  <a:lnTo>
                    <a:pt x="90" y="130"/>
                  </a:lnTo>
                  <a:lnTo>
                    <a:pt x="88" y="127"/>
                  </a:lnTo>
                  <a:lnTo>
                    <a:pt x="86" y="119"/>
                  </a:lnTo>
                  <a:close/>
                  <a:moveTo>
                    <a:pt x="37" y="83"/>
                  </a:moveTo>
                  <a:lnTo>
                    <a:pt x="74" y="83"/>
                  </a:lnTo>
                  <a:lnTo>
                    <a:pt x="56" y="28"/>
                  </a:lnTo>
                  <a:lnTo>
                    <a:pt x="37" y="83"/>
                  </a:lnTo>
                  <a:close/>
                </a:path>
              </a:pathLst>
            </a:custGeom>
            <a:solidFill>
              <a:srgbClr val="00FF00"/>
            </a:solidFill>
            <a:ln w="1651">
              <a:solidFill>
                <a:srgbClr val="333300"/>
              </a:solidFill>
              <a:prstDash val="solid"/>
              <a:round/>
              <a:headEnd/>
              <a:tailEnd/>
            </a:ln>
          </p:spPr>
          <p:txBody>
            <a:bodyPr/>
            <a:lstStyle/>
            <a:p>
              <a:endParaRPr lang="en-GB"/>
            </a:p>
          </p:txBody>
        </p:sp>
        <p:sp>
          <p:nvSpPr>
            <p:cNvPr id="95006" name="Freeform 798"/>
            <p:cNvSpPr>
              <a:spLocks noEditPoints="1"/>
            </p:cNvSpPr>
            <p:nvPr/>
          </p:nvSpPr>
          <p:spPr bwMode="auto">
            <a:xfrm>
              <a:off x="3222" y="1343"/>
              <a:ext cx="101" cy="134"/>
            </a:xfrm>
            <a:custGeom>
              <a:avLst/>
              <a:gdLst>
                <a:gd name="T0" fmla="*/ 25 w 101"/>
                <a:gd name="T1" fmla="*/ 74 h 134"/>
                <a:gd name="T2" fmla="*/ 25 w 101"/>
                <a:gd name="T3" fmla="*/ 121 h 134"/>
                <a:gd name="T4" fmla="*/ 22 w 101"/>
                <a:gd name="T5" fmla="*/ 127 h 134"/>
                <a:gd name="T6" fmla="*/ 20 w 101"/>
                <a:gd name="T7" fmla="*/ 131 h 134"/>
                <a:gd name="T8" fmla="*/ 16 w 101"/>
                <a:gd name="T9" fmla="*/ 134 h 134"/>
                <a:gd name="T10" fmla="*/ 10 w 101"/>
                <a:gd name="T11" fmla="*/ 134 h 134"/>
                <a:gd name="T12" fmla="*/ 5 w 101"/>
                <a:gd name="T13" fmla="*/ 131 h 134"/>
                <a:gd name="T14" fmla="*/ 3 w 101"/>
                <a:gd name="T15" fmla="*/ 127 h 134"/>
                <a:gd name="T16" fmla="*/ 0 w 101"/>
                <a:gd name="T17" fmla="*/ 121 h 134"/>
                <a:gd name="T18" fmla="*/ 0 w 101"/>
                <a:gd name="T19" fmla="*/ 16 h 134"/>
                <a:gd name="T20" fmla="*/ 1 w 101"/>
                <a:gd name="T21" fmla="*/ 9 h 134"/>
                <a:gd name="T22" fmla="*/ 4 w 101"/>
                <a:gd name="T23" fmla="*/ 3 h 134"/>
                <a:gd name="T24" fmla="*/ 8 w 101"/>
                <a:gd name="T25" fmla="*/ 0 h 134"/>
                <a:gd name="T26" fmla="*/ 16 w 101"/>
                <a:gd name="T27" fmla="*/ 0 h 134"/>
                <a:gd name="T28" fmla="*/ 63 w 101"/>
                <a:gd name="T29" fmla="*/ 0 h 134"/>
                <a:gd name="T30" fmla="*/ 75 w 101"/>
                <a:gd name="T31" fmla="*/ 1 h 134"/>
                <a:gd name="T32" fmla="*/ 85 w 101"/>
                <a:gd name="T33" fmla="*/ 6 h 134"/>
                <a:gd name="T34" fmla="*/ 94 w 101"/>
                <a:gd name="T35" fmla="*/ 16 h 134"/>
                <a:gd name="T36" fmla="*/ 97 w 101"/>
                <a:gd name="T37" fmla="*/ 25 h 134"/>
                <a:gd name="T38" fmla="*/ 98 w 101"/>
                <a:gd name="T39" fmla="*/ 36 h 134"/>
                <a:gd name="T40" fmla="*/ 97 w 101"/>
                <a:gd name="T41" fmla="*/ 49 h 134"/>
                <a:gd name="T42" fmla="*/ 92 w 101"/>
                <a:gd name="T43" fmla="*/ 60 h 134"/>
                <a:gd name="T44" fmla="*/ 81 w 101"/>
                <a:gd name="T45" fmla="*/ 67 h 134"/>
                <a:gd name="T46" fmla="*/ 68 w 101"/>
                <a:gd name="T47" fmla="*/ 71 h 134"/>
                <a:gd name="T48" fmla="*/ 77 w 101"/>
                <a:gd name="T49" fmla="*/ 80 h 134"/>
                <a:gd name="T50" fmla="*/ 86 w 101"/>
                <a:gd name="T51" fmla="*/ 90 h 134"/>
                <a:gd name="T52" fmla="*/ 96 w 101"/>
                <a:gd name="T53" fmla="*/ 106 h 134"/>
                <a:gd name="T54" fmla="*/ 101 w 101"/>
                <a:gd name="T55" fmla="*/ 119 h 134"/>
                <a:gd name="T56" fmla="*/ 101 w 101"/>
                <a:gd name="T57" fmla="*/ 125 h 134"/>
                <a:gd name="T58" fmla="*/ 97 w 101"/>
                <a:gd name="T59" fmla="*/ 131 h 134"/>
                <a:gd name="T60" fmla="*/ 93 w 101"/>
                <a:gd name="T61" fmla="*/ 132 h 134"/>
                <a:gd name="T62" fmla="*/ 85 w 101"/>
                <a:gd name="T63" fmla="*/ 132 h 134"/>
                <a:gd name="T64" fmla="*/ 80 w 101"/>
                <a:gd name="T65" fmla="*/ 129 h 134"/>
                <a:gd name="T66" fmla="*/ 72 w 101"/>
                <a:gd name="T67" fmla="*/ 116 h 134"/>
                <a:gd name="T68" fmla="*/ 58 w 101"/>
                <a:gd name="T69" fmla="*/ 90 h 134"/>
                <a:gd name="T70" fmla="*/ 48 w 101"/>
                <a:gd name="T71" fmla="*/ 80 h 134"/>
                <a:gd name="T72" fmla="*/ 39 w 101"/>
                <a:gd name="T73" fmla="*/ 76 h 134"/>
                <a:gd name="T74" fmla="*/ 47 w 101"/>
                <a:gd name="T75" fmla="*/ 19 h 134"/>
                <a:gd name="T76" fmla="*/ 25 w 101"/>
                <a:gd name="T77" fmla="*/ 55 h 134"/>
                <a:gd name="T78" fmla="*/ 55 w 101"/>
                <a:gd name="T79" fmla="*/ 55 h 134"/>
                <a:gd name="T80" fmla="*/ 64 w 101"/>
                <a:gd name="T81" fmla="*/ 54 h 134"/>
                <a:gd name="T82" fmla="*/ 69 w 101"/>
                <a:gd name="T83" fmla="*/ 51 h 134"/>
                <a:gd name="T84" fmla="*/ 72 w 101"/>
                <a:gd name="T85" fmla="*/ 47 h 134"/>
                <a:gd name="T86" fmla="*/ 73 w 101"/>
                <a:gd name="T87" fmla="*/ 41 h 134"/>
                <a:gd name="T88" fmla="*/ 73 w 101"/>
                <a:gd name="T89" fmla="*/ 35 h 134"/>
                <a:gd name="T90" fmla="*/ 72 w 101"/>
                <a:gd name="T91" fmla="*/ 30 h 134"/>
                <a:gd name="T92" fmla="*/ 68 w 101"/>
                <a:gd name="T93" fmla="*/ 25 h 134"/>
                <a:gd name="T94" fmla="*/ 62 w 101"/>
                <a:gd name="T95" fmla="*/ 20 h 134"/>
                <a:gd name="T96" fmla="*/ 54 w 101"/>
                <a:gd name="T97" fmla="*/ 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34">
                  <a:moveTo>
                    <a:pt x="34" y="74"/>
                  </a:moveTo>
                  <a:lnTo>
                    <a:pt x="25" y="74"/>
                  </a:lnTo>
                  <a:lnTo>
                    <a:pt x="25" y="118"/>
                  </a:lnTo>
                  <a:lnTo>
                    <a:pt x="25" y="121"/>
                  </a:lnTo>
                  <a:lnTo>
                    <a:pt x="24" y="125"/>
                  </a:lnTo>
                  <a:lnTo>
                    <a:pt x="22" y="127"/>
                  </a:lnTo>
                  <a:lnTo>
                    <a:pt x="21" y="129"/>
                  </a:lnTo>
                  <a:lnTo>
                    <a:pt x="20" y="131"/>
                  </a:lnTo>
                  <a:lnTo>
                    <a:pt x="17" y="132"/>
                  </a:lnTo>
                  <a:lnTo>
                    <a:pt x="16" y="134"/>
                  </a:lnTo>
                  <a:lnTo>
                    <a:pt x="13" y="134"/>
                  </a:lnTo>
                  <a:lnTo>
                    <a:pt x="10" y="134"/>
                  </a:lnTo>
                  <a:lnTo>
                    <a:pt x="8" y="132"/>
                  </a:lnTo>
                  <a:lnTo>
                    <a:pt x="5" y="131"/>
                  </a:lnTo>
                  <a:lnTo>
                    <a:pt x="4" y="129"/>
                  </a:lnTo>
                  <a:lnTo>
                    <a:pt x="3" y="127"/>
                  </a:lnTo>
                  <a:lnTo>
                    <a:pt x="1" y="124"/>
                  </a:lnTo>
                  <a:lnTo>
                    <a:pt x="0" y="121"/>
                  </a:lnTo>
                  <a:lnTo>
                    <a:pt x="0" y="118"/>
                  </a:lnTo>
                  <a:lnTo>
                    <a:pt x="0" y="16"/>
                  </a:lnTo>
                  <a:lnTo>
                    <a:pt x="0" y="12"/>
                  </a:lnTo>
                  <a:lnTo>
                    <a:pt x="1" y="9"/>
                  </a:lnTo>
                  <a:lnTo>
                    <a:pt x="3" y="6"/>
                  </a:lnTo>
                  <a:lnTo>
                    <a:pt x="4" y="3"/>
                  </a:lnTo>
                  <a:lnTo>
                    <a:pt x="6" y="1"/>
                  </a:lnTo>
                  <a:lnTo>
                    <a:pt x="8" y="0"/>
                  </a:lnTo>
                  <a:lnTo>
                    <a:pt x="12" y="0"/>
                  </a:lnTo>
                  <a:lnTo>
                    <a:pt x="16" y="0"/>
                  </a:lnTo>
                  <a:lnTo>
                    <a:pt x="55" y="0"/>
                  </a:lnTo>
                  <a:lnTo>
                    <a:pt x="63" y="0"/>
                  </a:lnTo>
                  <a:lnTo>
                    <a:pt x="69" y="0"/>
                  </a:lnTo>
                  <a:lnTo>
                    <a:pt x="75" y="1"/>
                  </a:lnTo>
                  <a:lnTo>
                    <a:pt x="80" y="3"/>
                  </a:lnTo>
                  <a:lnTo>
                    <a:pt x="85" y="6"/>
                  </a:lnTo>
                  <a:lnTo>
                    <a:pt x="90" y="10"/>
                  </a:lnTo>
                  <a:lnTo>
                    <a:pt x="94" y="16"/>
                  </a:lnTo>
                  <a:lnTo>
                    <a:pt x="97" y="22"/>
                  </a:lnTo>
                  <a:lnTo>
                    <a:pt x="97" y="25"/>
                  </a:lnTo>
                  <a:lnTo>
                    <a:pt x="98" y="29"/>
                  </a:lnTo>
                  <a:lnTo>
                    <a:pt x="98" y="36"/>
                  </a:lnTo>
                  <a:lnTo>
                    <a:pt x="98" y="42"/>
                  </a:lnTo>
                  <a:lnTo>
                    <a:pt x="97" y="49"/>
                  </a:lnTo>
                  <a:lnTo>
                    <a:pt x="94" y="54"/>
                  </a:lnTo>
                  <a:lnTo>
                    <a:pt x="92" y="60"/>
                  </a:lnTo>
                  <a:lnTo>
                    <a:pt x="86" y="64"/>
                  </a:lnTo>
                  <a:lnTo>
                    <a:pt x="81" y="67"/>
                  </a:lnTo>
                  <a:lnTo>
                    <a:pt x="75" y="70"/>
                  </a:lnTo>
                  <a:lnTo>
                    <a:pt x="68" y="71"/>
                  </a:lnTo>
                  <a:lnTo>
                    <a:pt x="75" y="76"/>
                  </a:lnTo>
                  <a:lnTo>
                    <a:pt x="77" y="80"/>
                  </a:lnTo>
                  <a:lnTo>
                    <a:pt x="80" y="83"/>
                  </a:lnTo>
                  <a:lnTo>
                    <a:pt x="86" y="90"/>
                  </a:lnTo>
                  <a:lnTo>
                    <a:pt x="90" y="99"/>
                  </a:lnTo>
                  <a:lnTo>
                    <a:pt x="96" y="106"/>
                  </a:lnTo>
                  <a:lnTo>
                    <a:pt x="98" y="113"/>
                  </a:lnTo>
                  <a:lnTo>
                    <a:pt x="101" y="119"/>
                  </a:lnTo>
                  <a:lnTo>
                    <a:pt x="101" y="122"/>
                  </a:lnTo>
                  <a:lnTo>
                    <a:pt x="101" y="125"/>
                  </a:lnTo>
                  <a:lnTo>
                    <a:pt x="100" y="128"/>
                  </a:lnTo>
                  <a:lnTo>
                    <a:pt x="97" y="131"/>
                  </a:lnTo>
                  <a:lnTo>
                    <a:pt x="96" y="132"/>
                  </a:lnTo>
                  <a:lnTo>
                    <a:pt x="93" y="132"/>
                  </a:lnTo>
                  <a:lnTo>
                    <a:pt x="89" y="134"/>
                  </a:lnTo>
                  <a:lnTo>
                    <a:pt x="85" y="132"/>
                  </a:lnTo>
                  <a:lnTo>
                    <a:pt x="83" y="131"/>
                  </a:lnTo>
                  <a:lnTo>
                    <a:pt x="80" y="129"/>
                  </a:lnTo>
                  <a:lnTo>
                    <a:pt x="77" y="127"/>
                  </a:lnTo>
                  <a:lnTo>
                    <a:pt x="72" y="116"/>
                  </a:lnTo>
                  <a:lnTo>
                    <a:pt x="62" y="99"/>
                  </a:lnTo>
                  <a:lnTo>
                    <a:pt x="58" y="90"/>
                  </a:lnTo>
                  <a:lnTo>
                    <a:pt x="52" y="84"/>
                  </a:lnTo>
                  <a:lnTo>
                    <a:pt x="48" y="80"/>
                  </a:lnTo>
                  <a:lnTo>
                    <a:pt x="44" y="77"/>
                  </a:lnTo>
                  <a:lnTo>
                    <a:pt x="39" y="76"/>
                  </a:lnTo>
                  <a:lnTo>
                    <a:pt x="34" y="74"/>
                  </a:lnTo>
                  <a:close/>
                  <a:moveTo>
                    <a:pt x="47" y="19"/>
                  </a:moveTo>
                  <a:lnTo>
                    <a:pt x="25" y="19"/>
                  </a:lnTo>
                  <a:lnTo>
                    <a:pt x="25" y="55"/>
                  </a:lnTo>
                  <a:lnTo>
                    <a:pt x="47" y="55"/>
                  </a:lnTo>
                  <a:lnTo>
                    <a:pt x="55" y="55"/>
                  </a:lnTo>
                  <a:lnTo>
                    <a:pt x="62" y="54"/>
                  </a:lnTo>
                  <a:lnTo>
                    <a:pt x="64" y="54"/>
                  </a:lnTo>
                  <a:lnTo>
                    <a:pt x="67" y="52"/>
                  </a:lnTo>
                  <a:lnTo>
                    <a:pt x="69" y="51"/>
                  </a:lnTo>
                  <a:lnTo>
                    <a:pt x="71" y="48"/>
                  </a:lnTo>
                  <a:lnTo>
                    <a:pt x="72" y="47"/>
                  </a:lnTo>
                  <a:lnTo>
                    <a:pt x="73" y="44"/>
                  </a:lnTo>
                  <a:lnTo>
                    <a:pt x="73" y="41"/>
                  </a:lnTo>
                  <a:lnTo>
                    <a:pt x="75" y="38"/>
                  </a:lnTo>
                  <a:lnTo>
                    <a:pt x="73" y="35"/>
                  </a:lnTo>
                  <a:lnTo>
                    <a:pt x="73" y="32"/>
                  </a:lnTo>
                  <a:lnTo>
                    <a:pt x="72" y="30"/>
                  </a:lnTo>
                  <a:lnTo>
                    <a:pt x="72" y="28"/>
                  </a:lnTo>
                  <a:lnTo>
                    <a:pt x="68" y="25"/>
                  </a:lnTo>
                  <a:lnTo>
                    <a:pt x="64" y="22"/>
                  </a:lnTo>
                  <a:lnTo>
                    <a:pt x="62" y="20"/>
                  </a:lnTo>
                  <a:lnTo>
                    <a:pt x="58" y="20"/>
                  </a:lnTo>
                  <a:lnTo>
                    <a:pt x="54" y="19"/>
                  </a:lnTo>
                  <a:lnTo>
                    <a:pt x="47" y="19"/>
                  </a:lnTo>
                  <a:close/>
                </a:path>
              </a:pathLst>
            </a:custGeom>
            <a:solidFill>
              <a:srgbClr val="00FF00"/>
            </a:solidFill>
            <a:ln w="1588">
              <a:solidFill>
                <a:srgbClr val="333300"/>
              </a:solidFill>
              <a:prstDash val="solid"/>
              <a:round/>
              <a:headEnd/>
              <a:tailEnd/>
            </a:ln>
          </p:spPr>
          <p:txBody>
            <a:bodyPr/>
            <a:lstStyle/>
            <a:p>
              <a:endParaRPr lang="en-GB"/>
            </a:p>
          </p:txBody>
        </p:sp>
        <p:sp>
          <p:nvSpPr>
            <p:cNvPr id="95007" name="Freeform 799"/>
            <p:cNvSpPr>
              <a:spLocks/>
            </p:cNvSpPr>
            <p:nvPr/>
          </p:nvSpPr>
          <p:spPr bwMode="auto">
            <a:xfrm>
              <a:off x="3323" y="1343"/>
              <a:ext cx="103" cy="134"/>
            </a:xfrm>
            <a:custGeom>
              <a:avLst/>
              <a:gdLst>
                <a:gd name="T0" fmla="*/ 90 w 103"/>
                <a:gd name="T1" fmla="*/ 22 h 134"/>
                <a:gd name="T2" fmla="*/ 64 w 103"/>
                <a:gd name="T3" fmla="*/ 22 h 134"/>
                <a:gd name="T4" fmla="*/ 64 w 103"/>
                <a:gd name="T5" fmla="*/ 118 h 134"/>
                <a:gd name="T6" fmla="*/ 64 w 103"/>
                <a:gd name="T7" fmla="*/ 121 h 134"/>
                <a:gd name="T8" fmla="*/ 63 w 103"/>
                <a:gd name="T9" fmla="*/ 125 h 134"/>
                <a:gd name="T10" fmla="*/ 61 w 103"/>
                <a:gd name="T11" fmla="*/ 127 h 134"/>
                <a:gd name="T12" fmla="*/ 60 w 103"/>
                <a:gd name="T13" fmla="*/ 129 h 134"/>
                <a:gd name="T14" fmla="*/ 59 w 103"/>
                <a:gd name="T15" fmla="*/ 131 h 134"/>
                <a:gd name="T16" fmla="*/ 56 w 103"/>
                <a:gd name="T17" fmla="*/ 132 h 134"/>
                <a:gd name="T18" fmla="*/ 55 w 103"/>
                <a:gd name="T19" fmla="*/ 134 h 134"/>
                <a:gd name="T20" fmla="*/ 52 w 103"/>
                <a:gd name="T21" fmla="*/ 134 h 134"/>
                <a:gd name="T22" fmla="*/ 50 w 103"/>
                <a:gd name="T23" fmla="*/ 134 h 134"/>
                <a:gd name="T24" fmla="*/ 47 w 103"/>
                <a:gd name="T25" fmla="*/ 132 h 134"/>
                <a:gd name="T26" fmla="*/ 44 w 103"/>
                <a:gd name="T27" fmla="*/ 131 h 134"/>
                <a:gd name="T28" fmla="*/ 43 w 103"/>
                <a:gd name="T29" fmla="*/ 129 h 134"/>
                <a:gd name="T30" fmla="*/ 42 w 103"/>
                <a:gd name="T31" fmla="*/ 127 h 134"/>
                <a:gd name="T32" fmla="*/ 41 w 103"/>
                <a:gd name="T33" fmla="*/ 125 h 134"/>
                <a:gd name="T34" fmla="*/ 39 w 103"/>
                <a:gd name="T35" fmla="*/ 121 h 134"/>
                <a:gd name="T36" fmla="*/ 39 w 103"/>
                <a:gd name="T37" fmla="*/ 118 h 134"/>
                <a:gd name="T38" fmla="*/ 39 w 103"/>
                <a:gd name="T39" fmla="*/ 22 h 134"/>
                <a:gd name="T40" fmla="*/ 13 w 103"/>
                <a:gd name="T41" fmla="*/ 22 h 134"/>
                <a:gd name="T42" fmla="*/ 10 w 103"/>
                <a:gd name="T43" fmla="*/ 22 h 134"/>
                <a:gd name="T44" fmla="*/ 8 w 103"/>
                <a:gd name="T45" fmla="*/ 20 h 134"/>
                <a:gd name="T46" fmla="*/ 5 w 103"/>
                <a:gd name="T47" fmla="*/ 20 h 134"/>
                <a:gd name="T48" fmla="*/ 4 w 103"/>
                <a:gd name="T49" fmla="*/ 19 h 134"/>
                <a:gd name="T50" fmla="*/ 2 w 103"/>
                <a:gd name="T51" fmla="*/ 17 h 134"/>
                <a:gd name="T52" fmla="*/ 1 w 103"/>
                <a:gd name="T53" fmla="*/ 14 h 134"/>
                <a:gd name="T54" fmla="*/ 1 w 103"/>
                <a:gd name="T55" fmla="*/ 13 h 134"/>
                <a:gd name="T56" fmla="*/ 0 w 103"/>
                <a:gd name="T57" fmla="*/ 10 h 134"/>
                <a:gd name="T58" fmla="*/ 1 w 103"/>
                <a:gd name="T59" fmla="*/ 9 h 134"/>
                <a:gd name="T60" fmla="*/ 1 w 103"/>
                <a:gd name="T61" fmla="*/ 6 h 134"/>
                <a:gd name="T62" fmla="*/ 2 w 103"/>
                <a:gd name="T63" fmla="*/ 4 h 134"/>
                <a:gd name="T64" fmla="*/ 4 w 103"/>
                <a:gd name="T65" fmla="*/ 3 h 134"/>
                <a:gd name="T66" fmla="*/ 5 w 103"/>
                <a:gd name="T67" fmla="*/ 1 h 134"/>
                <a:gd name="T68" fmla="*/ 8 w 103"/>
                <a:gd name="T69" fmla="*/ 0 h 134"/>
                <a:gd name="T70" fmla="*/ 10 w 103"/>
                <a:gd name="T71" fmla="*/ 0 h 134"/>
                <a:gd name="T72" fmla="*/ 13 w 103"/>
                <a:gd name="T73" fmla="*/ 0 h 134"/>
                <a:gd name="T74" fmla="*/ 90 w 103"/>
                <a:gd name="T75" fmla="*/ 0 h 134"/>
                <a:gd name="T76" fmla="*/ 93 w 103"/>
                <a:gd name="T77" fmla="*/ 0 h 134"/>
                <a:gd name="T78" fmla="*/ 96 w 103"/>
                <a:gd name="T79" fmla="*/ 0 h 134"/>
                <a:gd name="T80" fmla="*/ 98 w 103"/>
                <a:gd name="T81" fmla="*/ 1 h 134"/>
                <a:gd name="T82" fmla="*/ 100 w 103"/>
                <a:gd name="T83" fmla="*/ 3 h 134"/>
                <a:gd name="T84" fmla="*/ 101 w 103"/>
                <a:gd name="T85" fmla="*/ 4 h 134"/>
                <a:gd name="T86" fmla="*/ 102 w 103"/>
                <a:gd name="T87" fmla="*/ 6 h 134"/>
                <a:gd name="T88" fmla="*/ 103 w 103"/>
                <a:gd name="T89" fmla="*/ 9 h 134"/>
                <a:gd name="T90" fmla="*/ 103 w 103"/>
                <a:gd name="T91" fmla="*/ 10 h 134"/>
                <a:gd name="T92" fmla="*/ 103 w 103"/>
                <a:gd name="T93" fmla="*/ 13 h 134"/>
                <a:gd name="T94" fmla="*/ 102 w 103"/>
                <a:gd name="T95" fmla="*/ 14 h 134"/>
                <a:gd name="T96" fmla="*/ 101 w 103"/>
                <a:gd name="T97" fmla="*/ 17 h 134"/>
                <a:gd name="T98" fmla="*/ 100 w 103"/>
                <a:gd name="T99" fmla="*/ 19 h 134"/>
                <a:gd name="T100" fmla="*/ 98 w 103"/>
                <a:gd name="T101" fmla="*/ 20 h 134"/>
                <a:gd name="T102" fmla="*/ 96 w 103"/>
                <a:gd name="T103" fmla="*/ 20 h 134"/>
                <a:gd name="T104" fmla="*/ 93 w 103"/>
                <a:gd name="T105" fmla="*/ 22 h 134"/>
                <a:gd name="T106" fmla="*/ 90 w 103"/>
                <a:gd name="T107"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34">
                  <a:moveTo>
                    <a:pt x="90" y="22"/>
                  </a:moveTo>
                  <a:lnTo>
                    <a:pt x="64" y="22"/>
                  </a:lnTo>
                  <a:lnTo>
                    <a:pt x="64" y="118"/>
                  </a:lnTo>
                  <a:lnTo>
                    <a:pt x="64" y="121"/>
                  </a:lnTo>
                  <a:lnTo>
                    <a:pt x="63" y="125"/>
                  </a:lnTo>
                  <a:lnTo>
                    <a:pt x="61" y="127"/>
                  </a:lnTo>
                  <a:lnTo>
                    <a:pt x="60" y="129"/>
                  </a:lnTo>
                  <a:lnTo>
                    <a:pt x="59" y="131"/>
                  </a:lnTo>
                  <a:lnTo>
                    <a:pt x="56" y="132"/>
                  </a:lnTo>
                  <a:lnTo>
                    <a:pt x="55" y="134"/>
                  </a:lnTo>
                  <a:lnTo>
                    <a:pt x="52" y="134"/>
                  </a:lnTo>
                  <a:lnTo>
                    <a:pt x="50" y="134"/>
                  </a:lnTo>
                  <a:lnTo>
                    <a:pt x="47" y="132"/>
                  </a:lnTo>
                  <a:lnTo>
                    <a:pt x="44" y="131"/>
                  </a:lnTo>
                  <a:lnTo>
                    <a:pt x="43" y="129"/>
                  </a:lnTo>
                  <a:lnTo>
                    <a:pt x="42" y="127"/>
                  </a:lnTo>
                  <a:lnTo>
                    <a:pt x="41" y="125"/>
                  </a:lnTo>
                  <a:lnTo>
                    <a:pt x="39" y="121"/>
                  </a:lnTo>
                  <a:lnTo>
                    <a:pt x="39" y="118"/>
                  </a:lnTo>
                  <a:lnTo>
                    <a:pt x="39" y="22"/>
                  </a:lnTo>
                  <a:lnTo>
                    <a:pt x="13" y="22"/>
                  </a:lnTo>
                  <a:lnTo>
                    <a:pt x="10" y="22"/>
                  </a:lnTo>
                  <a:lnTo>
                    <a:pt x="8" y="20"/>
                  </a:lnTo>
                  <a:lnTo>
                    <a:pt x="5" y="20"/>
                  </a:lnTo>
                  <a:lnTo>
                    <a:pt x="4" y="19"/>
                  </a:lnTo>
                  <a:lnTo>
                    <a:pt x="2" y="17"/>
                  </a:lnTo>
                  <a:lnTo>
                    <a:pt x="1" y="14"/>
                  </a:lnTo>
                  <a:lnTo>
                    <a:pt x="1" y="13"/>
                  </a:lnTo>
                  <a:lnTo>
                    <a:pt x="0" y="10"/>
                  </a:lnTo>
                  <a:lnTo>
                    <a:pt x="1" y="9"/>
                  </a:lnTo>
                  <a:lnTo>
                    <a:pt x="1" y="6"/>
                  </a:lnTo>
                  <a:lnTo>
                    <a:pt x="2" y="4"/>
                  </a:lnTo>
                  <a:lnTo>
                    <a:pt x="4" y="3"/>
                  </a:lnTo>
                  <a:lnTo>
                    <a:pt x="5" y="1"/>
                  </a:lnTo>
                  <a:lnTo>
                    <a:pt x="8" y="0"/>
                  </a:lnTo>
                  <a:lnTo>
                    <a:pt x="10" y="0"/>
                  </a:lnTo>
                  <a:lnTo>
                    <a:pt x="13" y="0"/>
                  </a:lnTo>
                  <a:lnTo>
                    <a:pt x="90" y="0"/>
                  </a:lnTo>
                  <a:lnTo>
                    <a:pt x="93" y="0"/>
                  </a:lnTo>
                  <a:lnTo>
                    <a:pt x="96" y="0"/>
                  </a:lnTo>
                  <a:lnTo>
                    <a:pt x="98" y="1"/>
                  </a:lnTo>
                  <a:lnTo>
                    <a:pt x="100" y="3"/>
                  </a:lnTo>
                  <a:lnTo>
                    <a:pt x="101" y="4"/>
                  </a:lnTo>
                  <a:lnTo>
                    <a:pt x="102" y="6"/>
                  </a:lnTo>
                  <a:lnTo>
                    <a:pt x="103" y="9"/>
                  </a:lnTo>
                  <a:lnTo>
                    <a:pt x="103" y="10"/>
                  </a:lnTo>
                  <a:lnTo>
                    <a:pt x="103" y="13"/>
                  </a:lnTo>
                  <a:lnTo>
                    <a:pt x="102" y="14"/>
                  </a:lnTo>
                  <a:lnTo>
                    <a:pt x="101" y="17"/>
                  </a:lnTo>
                  <a:lnTo>
                    <a:pt x="100" y="19"/>
                  </a:lnTo>
                  <a:lnTo>
                    <a:pt x="98" y="20"/>
                  </a:lnTo>
                  <a:lnTo>
                    <a:pt x="96" y="20"/>
                  </a:lnTo>
                  <a:lnTo>
                    <a:pt x="93" y="22"/>
                  </a:lnTo>
                  <a:lnTo>
                    <a:pt x="90" y="22"/>
                  </a:lnTo>
                  <a:close/>
                </a:path>
              </a:pathLst>
            </a:custGeom>
            <a:solidFill>
              <a:srgbClr val="00FF00"/>
            </a:solidFill>
            <a:ln w="1588">
              <a:solidFill>
                <a:srgbClr val="333300"/>
              </a:solidFill>
              <a:prstDash val="solid"/>
              <a:round/>
              <a:headEnd/>
              <a:tailEnd/>
            </a:ln>
          </p:spPr>
          <p:txBody>
            <a:bodyPr/>
            <a:lstStyle/>
            <a:p>
              <a:endParaRPr lang="en-GB"/>
            </a:p>
          </p:txBody>
        </p:sp>
      </p:grpSp>
      <p:pic>
        <p:nvPicPr>
          <p:cNvPr id="95216" name="Picture 1008" descr="20 Pound Note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097088"/>
            <a:ext cx="13239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5217" name="Picture 1009" descr="20 Pound Note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168525"/>
            <a:ext cx="13239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5219" name="Picture 1011" descr="carpenter_sanding_hg_clr_st"/>
          <p:cNvPicPr>
            <a:picLocks noChangeAspect="1" noChangeArrowheads="1"/>
          </p:cNvPicPr>
          <p:nvPr/>
        </p:nvPicPr>
        <p:blipFill>
          <a:blip r:embed="rId5">
            <a:extLst>
              <a:ext uri="{28A0092B-C50C-407E-A947-70E740481C1C}">
                <a14:useLocalDpi xmlns:a14="http://schemas.microsoft.com/office/drawing/2010/main" val="0"/>
              </a:ext>
            </a:extLst>
          </a:blip>
          <a:srcRect r="44818"/>
          <a:stretch>
            <a:fillRect/>
          </a:stretch>
        </p:blipFill>
        <p:spPr bwMode="auto">
          <a:xfrm>
            <a:off x="827088" y="5218113"/>
            <a:ext cx="765175" cy="1387475"/>
          </a:xfrm>
          <a:prstGeom prst="rect">
            <a:avLst/>
          </a:prstGeom>
          <a:noFill/>
          <a:extLst>
            <a:ext uri="{909E8E84-426E-40DD-AFC4-6F175D3DCCD1}">
              <a14:hiddenFill xmlns:a14="http://schemas.microsoft.com/office/drawing/2010/main">
                <a:solidFill>
                  <a:srgbClr val="FFFFFF"/>
                </a:solidFill>
              </a14:hiddenFill>
            </a:ext>
          </a:extLst>
        </p:spPr>
      </p:pic>
      <p:pic>
        <p:nvPicPr>
          <p:cNvPr id="95222" name="Picture 1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78596">
            <a:off x="4716463" y="2960688"/>
            <a:ext cx="5048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24" name="Picture 1016" descr="cash regi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032125"/>
            <a:ext cx="998538" cy="998538"/>
          </a:xfrm>
          <a:prstGeom prst="rect">
            <a:avLst/>
          </a:prstGeom>
          <a:noFill/>
          <a:extLst>
            <a:ext uri="{909E8E84-426E-40DD-AFC4-6F175D3DCCD1}">
              <a14:hiddenFill xmlns:a14="http://schemas.microsoft.com/office/drawing/2010/main">
                <a:solidFill>
                  <a:srgbClr val="FFFFFF"/>
                </a:solidFill>
              </a14:hiddenFill>
            </a:ext>
          </a:extLst>
        </p:spPr>
      </p:pic>
      <p:pic>
        <p:nvPicPr>
          <p:cNvPr id="95228" name="Picture 1020" descr="carpenter_circular_saw_hg_cl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0200" y="5381625"/>
            <a:ext cx="1223963" cy="1223963"/>
          </a:xfrm>
          <a:prstGeom prst="rect">
            <a:avLst/>
          </a:prstGeom>
          <a:noFill/>
          <a:extLst>
            <a:ext uri="{909E8E84-426E-40DD-AFC4-6F175D3DCCD1}">
              <a14:hiddenFill xmlns:a14="http://schemas.microsoft.com/office/drawing/2010/main">
                <a:solidFill>
                  <a:srgbClr val="FFFFFF"/>
                </a:solidFill>
              </a14:hiddenFill>
            </a:ext>
          </a:extLst>
        </p:spPr>
      </p:pic>
      <p:sp>
        <p:nvSpPr>
          <p:cNvPr id="95229" name="Rectangle 1021"/>
          <p:cNvSpPr>
            <a:spLocks noChangeArrowheads="1"/>
          </p:cNvSpPr>
          <p:nvPr/>
        </p:nvSpPr>
        <p:spPr bwMode="auto">
          <a:xfrm>
            <a:off x="512763" y="1154113"/>
            <a:ext cx="80200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9"/>
              </a:buBlip>
            </a:pPr>
            <a:r>
              <a:rPr lang="en-GB">
                <a:latin typeface="Arial" charset="0"/>
              </a:rPr>
              <a:t>This cycle is continuous…</a:t>
            </a:r>
          </a:p>
        </p:txBody>
      </p:sp>
      <p:sp>
        <p:nvSpPr>
          <p:cNvPr id="95230" name="Rectangle 1022"/>
          <p:cNvSpPr>
            <a:spLocks noGrp="1" noChangeArrowheads="1"/>
          </p:cNvSpPr>
          <p:nvPr>
            <p:ph type="title" idx="4294967295"/>
          </p:nvPr>
        </p:nvSpPr>
        <p:spPr/>
        <p:txBody>
          <a:bodyPr/>
          <a:lstStyle/>
          <a:p>
            <a:r>
              <a:rPr lang="en-GB"/>
              <a:t>The Working Capital Cycle</a:t>
            </a:r>
            <a:endParaRPr lang="en-US"/>
          </a:p>
        </p:txBody>
      </p:sp>
    </p:spTree>
    <p:extLst>
      <p:ext uri="{BB962C8B-B14F-4D97-AF65-F5344CB8AC3E}">
        <p14:creationId xmlns:p14="http://schemas.microsoft.com/office/powerpoint/2010/main" val="1624693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2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5227">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56" presetClass="path" presetSubtype="0" accel="50000" decel="50000" fill="hold" nodeType="afterEffect">
                                  <p:stCondLst>
                                    <p:cond delay="0"/>
                                  </p:stCondLst>
                                  <p:childTnLst>
                                    <p:animMotion origin="layout" path="M 3.88889E-6 -9.80574E-7 L 0.28975 -0.02706 " pathEditMode="relative" rAng="0" ptsTypes="AA">
                                      <p:cBhvr>
                                        <p:cTn id="16" dur="2000" fill="hold"/>
                                        <p:tgtEl>
                                          <p:spTgt spid="95217"/>
                                        </p:tgtEl>
                                        <p:attrNameLst>
                                          <p:attrName>ppt_x</p:attrName>
                                          <p:attrName>ppt_y</p:attrName>
                                        </p:attrNameLst>
                                      </p:cBhvr>
                                      <p:rCtr x="14479" y="-136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22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22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5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25" grpId="0" animBg="1"/>
      <p:bldP spid="95227" grpId="0" build="p"/>
      <p:bldP spid="952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14300" y="1255713"/>
            <a:ext cx="9144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eaLnBrk="1" hangingPunct="1">
              <a:lnSpc>
                <a:spcPct val="90000"/>
              </a:lnSpc>
              <a:spcBef>
                <a:spcPct val="20000"/>
              </a:spcBef>
              <a:buFontTx/>
              <a:buBlip>
                <a:blip r:embed="rId2"/>
              </a:buBlip>
            </a:pPr>
            <a:r>
              <a:rPr lang="en-GB">
                <a:latin typeface="Arial" charset="0"/>
              </a:rPr>
              <a:t>Examining Cash Flow can help us to identify issues with </a:t>
            </a:r>
            <a:r>
              <a:rPr lang="en-GB">
                <a:solidFill>
                  <a:schemeClr val="accent2"/>
                </a:solidFill>
                <a:latin typeface="Arial" charset="0"/>
              </a:rPr>
              <a:t>WORKING CAPITAL</a:t>
            </a:r>
          </a:p>
          <a:p>
            <a:pPr marL="457200" indent="-457200" eaLnBrk="1" hangingPunct="1">
              <a:lnSpc>
                <a:spcPct val="90000"/>
              </a:lnSpc>
              <a:spcBef>
                <a:spcPct val="20000"/>
              </a:spcBef>
              <a:buFontTx/>
              <a:buBlip>
                <a:blip r:embed="rId2"/>
              </a:buBlip>
            </a:pPr>
            <a:r>
              <a:rPr lang="en-GB">
                <a:latin typeface="Arial" charset="0"/>
              </a:rPr>
              <a:t>This means businesses must:</a:t>
            </a:r>
          </a:p>
        </p:txBody>
      </p:sp>
      <p:sp>
        <p:nvSpPr>
          <p:cNvPr id="83972" name="Text Box 4"/>
          <p:cNvSpPr txBox="1">
            <a:spLocks noChangeArrowheads="1"/>
          </p:cNvSpPr>
          <p:nvPr/>
        </p:nvSpPr>
        <p:spPr bwMode="auto">
          <a:xfrm>
            <a:off x="188913" y="2681288"/>
            <a:ext cx="2933700" cy="1495425"/>
          </a:xfrm>
          <a:prstGeom prst="rect">
            <a:avLst/>
          </a:prstGeom>
          <a:solidFill>
            <a:srgbClr val="FFFF99">
              <a:alpha val="70000"/>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182563" indent="-182563">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200" b="1">
                <a:solidFill>
                  <a:schemeClr val="accent2"/>
                </a:solidFill>
                <a:latin typeface="Arial" charset="0"/>
              </a:rPr>
              <a:t>Look At The Cash Flow Forecast</a:t>
            </a:r>
          </a:p>
          <a:p>
            <a:pPr algn="ctr"/>
            <a:endParaRPr lang="en-GB" sz="2200" b="1">
              <a:solidFill>
                <a:schemeClr val="accent2"/>
              </a:solidFill>
              <a:latin typeface="Arial" charset="0"/>
            </a:endParaRPr>
          </a:p>
        </p:txBody>
      </p:sp>
      <p:sp>
        <p:nvSpPr>
          <p:cNvPr id="83973" name="Rectangle 5"/>
          <p:cNvSpPr>
            <a:spLocks noChangeArrowheads="1"/>
          </p:cNvSpPr>
          <p:nvPr/>
        </p:nvSpPr>
        <p:spPr bwMode="auto">
          <a:xfrm>
            <a:off x="184150" y="3395663"/>
            <a:ext cx="30575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3"/>
              </a:buBlip>
            </a:pPr>
            <a:r>
              <a:rPr lang="en-GB" sz="2000">
                <a:latin typeface="Arial" charset="0"/>
              </a:rPr>
              <a:t>To identify potential problems</a:t>
            </a:r>
          </a:p>
        </p:txBody>
      </p:sp>
      <p:sp>
        <p:nvSpPr>
          <p:cNvPr id="83974" name="Text Box 6"/>
          <p:cNvSpPr txBox="1">
            <a:spLocks noChangeArrowheads="1"/>
          </p:cNvSpPr>
          <p:nvPr/>
        </p:nvSpPr>
        <p:spPr bwMode="auto">
          <a:xfrm>
            <a:off x="3105150" y="4240213"/>
            <a:ext cx="2933700" cy="1709737"/>
          </a:xfrm>
          <a:prstGeom prst="rect">
            <a:avLst/>
          </a:prstGeom>
          <a:solidFill>
            <a:srgbClr val="FFFF99">
              <a:alpha val="70000"/>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182563" indent="-182563">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200" b="1">
                <a:solidFill>
                  <a:schemeClr val="accent2"/>
                </a:solidFill>
                <a:latin typeface="Arial" charset="0"/>
              </a:rPr>
              <a:t>Identify The Cause of The Problem</a:t>
            </a:r>
          </a:p>
          <a:p>
            <a:pPr algn="ctr"/>
            <a:endParaRPr lang="en-GB" sz="2200" b="1">
              <a:solidFill>
                <a:schemeClr val="accent2"/>
              </a:solidFill>
              <a:latin typeface="Arial" charset="0"/>
            </a:endParaRPr>
          </a:p>
        </p:txBody>
      </p:sp>
      <p:sp>
        <p:nvSpPr>
          <p:cNvPr id="83975" name="Rectangle 7"/>
          <p:cNvSpPr>
            <a:spLocks noChangeArrowheads="1"/>
          </p:cNvSpPr>
          <p:nvPr/>
        </p:nvSpPr>
        <p:spPr bwMode="auto">
          <a:xfrm>
            <a:off x="3057525" y="4968875"/>
            <a:ext cx="3128963"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3"/>
              </a:buBlip>
            </a:pPr>
            <a:r>
              <a:rPr lang="en-GB" sz="2000">
                <a:latin typeface="Arial" charset="0"/>
              </a:rPr>
              <a:t>This requires an understanding of what affects cash flow</a:t>
            </a:r>
          </a:p>
        </p:txBody>
      </p:sp>
      <p:sp>
        <p:nvSpPr>
          <p:cNvPr id="83976" name="Text Box 8"/>
          <p:cNvSpPr txBox="1">
            <a:spLocks noChangeArrowheads="1"/>
          </p:cNvSpPr>
          <p:nvPr/>
        </p:nvSpPr>
        <p:spPr bwMode="auto">
          <a:xfrm>
            <a:off x="6019800" y="2678113"/>
            <a:ext cx="2933700" cy="1495425"/>
          </a:xfrm>
          <a:prstGeom prst="rect">
            <a:avLst/>
          </a:prstGeom>
          <a:solidFill>
            <a:srgbClr val="FFFF99">
              <a:alpha val="70000"/>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182563" indent="-182563">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200" b="1">
                <a:solidFill>
                  <a:schemeClr val="accent2"/>
                </a:solidFill>
                <a:latin typeface="Arial" charset="0"/>
              </a:rPr>
              <a:t>Decide What To Do</a:t>
            </a:r>
          </a:p>
          <a:p>
            <a:pPr algn="ctr"/>
            <a:endParaRPr lang="en-GB" sz="2200" b="1">
              <a:solidFill>
                <a:schemeClr val="accent2"/>
              </a:solidFill>
              <a:latin typeface="Arial" charset="0"/>
            </a:endParaRPr>
          </a:p>
        </p:txBody>
      </p:sp>
      <p:sp>
        <p:nvSpPr>
          <p:cNvPr id="83977" name="Rectangle 9"/>
          <p:cNvSpPr>
            <a:spLocks noChangeArrowheads="1"/>
          </p:cNvSpPr>
          <p:nvPr/>
        </p:nvSpPr>
        <p:spPr bwMode="auto">
          <a:xfrm>
            <a:off x="6000750" y="3182938"/>
            <a:ext cx="3057525"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3"/>
              </a:buBlip>
            </a:pPr>
            <a:r>
              <a:rPr lang="en-GB" sz="2000">
                <a:latin typeface="Arial" charset="0"/>
              </a:rPr>
              <a:t>The best solution for the circumstances should be used</a:t>
            </a:r>
          </a:p>
        </p:txBody>
      </p:sp>
      <p:pic>
        <p:nvPicPr>
          <p:cNvPr id="83980" name="Picture 12" descr="root_of_the_problem_md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2884488"/>
            <a:ext cx="2346325" cy="1042987"/>
          </a:xfrm>
          <a:prstGeom prst="rect">
            <a:avLst/>
          </a:prstGeom>
          <a:noFill/>
          <a:extLst>
            <a:ext uri="{909E8E84-426E-40DD-AFC4-6F175D3DCCD1}">
              <a14:hiddenFill xmlns:a14="http://schemas.microsoft.com/office/drawing/2010/main">
                <a:solidFill>
                  <a:srgbClr val="FFFFFF"/>
                </a:solidFill>
              </a14:hiddenFill>
            </a:ext>
          </a:extLst>
        </p:spPr>
      </p:pic>
      <p:sp>
        <p:nvSpPr>
          <p:cNvPr id="83982" name="AutoShape 14"/>
          <p:cNvSpPr>
            <a:spLocks noChangeArrowheads="1"/>
          </p:cNvSpPr>
          <p:nvPr/>
        </p:nvSpPr>
        <p:spPr bwMode="auto">
          <a:xfrm flipV="1">
            <a:off x="1403350" y="4318000"/>
            <a:ext cx="1368425" cy="15843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83" name="AutoShape 15"/>
          <p:cNvSpPr>
            <a:spLocks noChangeArrowheads="1"/>
          </p:cNvSpPr>
          <p:nvPr/>
        </p:nvSpPr>
        <p:spPr bwMode="auto">
          <a:xfrm rot="16206880" flipV="1">
            <a:off x="6550026" y="4210050"/>
            <a:ext cx="1441450" cy="16541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87" name="Rectangle 19"/>
          <p:cNvSpPr>
            <a:spLocks noGrp="1" noChangeArrowheads="1"/>
          </p:cNvSpPr>
          <p:nvPr>
            <p:ph type="title" idx="4294967295"/>
          </p:nvPr>
        </p:nvSpPr>
        <p:spPr/>
        <p:txBody>
          <a:bodyPr/>
          <a:lstStyle/>
          <a:p>
            <a:r>
              <a:rPr lang="en-GB"/>
              <a:t>Identifying Problems</a:t>
            </a:r>
            <a:endParaRPr lang="en-US"/>
          </a:p>
        </p:txBody>
      </p:sp>
    </p:spTree>
    <p:extLst>
      <p:ext uri="{BB962C8B-B14F-4D97-AF65-F5344CB8AC3E}">
        <p14:creationId xmlns:p14="http://schemas.microsoft.com/office/powerpoint/2010/main" val="24006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3972"/>
                                        </p:tgtEl>
                                        <p:attrNameLst>
                                          <p:attrName>style.visibility</p:attrName>
                                        </p:attrNameLst>
                                      </p:cBhvr>
                                      <p:to>
                                        <p:strVal val="visible"/>
                                      </p:to>
                                    </p:set>
                                    <p:animEffect transition="in" filter="wipe(up)">
                                      <p:cBhvr>
                                        <p:cTn id="17" dur="500"/>
                                        <p:tgtEl>
                                          <p:spTgt spid="83972"/>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83973"/>
                                        </p:tgtEl>
                                        <p:attrNameLst>
                                          <p:attrName>style.visibility</p:attrName>
                                        </p:attrNameLst>
                                      </p:cBhvr>
                                      <p:to>
                                        <p:strVal val="visible"/>
                                      </p:to>
                                    </p:set>
                                    <p:animEffect transition="in" filter="wipe(up)">
                                      <p:cBhvr>
                                        <p:cTn id="21" dur="500"/>
                                        <p:tgtEl>
                                          <p:spTgt spid="839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3982"/>
                                        </p:tgtEl>
                                        <p:attrNameLst>
                                          <p:attrName>style.visibility</p:attrName>
                                        </p:attrNameLst>
                                      </p:cBhvr>
                                      <p:to>
                                        <p:strVal val="visible"/>
                                      </p:to>
                                    </p:set>
                                    <p:animEffect transition="in" filter="wipe(left)">
                                      <p:cBhvr>
                                        <p:cTn id="26" dur="500"/>
                                        <p:tgtEl>
                                          <p:spTgt spid="83982"/>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3974"/>
                                        </p:tgtEl>
                                        <p:attrNameLst>
                                          <p:attrName>style.visibility</p:attrName>
                                        </p:attrNameLst>
                                      </p:cBhvr>
                                      <p:to>
                                        <p:strVal val="visible"/>
                                      </p:to>
                                    </p:set>
                                    <p:animEffect transition="in" filter="wipe(left)">
                                      <p:cBhvr>
                                        <p:cTn id="30" dur="500"/>
                                        <p:tgtEl>
                                          <p:spTgt spid="8397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3975"/>
                                        </p:tgtEl>
                                        <p:attrNameLst>
                                          <p:attrName>style.visibility</p:attrName>
                                        </p:attrNameLst>
                                      </p:cBhvr>
                                      <p:to>
                                        <p:strVal val="visible"/>
                                      </p:to>
                                    </p:set>
                                    <p:animEffect transition="in" filter="wipe(left)">
                                      <p:cBhvr>
                                        <p:cTn id="34" dur="500"/>
                                        <p:tgtEl>
                                          <p:spTgt spid="839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3983"/>
                                        </p:tgtEl>
                                        <p:attrNameLst>
                                          <p:attrName>style.visibility</p:attrName>
                                        </p:attrNameLst>
                                      </p:cBhvr>
                                      <p:to>
                                        <p:strVal val="visible"/>
                                      </p:to>
                                    </p:set>
                                    <p:animEffect transition="in" filter="wipe(left)">
                                      <p:cBhvr>
                                        <p:cTn id="39" dur="500"/>
                                        <p:tgtEl>
                                          <p:spTgt spid="83983"/>
                                        </p:tgtEl>
                                      </p:cBhvr>
                                    </p:animEffect>
                                  </p:childTnLst>
                                </p:cTn>
                              </p:par>
                            </p:childTnLst>
                          </p:cTn>
                        </p:par>
                        <p:par>
                          <p:cTn id="40" fill="hold" nodeType="afterGroup">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83976"/>
                                        </p:tgtEl>
                                        <p:attrNameLst>
                                          <p:attrName>style.visibility</p:attrName>
                                        </p:attrNameLst>
                                      </p:cBhvr>
                                      <p:to>
                                        <p:strVal val="visible"/>
                                      </p:to>
                                    </p:set>
                                    <p:animEffect transition="in" filter="wipe(down)">
                                      <p:cBhvr>
                                        <p:cTn id="43" dur="500"/>
                                        <p:tgtEl>
                                          <p:spTgt spid="83976"/>
                                        </p:tgtEl>
                                      </p:cBhvr>
                                    </p:animEffect>
                                  </p:childTnLst>
                                </p:cTn>
                              </p:par>
                            </p:childTnLst>
                          </p:cTn>
                        </p:par>
                        <p:par>
                          <p:cTn id="44" fill="hold" nodeType="afterGroup">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83977"/>
                                        </p:tgtEl>
                                        <p:attrNameLst>
                                          <p:attrName>style.visibility</p:attrName>
                                        </p:attrNameLst>
                                      </p:cBhvr>
                                      <p:to>
                                        <p:strVal val="visible"/>
                                      </p:to>
                                    </p:set>
                                    <p:animEffect transition="in" filter="wipe(down)">
                                      <p:cBhvr>
                                        <p:cTn id="47" dur="5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bldLvl="4" autoUpdateAnimBg="0"/>
      <p:bldP spid="83972" grpId="0" animBg="1"/>
      <p:bldP spid="83973" grpId="0"/>
      <p:bldP spid="83974" grpId="0" animBg="1"/>
      <p:bldP spid="83975" grpId="0"/>
      <p:bldP spid="83976" grpId="0" animBg="1"/>
      <p:bldP spid="83977" grpId="0"/>
      <p:bldP spid="83982" grpId="0" animBg="1"/>
      <p:bldP spid="839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23850" y="1196975"/>
            <a:ext cx="80010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Cash flow refers to cash that flows into and out of a business over a period of time</a:t>
            </a:r>
            <a:br>
              <a:rPr lang="en-GB">
                <a:latin typeface="Arial" charset="0"/>
              </a:rPr>
            </a:b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Cash is the most liquid asset, so it is </a:t>
            </a:r>
            <a:r>
              <a:rPr lang="en-GB">
                <a:solidFill>
                  <a:srgbClr val="FF0000"/>
                </a:solidFill>
                <a:latin typeface="Arial" charset="0"/>
              </a:rPr>
              <a:t>VITAL</a:t>
            </a:r>
            <a:r>
              <a:rPr lang="en-GB">
                <a:latin typeface="Arial" charset="0"/>
              </a:rPr>
              <a:t> that there is enough of it</a:t>
            </a:r>
          </a:p>
        </p:txBody>
      </p:sp>
      <p:pic>
        <p:nvPicPr>
          <p:cNvPr id="87043" name="Picture 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375" y="3162300"/>
            <a:ext cx="1473200" cy="1485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7044" name="Text Box 4"/>
          <p:cNvSpPr txBox="1">
            <a:spLocks noChangeArrowheads="1"/>
          </p:cNvSpPr>
          <p:nvPr/>
        </p:nvSpPr>
        <p:spPr bwMode="auto">
          <a:xfrm>
            <a:off x="4044950" y="4313238"/>
            <a:ext cx="1174750" cy="342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eaLnBrk="1" hangingPunct="1"/>
            <a:r>
              <a:rPr lang="en-GB" sz="1600" b="1" noProof="1">
                <a:solidFill>
                  <a:schemeClr val="accent2"/>
                </a:solidFill>
                <a:latin typeface="Verdana" pitchFamily="34" charset="0"/>
              </a:rPr>
              <a:t>Business</a:t>
            </a:r>
            <a:endParaRPr lang="en-US" sz="1800" b="1">
              <a:solidFill>
                <a:schemeClr val="accent2"/>
              </a:solidFill>
              <a:latin typeface="Verdana" pitchFamily="34" charset="0"/>
            </a:endParaRPr>
          </a:p>
        </p:txBody>
      </p:sp>
      <p:sp>
        <p:nvSpPr>
          <p:cNvPr id="87045" name="AutoShape 5"/>
          <p:cNvSpPr>
            <a:spLocks noChangeArrowheads="1"/>
          </p:cNvSpPr>
          <p:nvPr/>
        </p:nvSpPr>
        <p:spPr bwMode="auto">
          <a:xfrm rot="-16200000">
            <a:off x="3008313" y="3251200"/>
            <a:ext cx="571500" cy="1257300"/>
          </a:xfrm>
          <a:prstGeom prst="upArrow">
            <a:avLst>
              <a:gd name="adj1" fmla="val 50000"/>
              <a:gd name="adj2" fmla="val 110000"/>
            </a:avLst>
          </a:prstGeom>
          <a:solidFill>
            <a:schemeClr val="accent2"/>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87046" name="Text Box 6"/>
          <p:cNvSpPr txBox="1">
            <a:spLocks noChangeArrowheads="1"/>
          </p:cNvSpPr>
          <p:nvPr/>
        </p:nvSpPr>
        <p:spPr bwMode="auto">
          <a:xfrm>
            <a:off x="323850" y="3162300"/>
            <a:ext cx="2219325" cy="1368425"/>
          </a:xfrm>
          <a:prstGeom prst="rect">
            <a:avLst/>
          </a:prstGeom>
          <a:solidFill>
            <a:srgbClr val="FFFF99"/>
          </a:solidFill>
          <a:ln w="12700" algn="in">
            <a:solidFill>
              <a:schemeClr val="hlink"/>
            </a:solidFill>
            <a:miter lim="800000"/>
            <a:headEnd/>
            <a:tailEnd/>
          </a:ln>
          <a:effectLst>
            <a:outerShdw dist="71842" dir="2700000" algn="ctr" rotWithShape="0">
              <a:schemeClr val="hlink"/>
            </a:outerShdw>
          </a:effectLst>
        </p:spPr>
        <p:txBody>
          <a:bodyPr lIns="36195" tIns="36195" rIns="36195" bIns="36195" anchor="ctr" anchorCtr="1"/>
          <a:lstStyle/>
          <a:p>
            <a:pPr algn="ctr" eaLnBrk="1" hangingPunct="1"/>
            <a:r>
              <a:rPr lang="en-GB" sz="2000" b="1" noProof="1">
                <a:solidFill>
                  <a:schemeClr val="accent2"/>
                </a:solidFill>
                <a:latin typeface="Arial" charset="0"/>
              </a:rPr>
              <a:t>Inflows</a:t>
            </a:r>
            <a:r>
              <a:rPr lang="en-GB" sz="2000" noProof="1">
                <a:solidFill>
                  <a:srgbClr val="000000"/>
                </a:solidFill>
                <a:latin typeface="Arial" charset="0"/>
              </a:rPr>
              <a:t> </a:t>
            </a:r>
            <a:r>
              <a:rPr lang="en-GB" sz="2000">
                <a:solidFill>
                  <a:srgbClr val="000000"/>
                </a:solidFill>
                <a:latin typeface="Arial" charset="0"/>
              </a:rPr>
              <a:t>refer to</a:t>
            </a:r>
            <a:r>
              <a:rPr lang="en-GB" sz="2000" noProof="1">
                <a:solidFill>
                  <a:srgbClr val="000000"/>
                </a:solidFill>
                <a:latin typeface="Arial" charset="0"/>
              </a:rPr>
              <a:t> money received </a:t>
            </a:r>
            <a:r>
              <a:rPr lang="en-GB" sz="2000">
                <a:solidFill>
                  <a:srgbClr val="000000"/>
                </a:solidFill>
                <a:latin typeface="Arial" charset="0"/>
              </a:rPr>
              <a:t>by the business</a:t>
            </a:r>
            <a:endParaRPr lang="en-US" sz="2000">
              <a:latin typeface="Arial" charset="0"/>
            </a:endParaRPr>
          </a:p>
        </p:txBody>
      </p:sp>
      <p:sp>
        <p:nvSpPr>
          <p:cNvPr id="87047" name="AutoShape 7"/>
          <p:cNvSpPr>
            <a:spLocks noChangeArrowheads="1"/>
          </p:cNvSpPr>
          <p:nvPr/>
        </p:nvSpPr>
        <p:spPr bwMode="auto">
          <a:xfrm rot="-16200000">
            <a:off x="5808663" y="3251200"/>
            <a:ext cx="571500" cy="1257300"/>
          </a:xfrm>
          <a:prstGeom prst="upArrow">
            <a:avLst>
              <a:gd name="adj1" fmla="val 50000"/>
              <a:gd name="adj2" fmla="val 110000"/>
            </a:avLst>
          </a:prstGeom>
          <a:solidFill>
            <a:schemeClr val="accent2"/>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87048" name="Text Box 8"/>
          <p:cNvSpPr txBox="1">
            <a:spLocks noChangeArrowheads="1"/>
          </p:cNvSpPr>
          <p:nvPr/>
        </p:nvSpPr>
        <p:spPr bwMode="auto">
          <a:xfrm>
            <a:off x="6762750" y="3162300"/>
            <a:ext cx="2220913" cy="1366838"/>
          </a:xfrm>
          <a:prstGeom prst="rect">
            <a:avLst/>
          </a:prstGeom>
          <a:solidFill>
            <a:srgbClr val="FFFF99"/>
          </a:solidFill>
          <a:ln w="12700" algn="in">
            <a:solidFill>
              <a:schemeClr val="hlink"/>
            </a:solidFill>
            <a:miter lim="800000"/>
            <a:headEnd/>
            <a:tailEnd/>
          </a:ln>
          <a:effectLst>
            <a:outerShdw dist="71842" dir="2700000" algn="ctr" rotWithShape="0">
              <a:schemeClr val="hlink"/>
            </a:outerShdw>
          </a:effectLst>
        </p:spPr>
        <p:txBody>
          <a:bodyPr lIns="36195" tIns="36195" rIns="36195" bIns="36195" anchor="ctr" anchorCtr="1"/>
          <a:lstStyle/>
          <a:p>
            <a:pPr algn="ctr" eaLnBrk="1" hangingPunct="1"/>
            <a:r>
              <a:rPr lang="en-GB" sz="2000" b="1" noProof="1">
                <a:solidFill>
                  <a:schemeClr val="accent2"/>
                </a:solidFill>
                <a:latin typeface="Arial" charset="0"/>
              </a:rPr>
              <a:t>Outflows</a:t>
            </a:r>
            <a:r>
              <a:rPr lang="en-GB" sz="2000" noProof="1">
                <a:solidFill>
                  <a:srgbClr val="000000"/>
                </a:solidFill>
                <a:latin typeface="Arial" charset="0"/>
              </a:rPr>
              <a:t> </a:t>
            </a:r>
            <a:r>
              <a:rPr lang="en-GB" sz="2000">
                <a:solidFill>
                  <a:srgbClr val="000000"/>
                </a:solidFill>
                <a:latin typeface="Arial" charset="0"/>
              </a:rPr>
              <a:t>refer to </a:t>
            </a:r>
            <a:r>
              <a:rPr lang="en-GB" sz="2000" noProof="1">
                <a:solidFill>
                  <a:srgbClr val="000000"/>
                </a:solidFill>
                <a:latin typeface="Arial" charset="0"/>
              </a:rPr>
              <a:t> money paid </a:t>
            </a:r>
            <a:r>
              <a:rPr lang="en-GB" sz="2000">
                <a:solidFill>
                  <a:srgbClr val="000000"/>
                </a:solidFill>
                <a:latin typeface="Arial" charset="0"/>
              </a:rPr>
              <a:t>out by the business</a:t>
            </a:r>
            <a:endParaRPr lang="en-US" sz="2000">
              <a:latin typeface="Arial" charset="0"/>
            </a:endParaRPr>
          </a:p>
        </p:txBody>
      </p:sp>
      <p:sp>
        <p:nvSpPr>
          <p:cNvPr id="87049" name="AutoShape 9"/>
          <p:cNvSpPr>
            <a:spLocks noChangeArrowheads="1"/>
          </p:cNvSpPr>
          <p:nvPr/>
        </p:nvSpPr>
        <p:spPr bwMode="auto">
          <a:xfrm>
            <a:off x="341313" y="4652963"/>
            <a:ext cx="2211387" cy="1944687"/>
          </a:xfrm>
          <a:prstGeom prst="foldedCorner">
            <a:avLst>
              <a:gd name="adj" fmla="val 29287"/>
            </a:avLst>
          </a:prstGeom>
          <a:solidFill>
            <a:schemeClr val="hlink"/>
          </a:solidFill>
          <a:ln w="9525">
            <a:solidFill>
              <a:schemeClr val="accent2"/>
            </a:solidFill>
            <a:round/>
            <a:headEnd/>
            <a:tailEnd/>
          </a:ln>
          <a:effectLst>
            <a:outerShdw dist="107763" dir="2700000" algn="ctr" rotWithShape="0">
              <a:schemeClr val="hlink">
                <a:alpha val="50000"/>
              </a:schemeClr>
            </a:outerShdw>
          </a:effectLst>
        </p:spPr>
        <p:txBody>
          <a:bodyPr wrap="none" anchor="ctr"/>
          <a:lstStyle/>
          <a:p>
            <a:endParaRPr lang="en-GB"/>
          </a:p>
        </p:txBody>
      </p:sp>
      <p:sp>
        <p:nvSpPr>
          <p:cNvPr id="87050" name="Rectangle 10"/>
          <p:cNvSpPr>
            <a:spLocks noChangeArrowheads="1"/>
          </p:cNvSpPr>
          <p:nvPr/>
        </p:nvSpPr>
        <p:spPr bwMode="auto">
          <a:xfrm>
            <a:off x="323850" y="4724400"/>
            <a:ext cx="23050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5113" indent="-265113" algn="ctr" eaLnBrk="1" hangingPunct="1">
              <a:spcBef>
                <a:spcPct val="20000"/>
              </a:spcBef>
            </a:pPr>
            <a:r>
              <a:rPr lang="en-GB" sz="1800" b="1" u="sng">
                <a:solidFill>
                  <a:srgbClr val="FF0000"/>
                </a:solidFill>
                <a:latin typeface="Arial" charset="0"/>
              </a:rPr>
              <a:t>Examples Include:</a:t>
            </a:r>
          </a:p>
          <a:p>
            <a:pPr marL="265113" indent="-265113" eaLnBrk="1" hangingPunct="1">
              <a:spcBef>
                <a:spcPct val="20000"/>
              </a:spcBef>
              <a:buFontTx/>
              <a:buBlip>
                <a:blip r:embed="rId4"/>
              </a:buBlip>
            </a:pPr>
            <a:r>
              <a:rPr lang="en-GB" sz="1800" b="1">
                <a:solidFill>
                  <a:schemeClr val="accent2"/>
                </a:solidFill>
                <a:latin typeface="Arial" charset="0"/>
              </a:rPr>
              <a:t>Sales Revenue</a:t>
            </a:r>
          </a:p>
          <a:p>
            <a:pPr marL="265113" indent="-265113" eaLnBrk="1" hangingPunct="1">
              <a:spcBef>
                <a:spcPct val="20000"/>
              </a:spcBef>
              <a:buFontTx/>
              <a:buBlip>
                <a:blip r:embed="rId4"/>
              </a:buBlip>
            </a:pPr>
            <a:r>
              <a:rPr lang="en-GB" sz="1800" b="1">
                <a:solidFill>
                  <a:schemeClr val="accent2"/>
                </a:solidFill>
                <a:latin typeface="Arial" charset="0"/>
              </a:rPr>
              <a:t>Capital</a:t>
            </a:r>
          </a:p>
          <a:p>
            <a:pPr marL="265113" indent="-265113" eaLnBrk="1" hangingPunct="1">
              <a:spcBef>
                <a:spcPct val="20000"/>
              </a:spcBef>
              <a:buFontTx/>
              <a:buBlip>
                <a:blip r:embed="rId4"/>
              </a:buBlip>
            </a:pPr>
            <a:r>
              <a:rPr lang="en-GB" sz="1800" b="1">
                <a:solidFill>
                  <a:schemeClr val="accent2"/>
                </a:solidFill>
                <a:latin typeface="Arial" charset="0"/>
              </a:rPr>
              <a:t>Loans</a:t>
            </a:r>
          </a:p>
          <a:p>
            <a:pPr marL="265113" indent="-265113" eaLnBrk="1" hangingPunct="1">
              <a:spcBef>
                <a:spcPct val="20000"/>
              </a:spcBef>
              <a:buFontTx/>
              <a:buBlip>
                <a:blip r:embed="rId4"/>
              </a:buBlip>
            </a:pPr>
            <a:r>
              <a:rPr lang="en-GB" sz="1800" b="1">
                <a:solidFill>
                  <a:schemeClr val="accent2"/>
                </a:solidFill>
                <a:latin typeface="Arial" charset="0"/>
              </a:rPr>
              <a:t>Grants</a:t>
            </a:r>
          </a:p>
        </p:txBody>
      </p:sp>
      <p:sp>
        <p:nvSpPr>
          <p:cNvPr id="87051" name="AutoShape 11"/>
          <p:cNvSpPr>
            <a:spLocks noChangeArrowheads="1"/>
          </p:cNvSpPr>
          <p:nvPr/>
        </p:nvSpPr>
        <p:spPr bwMode="auto">
          <a:xfrm>
            <a:off x="6759575" y="4651375"/>
            <a:ext cx="2211388" cy="1944688"/>
          </a:xfrm>
          <a:prstGeom prst="foldedCorner">
            <a:avLst>
              <a:gd name="adj" fmla="val 29287"/>
            </a:avLst>
          </a:prstGeom>
          <a:solidFill>
            <a:schemeClr val="hlink"/>
          </a:solidFill>
          <a:ln w="9525">
            <a:solidFill>
              <a:schemeClr val="accent2"/>
            </a:solidFill>
            <a:round/>
            <a:headEnd/>
            <a:tailEnd/>
          </a:ln>
          <a:effectLst>
            <a:outerShdw dist="107763" dir="2700000" algn="ctr" rotWithShape="0">
              <a:schemeClr val="hlink">
                <a:alpha val="50000"/>
              </a:schemeClr>
            </a:outerShdw>
          </a:effectLst>
        </p:spPr>
        <p:txBody>
          <a:bodyPr wrap="none" anchor="ctr"/>
          <a:lstStyle/>
          <a:p>
            <a:endParaRPr lang="en-GB"/>
          </a:p>
        </p:txBody>
      </p:sp>
      <p:sp>
        <p:nvSpPr>
          <p:cNvPr id="87052" name="Rectangle 12"/>
          <p:cNvSpPr>
            <a:spLocks noChangeArrowheads="1"/>
          </p:cNvSpPr>
          <p:nvPr/>
        </p:nvSpPr>
        <p:spPr bwMode="auto">
          <a:xfrm>
            <a:off x="6732588" y="4727575"/>
            <a:ext cx="22606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5113" indent="-265113" algn="ctr" eaLnBrk="1" hangingPunct="1">
              <a:spcBef>
                <a:spcPct val="20000"/>
              </a:spcBef>
            </a:pPr>
            <a:r>
              <a:rPr lang="en-GB" sz="1800" b="1" u="sng">
                <a:solidFill>
                  <a:srgbClr val="FF0000"/>
                </a:solidFill>
                <a:latin typeface="Arial" charset="0"/>
              </a:rPr>
              <a:t>Examples Include:</a:t>
            </a:r>
          </a:p>
          <a:p>
            <a:pPr marL="265113" indent="-265113" eaLnBrk="1" hangingPunct="1">
              <a:spcBef>
                <a:spcPct val="20000"/>
              </a:spcBef>
              <a:buFontTx/>
              <a:buBlip>
                <a:blip r:embed="rId4"/>
              </a:buBlip>
            </a:pPr>
            <a:r>
              <a:rPr lang="en-GB" sz="1800" b="1">
                <a:solidFill>
                  <a:schemeClr val="accent2"/>
                </a:solidFill>
                <a:latin typeface="Arial" charset="0"/>
              </a:rPr>
              <a:t>Purchases</a:t>
            </a:r>
          </a:p>
          <a:p>
            <a:pPr marL="265113" indent="-265113" eaLnBrk="1" hangingPunct="1">
              <a:spcBef>
                <a:spcPct val="20000"/>
              </a:spcBef>
              <a:buFontTx/>
              <a:buBlip>
                <a:blip r:embed="rId4"/>
              </a:buBlip>
            </a:pPr>
            <a:r>
              <a:rPr lang="en-GB" sz="1800" b="1">
                <a:solidFill>
                  <a:schemeClr val="accent2"/>
                </a:solidFill>
                <a:latin typeface="Arial" charset="0"/>
              </a:rPr>
              <a:t>Rent &amp; rates</a:t>
            </a:r>
          </a:p>
          <a:p>
            <a:pPr marL="265113" indent="-265113" eaLnBrk="1" hangingPunct="1">
              <a:spcBef>
                <a:spcPct val="20000"/>
              </a:spcBef>
              <a:buFontTx/>
              <a:buBlip>
                <a:blip r:embed="rId4"/>
              </a:buBlip>
            </a:pPr>
            <a:r>
              <a:rPr lang="en-GB" sz="1800" b="1">
                <a:solidFill>
                  <a:schemeClr val="accent2"/>
                </a:solidFill>
                <a:latin typeface="Arial" charset="0"/>
              </a:rPr>
              <a:t>Wages &amp; salaries</a:t>
            </a:r>
          </a:p>
        </p:txBody>
      </p:sp>
      <p:sp>
        <p:nvSpPr>
          <p:cNvPr id="87053" name="Rectangle 13"/>
          <p:cNvSpPr>
            <a:spLocks noGrp="1" noChangeArrowheads="1"/>
          </p:cNvSpPr>
          <p:nvPr>
            <p:ph type="title" idx="4294967295"/>
          </p:nvPr>
        </p:nvSpPr>
        <p:spPr/>
        <p:txBody>
          <a:bodyPr/>
          <a:lstStyle/>
          <a:p>
            <a:r>
              <a:rPr lang="en-GB"/>
              <a:t>What Is Cash Flow?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7046"/>
                                        </p:tgtEl>
                                        <p:attrNameLst>
                                          <p:attrName>style.visibility</p:attrName>
                                        </p:attrNameLst>
                                      </p:cBhvr>
                                      <p:to>
                                        <p:strVal val="visible"/>
                                      </p:to>
                                    </p:set>
                                    <p:animEffect transition="in" filter="wipe(left)">
                                      <p:cBhvr>
                                        <p:cTn id="15" dur="500"/>
                                        <p:tgtEl>
                                          <p:spTgt spid="87046"/>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7045"/>
                                        </p:tgtEl>
                                        <p:attrNameLst>
                                          <p:attrName>style.visibility</p:attrName>
                                        </p:attrNameLst>
                                      </p:cBhvr>
                                      <p:to>
                                        <p:strVal val="visible"/>
                                      </p:to>
                                    </p:set>
                                    <p:animEffect transition="in" filter="wipe(left)">
                                      <p:cBhvr>
                                        <p:cTn id="19" dur="500"/>
                                        <p:tgtEl>
                                          <p:spTgt spid="87045"/>
                                        </p:tgtEl>
                                      </p:cBhvr>
                                    </p:animEffect>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87043"/>
                                        </p:tgtEl>
                                        <p:attrNameLst>
                                          <p:attrName>style.visibility</p:attrName>
                                        </p:attrNameLst>
                                      </p:cBhvr>
                                      <p:to>
                                        <p:strVal val="visible"/>
                                      </p:to>
                                    </p:set>
                                    <p:animEffect transition="in" filter="wipe(left)">
                                      <p:cBhvr>
                                        <p:cTn id="23" dur="500"/>
                                        <p:tgtEl>
                                          <p:spTgt spid="8704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7044"/>
                                        </p:tgtEl>
                                        <p:attrNameLst>
                                          <p:attrName>style.visibility</p:attrName>
                                        </p:attrNameLst>
                                      </p:cBhvr>
                                      <p:to>
                                        <p:strVal val="visible"/>
                                      </p:to>
                                    </p:set>
                                    <p:animEffect transition="in" filter="wipe(left)">
                                      <p:cBhvr>
                                        <p:cTn id="26" dur="500"/>
                                        <p:tgtEl>
                                          <p:spTgt spid="8704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7050"/>
                                        </p:tgtEl>
                                        <p:attrNameLst>
                                          <p:attrName>style.visibility</p:attrName>
                                        </p:attrNameLst>
                                      </p:cBhvr>
                                      <p:to>
                                        <p:strVal val="visible"/>
                                      </p:to>
                                    </p:set>
                                    <p:animEffect transition="in" filter="wipe(up)">
                                      <p:cBhvr>
                                        <p:cTn id="31" dur="500"/>
                                        <p:tgtEl>
                                          <p:spTgt spid="8705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7049"/>
                                        </p:tgtEl>
                                        <p:attrNameLst>
                                          <p:attrName>style.visibility</p:attrName>
                                        </p:attrNameLst>
                                      </p:cBhvr>
                                      <p:to>
                                        <p:strVal val="visible"/>
                                      </p:to>
                                    </p:set>
                                    <p:animEffect transition="in" filter="wipe(up)">
                                      <p:cBhvr>
                                        <p:cTn id="34" dur="500"/>
                                        <p:tgtEl>
                                          <p:spTgt spid="870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7047"/>
                                        </p:tgtEl>
                                        <p:attrNameLst>
                                          <p:attrName>style.visibility</p:attrName>
                                        </p:attrNameLst>
                                      </p:cBhvr>
                                      <p:to>
                                        <p:strVal val="visible"/>
                                      </p:to>
                                    </p:set>
                                    <p:animEffect transition="in" filter="wipe(left)">
                                      <p:cBhvr>
                                        <p:cTn id="39" dur="500"/>
                                        <p:tgtEl>
                                          <p:spTgt spid="87047"/>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7048"/>
                                        </p:tgtEl>
                                        <p:attrNameLst>
                                          <p:attrName>style.visibility</p:attrName>
                                        </p:attrNameLst>
                                      </p:cBhvr>
                                      <p:to>
                                        <p:strVal val="visible"/>
                                      </p:to>
                                    </p:set>
                                    <p:animEffect transition="in" filter="wipe(left)">
                                      <p:cBhvr>
                                        <p:cTn id="43" dur="500"/>
                                        <p:tgtEl>
                                          <p:spTgt spid="870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87051"/>
                                        </p:tgtEl>
                                        <p:attrNameLst>
                                          <p:attrName>style.visibility</p:attrName>
                                        </p:attrNameLst>
                                      </p:cBhvr>
                                      <p:to>
                                        <p:strVal val="visible"/>
                                      </p:to>
                                    </p:set>
                                    <p:animEffect transition="in" filter="wipe(up)">
                                      <p:cBhvr>
                                        <p:cTn id="48" dur="500"/>
                                        <p:tgtEl>
                                          <p:spTgt spid="87051"/>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87052"/>
                                        </p:tgtEl>
                                        <p:attrNameLst>
                                          <p:attrName>style.visibility</p:attrName>
                                        </p:attrNameLst>
                                      </p:cBhvr>
                                      <p:to>
                                        <p:strVal val="visible"/>
                                      </p:to>
                                    </p:set>
                                    <p:animEffect transition="in" filter="wipe(up)">
                                      <p:cBhvr>
                                        <p:cTn id="51" dur="5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bldLvl="4" autoUpdateAnimBg="0"/>
      <p:bldP spid="87044" grpId="0"/>
      <p:bldP spid="87045" grpId="0" animBg="1"/>
      <p:bldP spid="87046" grpId="0" animBg="1"/>
      <p:bldP spid="87047" grpId="0" animBg="1"/>
      <p:bldP spid="87048" grpId="0" animBg="1"/>
      <p:bldP spid="87049" grpId="0" animBg="1"/>
      <p:bldP spid="87050" grpId="0"/>
      <p:bldP spid="87051" grpId="0" animBg="1"/>
      <p:bldP spid="870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ticky_blank_hg_clr_st"/>
          <p:cNvPicPr>
            <a:picLocks noChangeAspect="1" noChangeArrowheads="1"/>
          </p:cNvPicPr>
          <p:nvPr/>
        </p:nvPicPr>
        <p:blipFill>
          <a:blip r:embed="rId2">
            <a:extLst>
              <a:ext uri="{28A0092B-C50C-407E-A947-70E740481C1C}">
                <a14:useLocalDpi xmlns:a14="http://schemas.microsoft.com/office/drawing/2010/main" val="0"/>
              </a:ext>
            </a:extLst>
          </a:blip>
          <a:srcRect r="16574" b="10687"/>
          <a:stretch>
            <a:fillRect/>
          </a:stretch>
        </p:blipFill>
        <p:spPr bwMode="auto">
          <a:xfrm rot="-291984">
            <a:off x="-241300" y="2309813"/>
            <a:ext cx="5033963" cy="4271962"/>
          </a:xfrm>
          <a:prstGeom prst="rect">
            <a:avLst/>
          </a:prstGeom>
          <a:noFill/>
          <a:extLst>
            <a:ext uri="{909E8E84-426E-40DD-AFC4-6F175D3DCCD1}">
              <a14:hiddenFill xmlns:a14="http://schemas.microsoft.com/office/drawing/2010/main">
                <a:solidFill>
                  <a:srgbClr val="FFFFFF"/>
                </a:solidFill>
              </a14:hiddenFill>
            </a:ext>
          </a:extLst>
        </p:spPr>
      </p:pic>
      <p:pic>
        <p:nvPicPr>
          <p:cNvPr id="90115" name="Picture 3" descr="sticky_blank_hg_clr_st"/>
          <p:cNvPicPr>
            <a:picLocks noChangeAspect="1" noChangeArrowheads="1"/>
          </p:cNvPicPr>
          <p:nvPr/>
        </p:nvPicPr>
        <p:blipFill>
          <a:blip r:embed="rId2">
            <a:extLst>
              <a:ext uri="{28A0092B-C50C-407E-A947-70E740481C1C}">
                <a14:useLocalDpi xmlns:a14="http://schemas.microsoft.com/office/drawing/2010/main" val="0"/>
              </a:ext>
            </a:extLst>
          </a:blip>
          <a:srcRect r="16574" b="10687"/>
          <a:stretch>
            <a:fillRect/>
          </a:stretch>
        </p:blipFill>
        <p:spPr bwMode="auto">
          <a:xfrm rot="665573">
            <a:off x="4572000" y="2168525"/>
            <a:ext cx="5033963" cy="4106863"/>
          </a:xfrm>
          <a:prstGeom prst="rect">
            <a:avLst/>
          </a:prstGeom>
          <a:noFill/>
          <a:extLst>
            <a:ext uri="{909E8E84-426E-40DD-AFC4-6F175D3DCCD1}">
              <a14:hiddenFill xmlns:a14="http://schemas.microsoft.com/office/drawing/2010/main">
                <a:solidFill>
                  <a:srgbClr val="FFFFFF"/>
                </a:solidFill>
              </a14:hiddenFill>
            </a:ext>
          </a:extLst>
        </p:spPr>
      </p:pic>
      <p:sp>
        <p:nvSpPr>
          <p:cNvPr id="90116" name="Rectangle 4"/>
          <p:cNvSpPr>
            <a:spLocks noChangeArrowheads="1"/>
          </p:cNvSpPr>
          <p:nvPr/>
        </p:nvSpPr>
        <p:spPr bwMode="auto">
          <a:xfrm>
            <a:off x="250825" y="1123950"/>
            <a:ext cx="8001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3"/>
              </a:buBlip>
            </a:pPr>
            <a:r>
              <a:rPr lang="en-GB">
                <a:latin typeface="Arial" charset="0"/>
              </a:rPr>
              <a:t>Trying to forecast when money is going to be received or spent is not always easy</a:t>
            </a:r>
          </a:p>
          <a:p>
            <a:pPr marL="742950" lvl="1" indent="-285750" eaLnBrk="1" hangingPunct="1">
              <a:lnSpc>
                <a:spcPct val="90000"/>
              </a:lnSpc>
              <a:spcBef>
                <a:spcPct val="20000"/>
              </a:spcBef>
              <a:buFont typeface="Wingdings 3" pitchFamily="18" charset="2"/>
              <a:buBlip>
                <a:blip r:embed="rId4"/>
              </a:buBlip>
            </a:pPr>
            <a:r>
              <a:rPr lang="en-GB" sz="2000">
                <a:latin typeface="Arial" charset="0"/>
              </a:rPr>
              <a:t>Since inflows and outflows can be either </a:t>
            </a:r>
            <a:r>
              <a:rPr lang="en-GB" sz="2000">
                <a:solidFill>
                  <a:schemeClr val="accent2"/>
                </a:solidFill>
                <a:latin typeface="Arial" charset="0"/>
              </a:rPr>
              <a:t>regular</a:t>
            </a:r>
            <a:r>
              <a:rPr lang="en-GB" sz="2000">
                <a:latin typeface="Arial" charset="0"/>
              </a:rPr>
              <a:t> or </a:t>
            </a:r>
            <a:r>
              <a:rPr lang="en-GB" sz="2000">
                <a:solidFill>
                  <a:schemeClr val="accent2"/>
                </a:solidFill>
                <a:latin typeface="Arial" charset="0"/>
              </a:rPr>
              <a:t>irregular</a:t>
            </a:r>
            <a:endParaRPr lang="en-GB" sz="2000">
              <a:latin typeface="Arial" charset="0"/>
            </a:endParaRPr>
          </a:p>
        </p:txBody>
      </p:sp>
      <p:sp>
        <p:nvSpPr>
          <p:cNvPr id="90117" name="Rectangle 5"/>
          <p:cNvSpPr>
            <a:spLocks noGrp="1" noChangeArrowheads="1"/>
          </p:cNvSpPr>
          <p:nvPr>
            <p:ph type="title" idx="4294967295"/>
          </p:nvPr>
        </p:nvSpPr>
        <p:spPr/>
        <p:txBody>
          <a:bodyPr/>
          <a:lstStyle/>
          <a:p>
            <a:r>
              <a:rPr lang="en-GB"/>
              <a:t>Forecasting Inflows &amp; Outflows</a:t>
            </a:r>
            <a:endParaRPr lang="en-US"/>
          </a:p>
        </p:txBody>
      </p:sp>
      <p:pic>
        <p:nvPicPr>
          <p:cNvPr id="90118" name="Picture 6" descr="pinblue_md_clr_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338" y="2386013"/>
            <a:ext cx="639762" cy="688975"/>
          </a:xfrm>
          <a:prstGeom prst="rect">
            <a:avLst/>
          </a:prstGeom>
          <a:noFill/>
          <a:extLst>
            <a:ext uri="{909E8E84-426E-40DD-AFC4-6F175D3DCCD1}">
              <a14:hiddenFill xmlns:a14="http://schemas.microsoft.com/office/drawing/2010/main">
                <a:solidFill>
                  <a:srgbClr val="FFFFFF"/>
                </a:solidFill>
              </a14:hiddenFill>
            </a:ext>
          </a:extLst>
        </p:spPr>
      </p:pic>
      <p:sp>
        <p:nvSpPr>
          <p:cNvPr id="90119" name="Text Box 7"/>
          <p:cNvSpPr txBox="1">
            <a:spLocks noChangeArrowheads="1"/>
          </p:cNvSpPr>
          <p:nvPr/>
        </p:nvSpPr>
        <p:spPr bwMode="auto">
          <a:xfrm rot="21000000">
            <a:off x="193675" y="2852738"/>
            <a:ext cx="3065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u="sng">
                <a:solidFill>
                  <a:srgbClr val="FF0000"/>
                </a:solidFill>
                <a:latin typeface="Comic Sans MS" pitchFamily="66" charset="0"/>
              </a:rPr>
              <a:t>Inflows</a:t>
            </a:r>
            <a:endParaRPr lang="en-US" b="1" u="sng">
              <a:solidFill>
                <a:srgbClr val="FF0000"/>
              </a:solidFill>
              <a:latin typeface="Comic Sans MS" pitchFamily="66" charset="0"/>
            </a:endParaRPr>
          </a:p>
        </p:txBody>
      </p:sp>
      <p:sp>
        <p:nvSpPr>
          <p:cNvPr id="90120" name="Text Box 8"/>
          <p:cNvSpPr txBox="1">
            <a:spLocks noChangeArrowheads="1"/>
          </p:cNvSpPr>
          <p:nvPr/>
        </p:nvSpPr>
        <p:spPr bwMode="auto">
          <a:xfrm rot="21000000">
            <a:off x="84138" y="3154363"/>
            <a:ext cx="422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chemeClr val="accent2"/>
                </a:solidFill>
                <a:latin typeface="Comic Sans MS" pitchFamily="66" charset="0"/>
              </a:rPr>
              <a:t>Regular inflows </a:t>
            </a:r>
            <a:r>
              <a:rPr lang="en-GB" sz="1800">
                <a:solidFill>
                  <a:srgbClr val="000000"/>
                </a:solidFill>
                <a:latin typeface="Comic Sans MS" pitchFamily="66" charset="0"/>
              </a:rPr>
              <a:t>make it easier to </a:t>
            </a:r>
            <a:br>
              <a:rPr lang="en-GB" sz="1800">
                <a:solidFill>
                  <a:srgbClr val="000000"/>
                </a:solidFill>
                <a:latin typeface="Comic Sans MS" pitchFamily="66" charset="0"/>
              </a:rPr>
            </a:br>
            <a:r>
              <a:rPr lang="en-GB" sz="1800">
                <a:solidFill>
                  <a:srgbClr val="000000"/>
                </a:solidFill>
                <a:latin typeface="Comic Sans MS" pitchFamily="66" charset="0"/>
              </a:rPr>
              <a:t>plan since the business is expecting</a:t>
            </a:r>
            <a:endParaRPr lang="en-US" sz="1800">
              <a:solidFill>
                <a:schemeClr val="accent2"/>
              </a:solidFill>
              <a:latin typeface="Comic Sans MS" pitchFamily="66" charset="0"/>
            </a:endParaRPr>
          </a:p>
        </p:txBody>
      </p:sp>
      <p:sp>
        <p:nvSpPr>
          <p:cNvPr id="90121" name="Text Box 9"/>
          <p:cNvSpPr txBox="1">
            <a:spLocks noChangeArrowheads="1"/>
          </p:cNvSpPr>
          <p:nvPr/>
        </p:nvSpPr>
        <p:spPr bwMode="auto">
          <a:xfrm rot="21000000">
            <a:off x="133350" y="3724275"/>
            <a:ext cx="422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rgbClr val="000000"/>
                </a:solidFill>
                <a:latin typeface="Comic Sans MS" pitchFamily="66" charset="0"/>
              </a:rPr>
              <a:t>the money.  Often business will give discounts to customers who</a:t>
            </a:r>
            <a:endParaRPr lang="en-US" sz="1800">
              <a:solidFill>
                <a:schemeClr val="accent2"/>
              </a:solidFill>
              <a:latin typeface="Comic Sans MS" pitchFamily="66" charset="0"/>
            </a:endParaRPr>
          </a:p>
        </p:txBody>
      </p:sp>
      <p:sp>
        <p:nvSpPr>
          <p:cNvPr id="90122" name="Text Box 10"/>
          <p:cNvSpPr txBox="1">
            <a:spLocks noChangeArrowheads="1"/>
          </p:cNvSpPr>
          <p:nvPr/>
        </p:nvSpPr>
        <p:spPr bwMode="auto">
          <a:xfrm rot="21000000">
            <a:off x="169863" y="4268788"/>
            <a:ext cx="422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rgbClr val="000000"/>
                </a:solidFill>
                <a:latin typeface="Comic Sans MS" pitchFamily="66" charset="0"/>
              </a:rPr>
              <a:t>pay regularly, e.g. magazine </a:t>
            </a:r>
            <a:br>
              <a:rPr lang="en-GB" sz="1800">
                <a:solidFill>
                  <a:srgbClr val="000000"/>
                </a:solidFill>
                <a:latin typeface="Comic Sans MS" pitchFamily="66" charset="0"/>
              </a:rPr>
            </a:br>
            <a:r>
              <a:rPr lang="en-GB" sz="1800">
                <a:solidFill>
                  <a:srgbClr val="000000"/>
                </a:solidFill>
                <a:latin typeface="Comic Sans MS" pitchFamily="66" charset="0"/>
              </a:rPr>
              <a:t>subscriptions.</a:t>
            </a:r>
            <a:endParaRPr lang="en-US" sz="1800">
              <a:solidFill>
                <a:schemeClr val="accent2"/>
              </a:solidFill>
              <a:latin typeface="Comic Sans MS" pitchFamily="66" charset="0"/>
            </a:endParaRPr>
          </a:p>
        </p:txBody>
      </p:sp>
      <p:sp>
        <p:nvSpPr>
          <p:cNvPr id="90123" name="Text Box 11"/>
          <p:cNvSpPr txBox="1">
            <a:spLocks noChangeArrowheads="1"/>
          </p:cNvSpPr>
          <p:nvPr/>
        </p:nvSpPr>
        <p:spPr bwMode="auto">
          <a:xfrm rot="21000000">
            <a:off x="104775" y="4964113"/>
            <a:ext cx="4584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chemeClr val="accent2"/>
                </a:solidFill>
                <a:latin typeface="Comic Sans MS" pitchFamily="66" charset="0"/>
              </a:rPr>
              <a:t>Irregular inflows </a:t>
            </a:r>
            <a:r>
              <a:rPr lang="en-GB" sz="1800">
                <a:solidFill>
                  <a:srgbClr val="000000"/>
                </a:solidFill>
                <a:latin typeface="Comic Sans MS" pitchFamily="66" charset="0"/>
              </a:rPr>
              <a:t>are difficult to </a:t>
            </a:r>
            <a:endParaRPr lang="en-US" sz="1800">
              <a:solidFill>
                <a:schemeClr val="accent2"/>
              </a:solidFill>
              <a:latin typeface="Comic Sans MS" pitchFamily="66" charset="0"/>
            </a:endParaRPr>
          </a:p>
        </p:txBody>
      </p:sp>
      <p:sp>
        <p:nvSpPr>
          <p:cNvPr id="90124" name="Text Box 12"/>
          <p:cNvSpPr txBox="1">
            <a:spLocks noChangeArrowheads="1"/>
          </p:cNvSpPr>
          <p:nvPr/>
        </p:nvSpPr>
        <p:spPr bwMode="auto">
          <a:xfrm rot="21000000">
            <a:off x="107950" y="5262563"/>
            <a:ext cx="422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rgbClr val="000000"/>
                </a:solidFill>
                <a:latin typeface="Comic Sans MS" pitchFamily="66" charset="0"/>
              </a:rPr>
              <a:t>predict, and can have a big impact on </a:t>
            </a:r>
            <a:endParaRPr lang="en-US" sz="1800">
              <a:solidFill>
                <a:schemeClr val="accent2"/>
              </a:solidFill>
              <a:latin typeface="Comic Sans MS" pitchFamily="66" charset="0"/>
            </a:endParaRPr>
          </a:p>
        </p:txBody>
      </p:sp>
      <p:sp>
        <p:nvSpPr>
          <p:cNvPr id="90125" name="Text Box 13"/>
          <p:cNvSpPr txBox="1">
            <a:spLocks noChangeArrowheads="1"/>
          </p:cNvSpPr>
          <p:nvPr/>
        </p:nvSpPr>
        <p:spPr bwMode="auto">
          <a:xfrm rot="21000000">
            <a:off x="26988" y="5838825"/>
            <a:ext cx="4443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rgbClr val="000000"/>
                </a:solidFill>
                <a:latin typeface="Comic Sans MS" pitchFamily="66" charset="0"/>
              </a:rPr>
              <a:t>paying on time.</a:t>
            </a:r>
            <a:endParaRPr lang="en-US" sz="1800">
              <a:solidFill>
                <a:schemeClr val="accent2"/>
              </a:solidFill>
              <a:latin typeface="Comic Sans MS" pitchFamily="66" charset="0"/>
            </a:endParaRPr>
          </a:p>
        </p:txBody>
      </p:sp>
      <p:pic>
        <p:nvPicPr>
          <p:cNvPr id="90126" name="Picture 14" descr="pinblue_md_clr_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6440" flipH="1">
            <a:off x="7292975" y="2163763"/>
            <a:ext cx="641350" cy="687387"/>
          </a:xfrm>
          <a:prstGeom prst="rect">
            <a:avLst/>
          </a:prstGeom>
          <a:noFill/>
          <a:extLst>
            <a:ext uri="{909E8E84-426E-40DD-AFC4-6F175D3DCCD1}">
              <a14:hiddenFill xmlns:a14="http://schemas.microsoft.com/office/drawing/2010/main">
                <a:solidFill>
                  <a:srgbClr val="FFFFFF"/>
                </a:solidFill>
              </a14:hiddenFill>
            </a:ext>
          </a:extLst>
        </p:spPr>
      </p:pic>
      <p:sp>
        <p:nvSpPr>
          <p:cNvPr id="90127" name="Text Box 15"/>
          <p:cNvSpPr txBox="1">
            <a:spLocks noChangeArrowheads="1"/>
          </p:cNvSpPr>
          <p:nvPr/>
        </p:nvSpPr>
        <p:spPr bwMode="auto">
          <a:xfrm rot="21941272">
            <a:off x="5557838" y="2711450"/>
            <a:ext cx="3065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u="sng">
                <a:solidFill>
                  <a:srgbClr val="FF0000"/>
                </a:solidFill>
                <a:latin typeface="Comic Sans MS" pitchFamily="66" charset="0"/>
              </a:rPr>
              <a:t>Outflows</a:t>
            </a:r>
            <a:endParaRPr lang="en-US" b="1" u="sng">
              <a:solidFill>
                <a:srgbClr val="FF0000"/>
              </a:solidFill>
              <a:latin typeface="Comic Sans MS" pitchFamily="66" charset="0"/>
            </a:endParaRPr>
          </a:p>
        </p:txBody>
      </p:sp>
      <p:sp>
        <p:nvSpPr>
          <p:cNvPr id="90128" name="Text Box 16"/>
          <p:cNvSpPr txBox="1">
            <a:spLocks noChangeArrowheads="1"/>
          </p:cNvSpPr>
          <p:nvPr/>
        </p:nvSpPr>
        <p:spPr bwMode="auto">
          <a:xfrm rot="21974095">
            <a:off x="5132388" y="3079750"/>
            <a:ext cx="40116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chemeClr val="accent2"/>
                </a:solidFill>
                <a:latin typeface="Comic Sans MS" pitchFamily="66" charset="0"/>
              </a:rPr>
              <a:t>Regular outflows </a:t>
            </a:r>
            <a:r>
              <a:rPr lang="en-GB" sz="1800">
                <a:solidFill>
                  <a:srgbClr val="000000"/>
                </a:solidFill>
                <a:latin typeface="Comic Sans MS" pitchFamily="66" charset="0"/>
              </a:rPr>
              <a:t>make planning much easier since the business is expecting to spend the money.</a:t>
            </a:r>
            <a:endParaRPr lang="en-US" sz="1800">
              <a:solidFill>
                <a:schemeClr val="accent2"/>
              </a:solidFill>
              <a:latin typeface="Comic Sans MS" pitchFamily="66" charset="0"/>
            </a:endParaRPr>
          </a:p>
        </p:txBody>
      </p:sp>
      <p:sp>
        <p:nvSpPr>
          <p:cNvPr id="90129" name="Text Box 17"/>
          <p:cNvSpPr txBox="1">
            <a:spLocks noChangeArrowheads="1"/>
          </p:cNvSpPr>
          <p:nvPr/>
        </p:nvSpPr>
        <p:spPr bwMode="auto">
          <a:xfrm rot="21974095">
            <a:off x="4916488" y="4117975"/>
            <a:ext cx="3984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chemeClr val="accent2"/>
                </a:solidFill>
                <a:latin typeface="Comic Sans MS" pitchFamily="66" charset="0"/>
              </a:rPr>
              <a:t>Irregular outflows </a:t>
            </a:r>
            <a:r>
              <a:rPr lang="en-GB" sz="1800">
                <a:solidFill>
                  <a:srgbClr val="000000"/>
                </a:solidFill>
                <a:latin typeface="Comic Sans MS" pitchFamily="66" charset="0"/>
              </a:rPr>
              <a:t>can create problems for businesses. </a:t>
            </a:r>
            <a:endParaRPr lang="en-US" sz="1800">
              <a:solidFill>
                <a:schemeClr val="accent2"/>
              </a:solidFill>
              <a:latin typeface="Comic Sans MS" pitchFamily="66" charset="0"/>
            </a:endParaRPr>
          </a:p>
        </p:txBody>
      </p:sp>
      <p:sp>
        <p:nvSpPr>
          <p:cNvPr id="90130" name="Text Box 18"/>
          <p:cNvSpPr txBox="1">
            <a:spLocks noChangeArrowheads="1"/>
          </p:cNvSpPr>
          <p:nvPr/>
        </p:nvSpPr>
        <p:spPr bwMode="auto">
          <a:xfrm rot="21974095">
            <a:off x="4748213" y="4678363"/>
            <a:ext cx="425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rgbClr val="000000"/>
                </a:solidFill>
                <a:latin typeface="Comic Sans MS" pitchFamily="66" charset="0"/>
              </a:rPr>
              <a:t>Particularly if the outflow</a:t>
            </a:r>
            <a:br>
              <a:rPr lang="en-GB" sz="1800">
                <a:solidFill>
                  <a:srgbClr val="000000"/>
                </a:solidFill>
                <a:latin typeface="Comic Sans MS" pitchFamily="66" charset="0"/>
              </a:rPr>
            </a:br>
            <a:r>
              <a:rPr lang="en-GB" sz="1800">
                <a:solidFill>
                  <a:srgbClr val="000000"/>
                </a:solidFill>
                <a:latin typeface="Comic Sans MS" pitchFamily="66" charset="0"/>
              </a:rPr>
              <a:t>was unexpected! </a:t>
            </a:r>
            <a:endParaRPr lang="en-US" sz="1800">
              <a:solidFill>
                <a:schemeClr val="accent2"/>
              </a:solidFill>
              <a:latin typeface="Comic Sans MS" pitchFamily="66" charset="0"/>
            </a:endParaRPr>
          </a:p>
        </p:txBody>
      </p:sp>
      <p:pic>
        <p:nvPicPr>
          <p:cNvPr id="9013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9463" y="3795713"/>
            <a:ext cx="8286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32" name="Text Box 20"/>
          <p:cNvSpPr txBox="1">
            <a:spLocks noChangeArrowheads="1"/>
          </p:cNvSpPr>
          <p:nvPr/>
        </p:nvSpPr>
        <p:spPr bwMode="auto">
          <a:xfrm rot="21000000">
            <a:off x="38100" y="5559425"/>
            <a:ext cx="4443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rgbClr val="000000"/>
                </a:solidFill>
                <a:latin typeface="Comic Sans MS" pitchFamily="66" charset="0"/>
              </a:rPr>
              <a:t>a firm’s cash flow.  E.g. a customer not</a:t>
            </a:r>
            <a:endParaRPr lang="en-US" sz="1800">
              <a:solidFill>
                <a:schemeClr val="accent2"/>
              </a:solidFill>
              <a:latin typeface="Comic Sans MS" pitchFamily="66" charset="0"/>
            </a:endParaRPr>
          </a:p>
        </p:txBody>
      </p:sp>
      <p:pic>
        <p:nvPicPr>
          <p:cNvPr id="90133"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72033">
            <a:off x="7605713" y="4645025"/>
            <a:ext cx="1436687"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34" name="Text Box 22"/>
          <p:cNvSpPr txBox="1">
            <a:spLocks noChangeArrowheads="1"/>
          </p:cNvSpPr>
          <p:nvPr/>
        </p:nvSpPr>
        <p:spPr bwMode="auto">
          <a:xfrm rot="21974095">
            <a:off x="4584700" y="5186363"/>
            <a:ext cx="4252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solidFill>
                  <a:srgbClr val="000000"/>
                </a:solidFill>
                <a:latin typeface="Comic Sans MS" pitchFamily="66" charset="0"/>
              </a:rPr>
              <a:t>E.g. replacing machinery.</a:t>
            </a:r>
            <a:endParaRPr lang="en-US" sz="180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0114"/>
                                        </p:tgtEl>
                                        <p:attrNameLst>
                                          <p:attrName>style.visibility</p:attrName>
                                        </p:attrNameLst>
                                      </p:cBhvr>
                                      <p:to>
                                        <p:strVal val="visible"/>
                                      </p:to>
                                    </p:set>
                                    <p:animEffect transition="in" filter="fade">
                                      <p:cBhvr>
                                        <p:cTn id="15" dur="1000"/>
                                        <p:tgtEl>
                                          <p:spTgt spid="90114"/>
                                        </p:tgtEl>
                                      </p:cBhvr>
                                    </p:animEffect>
                                    <p:anim calcmode="lin" valueType="num">
                                      <p:cBhvr>
                                        <p:cTn id="16" dur="1000" fill="hold"/>
                                        <p:tgtEl>
                                          <p:spTgt spid="90114"/>
                                        </p:tgtEl>
                                        <p:attrNameLst>
                                          <p:attrName>ppt_x</p:attrName>
                                        </p:attrNameLst>
                                      </p:cBhvr>
                                      <p:tavLst>
                                        <p:tav tm="0">
                                          <p:val>
                                            <p:strVal val="#ppt_x"/>
                                          </p:val>
                                        </p:tav>
                                        <p:tav tm="100000">
                                          <p:val>
                                            <p:strVal val="#ppt_x"/>
                                          </p:val>
                                        </p:tav>
                                      </p:tavLst>
                                    </p:anim>
                                    <p:anim calcmode="lin" valueType="num">
                                      <p:cBhvr>
                                        <p:cTn id="17" dur="900" decel="100000" fill="hold"/>
                                        <p:tgtEl>
                                          <p:spTgt spid="901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0114"/>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1000"/>
                            </p:stCondLst>
                            <p:childTnLst>
                              <p:par>
                                <p:cTn id="20" presetID="2" presetClass="entr" presetSubtype="9" fill="hold" nodeType="afterEffect">
                                  <p:stCondLst>
                                    <p:cond delay="0"/>
                                  </p:stCondLst>
                                  <p:childTnLst>
                                    <p:set>
                                      <p:cBhvr>
                                        <p:cTn id="21" dur="1" fill="hold">
                                          <p:stCondLst>
                                            <p:cond delay="0"/>
                                          </p:stCondLst>
                                        </p:cTn>
                                        <p:tgtEl>
                                          <p:spTgt spid="90118"/>
                                        </p:tgtEl>
                                        <p:attrNameLst>
                                          <p:attrName>style.visibility</p:attrName>
                                        </p:attrNameLst>
                                      </p:cBhvr>
                                      <p:to>
                                        <p:strVal val="visible"/>
                                      </p:to>
                                    </p:set>
                                    <p:anim calcmode="lin" valueType="num">
                                      <p:cBhvr additive="base">
                                        <p:cTn id="22" dur="500" fill="hold"/>
                                        <p:tgtEl>
                                          <p:spTgt spid="90118"/>
                                        </p:tgtEl>
                                        <p:attrNameLst>
                                          <p:attrName>ppt_x</p:attrName>
                                        </p:attrNameLst>
                                      </p:cBhvr>
                                      <p:tavLst>
                                        <p:tav tm="0">
                                          <p:val>
                                            <p:strVal val="0-#ppt_w/2"/>
                                          </p:val>
                                        </p:tav>
                                        <p:tav tm="100000">
                                          <p:val>
                                            <p:strVal val="#ppt_x"/>
                                          </p:val>
                                        </p:tav>
                                      </p:tavLst>
                                    </p:anim>
                                    <p:anim calcmode="lin" valueType="num">
                                      <p:cBhvr additive="base">
                                        <p:cTn id="23" dur="500" fill="hold"/>
                                        <p:tgtEl>
                                          <p:spTgt spid="90118"/>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0119"/>
                                        </p:tgtEl>
                                        <p:attrNameLst>
                                          <p:attrName>style.visibility</p:attrName>
                                        </p:attrNameLst>
                                      </p:cBhvr>
                                      <p:to>
                                        <p:strVal val="visible"/>
                                      </p:to>
                                    </p:set>
                                    <p:animEffect transition="in" filter="wipe(left)">
                                      <p:cBhvr>
                                        <p:cTn id="27" dur="500"/>
                                        <p:tgtEl>
                                          <p:spTgt spid="901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0120"/>
                                        </p:tgtEl>
                                        <p:attrNameLst>
                                          <p:attrName>style.visibility</p:attrName>
                                        </p:attrNameLst>
                                      </p:cBhvr>
                                      <p:to>
                                        <p:strVal val="visible"/>
                                      </p:to>
                                    </p:set>
                                    <p:animEffect transition="in" filter="wipe(left)">
                                      <p:cBhvr>
                                        <p:cTn id="32" dur="500"/>
                                        <p:tgtEl>
                                          <p:spTgt spid="90120"/>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90121"/>
                                        </p:tgtEl>
                                        <p:attrNameLst>
                                          <p:attrName>style.visibility</p:attrName>
                                        </p:attrNameLst>
                                      </p:cBhvr>
                                      <p:to>
                                        <p:strVal val="visible"/>
                                      </p:to>
                                    </p:set>
                                    <p:animEffect transition="in" filter="wipe(left)">
                                      <p:cBhvr>
                                        <p:cTn id="36" dur="500"/>
                                        <p:tgtEl>
                                          <p:spTgt spid="90121"/>
                                        </p:tgtEl>
                                      </p:cBhvr>
                                    </p:animEffect>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0122"/>
                                        </p:tgtEl>
                                        <p:attrNameLst>
                                          <p:attrName>style.visibility</p:attrName>
                                        </p:attrNameLst>
                                      </p:cBhvr>
                                      <p:to>
                                        <p:strVal val="visible"/>
                                      </p:to>
                                    </p:set>
                                    <p:animEffect transition="in" filter="wipe(left)">
                                      <p:cBhvr>
                                        <p:cTn id="40" dur="500"/>
                                        <p:tgtEl>
                                          <p:spTgt spid="90122"/>
                                        </p:tgtEl>
                                      </p:cBhvr>
                                    </p:animEffect>
                                  </p:childTnLst>
                                </p:cTn>
                              </p:par>
                              <p:par>
                                <p:cTn id="41" presetID="9" presetClass="entr" presetSubtype="0" fill="hold" nodeType="withEffect">
                                  <p:stCondLst>
                                    <p:cond delay="0"/>
                                  </p:stCondLst>
                                  <p:childTnLst>
                                    <p:set>
                                      <p:cBhvr>
                                        <p:cTn id="42" dur="1" fill="hold">
                                          <p:stCondLst>
                                            <p:cond delay="0"/>
                                          </p:stCondLst>
                                        </p:cTn>
                                        <p:tgtEl>
                                          <p:spTgt spid="90131"/>
                                        </p:tgtEl>
                                        <p:attrNameLst>
                                          <p:attrName>style.visibility</p:attrName>
                                        </p:attrNameLst>
                                      </p:cBhvr>
                                      <p:to>
                                        <p:strVal val="visible"/>
                                      </p:to>
                                    </p:set>
                                    <p:animEffect transition="in" filter="dissolve">
                                      <p:cBhvr>
                                        <p:cTn id="43" dur="500"/>
                                        <p:tgtEl>
                                          <p:spTgt spid="901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0123"/>
                                        </p:tgtEl>
                                        <p:attrNameLst>
                                          <p:attrName>style.visibility</p:attrName>
                                        </p:attrNameLst>
                                      </p:cBhvr>
                                      <p:to>
                                        <p:strVal val="visible"/>
                                      </p:to>
                                    </p:set>
                                    <p:animEffect transition="in" filter="wipe(left)">
                                      <p:cBhvr>
                                        <p:cTn id="48" dur="500"/>
                                        <p:tgtEl>
                                          <p:spTgt spid="90123"/>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90124"/>
                                        </p:tgtEl>
                                        <p:attrNameLst>
                                          <p:attrName>style.visibility</p:attrName>
                                        </p:attrNameLst>
                                      </p:cBhvr>
                                      <p:to>
                                        <p:strVal val="visible"/>
                                      </p:to>
                                    </p:set>
                                    <p:animEffect transition="in" filter="wipe(left)">
                                      <p:cBhvr>
                                        <p:cTn id="52" dur="500"/>
                                        <p:tgtEl>
                                          <p:spTgt spid="90124"/>
                                        </p:tgtEl>
                                      </p:cBhvr>
                                    </p:animEffect>
                                  </p:childTnLst>
                                </p:cTn>
                              </p:par>
                            </p:childTnLst>
                          </p:cTn>
                        </p:par>
                        <p:par>
                          <p:cTn id="53" fill="hold" nodeType="afterGroup">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90132"/>
                                        </p:tgtEl>
                                        <p:attrNameLst>
                                          <p:attrName>style.visibility</p:attrName>
                                        </p:attrNameLst>
                                      </p:cBhvr>
                                      <p:to>
                                        <p:strVal val="visible"/>
                                      </p:to>
                                    </p:set>
                                    <p:animEffect transition="in" filter="wipe(left)">
                                      <p:cBhvr>
                                        <p:cTn id="56" dur="500"/>
                                        <p:tgtEl>
                                          <p:spTgt spid="90132"/>
                                        </p:tgtEl>
                                      </p:cBhvr>
                                    </p:animEffect>
                                  </p:childTnLst>
                                </p:cTn>
                              </p:par>
                            </p:childTnLst>
                          </p:cTn>
                        </p:par>
                        <p:par>
                          <p:cTn id="57" fill="hold" nodeType="afterGroup">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90125"/>
                                        </p:tgtEl>
                                        <p:attrNameLst>
                                          <p:attrName>style.visibility</p:attrName>
                                        </p:attrNameLst>
                                      </p:cBhvr>
                                      <p:to>
                                        <p:strVal val="visible"/>
                                      </p:to>
                                    </p:set>
                                    <p:animEffect transition="in" filter="wipe(left)">
                                      <p:cBhvr>
                                        <p:cTn id="60" dur="500"/>
                                        <p:tgtEl>
                                          <p:spTgt spid="9012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nodeType="clickEffect">
                                  <p:stCondLst>
                                    <p:cond delay="0"/>
                                  </p:stCondLst>
                                  <p:childTnLst>
                                    <p:set>
                                      <p:cBhvr>
                                        <p:cTn id="64" dur="1" fill="hold">
                                          <p:stCondLst>
                                            <p:cond delay="0"/>
                                          </p:stCondLst>
                                        </p:cTn>
                                        <p:tgtEl>
                                          <p:spTgt spid="90115"/>
                                        </p:tgtEl>
                                        <p:attrNameLst>
                                          <p:attrName>style.visibility</p:attrName>
                                        </p:attrNameLst>
                                      </p:cBhvr>
                                      <p:to>
                                        <p:strVal val="visible"/>
                                      </p:to>
                                    </p:set>
                                    <p:animEffect transition="in" filter="fade">
                                      <p:cBhvr>
                                        <p:cTn id="65" dur="1000"/>
                                        <p:tgtEl>
                                          <p:spTgt spid="90115"/>
                                        </p:tgtEl>
                                      </p:cBhvr>
                                    </p:animEffect>
                                    <p:anim calcmode="lin" valueType="num">
                                      <p:cBhvr>
                                        <p:cTn id="66" dur="1000" fill="hold"/>
                                        <p:tgtEl>
                                          <p:spTgt spid="90115"/>
                                        </p:tgtEl>
                                        <p:attrNameLst>
                                          <p:attrName>ppt_x</p:attrName>
                                        </p:attrNameLst>
                                      </p:cBhvr>
                                      <p:tavLst>
                                        <p:tav tm="0">
                                          <p:val>
                                            <p:strVal val="#ppt_x"/>
                                          </p:val>
                                        </p:tav>
                                        <p:tav tm="100000">
                                          <p:val>
                                            <p:strVal val="#ppt_x"/>
                                          </p:val>
                                        </p:tav>
                                      </p:tavLst>
                                    </p:anim>
                                    <p:anim calcmode="lin" valueType="num">
                                      <p:cBhvr>
                                        <p:cTn id="67" dur="900" decel="100000" fill="hold"/>
                                        <p:tgtEl>
                                          <p:spTgt spid="9011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90115"/>
                                        </p:tgtEl>
                                        <p:attrNameLst>
                                          <p:attrName>ppt_y</p:attrName>
                                        </p:attrNameLst>
                                      </p:cBhvr>
                                      <p:tavLst>
                                        <p:tav tm="0">
                                          <p:val>
                                            <p:strVal val="#ppt_y-.03"/>
                                          </p:val>
                                        </p:tav>
                                        <p:tav tm="100000">
                                          <p:val>
                                            <p:strVal val="#ppt_y"/>
                                          </p:val>
                                        </p:tav>
                                      </p:tavLst>
                                    </p:anim>
                                  </p:childTnLst>
                                </p:cTn>
                              </p:par>
                            </p:childTnLst>
                          </p:cTn>
                        </p:par>
                        <p:par>
                          <p:cTn id="69" fill="hold" nodeType="afterGroup">
                            <p:stCondLst>
                              <p:cond delay="1000"/>
                            </p:stCondLst>
                            <p:childTnLst>
                              <p:par>
                                <p:cTn id="70" presetID="2" presetClass="entr" presetSubtype="3" fill="hold" nodeType="afterEffect">
                                  <p:stCondLst>
                                    <p:cond delay="0"/>
                                  </p:stCondLst>
                                  <p:childTnLst>
                                    <p:set>
                                      <p:cBhvr>
                                        <p:cTn id="71" dur="1" fill="hold">
                                          <p:stCondLst>
                                            <p:cond delay="0"/>
                                          </p:stCondLst>
                                        </p:cTn>
                                        <p:tgtEl>
                                          <p:spTgt spid="90126"/>
                                        </p:tgtEl>
                                        <p:attrNameLst>
                                          <p:attrName>style.visibility</p:attrName>
                                        </p:attrNameLst>
                                      </p:cBhvr>
                                      <p:to>
                                        <p:strVal val="visible"/>
                                      </p:to>
                                    </p:set>
                                    <p:anim calcmode="lin" valueType="num">
                                      <p:cBhvr additive="base">
                                        <p:cTn id="72" dur="500" fill="hold"/>
                                        <p:tgtEl>
                                          <p:spTgt spid="90126"/>
                                        </p:tgtEl>
                                        <p:attrNameLst>
                                          <p:attrName>ppt_x</p:attrName>
                                        </p:attrNameLst>
                                      </p:cBhvr>
                                      <p:tavLst>
                                        <p:tav tm="0">
                                          <p:val>
                                            <p:strVal val="1+#ppt_w/2"/>
                                          </p:val>
                                        </p:tav>
                                        <p:tav tm="100000">
                                          <p:val>
                                            <p:strVal val="#ppt_x"/>
                                          </p:val>
                                        </p:tav>
                                      </p:tavLst>
                                    </p:anim>
                                    <p:anim calcmode="lin" valueType="num">
                                      <p:cBhvr additive="base">
                                        <p:cTn id="73" dur="500" fill="hold"/>
                                        <p:tgtEl>
                                          <p:spTgt spid="90126"/>
                                        </p:tgtEl>
                                        <p:attrNameLst>
                                          <p:attrName>ppt_y</p:attrName>
                                        </p:attrNameLst>
                                      </p:cBhvr>
                                      <p:tavLst>
                                        <p:tav tm="0">
                                          <p:val>
                                            <p:strVal val="0-#ppt_h/2"/>
                                          </p:val>
                                        </p:tav>
                                        <p:tav tm="100000">
                                          <p:val>
                                            <p:strVal val="#ppt_y"/>
                                          </p:val>
                                        </p:tav>
                                      </p:tavLst>
                                    </p:anim>
                                  </p:childTnLst>
                                </p:cTn>
                              </p:par>
                            </p:childTnLst>
                          </p:cTn>
                        </p:par>
                        <p:par>
                          <p:cTn id="74" fill="hold" nodeType="afterGroup">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90127"/>
                                        </p:tgtEl>
                                        <p:attrNameLst>
                                          <p:attrName>style.visibility</p:attrName>
                                        </p:attrNameLst>
                                      </p:cBhvr>
                                      <p:to>
                                        <p:strVal val="visible"/>
                                      </p:to>
                                    </p:set>
                                    <p:animEffect transition="in" filter="wipe(left)">
                                      <p:cBhvr>
                                        <p:cTn id="77" dur="500"/>
                                        <p:tgtEl>
                                          <p:spTgt spid="901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0128"/>
                                        </p:tgtEl>
                                        <p:attrNameLst>
                                          <p:attrName>style.visibility</p:attrName>
                                        </p:attrNameLst>
                                      </p:cBhvr>
                                      <p:to>
                                        <p:strVal val="visible"/>
                                      </p:to>
                                    </p:set>
                                    <p:animEffect transition="in" filter="wipe(left)">
                                      <p:cBhvr>
                                        <p:cTn id="82" dur="500"/>
                                        <p:tgtEl>
                                          <p:spTgt spid="9012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0129"/>
                                        </p:tgtEl>
                                        <p:attrNameLst>
                                          <p:attrName>style.visibility</p:attrName>
                                        </p:attrNameLst>
                                      </p:cBhvr>
                                      <p:to>
                                        <p:strVal val="visible"/>
                                      </p:to>
                                    </p:set>
                                    <p:animEffect transition="in" filter="wipe(left)">
                                      <p:cBhvr>
                                        <p:cTn id="87" dur="500"/>
                                        <p:tgtEl>
                                          <p:spTgt spid="90129"/>
                                        </p:tgtEl>
                                      </p:cBhvr>
                                    </p:animEffect>
                                  </p:childTnLst>
                                </p:cTn>
                              </p:par>
                            </p:childTnLst>
                          </p:cTn>
                        </p:par>
                        <p:par>
                          <p:cTn id="88" fill="hold" nodeType="afterGroup">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90130"/>
                                        </p:tgtEl>
                                        <p:attrNameLst>
                                          <p:attrName>style.visibility</p:attrName>
                                        </p:attrNameLst>
                                      </p:cBhvr>
                                      <p:to>
                                        <p:strVal val="visible"/>
                                      </p:to>
                                    </p:set>
                                    <p:animEffect transition="in" filter="wipe(left)">
                                      <p:cBhvr>
                                        <p:cTn id="91" dur="500"/>
                                        <p:tgtEl>
                                          <p:spTgt spid="90130"/>
                                        </p:tgtEl>
                                      </p:cBhvr>
                                    </p:animEffect>
                                  </p:childTnLst>
                                </p:cTn>
                              </p:par>
                            </p:childTnLst>
                          </p:cTn>
                        </p:par>
                        <p:par>
                          <p:cTn id="92" fill="hold" nodeType="afterGroup">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90134"/>
                                        </p:tgtEl>
                                        <p:attrNameLst>
                                          <p:attrName>style.visibility</p:attrName>
                                        </p:attrNameLst>
                                      </p:cBhvr>
                                      <p:to>
                                        <p:strVal val="visible"/>
                                      </p:to>
                                    </p:set>
                                    <p:animEffect transition="in" filter="wipe(left)">
                                      <p:cBhvr>
                                        <p:cTn id="95" dur="500"/>
                                        <p:tgtEl>
                                          <p:spTgt spid="90134"/>
                                        </p:tgtEl>
                                      </p:cBhvr>
                                    </p:animEffect>
                                  </p:childTnLst>
                                </p:cTn>
                              </p:par>
                              <p:par>
                                <p:cTn id="96" presetID="9" presetClass="entr" presetSubtype="0" fill="hold" nodeType="withEffect">
                                  <p:stCondLst>
                                    <p:cond delay="0"/>
                                  </p:stCondLst>
                                  <p:childTnLst>
                                    <p:set>
                                      <p:cBhvr>
                                        <p:cTn id="97" dur="1" fill="hold">
                                          <p:stCondLst>
                                            <p:cond delay="0"/>
                                          </p:stCondLst>
                                        </p:cTn>
                                        <p:tgtEl>
                                          <p:spTgt spid="90133"/>
                                        </p:tgtEl>
                                        <p:attrNameLst>
                                          <p:attrName>style.visibility</p:attrName>
                                        </p:attrNameLst>
                                      </p:cBhvr>
                                      <p:to>
                                        <p:strVal val="visible"/>
                                      </p:to>
                                    </p:set>
                                    <p:animEffect transition="in" filter="dissolve">
                                      <p:cBhvr>
                                        <p:cTn id="98" dur="500"/>
                                        <p:tgtEl>
                                          <p:spTgt spid="90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bldLvl="4" autoUpdateAnimBg="0"/>
      <p:bldP spid="90119" grpId="0"/>
      <p:bldP spid="90120" grpId="0"/>
      <p:bldP spid="90121" grpId="0"/>
      <p:bldP spid="90122" grpId="0"/>
      <p:bldP spid="90123" grpId="0"/>
      <p:bldP spid="90124" grpId="0"/>
      <p:bldP spid="90125" grpId="0"/>
      <p:bldP spid="90127" grpId="0"/>
      <p:bldP spid="90128" grpId="0"/>
      <p:bldP spid="90129" grpId="0"/>
      <p:bldP spid="90130" grpId="0"/>
      <p:bldP spid="90132" grpId="0"/>
      <p:bldP spid="90134" grpId="0"/>
    </p:bld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Master</Template>
  <TotalTime>50</TotalTime>
  <Words>2229</Words>
  <Application>Microsoft Office PowerPoint</Application>
  <PresentationFormat>On-screen Show (4:3)</PresentationFormat>
  <Paragraphs>697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1_Blank Presentation</vt:lpstr>
      <vt:lpstr>Cash flow forecasting</vt:lpstr>
      <vt:lpstr>Learning Objectives</vt:lpstr>
      <vt:lpstr>The Need For Cash</vt:lpstr>
      <vt:lpstr>Working Capital</vt:lpstr>
      <vt:lpstr>How Money Works In Business</vt:lpstr>
      <vt:lpstr>The Working Capital Cycle</vt:lpstr>
      <vt:lpstr>Identifying Problems</vt:lpstr>
      <vt:lpstr>What Is Cash Flow?</vt:lpstr>
      <vt:lpstr>Forecasting Inflows &amp; Outflows</vt:lpstr>
      <vt:lpstr>The Sections Of A Cash Flow Forecast</vt:lpstr>
      <vt:lpstr>Drawing Up A Cash Flow Forecast</vt:lpstr>
      <vt:lpstr>A Worked Example</vt:lpstr>
      <vt:lpstr>Looking At The Cash Flow Forecast</vt:lpstr>
      <vt:lpstr>Exercise 1</vt:lpstr>
      <vt:lpstr>Template to follow</vt:lpstr>
      <vt:lpstr>Cash flow exercise answers</vt:lpstr>
      <vt:lpstr>Golden Rules of Cash Flow</vt:lpstr>
      <vt:lpstr>Why Bother With Cash Flow?</vt:lpstr>
      <vt:lpstr>Test Yourself 1</vt:lpstr>
      <vt:lpstr>Test Yourself 2</vt:lpstr>
      <vt:lpstr>Test Yourself 3</vt:lpstr>
      <vt:lpstr>Improving Inflows</vt:lpstr>
      <vt:lpstr>Improving Outflows</vt:lpstr>
      <vt:lpstr>The Timing of Inflows &amp; Outflows</vt:lpstr>
      <vt:lpstr>Extension Activity</vt:lpstr>
      <vt:lpstr>Answer</vt:lpstr>
      <vt:lpstr>Deciding What To Do</vt:lpstr>
      <vt:lpstr>Plenary</vt:lpstr>
    </vt:vector>
  </TitlesOfParts>
  <Company>Business Studies Online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Flow Forecasting</dc:title>
  <dc:creator>A Murray</dc:creator>
  <cp:lastModifiedBy>Stephen Gouldthorpe</cp:lastModifiedBy>
  <cp:revision>295</cp:revision>
  <cp:lastPrinted>2002-12-12T08:23:39Z</cp:lastPrinted>
  <dcterms:created xsi:type="dcterms:W3CDTF">2001-07-04T09:21:15Z</dcterms:created>
  <dcterms:modified xsi:type="dcterms:W3CDTF">2014-03-26T13:39:29Z</dcterms:modified>
</cp:coreProperties>
</file>