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7" r:id="rId1"/>
  </p:sldMasterIdLst>
  <p:notesMasterIdLst>
    <p:notesMasterId r:id="rId27"/>
  </p:notesMasterIdLst>
  <p:handoutMasterIdLst>
    <p:handoutMasterId r:id="rId28"/>
  </p:handoutMasterIdLst>
  <p:sldIdLst>
    <p:sldId id="356" r:id="rId2"/>
    <p:sldId id="350" r:id="rId3"/>
    <p:sldId id="332" r:id="rId4"/>
    <p:sldId id="351" r:id="rId5"/>
    <p:sldId id="352" r:id="rId6"/>
    <p:sldId id="353" r:id="rId7"/>
    <p:sldId id="354" r:id="rId8"/>
    <p:sldId id="355" r:id="rId9"/>
    <p:sldId id="344" r:id="rId10"/>
    <p:sldId id="345" r:id="rId11"/>
    <p:sldId id="264" r:id="rId12"/>
    <p:sldId id="339" r:id="rId13"/>
    <p:sldId id="340" r:id="rId14"/>
    <p:sldId id="336" r:id="rId15"/>
    <p:sldId id="342" r:id="rId16"/>
    <p:sldId id="265" r:id="rId17"/>
    <p:sldId id="341" r:id="rId18"/>
    <p:sldId id="343" r:id="rId19"/>
    <p:sldId id="274" r:id="rId20"/>
    <p:sldId id="330" r:id="rId21"/>
    <p:sldId id="349" r:id="rId22"/>
    <p:sldId id="273" r:id="rId23"/>
    <p:sldId id="347" r:id="rId24"/>
    <p:sldId id="348" r:id="rId25"/>
    <p:sldId id="293" r:id="rId26"/>
  </p:sldIdLst>
  <p:sldSz cx="9144000" cy="6858000" type="screen4x3"/>
  <p:notesSz cx="6645275" cy="9777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8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414" y="324"/>
      </p:cViewPr>
      <p:guideLst>
        <p:guide orient="horz" pos="2359"/>
        <p:guide pos="27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922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87972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defRPr sz="1000" i="1">
                <a:latin typeface="Times New Roman" pitchFamily="18" charset="0"/>
              </a:defRPr>
            </a:lvl1pPr>
          </a:lstStyle>
          <a:p>
            <a:r>
              <a:rPr lang="en-US"/>
              <a:t>Tutor2u Economics Revision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-1588"/>
            <a:ext cx="287972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89000" y="741363"/>
            <a:ext cx="4868863" cy="3651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45025"/>
            <a:ext cx="4873625" cy="439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8463"/>
            <a:ext cx="28797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17575" eaLnBrk="0" hangingPunct="0">
              <a:defRPr sz="1000" i="1">
                <a:latin typeface="Times New Roman" pitchFamily="18" charset="0"/>
              </a:defRPr>
            </a:lvl1pPr>
          </a:lstStyle>
          <a:p>
            <a:r>
              <a:rPr lang="en-US"/>
              <a:t>Geoff Riley www.tutor2u.com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288463"/>
            <a:ext cx="28797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000" i="1">
                <a:latin typeface="Times New Roman" pitchFamily="18" charset="0"/>
              </a:defRPr>
            </a:lvl1pPr>
          </a:lstStyle>
          <a:p>
            <a:fld id="{7AEA7D2C-C223-4804-ACFF-1B625C886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8225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8788"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5988"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4775"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33563"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Students identify key words to underline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858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858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58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58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58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B4DD2F-1FD8-4C87-B199-8E4A73ABAA62}" type="slidenum">
              <a:rPr lang="en-GB">
                <a:solidFill>
                  <a:srgbClr val="000000"/>
                </a:solidFill>
                <a:cs typeface="Arial" charset="0"/>
              </a:rPr>
              <a:pPr eaLnBrk="1" hangingPunct="1"/>
              <a:t>1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Tutor2u Economics Revision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Geoff Riley www.tutor2u.com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3B6BA1-C4D5-4CC3-8B16-117F41BFB994}" type="slidenum">
              <a:rPr lang="en-US"/>
              <a:pPr/>
              <a:t>25</a:t>
            </a:fld>
            <a:endParaRPr lang="en-US"/>
          </a:p>
        </p:txBody>
      </p:sp>
      <p:sp>
        <p:nvSpPr>
          <p:cNvPr id="66562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889000" y="741363"/>
            <a:ext cx="4867275" cy="3651250"/>
          </a:xfrm>
          <a:ln/>
        </p:spPr>
      </p:sp>
      <p:sp>
        <p:nvSpPr>
          <p:cNvPr id="6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Price elasticity of demand has many applications in the A Level syllabus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Tutor2u Economics Revision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Geoff Riley www.tutor2u.com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74C785-97FB-4687-8340-8B8131E9B52A}" type="slidenum">
              <a:rPr lang="en-US"/>
              <a:pPr/>
              <a:t>11</a:t>
            </a:fld>
            <a:endParaRPr lang="en-US"/>
          </a:p>
        </p:txBody>
      </p:sp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89000" y="741363"/>
            <a:ext cx="4867275" cy="365125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At mid-point of demand curve, price elasticity of demand = 1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Tutor2u Economics Revision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Geoff Riley www.tutor2u.com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CF1454-5CBD-4F61-8C23-B5A249C7423B}" type="slidenum">
              <a:rPr lang="en-US"/>
              <a:pPr/>
              <a:t>12</a:t>
            </a:fld>
            <a:endParaRPr lang="en-US"/>
          </a:p>
        </p:txBody>
      </p:sp>
      <p:sp>
        <p:nvSpPr>
          <p:cNvPr id="911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89000" y="741363"/>
            <a:ext cx="4867275" cy="365125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At mid-point of demand curve, price elasticity of demand = 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Tutor2u Economics Revision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Geoff Riley www.tutor2u.com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B70E3D-7C67-40A7-AFC4-78CC6B2A25E2}" type="slidenum">
              <a:rPr lang="en-US"/>
              <a:pPr/>
              <a:t>13</a:t>
            </a:fld>
            <a:endParaRPr lang="en-US"/>
          </a:p>
        </p:txBody>
      </p:sp>
      <p:sp>
        <p:nvSpPr>
          <p:cNvPr id="931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89000" y="741363"/>
            <a:ext cx="4867275" cy="365125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At mid-point of demand curve, price elasticity of demand = 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Tutor2u Economics Revision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Geoff Riley www.tutor2u.com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8FCC7-28DE-40A4-98E7-1EC9E736FB80}" type="slidenum">
              <a:rPr lang="en-US"/>
              <a:pPr/>
              <a:t>16</a:t>
            </a:fld>
            <a:endParaRPr lang="en-US"/>
          </a:p>
        </p:txBody>
      </p:sp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89000" y="741363"/>
            <a:ext cx="4867275" cy="365125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Perfectly inelastic demand – consumers totally insensitive to price changes</a:t>
            </a:r>
          </a:p>
          <a:p>
            <a:r>
              <a:rPr lang="en-GB"/>
              <a:t>Perfectly elastic demand – when each firm in the market produces perfect substitutes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Tutor2u Economics Revision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Geoff Riley www.tutor2u.com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2E4AF-3C9A-4E5E-9BB5-DC3B55F86CB9}" type="slidenum">
              <a:rPr lang="en-US"/>
              <a:pPr/>
              <a:t>17</a:t>
            </a:fld>
            <a:endParaRPr lang="en-US"/>
          </a:p>
        </p:txBody>
      </p:sp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89000" y="741363"/>
            <a:ext cx="4867275" cy="365125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Perfectly inelastic demand – consumers totally insensitive to price changes</a:t>
            </a:r>
          </a:p>
          <a:p>
            <a:r>
              <a:rPr lang="en-GB"/>
              <a:t>Perfectly elastic demand – when each firm in the market produces perfect substitutes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Tutor2u Economics Revision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Geoff Riley www.tutor2u.com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6845C2-77CB-4AF7-B243-04566A4A230B}" type="slidenum">
              <a:rPr lang="en-US"/>
              <a:pPr/>
              <a:t>18</a:t>
            </a:fld>
            <a:endParaRPr lang="en-US"/>
          </a:p>
        </p:txBody>
      </p:sp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89000" y="741363"/>
            <a:ext cx="4867275" cy="365125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Perfectly inelastic demand – consumers totally insensitive to price changes</a:t>
            </a:r>
          </a:p>
          <a:p>
            <a:r>
              <a:rPr lang="en-GB"/>
              <a:t>Perfectly elastic demand – when each firm in the market produces perfect substitutes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Tutor2u Economics Revision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Geoff Riley www.tutor2u.com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2756FC-4ED6-4B19-8BBA-479D769FFB18}" type="slidenum">
              <a:rPr lang="en-US"/>
              <a:pPr/>
              <a:t>19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900" tIns="44450" rIns="88900" bIns="44450"/>
          <a:lstStyle/>
          <a:p>
            <a:pPr defTabSz="865188"/>
            <a:r>
              <a:rPr lang="en-US"/>
              <a:t>Key factor is the number of close substitutes in the market and the ease of switching</a:t>
            </a:r>
          </a:p>
        </p:txBody>
      </p:sp>
      <p:sp>
        <p:nvSpPr>
          <p:cNvPr id="26627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889000" y="742950"/>
            <a:ext cx="4867275" cy="3651250"/>
          </a:xfr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Tutor2u Economics Revision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Geoff Riley www.tutor2u.com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BE9D4D-8103-4292-9560-B6E58FDD1397}" type="slidenum">
              <a:rPr lang="en-US"/>
              <a:pPr/>
              <a:t>22</a:t>
            </a:fld>
            <a:endParaRPr lang="en-US"/>
          </a:p>
        </p:txBody>
      </p:sp>
      <p:sp>
        <p:nvSpPr>
          <p:cNvPr id="74754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889000" y="741363"/>
            <a:ext cx="4867275" cy="3651250"/>
          </a:xfrm>
          <a:ln/>
        </p:spPr>
      </p:sp>
      <p:sp>
        <p:nvSpPr>
          <p:cNvPr id="747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Long run demand will be more elastic than short run demand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776F-DDA4-4553-A528-6757E62C46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C3B0-0AFC-44E8-A81B-205B9CBD195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1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776F-DDA4-4553-A528-6757E62C46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C3B0-0AFC-44E8-A81B-205B9CBD195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1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776F-DDA4-4553-A528-6757E62C46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C3B0-0AFC-44E8-A81B-205B9CBD195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129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7921625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908050"/>
            <a:ext cx="4244975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08050"/>
            <a:ext cx="4244975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244975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2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776F-DDA4-4553-A528-6757E62C46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C3B0-0AFC-44E8-A81B-205B9CBD195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3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776F-DDA4-4553-A528-6757E62C46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C3B0-0AFC-44E8-A81B-205B9CBD195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3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776F-DDA4-4553-A528-6757E62C46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C3B0-0AFC-44E8-A81B-205B9CBD195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2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776F-DDA4-4553-A528-6757E62C46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C3B0-0AFC-44E8-A81B-205B9CBD195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8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776F-DDA4-4553-A528-6757E62C46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C3B0-0AFC-44E8-A81B-205B9CBD195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776F-DDA4-4553-A528-6757E62C46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C3B0-0AFC-44E8-A81B-205B9CBD195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776F-DDA4-4553-A528-6757E62C46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C3B0-0AFC-44E8-A81B-205B9CBD195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2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776F-DDA4-4553-A528-6757E62C46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C3B0-0AFC-44E8-A81B-205B9CBD195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6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F776F-DDA4-4553-A528-6757E62C46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8C3B0-0AFC-44E8-A81B-205B9CBD195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3707904" y="5948364"/>
            <a:ext cx="5340628" cy="792163"/>
            <a:chOff x="3061" y="3475"/>
            <a:chExt cx="2864" cy="499"/>
          </a:xfrm>
        </p:grpSpPr>
        <p:sp>
          <p:nvSpPr>
            <p:cNvPr id="8" name="AutoShape 15"/>
            <p:cNvSpPr>
              <a:spLocks noChangeArrowheads="1"/>
            </p:cNvSpPr>
            <p:nvPr/>
          </p:nvSpPr>
          <p:spPr bwMode="auto">
            <a:xfrm>
              <a:off x="3061" y="3475"/>
              <a:ext cx="2857" cy="499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3068" y="3579"/>
              <a:ext cx="28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GB" sz="2400" i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274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mlDrawing" Target="../drawings/vmlDrawing9.v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mlDrawing" Target="../drawings/vmlDrawing10.v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2" r="2" b="29997"/>
          <a:stretch>
            <a:fillRect/>
          </a:stretch>
        </p:blipFill>
        <p:spPr bwMode="auto">
          <a:xfrm>
            <a:off x="-252413" y="-92075"/>
            <a:ext cx="9396413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96838" y="1503363"/>
            <a:ext cx="1571625" cy="3381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  <a:cs typeface="Arial" charset="0"/>
              </a:rPr>
              <a:t>Think about…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1813" y="0"/>
            <a:ext cx="7140575" cy="135255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3200" b="1" dirty="0" smtClean="0">
                <a:solidFill>
                  <a:schemeClr val="bg1"/>
                </a:solidFill>
              </a:rPr>
              <a:t>Price Elasticity of Demand</a:t>
            </a:r>
            <a:endParaRPr lang="en-GB" sz="3200" b="1" kern="0" dirty="0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3077" name="Picture 2" descr="http://www.blue-inc-solutions.co.uk/software/images/jigsa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438150"/>
            <a:ext cx="785812" cy="785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4" descr="http://jwikert.typepad.com/photos/uncategorized/2007/11/27/cogs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249488"/>
            <a:ext cx="857250" cy="893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TextBox 26"/>
          <p:cNvSpPr txBox="1">
            <a:spLocks noChangeArrowheads="1"/>
          </p:cNvSpPr>
          <p:nvPr/>
        </p:nvSpPr>
        <p:spPr bwMode="auto">
          <a:xfrm>
            <a:off x="96838" y="-3175"/>
            <a:ext cx="1571625" cy="3381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  <a:cs typeface="Arial" charset="0"/>
              </a:rPr>
              <a:t>The BIG Idea</a:t>
            </a:r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1801813" y="1500188"/>
            <a:ext cx="7140575" cy="2216150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sz="2400" dirty="0" smtClean="0"/>
              <a:t>Price elasticity (</a:t>
            </a:r>
            <a:r>
              <a:rPr lang="en-GB" sz="2400" dirty="0" err="1" smtClean="0"/>
              <a:t>Ped</a:t>
            </a:r>
            <a:r>
              <a:rPr lang="en-GB" sz="2400" dirty="0" smtClean="0"/>
              <a:t>) measures responsiveness of demand to change in price of good itself</a:t>
            </a:r>
          </a:p>
          <a:p>
            <a:pPr>
              <a:spcBef>
                <a:spcPct val="50000"/>
              </a:spcBef>
            </a:pPr>
            <a:r>
              <a:rPr lang="en-GB" sz="2400" dirty="0" smtClean="0"/>
              <a:t>Formula for calculating </a:t>
            </a:r>
            <a:r>
              <a:rPr lang="en-GB" sz="2400" dirty="0" err="1" smtClean="0"/>
              <a:t>Ped</a:t>
            </a:r>
            <a:r>
              <a:rPr lang="en-GB" sz="2400" dirty="0" smtClean="0"/>
              <a:t> is </a:t>
            </a:r>
          </a:p>
          <a:p>
            <a:pPr lvl="1">
              <a:spcBef>
                <a:spcPct val="50000"/>
              </a:spcBef>
            </a:pPr>
            <a:r>
              <a:rPr lang="en-GB" sz="2400" dirty="0" err="1" smtClean="0"/>
              <a:t>Ped</a:t>
            </a:r>
            <a:r>
              <a:rPr lang="en-GB" sz="2400" dirty="0" smtClean="0"/>
              <a:t> = % change in </a:t>
            </a:r>
            <a:r>
              <a:rPr lang="en-GB" sz="2400" dirty="0" err="1" smtClean="0"/>
              <a:t>Qdx</a:t>
            </a:r>
            <a:r>
              <a:rPr lang="en-GB" sz="2400" dirty="0" smtClean="0"/>
              <a:t> / % change in </a:t>
            </a:r>
            <a:r>
              <a:rPr lang="en-GB" sz="2400" dirty="0" err="1" smtClean="0"/>
              <a:t>Px</a:t>
            </a:r>
            <a:endParaRPr lang="en-GB" sz="2400" dirty="0" smtClean="0"/>
          </a:p>
          <a:p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90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Price Elasticity of Demand – A Relatively Inelastic Demand</a:t>
            </a:r>
            <a:endParaRPr lang="en-US" sz="2000"/>
          </a:p>
        </p:txBody>
      </p:sp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722313" y="1179513"/>
          <a:ext cx="7734300" cy="466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6" name="Chart" r:id="rId4" imgW="7734300" imgH="4667250" progId="MSGraph.Chart.8">
                  <p:embed/>
                </p:oleObj>
              </mc:Choice>
              <mc:Fallback>
                <p:oleObj name="Chart" r:id="rId4" imgW="7734300" imgH="4667250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3" y="1179513"/>
                        <a:ext cx="7734300" cy="46672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1" name="Line 5"/>
          <p:cNvSpPr>
            <a:spLocks noChangeShapeType="1"/>
          </p:cNvSpPr>
          <p:nvPr/>
        </p:nvSpPr>
        <p:spPr bwMode="auto">
          <a:xfrm>
            <a:off x="3309938" y="1816100"/>
            <a:ext cx="460375" cy="3354388"/>
          </a:xfrm>
          <a:prstGeom prst="line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3773488" y="4570413"/>
            <a:ext cx="815975" cy="2381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900" b="1">
                <a:solidFill>
                  <a:srgbClr val="000099"/>
                </a:solidFill>
              </a:rPr>
              <a:t>Demand</a:t>
            </a:r>
            <a:endParaRPr lang="en-US" sz="900" b="1">
              <a:solidFill>
                <a:srgbClr val="000099"/>
              </a:solidFill>
            </a:endParaRPr>
          </a:p>
        </p:txBody>
      </p:sp>
      <p:sp>
        <p:nvSpPr>
          <p:cNvPr id="101384" name="Line 8"/>
          <p:cNvSpPr>
            <a:spLocks noChangeShapeType="1"/>
          </p:cNvSpPr>
          <p:nvPr/>
        </p:nvSpPr>
        <p:spPr bwMode="auto">
          <a:xfrm flipV="1">
            <a:off x="1303338" y="1822450"/>
            <a:ext cx="1992312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1385" name="Line 9"/>
          <p:cNvSpPr>
            <a:spLocks noChangeShapeType="1"/>
          </p:cNvSpPr>
          <p:nvPr/>
        </p:nvSpPr>
        <p:spPr bwMode="auto">
          <a:xfrm flipH="1">
            <a:off x="3317875" y="1822450"/>
            <a:ext cx="6350" cy="337343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3817938" y="4941888"/>
            <a:ext cx="277812" cy="2381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900" b="1">
                <a:solidFill>
                  <a:srgbClr val="000099"/>
                </a:solidFill>
              </a:rPr>
              <a:t>A</a:t>
            </a:r>
            <a:endParaRPr lang="en-US" sz="900" b="1">
              <a:solidFill>
                <a:srgbClr val="000099"/>
              </a:solidFill>
            </a:endParaRPr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3400425" y="1812925"/>
            <a:ext cx="277813" cy="2381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900" b="1">
                <a:solidFill>
                  <a:srgbClr val="000099"/>
                </a:solidFill>
              </a:rPr>
              <a:t>B</a:t>
            </a:r>
            <a:endParaRPr lang="en-US" sz="900" b="1">
              <a:solidFill>
                <a:srgbClr val="000099"/>
              </a:solidFill>
            </a:endParaRPr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4448175" y="2057400"/>
            <a:ext cx="3324225" cy="1754326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>
                <a:solidFill>
                  <a:schemeClr val="bg1"/>
                </a:solidFill>
              </a:rPr>
              <a:t>Price rises from £3.00 per packet to £6.00 following an series of increases in government taxes</a:t>
            </a:r>
          </a:p>
          <a:p>
            <a:pPr>
              <a:spcBef>
                <a:spcPct val="50000"/>
              </a:spcBef>
            </a:pPr>
            <a:r>
              <a:rPr lang="en-GB" sz="1200" b="1" dirty="0">
                <a:solidFill>
                  <a:schemeClr val="bg1"/>
                </a:solidFill>
              </a:rPr>
              <a:t>% change in price = 100%</a:t>
            </a:r>
          </a:p>
          <a:p>
            <a:pPr>
              <a:spcBef>
                <a:spcPct val="50000"/>
              </a:spcBef>
            </a:pPr>
            <a:r>
              <a:rPr lang="en-GB" sz="1200" b="1" dirty="0">
                <a:solidFill>
                  <a:schemeClr val="bg1"/>
                </a:solidFill>
              </a:rPr>
              <a:t>% change in demand = 20%</a:t>
            </a:r>
          </a:p>
          <a:p>
            <a:pPr>
              <a:spcBef>
                <a:spcPct val="50000"/>
              </a:spcBef>
            </a:pPr>
            <a:r>
              <a:rPr lang="en-GB" sz="1200" b="1" dirty="0">
                <a:solidFill>
                  <a:schemeClr val="bg1"/>
                </a:solidFill>
              </a:rPr>
              <a:t>Price elasticity = 0.2</a:t>
            </a:r>
          </a:p>
          <a:p>
            <a:pPr>
              <a:spcBef>
                <a:spcPct val="50000"/>
              </a:spcBef>
            </a:pPr>
            <a:r>
              <a:rPr lang="en-GB" sz="1200" b="1" dirty="0">
                <a:solidFill>
                  <a:schemeClr val="bg1"/>
                </a:solidFill>
              </a:rPr>
              <a:t>i.e. demand is price inelastic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0" name="Rectangle 1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Price Elasticity of Demand along a Demand Curve</a:t>
            </a:r>
          </a:p>
        </p:txBody>
      </p:sp>
      <p:graphicFrame>
        <p:nvGraphicFramePr>
          <p:cNvPr id="13331" name="Object 19"/>
          <p:cNvGraphicFramePr>
            <a:graphicFrameLocks noChangeAspect="1"/>
          </p:cNvGraphicFramePr>
          <p:nvPr/>
        </p:nvGraphicFramePr>
        <p:xfrm>
          <a:off x="869950" y="1143000"/>
          <a:ext cx="7659688" cy="440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Chart" r:id="rId5" imgW="5876925" imgH="3381375" progId="MSGraph.Chart.8">
                  <p:embed/>
                </p:oleObj>
              </mc:Choice>
              <mc:Fallback>
                <p:oleObj name="Chart" r:id="rId5" imgW="5876925" imgH="3381375" progId="MSGraph.Chart.8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1143000"/>
                        <a:ext cx="7659688" cy="440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1609725" y="1460500"/>
            <a:ext cx="4187825" cy="3240088"/>
          </a:xfrm>
          <a:prstGeom prst="line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843588" y="4413250"/>
            <a:ext cx="812800" cy="23495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900" b="1">
                <a:solidFill>
                  <a:schemeClr val="accent2"/>
                </a:solidFill>
                <a:latin typeface="Trebuchet MS" pitchFamily="34" charset="0"/>
              </a:rPr>
              <a:t>Demand (D)</a:t>
            </a: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V="1">
            <a:off x="3695700" y="3060700"/>
            <a:ext cx="0" cy="164465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 flipH="1">
            <a:off x="1609725" y="3082925"/>
            <a:ext cx="2097088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2840038" y="1833563"/>
            <a:ext cx="996950" cy="5080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900" b="1">
                <a:solidFill>
                  <a:schemeClr val="accent2"/>
                </a:solidFill>
                <a:latin typeface="Trebuchet MS" pitchFamily="34" charset="0"/>
              </a:rPr>
              <a:t>Elastic demand</a:t>
            </a:r>
          </a:p>
          <a:p>
            <a:pPr algn="ctr" eaLnBrk="0" hangingPunct="0"/>
            <a:r>
              <a:rPr lang="en-GB" altLang="en-US" sz="900" b="1">
                <a:solidFill>
                  <a:schemeClr val="accent2"/>
                </a:solidFill>
                <a:latin typeface="Trebuchet MS" pitchFamily="34" charset="0"/>
              </a:rPr>
              <a:t>For a price fall</a:t>
            </a:r>
          </a:p>
          <a:p>
            <a:pPr algn="ctr" eaLnBrk="0" hangingPunct="0"/>
            <a:r>
              <a:rPr lang="en-US" altLang="en-US" sz="900" b="1">
                <a:solidFill>
                  <a:schemeClr val="accent2"/>
                </a:solidFill>
                <a:latin typeface="Trebuchet MS" pitchFamily="34" charset="0"/>
              </a:rPr>
              <a:t>Ped&gt;1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4954588" y="3349625"/>
            <a:ext cx="1096962" cy="5080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900" b="1">
                <a:solidFill>
                  <a:schemeClr val="accent2"/>
                </a:solidFill>
                <a:latin typeface="Trebuchet MS" pitchFamily="34" charset="0"/>
              </a:rPr>
              <a:t>Inelastic demand</a:t>
            </a:r>
          </a:p>
          <a:p>
            <a:pPr algn="ctr" eaLnBrk="0" hangingPunct="0"/>
            <a:r>
              <a:rPr lang="en-GB" altLang="en-US" sz="900" b="1">
                <a:solidFill>
                  <a:schemeClr val="accent2"/>
                </a:solidFill>
                <a:latin typeface="Trebuchet MS" pitchFamily="34" charset="0"/>
              </a:rPr>
              <a:t>For a price fall</a:t>
            </a:r>
          </a:p>
          <a:p>
            <a:pPr algn="ctr" eaLnBrk="0" hangingPunct="0"/>
            <a:r>
              <a:rPr lang="en-US" altLang="en-US" sz="900" b="1">
                <a:solidFill>
                  <a:schemeClr val="accent2"/>
                </a:solidFill>
                <a:latin typeface="Trebuchet MS" pitchFamily="34" charset="0"/>
              </a:rPr>
              <a:t>Ped &lt; 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Price Elasticity of Demand along a Demand Curve</a:t>
            </a:r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869950" y="1143000"/>
          <a:ext cx="7659688" cy="440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1" name="Chart" r:id="rId5" imgW="5876925" imgH="3381375" progId="MSGraph.Chart.8">
                  <p:embed/>
                </p:oleObj>
              </mc:Choice>
              <mc:Fallback>
                <p:oleObj name="Chart" r:id="rId5" imgW="5876925" imgH="3381375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1143000"/>
                        <a:ext cx="7659688" cy="440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1609725" y="1460500"/>
            <a:ext cx="4187825" cy="3240088"/>
          </a:xfrm>
          <a:prstGeom prst="line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843588" y="4413250"/>
            <a:ext cx="812800" cy="23495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900" b="1">
                <a:solidFill>
                  <a:schemeClr val="accent2"/>
                </a:solidFill>
                <a:latin typeface="Trebuchet MS" pitchFamily="34" charset="0"/>
              </a:rPr>
              <a:t>Demand (D)</a:t>
            </a:r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 flipV="1">
            <a:off x="3695700" y="3060700"/>
            <a:ext cx="0" cy="164465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 flipH="1">
            <a:off x="1609725" y="3082925"/>
            <a:ext cx="2097088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2709863" y="1819275"/>
            <a:ext cx="1949450" cy="371475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900" b="1">
                <a:solidFill>
                  <a:schemeClr val="accent2"/>
                </a:solidFill>
                <a:latin typeface="Trebuchet MS" pitchFamily="34" charset="0"/>
              </a:rPr>
              <a:t>When price falls from £90 to £80</a:t>
            </a:r>
          </a:p>
          <a:p>
            <a:pPr algn="ctr" eaLnBrk="0" hangingPunct="0"/>
            <a:r>
              <a:rPr lang="en-GB" altLang="en-US" sz="900" b="1">
                <a:solidFill>
                  <a:schemeClr val="accent2"/>
                </a:solidFill>
                <a:latin typeface="Trebuchet MS" pitchFamily="34" charset="0"/>
              </a:rPr>
              <a:t>Total revenue increases</a:t>
            </a:r>
            <a:endParaRPr lang="en-US" altLang="en-US" sz="900" b="1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>
            <a:off x="1608138" y="1781175"/>
            <a:ext cx="388937" cy="158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 flipH="1">
            <a:off x="1990725" y="1771650"/>
            <a:ext cx="1588" cy="292735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>
            <a:off x="1609725" y="2098675"/>
            <a:ext cx="842963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>
            <a:off x="2452688" y="2090738"/>
            <a:ext cx="6350" cy="260826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Price Elasticity of Demand along a Demand Curve</a:t>
            </a:r>
          </a:p>
        </p:txBody>
      </p:sp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869950" y="1143000"/>
          <a:ext cx="7659688" cy="440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2" name="Chart" r:id="rId5" imgW="5876925" imgH="3381375" progId="MSGraph.Chart.8">
                  <p:embed/>
                </p:oleObj>
              </mc:Choice>
              <mc:Fallback>
                <p:oleObj name="Chart" r:id="rId5" imgW="5876925" imgH="3381375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1143000"/>
                        <a:ext cx="7659688" cy="440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Line 4"/>
          <p:cNvSpPr>
            <a:spLocks noChangeShapeType="1"/>
          </p:cNvSpPr>
          <p:nvPr/>
        </p:nvSpPr>
        <p:spPr bwMode="auto">
          <a:xfrm>
            <a:off x="1609725" y="1460500"/>
            <a:ext cx="4187825" cy="3240088"/>
          </a:xfrm>
          <a:prstGeom prst="line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5843588" y="4413250"/>
            <a:ext cx="812800" cy="23495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900" b="1">
                <a:solidFill>
                  <a:schemeClr val="accent2"/>
                </a:solidFill>
                <a:latin typeface="Trebuchet MS" pitchFamily="34" charset="0"/>
              </a:rPr>
              <a:t>Demand (D)</a:t>
            </a:r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 flipV="1">
            <a:off x="3695700" y="3060700"/>
            <a:ext cx="0" cy="164465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 flipH="1">
            <a:off x="1609725" y="3082925"/>
            <a:ext cx="2097088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4711700" y="3432175"/>
            <a:ext cx="3316288" cy="23495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900" b="1">
                <a:solidFill>
                  <a:schemeClr val="accent2"/>
                </a:solidFill>
                <a:latin typeface="Trebuchet MS" pitchFamily="34" charset="0"/>
              </a:rPr>
              <a:t>When price falls from £30 to £20, total revenue decreases</a:t>
            </a:r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>
            <a:off x="1624013" y="3721100"/>
            <a:ext cx="2890837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2174" name="Line 14"/>
          <p:cNvSpPr>
            <a:spLocks noChangeShapeType="1"/>
          </p:cNvSpPr>
          <p:nvPr/>
        </p:nvSpPr>
        <p:spPr bwMode="auto">
          <a:xfrm>
            <a:off x="4522788" y="3721100"/>
            <a:ext cx="0" cy="98583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2175" name="Line 15"/>
          <p:cNvSpPr>
            <a:spLocks noChangeShapeType="1"/>
          </p:cNvSpPr>
          <p:nvPr/>
        </p:nvSpPr>
        <p:spPr bwMode="auto">
          <a:xfrm>
            <a:off x="1624013" y="4062413"/>
            <a:ext cx="3352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2176" name="Line 16"/>
          <p:cNvSpPr>
            <a:spLocks noChangeShapeType="1"/>
          </p:cNvSpPr>
          <p:nvPr/>
        </p:nvSpPr>
        <p:spPr bwMode="auto">
          <a:xfrm>
            <a:off x="4976813" y="4062413"/>
            <a:ext cx="0" cy="630237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018" name="Object 26"/>
          <p:cNvGraphicFramePr>
            <a:graphicFrameLocks noChangeAspect="1"/>
          </p:cNvGraphicFramePr>
          <p:nvPr/>
        </p:nvGraphicFramePr>
        <p:xfrm>
          <a:off x="769938" y="1263650"/>
          <a:ext cx="7659687" cy="440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1" name="Chart" r:id="rId4" imgW="5876925" imgH="3381375" progId="MSGraph.Chart.8">
                  <p:embed/>
                </p:oleObj>
              </mc:Choice>
              <mc:Fallback>
                <p:oleObj name="Chart" r:id="rId4" imgW="5876925" imgH="3381375" progId="MSGraph.Chart.8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1263650"/>
                        <a:ext cx="7659687" cy="440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Demand Curves With Different Price Elasticity</a:t>
            </a:r>
          </a:p>
        </p:txBody>
      </p:sp>
      <p:sp>
        <p:nvSpPr>
          <p:cNvPr id="85017" name="Text Box 25"/>
          <p:cNvSpPr txBox="1">
            <a:spLocks noChangeArrowheads="1"/>
          </p:cNvSpPr>
          <p:nvPr/>
        </p:nvSpPr>
        <p:spPr bwMode="auto">
          <a:xfrm>
            <a:off x="3248025" y="4264025"/>
            <a:ext cx="1571625" cy="23495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900" b="1">
                <a:solidFill>
                  <a:schemeClr val="accent2"/>
                </a:solidFill>
                <a:latin typeface="Trebuchet MS" pitchFamily="34" charset="0"/>
              </a:rPr>
              <a:t>Relative Inelastic Demand</a:t>
            </a:r>
          </a:p>
        </p:txBody>
      </p:sp>
      <p:sp>
        <p:nvSpPr>
          <p:cNvPr id="85019" name="Line 27"/>
          <p:cNvSpPr>
            <a:spLocks noChangeShapeType="1"/>
          </p:cNvSpPr>
          <p:nvPr/>
        </p:nvSpPr>
        <p:spPr bwMode="auto">
          <a:xfrm>
            <a:off x="2347913" y="1581150"/>
            <a:ext cx="836612" cy="2919413"/>
          </a:xfrm>
          <a:prstGeom prst="line">
            <a:avLst/>
          </a:prstGeom>
          <a:noFill/>
          <a:ln w="508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85023" name="Line 31"/>
          <p:cNvSpPr>
            <a:spLocks noChangeShapeType="1"/>
          </p:cNvSpPr>
          <p:nvPr/>
        </p:nvSpPr>
        <p:spPr bwMode="auto">
          <a:xfrm>
            <a:off x="2630488" y="2565400"/>
            <a:ext cx="1587" cy="225583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85024" name="Line 32"/>
          <p:cNvSpPr>
            <a:spLocks noChangeShapeType="1"/>
          </p:cNvSpPr>
          <p:nvPr/>
        </p:nvSpPr>
        <p:spPr bwMode="auto">
          <a:xfrm>
            <a:off x="1504950" y="3194050"/>
            <a:ext cx="1323975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85025" name="Line 33"/>
          <p:cNvSpPr>
            <a:spLocks noChangeShapeType="1"/>
          </p:cNvSpPr>
          <p:nvPr/>
        </p:nvSpPr>
        <p:spPr bwMode="auto">
          <a:xfrm flipH="1">
            <a:off x="2814638" y="3186113"/>
            <a:ext cx="14287" cy="163195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85030" name="Line 38"/>
          <p:cNvSpPr>
            <a:spLocks noChangeShapeType="1"/>
          </p:cNvSpPr>
          <p:nvPr/>
        </p:nvSpPr>
        <p:spPr bwMode="auto">
          <a:xfrm>
            <a:off x="1511300" y="2552700"/>
            <a:ext cx="1125538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769938" y="1263650"/>
          <a:ext cx="7659687" cy="440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7" name="Chart" r:id="rId4" imgW="5876925" imgH="3381375" progId="MSGraph.Chart.8">
                  <p:embed/>
                </p:oleObj>
              </mc:Choice>
              <mc:Fallback>
                <p:oleObj name="Chart" r:id="rId4" imgW="5876925" imgH="3381375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1263650"/>
                        <a:ext cx="7659687" cy="440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Demand Curves With Different Price Elasticity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3248025" y="4264025"/>
            <a:ext cx="1571625" cy="23495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900" b="1">
                <a:solidFill>
                  <a:schemeClr val="accent2"/>
                </a:solidFill>
                <a:latin typeface="Trebuchet MS" pitchFamily="34" charset="0"/>
              </a:rPr>
              <a:t>Relative Inelastic Demand</a:t>
            </a:r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>
            <a:off x="2347913" y="1581150"/>
            <a:ext cx="836612" cy="2919413"/>
          </a:xfrm>
          <a:prstGeom prst="line">
            <a:avLst/>
          </a:prstGeom>
          <a:noFill/>
          <a:ln w="508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>
            <a:off x="3181350" y="1898650"/>
            <a:ext cx="4175125" cy="327025"/>
          </a:xfrm>
          <a:prstGeom prst="line">
            <a:avLst/>
          </a:prstGeom>
          <a:noFill/>
          <a:ln w="508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>
            <a:off x="1517650" y="2552700"/>
            <a:ext cx="1119188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>
            <a:off x="2630488" y="2565400"/>
            <a:ext cx="1587" cy="225583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1504950" y="3194050"/>
            <a:ext cx="1323975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 flipH="1">
            <a:off x="2814638" y="3186113"/>
            <a:ext cx="14287" cy="163195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 flipV="1">
            <a:off x="1508125" y="1882775"/>
            <a:ext cx="1671638" cy="7938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3182938" y="1892300"/>
            <a:ext cx="0" cy="2927350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>
            <a:off x="6981825" y="2225675"/>
            <a:ext cx="0" cy="2601913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>
            <a:off x="1503363" y="2219325"/>
            <a:ext cx="5464175" cy="0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6575425" y="2297113"/>
            <a:ext cx="1471613" cy="23495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900" b="1">
                <a:solidFill>
                  <a:schemeClr val="accent2"/>
                </a:solidFill>
                <a:latin typeface="Trebuchet MS" pitchFamily="34" charset="0"/>
              </a:rPr>
              <a:t>Relative Elastic Demand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" name="Rectangle 2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Extreme Values for Price Elasticity of Demand</a:t>
            </a:r>
          </a:p>
        </p:txBody>
      </p:sp>
      <p:graphicFrame>
        <p:nvGraphicFramePr>
          <p:cNvPr id="15381" name="Object 21"/>
          <p:cNvGraphicFramePr>
            <a:graphicFrameLocks noChangeAspect="1"/>
          </p:cNvGraphicFramePr>
          <p:nvPr/>
        </p:nvGraphicFramePr>
        <p:xfrm>
          <a:off x="869950" y="1143000"/>
          <a:ext cx="7659688" cy="440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Chart" r:id="rId5" imgW="5876925" imgH="3381375" progId="MSGraph.Chart.8">
                  <p:embed/>
                </p:oleObj>
              </mc:Choice>
              <mc:Fallback>
                <p:oleObj name="Chart" r:id="rId5" imgW="5876925" imgH="3381375" progId="MSGraph.Chart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1143000"/>
                        <a:ext cx="7659688" cy="440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1609725" y="2432050"/>
            <a:ext cx="5046663" cy="6350"/>
          </a:xfrm>
          <a:prstGeom prst="line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5095875" y="2130425"/>
            <a:ext cx="1525588" cy="23495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altLang="en-US" sz="900" b="1">
                <a:solidFill>
                  <a:schemeClr val="accent2"/>
                </a:solidFill>
                <a:latin typeface="Trebuchet MS" pitchFamily="34" charset="0"/>
              </a:rPr>
              <a:t>Perfectly Elastic Demand</a:t>
            </a:r>
            <a:endParaRPr lang="en-US" altLang="en-US" sz="900" b="1">
              <a:solidFill>
                <a:schemeClr val="accent2"/>
              </a:solidFill>
              <a:latin typeface="Trebuchet MS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Extreme Values for Price Elasticity of Demand</a:t>
            </a:r>
          </a:p>
        </p:txBody>
      </p:sp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869950" y="1143000"/>
          <a:ext cx="7659688" cy="440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0" name="Chart" r:id="rId5" imgW="5876925" imgH="3381375" progId="MSGraph.Chart.8">
                  <p:embed/>
                </p:oleObj>
              </mc:Choice>
              <mc:Fallback>
                <p:oleObj name="Chart" r:id="rId5" imgW="5876925" imgH="3381375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1143000"/>
                        <a:ext cx="7659688" cy="440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4178300" y="1492250"/>
            <a:ext cx="1625600" cy="23495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altLang="en-US" sz="900" b="1">
                <a:solidFill>
                  <a:schemeClr val="accent2"/>
                </a:solidFill>
                <a:latin typeface="Trebuchet MS" pitchFamily="34" charset="0"/>
              </a:rPr>
              <a:t>Perfectly </a:t>
            </a:r>
            <a:r>
              <a:rPr lang="en-US" altLang="en-US" sz="900" b="1">
                <a:solidFill>
                  <a:schemeClr val="accent2"/>
                </a:solidFill>
                <a:latin typeface="Trebuchet MS" pitchFamily="34" charset="0"/>
              </a:rPr>
              <a:t>Ine</a:t>
            </a:r>
            <a:r>
              <a:rPr lang="en-GB" altLang="en-US" sz="900" b="1">
                <a:solidFill>
                  <a:schemeClr val="accent2"/>
                </a:solidFill>
                <a:latin typeface="Trebuchet MS" pitchFamily="34" charset="0"/>
              </a:rPr>
              <a:t>lastic Demand</a:t>
            </a:r>
            <a:endParaRPr lang="en-US" altLang="en-US" sz="900" b="1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>
            <a:off x="4132263" y="1460500"/>
            <a:ext cx="7937" cy="3238500"/>
          </a:xfrm>
          <a:prstGeom prst="line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Elasticity of Demand for a non-linear Demand Curve</a:t>
            </a:r>
          </a:p>
        </p:txBody>
      </p:sp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869950" y="1143000"/>
          <a:ext cx="7659688" cy="440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3" name="Chart" r:id="rId5" imgW="5876925" imgH="3381375" progId="MSGraph.Chart.8">
                  <p:embed/>
                </p:oleObj>
              </mc:Choice>
              <mc:Fallback>
                <p:oleObj name="Chart" r:id="rId5" imgW="5876925" imgH="3381375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1143000"/>
                        <a:ext cx="7659688" cy="440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6" name="Arc 6"/>
          <p:cNvSpPr>
            <a:spLocks/>
          </p:cNvSpPr>
          <p:nvPr/>
        </p:nvSpPr>
        <p:spPr bwMode="auto">
          <a:xfrm flipH="1" flipV="1">
            <a:off x="2452688" y="2105025"/>
            <a:ext cx="4203700" cy="1943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6721475" y="3887788"/>
            <a:ext cx="657225" cy="23495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altLang="en-US" sz="900" b="1">
                <a:solidFill>
                  <a:schemeClr val="accent2"/>
                </a:solidFill>
                <a:latin typeface="Trebuchet MS" pitchFamily="34" charset="0"/>
              </a:rPr>
              <a:t>Demand </a:t>
            </a:r>
            <a:endParaRPr lang="en-US" altLang="en-US" sz="900" b="1">
              <a:solidFill>
                <a:schemeClr val="accent2"/>
              </a:solidFill>
              <a:latin typeface="Trebuchet MS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that Determine Ped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(1) The number of close substitutes for a good / uniqueness of the product </a:t>
            </a:r>
          </a:p>
          <a:p>
            <a:pPr>
              <a:spcBef>
                <a:spcPct val="50000"/>
              </a:spcBef>
            </a:pPr>
            <a:r>
              <a:rPr lang="en-US" sz="2400"/>
              <a:t>(2) The degree of necessity of consumption or whether the good is a luxury </a:t>
            </a:r>
          </a:p>
          <a:p>
            <a:pPr>
              <a:spcBef>
                <a:spcPct val="50000"/>
              </a:spcBef>
            </a:pPr>
            <a:r>
              <a:rPr lang="en-US" sz="2400"/>
              <a:t>(3) The % of a consumer’s income allocated to spending on the good </a:t>
            </a:r>
          </a:p>
          <a:p>
            <a:pPr>
              <a:spcBef>
                <a:spcPct val="50000"/>
              </a:spcBef>
            </a:pPr>
            <a:r>
              <a:rPr lang="en-US" sz="2400"/>
              <a:t>(4) The time period allowed following a price change </a:t>
            </a:r>
          </a:p>
          <a:p>
            <a:pPr>
              <a:spcBef>
                <a:spcPct val="50000"/>
              </a:spcBef>
            </a:pPr>
            <a:r>
              <a:rPr lang="en-US" sz="2400"/>
              <a:t>(5) Whether the good is subject to habitual consumption – </a:t>
            </a:r>
          </a:p>
          <a:p>
            <a:pPr>
              <a:spcBef>
                <a:spcPct val="50000"/>
              </a:spcBef>
            </a:pPr>
            <a:r>
              <a:rPr lang="en-US" sz="2400"/>
              <a:t>(6) Peak and Off Peak Demand</a:t>
            </a:r>
          </a:p>
          <a:p>
            <a:pPr>
              <a:spcBef>
                <a:spcPct val="50000"/>
              </a:spcBef>
            </a:pPr>
            <a:r>
              <a:rPr lang="en-US" sz="2400"/>
              <a:t>(7) The breadth of definition of a good or service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0006" y="0"/>
            <a:ext cx="7921625" cy="49053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 smtClean="0"/>
              <a:t>Applications </a:t>
            </a:r>
            <a:r>
              <a:rPr lang="en-GB" sz="3100" dirty="0"/>
              <a:t>of the idea of elasticity of demand</a:t>
            </a:r>
            <a:endParaRPr lang="en-US" sz="3100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95538" y="992188"/>
            <a:ext cx="3818226" cy="106838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2000" dirty="0" smtClean="0"/>
              <a:t>	The </a:t>
            </a:r>
            <a:r>
              <a:rPr lang="en-GB" sz="2000" dirty="0"/>
              <a:t>introduction of the </a:t>
            </a:r>
            <a:r>
              <a:rPr lang="en-GB" sz="2000" dirty="0" smtClean="0"/>
              <a:t>congestion charge </a:t>
            </a:r>
            <a:r>
              <a:rPr lang="en-GB" sz="2000" dirty="0"/>
              <a:t>for motorists in London</a:t>
            </a:r>
            <a:endParaRPr lang="en-US" sz="2000" dirty="0"/>
          </a:p>
        </p:txBody>
      </p:sp>
      <p:pic>
        <p:nvPicPr>
          <p:cNvPr id="11571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963" y="958850"/>
            <a:ext cx="1697037" cy="2768600"/>
          </a:xfrm>
          <a:noFill/>
          <a:ln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15718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8763" y="1012825"/>
            <a:ext cx="1700212" cy="2768600"/>
          </a:xfrm>
          <a:noFill/>
          <a:ln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2518063" y="2413794"/>
            <a:ext cx="3465513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dirty="0" smtClean="0">
                <a:solidFill>
                  <a:schemeClr val="accent2"/>
                </a:solidFill>
              </a:rPr>
              <a:t>	Consumer </a:t>
            </a:r>
            <a:r>
              <a:rPr lang="en-GB" dirty="0">
                <a:solidFill>
                  <a:schemeClr val="accent2"/>
                </a:solidFill>
              </a:rPr>
              <a:t>response to </a:t>
            </a:r>
            <a:r>
              <a:rPr lang="en-GB" dirty="0" smtClean="0">
                <a:solidFill>
                  <a:schemeClr val="accent2"/>
                </a:solidFill>
              </a:rPr>
              <a:t>recent cuts </a:t>
            </a:r>
            <a:r>
              <a:rPr lang="en-GB" dirty="0">
                <a:solidFill>
                  <a:schemeClr val="accent2"/>
                </a:solidFill>
              </a:rPr>
              <a:t>in the prices of broadband access to the net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1572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4237038"/>
            <a:ext cx="4068762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4730750" y="4265613"/>
            <a:ext cx="3976832" cy="128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dirty="0" smtClean="0"/>
              <a:t>	How </a:t>
            </a:r>
            <a:r>
              <a:rPr lang="en-GB" dirty="0"/>
              <a:t>will demand for air travel respond if a new tax on aviation fuel is introduced?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Elastic or Inelastic demand?</a:t>
            </a:r>
          </a:p>
        </p:txBody>
      </p:sp>
      <p:sp>
        <p:nvSpPr>
          <p:cNvPr id="61445" name="Rectangle 1029"/>
          <p:cNvSpPr>
            <a:spLocks noGrp="1" noChangeArrowheads="1"/>
          </p:cNvSpPr>
          <p:nvPr>
            <p:ph idx="1"/>
          </p:nvPr>
        </p:nvSpPr>
        <p:spPr>
          <a:xfrm>
            <a:off x="250825" y="1100138"/>
            <a:ext cx="8642350" cy="515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Gateway cuts the price of their desktop PCs by 10%</a:t>
            </a:r>
          </a:p>
          <a:p>
            <a:pPr>
              <a:lnSpc>
                <a:spcPct val="90000"/>
              </a:lnSpc>
            </a:pPr>
            <a:r>
              <a:rPr lang="en-US" sz="2400"/>
              <a:t>A fall in the price of Euro-star tickets</a:t>
            </a:r>
          </a:p>
          <a:p>
            <a:pPr>
              <a:lnSpc>
                <a:spcPct val="90000"/>
              </a:lnSpc>
            </a:pPr>
            <a:r>
              <a:rPr lang="en-US" sz="2400"/>
              <a:t>An increase in the price of the Financial Times</a:t>
            </a:r>
          </a:p>
          <a:p>
            <a:pPr>
              <a:lnSpc>
                <a:spcPct val="90000"/>
              </a:lnSpc>
            </a:pPr>
            <a:r>
              <a:rPr lang="en-US" sz="2400"/>
              <a:t>A taxi home from a night-club on a Friday night</a:t>
            </a:r>
          </a:p>
          <a:p>
            <a:pPr>
              <a:lnSpc>
                <a:spcPct val="90000"/>
              </a:lnSpc>
            </a:pPr>
            <a:r>
              <a:rPr lang="en-US" sz="2400"/>
              <a:t>A rise in average car insurance premiums</a:t>
            </a:r>
          </a:p>
          <a:p>
            <a:pPr>
              <a:lnSpc>
                <a:spcPct val="90000"/>
              </a:lnSpc>
            </a:pPr>
            <a:r>
              <a:rPr lang="en-US" sz="2400"/>
              <a:t>Motorway petrol prices rise by 5% after the budget</a:t>
            </a:r>
          </a:p>
          <a:p>
            <a:pPr>
              <a:lnSpc>
                <a:spcPct val="90000"/>
              </a:lnSpc>
            </a:pPr>
            <a:r>
              <a:rPr lang="en-US" sz="2400"/>
              <a:t>Vodafone cuts their mobile phone charges</a:t>
            </a:r>
          </a:p>
          <a:p>
            <a:pPr>
              <a:lnSpc>
                <a:spcPct val="90000"/>
              </a:lnSpc>
            </a:pPr>
            <a:r>
              <a:rPr lang="en-US" sz="2400"/>
              <a:t>The price of central heating oil rises by 20% due to a rise in world oil prices</a:t>
            </a:r>
          </a:p>
          <a:p>
            <a:pPr>
              <a:lnSpc>
                <a:spcPct val="90000"/>
              </a:lnSpc>
            </a:pPr>
            <a:r>
              <a:rPr lang="en-US" sz="2400"/>
              <a:t>A local leisure club decreases monthly charges by 15% in a bid to increase the number of members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Case Study: Demand for Oil after Shocks</a:t>
            </a:r>
            <a:endParaRPr lang="en-US"/>
          </a:p>
        </p:txBody>
      </p:sp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6781800" cy="46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6705600" y="3733800"/>
            <a:ext cx="1219200" cy="304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Times New Roman" pitchFamily="18" charset="0"/>
              </a:rPr>
              <a:t>Nominal Price</a:t>
            </a: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6705600" y="4572000"/>
            <a:ext cx="1219200" cy="304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Times New Roman" pitchFamily="18" charset="0"/>
              </a:rPr>
              <a:t>Real Price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2408238" y="1295400"/>
            <a:ext cx="1820862" cy="28733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altLang="en-US" sz="1200">
                <a:latin typeface="Tahoma" pitchFamily="34" charset="0"/>
              </a:rPr>
              <a:t>Second </a:t>
            </a:r>
            <a:r>
              <a:rPr lang="en-US" altLang="en-US" sz="1200">
                <a:latin typeface="Tahoma" pitchFamily="34" charset="0"/>
              </a:rPr>
              <a:t>Global Oil Shock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1458913" y="2286000"/>
            <a:ext cx="903287" cy="4699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altLang="en-US" sz="1200">
                <a:latin typeface="Tahoma" pitchFamily="34" charset="0"/>
              </a:rPr>
              <a:t>First OPEC</a:t>
            </a:r>
          </a:p>
          <a:p>
            <a:pPr algn="ctr" eaLnBrk="0" hangingPunct="0"/>
            <a:r>
              <a:rPr lang="en-GB" altLang="en-US" sz="1200">
                <a:latin typeface="Tahoma" pitchFamily="34" charset="0"/>
              </a:rPr>
              <a:t> oil shock</a:t>
            </a:r>
            <a:endParaRPr lang="en-US" altLang="en-US" sz="1200">
              <a:latin typeface="Tahoma" pitchFamily="34" charset="0"/>
            </a:endParaRP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4335463" y="2913063"/>
            <a:ext cx="788987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altLang="en-US" sz="1200">
                <a:latin typeface="Tahoma" pitchFamily="34" charset="0"/>
              </a:rPr>
              <a:t>Gulf War</a:t>
            </a:r>
            <a:endParaRPr lang="en-US" altLang="en-US" sz="1200">
              <a:latin typeface="Tahoma" pitchFamily="34" charset="0"/>
            </a:endParaRPr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3270250" y="5199063"/>
            <a:ext cx="1149350" cy="2873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altLang="en-US" sz="1200">
                <a:latin typeface="Tahoma" pitchFamily="34" charset="0"/>
              </a:rPr>
              <a:t>OPEC collapse</a:t>
            </a:r>
            <a:endParaRPr lang="en-US" altLang="en-US" sz="1200">
              <a:latin typeface="Tahoma" pitchFamily="34" charset="0"/>
            </a:endParaRPr>
          </a:p>
        </p:txBody>
      </p:sp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276850" y="3581400"/>
            <a:ext cx="958850" cy="28733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200">
                <a:latin typeface="Tahoma" pitchFamily="34" charset="0"/>
              </a:rPr>
              <a:t>Asian Crisis</a:t>
            </a:r>
          </a:p>
        </p:txBody>
      </p:sp>
      <p:sp>
        <p:nvSpPr>
          <p:cNvPr id="108557" name="Line 13"/>
          <p:cNvSpPr>
            <a:spLocks noChangeShapeType="1"/>
          </p:cNvSpPr>
          <p:nvPr/>
        </p:nvSpPr>
        <p:spPr bwMode="auto">
          <a:xfrm>
            <a:off x="5867400" y="3884613"/>
            <a:ext cx="228600" cy="68580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8558" name="Line 14"/>
          <p:cNvSpPr>
            <a:spLocks noChangeShapeType="1"/>
          </p:cNvSpPr>
          <p:nvPr/>
        </p:nvSpPr>
        <p:spPr bwMode="auto">
          <a:xfrm>
            <a:off x="1524000" y="2743200"/>
            <a:ext cx="0" cy="38100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8559" name="Line 15"/>
          <p:cNvSpPr>
            <a:spLocks noChangeShapeType="1"/>
          </p:cNvSpPr>
          <p:nvPr/>
        </p:nvSpPr>
        <p:spPr bwMode="auto">
          <a:xfrm>
            <a:off x="2514600" y="16002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8560" name="Line 16"/>
          <p:cNvSpPr>
            <a:spLocks noChangeShapeType="1"/>
          </p:cNvSpPr>
          <p:nvPr/>
        </p:nvSpPr>
        <p:spPr bwMode="auto">
          <a:xfrm flipV="1">
            <a:off x="3810000" y="5029200"/>
            <a:ext cx="0" cy="15240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8561" name="Line 17"/>
          <p:cNvSpPr>
            <a:spLocks noChangeShapeType="1"/>
          </p:cNvSpPr>
          <p:nvPr/>
        </p:nvSpPr>
        <p:spPr bwMode="auto">
          <a:xfrm>
            <a:off x="4572000" y="3200400"/>
            <a:ext cx="0" cy="30480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8562" name="Text Box 18"/>
          <p:cNvSpPr txBox="1">
            <a:spLocks noChangeArrowheads="1"/>
          </p:cNvSpPr>
          <p:nvPr/>
        </p:nvSpPr>
        <p:spPr bwMode="auto">
          <a:xfrm>
            <a:off x="5788025" y="3124200"/>
            <a:ext cx="1641475" cy="28733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altLang="en-US" sz="1200">
                <a:latin typeface="Tahoma" pitchFamily="34" charset="0"/>
              </a:rPr>
              <a:t>Stro</a:t>
            </a:r>
            <a:r>
              <a:rPr lang="en-US" altLang="en-US" sz="1200">
                <a:latin typeface="Tahoma" pitchFamily="34" charset="0"/>
              </a:rPr>
              <a:t>ng Global Growth</a:t>
            </a:r>
          </a:p>
        </p:txBody>
      </p:sp>
      <p:sp>
        <p:nvSpPr>
          <p:cNvPr id="108563" name="Line 19"/>
          <p:cNvSpPr>
            <a:spLocks noChangeShapeType="1"/>
          </p:cNvSpPr>
          <p:nvPr/>
        </p:nvSpPr>
        <p:spPr bwMode="auto">
          <a:xfrm>
            <a:off x="6400800" y="3429000"/>
            <a:ext cx="0" cy="53340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Time Frame and Elasticity: Oil Price Shocks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accent2"/>
                </a:solidFill>
              </a:rPr>
              <a:t>The longer the time frame =&gt; the more elastic is demand</a:t>
            </a:r>
          </a:p>
          <a:p>
            <a:pPr>
              <a:lnSpc>
                <a:spcPct val="90000"/>
              </a:lnSpc>
            </a:pPr>
            <a:r>
              <a:rPr lang="en-US" sz="2800"/>
              <a:t>Two World oil price shocks of the 1970s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Response to higher prices was modest in the immediate period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As time passed, people found ways to consume less petroleum and other oil products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Better mileage from their cars (switch to smaller vehicles)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Higher spending on insulation in homes and factories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Car pooling for commuters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Car manufacturers invested enormous sums in more fuel efficient vehicles seeing a long term market opportunity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Development of oil substitutes in the long run</a:t>
            </a:r>
          </a:p>
          <a:p>
            <a:pPr lvl="2">
              <a:lnSpc>
                <a:spcPct val="90000"/>
              </a:lnSpc>
            </a:pPr>
            <a:r>
              <a:rPr lang="en-GB" sz="1800"/>
              <a:t>natural gas, solar heating, nuclear energy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Higher prices made it more attractive to exploit higher cost reserves of oil – which increased supply and brought prices down again</a:t>
            </a:r>
            <a:endParaRPr lang="en-US" sz="20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7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7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7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Short Term Demand for Oil</a:t>
            </a:r>
            <a:endParaRPr lang="en-US"/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4495800" y="1447800"/>
            <a:ext cx="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>
            <a:off x="4495800" y="5257800"/>
            <a:ext cx="373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7010400" y="5735638"/>
            <a:ext cx="1041400" cy="254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000">
                <a:latin typeface="Tahoma" pitchFamily="34" charset="0"/>
              </a:rPr>
              <a:t>Demand for Oil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3406775" y="1498600"/>
            <a:ext cx="852488" cy="4095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000">
                <a:latin typeface="Tahoma" pitchFamily="34" charset="0"/>
              </a:rPr>
              <a:t>Price </a:t>
            </a:r>
          </a:p>
          <a:p>
            <a:pPr algn="ctr" eaLnBrk="0" hangingPunct="0"/>
            <a:r>
              <a:rPr lang="en-US" altLang="en-US" sz="1000">
                <a:latin typeface="Tahoma" pitchFamily="34" charset="0"/>
              </a:rPr>
              <a:t>$ per barrel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5862638" y="1493838"/>
            <a:ext cx="850900" cy="2571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000">
                <a:latin typeface="Tahoma" pitchFamily="34" charset="0"/>
              </a:rPr>
              <a:t>Oil Demand</a:t>
            </a:r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>
            <a:off x="5334000" y="1981200"/>
            <a:ext cx="1295400" cy="2743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762000" y="2117725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>
            <a:off x="4497388" y="3271838"/>
            <a:ext cx="1446212" cy="476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>
            <a:off x="4495800" y="4114800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>
            <a:off x="5943600" y="3276600"/>
            <a:ext cx="0" cy="1981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>
            <a:off x="6324600" y="4114800"/>
            <a:ext cx="0" cy="1143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3992563" y="3149600"/>
            <a:ext cx="336550" cy="2571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000">
                <a:latin typeface="Tahoma" pitchFamily="34" charset="0"/>
              </a:rPr>
              <a:t>P1</a:t>
            </a: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3992563" y="3929063"/>
            <a:ext cx="336550" cy="2571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000">
                <a:latin typeface="Tahoma" pitchFamily="34" charset="0"/>
              </a:rPr>
              <a:t>P2</a:t>
            </a:r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5734050" y="5376863"/>
            <a:ext cx="357188" cy="2571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altLang="en-US" sz="1000">
                <a:latin typeface="Tahoma" pitchFamily="34" charset="0"/>
              </a:rPr>
              <a:t>Q1</a:t>
            </a:r>
            <a:endParaRPr lang="en-US" altLang="en-US" sz="1000">
              <a:latin typeface="Tahoma" pitchFamily="34" charset="0"/>
            </a:endParaRPr>
          </a:p>
        </p:txBody>
      </p:sp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6180138" y="5376863"/>
            <a:ext cx="357187" cy="2571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altLang="en-US" sz="1000">
                <a:latin typeface="Tahoma" pitchFamily="34" charset="0"/>
              </a:rPr>
              <a:t>Q</a:t>
            </a:r>
            <a:r>
              <a:rPr lang="en-US" altLang="en-US" sz="1000">
                <a:latin typeface="Tahoma" pitchFamily="34" charset="0"/>
              </a:rPr>
              <a:t>2</a:t>
            </a:r>
          </a:p>
        </p:txBody>
      </p:sp>
      <p:sp>
        <p:nvSpPr>
          <p:cNvPr id="104468" name="Text Box 20"/>
          <p:cNvSpPr txBox="1">
            <a:spLocks noChangeArrowheads="1"/>
          </p:cNvSpPr>
          <p:nvPr/>
        </p:nvSpPr>
        <p:spPr bwMode="auto">
          <a:xfrm>
            <a:off x="3992563" y="2463800"/>
            <a:ext cx="336550" cy="2571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000">
                <a:latin typeface="Tahoma" pitchFamily="34" charset="0"/>
              </a:rPr>
              <a:t>P3</a:t>
            </a:r>
          </a:p>
        </p:txBody>
      </p:sp>
      <p:sp>
        <p:nvSpPr>
          <p:cNvPr id="104469" name="Line 21"/>
          <p:cNvSpPr>
            <a:spLocks noChangeShapeType="1"/>
          </p:cNvSpPr>
          <p:nvPr/>
        </p:nvSpPr>
        <p:spPr bwMode="auto">
          <a:xfrm>
            <a:off x="4495800" y="2590800"/>
            <a:ext cx="11430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4470" name="Line 22"/>
          <p:cNvSpPr>
            <a:spLocks noChangeShapeType="1"/>
          </p:cNvSpPr>
          <p:nvPr/>
        </p:nvSpPr>
        <p:spPr bwMode="auto">
          <a:xfrm>
            <a:off x="5638800" y="2590800"/>
            <a:ext cx="0" cy="2667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4471" name="Text Box 23"/>
          <p:cNvSpPr txBox="1">
            <a:spLocks noChangeArrowheads="1"/>
          </p:cNvSpPr>
          <p:nvPr/>
        </p:nvSpPr>
        <p:spPr bwMode="auto">
          <a:xfrm>
            <a:off x="5272088" y="5376863"/>
            <a:ext cx="357187" cy="2571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altLang="en-US" sz="1000">
                <a:latin typeface="Tahoma" pitchFamily="34" charset="0"/>
              </a:rPr>
              <a:t>Q</a:t>
            </a:r>
            <a:r>
              <a:rPr lang="en-US" altLang="en-US" sz="1000">
                <a:latin typeface="Tahoma" pitchFamily="34" charset="0"/>
              </a:rPr>
              <a:t>3</a:t>
            </a:r>
          </a:p>
        </p:txBody>
      </p:sp>
      <p:sp>
        <p:nvSpPr>
          <p:cNvPr id="104472" name="Text Box 24"/>
          <p:cNvSpPr txBox="1">
            <a:spLocks noChangeArrowheads="1"/>
          </p:cNvSpPr>
          <p:nvPr/>
        </p:nvSpPr>
        <p:spPr bwMode="auto">
          <a:xfrm>
            <a:off x="533400" y="1524000"/>
            <a:ext cx="2590800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Times New Roman" pitchFamily="18" charset="0"/>
              </a:rPr>
              <a:t>The demand for oil is inelastic in response to price changes in the short run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Times New Roman" pitchFamily="18" charset="0"/>
              </a:rPr>
              <a:t>This is mainly because it is an essential input into many production processes</a:t>
            </a:r>
          </a:p>
        </p:txBody>
      </p:sp>
      <p:sp>
        <p:nvSpPr>
          <p:cNvPr id="104473" name="Text Box 25"/>
          <p:cNvSpPr txBox="1">
            <a:spLocks noChangeArrowheads="1"/>
          </p:cNvSpPr>
          <p:nvPr/>
        </p:nvSpPr>
        <p:spPr bwMode="auto">
          <a:xfrm>
            <a:off x="6711950" y="4843463"/>
            <a:ext cx="842963" cy="2571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altLang="en-US" sz="1000">
                <a:latin typeface="Tahoma" pitchFamily="34" charset="0"/>
              </a:rPr>
              <a:t>D short-run</a:t>
            </a:r>
            <a:endParaRPr lang="en-US" altLang="en-US" sz="1000">
              <a:latin typeface="Tahom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Longer Term Demand for Oil – More Price Elastic</a:t>
            </a:r>
            <a:endParaRPr lang="en-US"/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4495800" y="1447800"/>
            <a:ext cx="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>
            <a:off x="4495800" y="5257800"/>
            <a:ext cx="373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7013575" y="5735638"/>
            <a:ext cx="1041400" cy="254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000">
                <a:latin typeface="Tahoma" pitchFamily="34" charset="0"/>
              </a:rPr>
              <a:t>Demand for Oil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3406775" y="1498600"/>
            <a:ext cx="852488" cy="4095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000">
                <a:latin typeface="Tahoma" pitchFamily="34" charset="0"/>
              </a:rPr>
              <a:t>Price </a:t>
            </a:r>
          </a:p>
          <a:p>
            <a:pPr algn="ctr" eaLnBrk="0" hangingPunct="0"/>
            <a:r>
              <a:rPr lang="en-US" altLang="en-US" sz="1000">
                <a:latin typeface="Tahoma" pitchFamily="34" charset="0"/>
              </a:rPr>
              <a:t>$ per barrel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5862638" y="1493838"/>
            <a:ext cx="850900" cy="2571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000">
                <a:latin typeface="Tahoma" pitchFamily="34" charset="0"/>
              </a:rPr>
              <a:t>Oil Demand</a:t>
            </a:r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>
            <a:off x="5334000" y="1981200"/>
            <a:ext cx="1295400" cy="2743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762000" y="2117725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>
            <a:off x="4497388" y="3271838"/>
            <a:ext cx="1446212" cy="476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>
            <a:off x="4495800" y="4114800"/>
            <a:ext cx="2362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5943600" y="3276600"/>
            <a:ext cx="0" cy="1981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>
            <a:off x="6858000" y="4114800"/>
            <a:ext cx="0" cy="1143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3992563" y="3149600"/>
            <a:ext cx="336550" cy="2571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000">
                <a:latin typeface="Tahoma" pitchFamily="34" charset="0"/>
              </a:rPr>
              <a:t>P1</a:t>
            </a: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3992563" y="3929063"/>
            <a:ext cx="336550" cy="2571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000">
                <a:latin typeface="Tahoma" pitchFamily="34" charset="0"/>
              </a:rPr>
              <a:t>P2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5734050" y="5376863"/>
            <a:ext cx="357188" cy="2571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altLang="en-US" sz="1000">
                <a:latin typeface="Tahoma" pitchFamily="34" charset="0"/>
              </a:rPr>
              <a:t>Q1</a:t>
            </a:r>
            <a:endParaRPr lang="en-US" altLang="en-US" sz="1000">
              <a:latin typeface="Tahoma" pitchFamily="34" charset="0"/>
            </a:endParaRP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6713538" y="5376863"/>
            <a:ext cx="357187" cy="2571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altLang="en-US" sz="1000">
                <a:latin typeface="Tahoma" pitchFamily="34" charset="0"/>
              </a:rPr>
              <a:t>Q</a:t>
            </a:r>
            <a:r>
              <a:rPr lang="en-US" altLang="en-US" sz="1000">
                <a:latin typeface="Tahoma" pitchFamily="34" charset="0"/>
              </a:rPr>
              <a:t>2</a:t>
            </a:r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3992563" y="2463800"/>
            <a:ext cx="336550" cy="2571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000">
                <a:latin typeface="Tahoma" pitchFamily="34" charset="0"/>
              </a:rPr>
              <a:t>P3</a:t>
            </a:r>
          </a:p>
        </p:txBody>
      </p:sp>
      <p:sp>
        <p:nvSpPr>
          <p:cNvPr id="106517" name="Line 21"/>
          <p:cNvSpPr>
            <a:spLocks noChangeShapeType="1"/>
          </p:cNvSpPr>
          <p:nvPr/>
        </p:nvSpPr>
        <p:spPr bwMode="auto">
          <a:xfrm>
            <a:off x="4495800" y="25908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6518" name="Line 22"/>
          <p:cNvSpPr>
            <a:spLocks noChangeShapeType="1"/>
          </p:cNvSpPr>
          <p:nvPr/>
        </p:nvSpPr>
        <p:spPr bwMode="auto">
          <a:xfrm>
            <a:off x="5105400" y="2590800"/>
            <a:ext cx="0" cy="2667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6519" name="Text Box 23"/>
          <p:cNvSpPr txBox="1">
            <a:spLocks noChangeArrowheads="1"/>
          </p:cNvSpPr>
          <p:nvPr/>
        </p:nvSpPr>
        <p:spPr bwMode="auto">
          <a:xfrm>
            <a:off x="4967288" y="5376863"/>
            <a:ext cx="357187" cy="2571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altLang="en-US" sz="1000">
                <a:latin typeface="Tahoma" pitchFamily="34" charset="0"/>
              </a:rPr>
              <a:t>Q</a:t>
            </a:r>
            <a:r>
              <a:rPr lang="en-US" altLang="en-US" sz="1000">
                <a:latin typeface="Tahoma" pitchFamily="34" charset="0"/>
              </a:rPr>
              <a:t>3</a:t>
            </a:r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>
            <a:off x="533400" y="1524000"/>
            <a:ext cx="2590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latin typeface="Times New Roman" pitchFamily="18" charset="0"/>
              </a:rPr>
              <a:t>Longer run demand is relatively more elastic if non-oil substitutes develop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06521" name="Text Box 25"/>
          <p:cNvSpPr txBox="1">
            <a:spLocks noChangeArrowheads="1"/>
          </p:cNvSpPr>
          <p:nvPr/>
        </p:nvSpPr>
        <p:spPr bwMode="auto">
          <a:xfrm>
            <a:off x="6711950" y="4843463"/>
            <a:ext cx="842963" cy="2571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altLang="en-US" sz="1000">
                <a:latin typeface="Tahoma" pitchFamily="34" charset="0"/>
              </a:rPr>
              <a:t>D short-run</a:t>
            </a:r>
            <a:endParaRPr lang="en-US" altLang="en-US" sz="1000">
              <a:latin typeface="Tahoma" pitchFamily="34" charset="0"/>
            </a:endParaRPr>
          </a:p>
        </p:txBody>
      </p:sp>
      <p:sp>
        <p:nvSpPr>
          <p:cNvPr id="106522" name="Line 26"/>
          <p:cNvSpPr>
            <a:spLocks noChangeShapeType="1"/>
          </p:cNvSpPr>
          <p:nvPr/>
        </p:nvSpPr>
        <p:spPr bwMode="auto">
          <a:xfrm>
            <a:off x="4876800" y="2362200"/>
            <a:ext cx="2057400" cy="1828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6523" name="Text Box 27"/>
          <p:cNvSpPr txBox="1">
            <a:spLocks noChangeArrowheads="1"/>
          </p:cNvSpPr>
          <p:nvPr/>
        </p:nvSpPr>
        <p:spPr bwMode="auto">
          <a:xfrm>
            <a:off x="7038975" y="4233863"/>
            <a:ext cx="795338" cy="2571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altLang="en-US" sz="1000">
                <a:latin typeface="Tahoma" pitchFamily="34" charset="0"/>
              </a:rPr>
              <a:t>D </a:t>
            </a:r>
            <a:r>
              <a:rPr lang="en-US" altLang="en-US" sz="1000">
                <a:latin typeface="Tahoma" pitchFamily="34" charset="0"/>
              </a:rPr>
              <a:t>long</a:t>
            </a:r>
            <a:r>
              <a:rPr lang="en-GB" altLang="en-US" sz="1000">
                <a:latin typeface="Tahoma" pitchFamily="34" charset="0"/>
              </a:rPr>
              <a:t>-run</a:t>
            </a:r>
            <a:endParaRPr lang="en-US" altLang="en-US" sz="1000">
              <a:latin typeface="Tahom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Price Elasticity of Demand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idx="1"/>
          </p:nvPr>
        </p:nvSpPr>
        <p:spPr>
          <a:xfrm>
            <a:off x="250825" y="1366838"/>
            <a:ext cx="8642350" cy="5156200"/>
          </a:xfrm>
        </p:spPr>
        <p:txBody>
          <a:bodyPr/>
          <a:lstStyle/>
          <a:p>
            <a:r>
              <a:rPr lang="en-US" sz="2400"/>
              <a:t>How much tax revenue will higher “sin taxes” on cigarettes and alcohol provide?</a:t>
            </a:r>
          </a:p>
          <a:p>
            <a:r>
              <a:rPr lang="en-US" sz="2400"/>
              <a:t>Why do airlines often give discounts for advance bookings?</a:t>
            </a:r>
          </a:p>
          <a:p>
            <a:r>
              <a:rPr lang="en-US" sz="2400"/>
              <a:t>What happens to our demand for foreign holidays when the exchange rate appreciates?</a:t>
            </a:r>
          </a:p>
          <a:p>
            <a:r>
              <a:rPr lang="en-US" sz="2400"/>
              <a:t>Why do hotels lower room-rates at weekends and why do car rental firms charge lower prices at weekend?</a:t>
            </a:r>
          </a:p>
          <a:p>
            <a:r>
              <a:rPr lang="en-US" sz="2400"/>
              <a:t>Will a business always pass on higher costs to consumers?</a:t>
            </a:r>
          </a:p>
          <a:p>
            <a:r>
              <a:rPr lang="en-US" sz="2400"/>
              <a:t>Will the introduction of road tolls in London and other cities actually cut road congestion?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Definition of Price Elasticity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idx="1"/>
          </p:nvPr>
        </p:nvSpPr>
        <p:spPr>
          <a:xfrm>
            <a:off x="250825" y="1100138"/>
            <a:ext cx="8642350" cy="5156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sz="2400" dirty="0"/>
              <a:t>Price elasticity (</a:t>
            </a:r>
            <a:r>
              <a:rPr lang="en-GB" sz="2400" dirty="0" err="1"/>
              <a:t>Ped</a:t>
            </a:r>
            <a:r>
              <a:rPr lang="en-GB" sz="2400" dirty="0"/>
              <a:t>) measures responsiveness of demand to change in price of good itself</a:t>
            </a:r>
          </a:p>
          <a:p>
            <a:pPr>
              <a:spcBef>
                <a:spcPct val="50000"/>
              </a:spcBef>
            </a:pPr>
            <a:r>
              <a:rPr lang="en-GB" sz="2400" dirty="0"/>
              <a:t>Formula for calculating </a:t>
            </a:r>
            <a:r>
              <a:rPr lang="en-GB" sz="2400" dirty="0" err="1"/>
              <a:t>Ped</a:t>
            </a:r>
            <a:r>
              <a:rPr lang="en-GB" sz="2400" dirty="0"/>
              <a:t> is </a:t>
            </a:r>
          </a:p>
          <a:p>
            <a:pPr lvl="1">
              <a:spcBef>
                <a:spcPct val="50000"/>
              </a:spcBef>
            </a:pPr>
            <a:r>
              <a:rPr lang="en-GB" sz="2400" dirty="0" err="1"/>
              <a:t>Ped</a:t>
            </a:r>
            <a:r>
              <a:rPr lang="en-GB" sz="2400" dirty="0"/>
              <a:t> = % change in </a:t>
            </a:r>
            <a:r>
              <a:rPr lang="en-GB" sz="2400" dirty="0" err="1"/>
              <a:t>Qdx</a:t>
            </a:r>
            <a:r>
              <a:rPr lang="en-GB" sz="2400" dirty="0"/>
              <a:t> / % change in </a:t>
            </a:r>
            <a:r>
              <a:rPr lang="en-GB" sz="2400" dirty="0" err="1"/>
              <a:t>Px</a:t>
            </a:r>
            <a:endParaRPr lang="en-GB" sz="2400" dirty="0"/>
          </a:p>
          <a:p>
            <a:pPr>
              <a:spcBef>
                <a:spcPct val="50000"/>
              </a:spcBef>
            </a:pPr>
            <a:r>
              <a:rPr lang="en-GB" sz="2400" dirty="0"/>
              <a:t>When price falls we expect to see an expansion of demand</a:t>
            </a:r>
          </a:p>
          <a:p>
            <a:pPr>
              <a:spcBef>
                <a:spcPct val="50000"/>
              </a:spcBef>
            </a:pPr>
            <a:r>
              <a:rPr lang="en-GB" sz="2400" dirty="0"/>
              <a:t>When price rises we expect to see a contraction of demand</a:t>
            </a:r>
          </a:p>
          <a:p>
            <a:pPr>
              <a:spcBef>
                <a:spcPct val="50000"/>
              </a:spcBef>
            </a:pPr>
            <a:r>
              <a:rPr lang="en-GB" sz="2400" dirty="0"/>
              <a:t>Therefore an </a:t>
            </a:r>
            <a:r>
              <a:rPr lang="en-GB" sz="2400" dirty="0">
                <a:solidFill>
                  <a:schemeClr val="accent2"/>
                </a:solidFill>
              </a:rPr>
              <a:t>inverse relationship</a:t>
            </a:r>
            <a:r>
              <a:rPr lang="en-GB" sz="2400" dirty="0"/>
              <a:t> between price and demand (negative value for </a:t>
            </a:r>
            <a:r>
              <a:rPr lang="en-GB" sz="2400" dirty="0" err="1"/>
              <a:t>Ped</a:t>
            </a:r>
            <a:r>
              <a:rPr lang="en-GB" sz="2400" dirty="0"/>
              <a:t>)</a:t>
            </a:r>
          </a:p>
          <a:p>
            <a:pPr>
              <a:spcBef>
                <a:spcPct val="50000"/>
              </a:spcBef>
            </a:pPr>
            <a:r>
              <a:rPr lang="en-GB" sz="2400" dirty="0"/>
              <a:t>We ignore the sign but focus instead on the </a:t>
            </a:r>
            <a:r>
              <a:rPr lang="en-GB" sz="2400" b="1" dirty="0"/>
              <a:t>coefficient of elasticity</a:t>
            </a:r>
            <a:endParaRPr lang="en-GB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2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2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2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2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Values for price elasticity of demand</a:t>
            </a: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If Ped = 0</a:t>
            </a:r>
            <a:r>
              <a:rPr lang="en-US" sz="2400"/>
              <a:t> then demand is said to be perfectly inelastic. This means that demand does not change at all when the price changes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If Ped is between 0 and 1</a:t>
            </a:r>
            <a:r>
              <a:rPr lang="en-US" sz="2400"/>
              <a:t> (i.e. the percentage change in demand from A to B is smaller than the percentage change in price), then demand is inelastic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If Ped = 1</a:t>
            </a:r>
            <a:r>
              <a:rPr lang="en-US" sz="2400"/>
              <a:t> (i.e. the percentage change in demand is exactly the same as the percentage change in price), then demand is said to unit elastic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If Ped &gt; 1</a:t>
            </a:r>
            <a:r>
              <a:rPr lang="en-US" sz="2400"/>
              <a:t>, then demand responds more than proportionately to a change in price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Demand curves with different price elasticity</a:t>
            </a:r>
            <a:endParaRPr lang="en-US"/>
          </a:p>
        </p:txBody>
      </p:sp>
      <p:grpSp>
        <p:nvGrpSpPr>
          <p:cNvPr id="119813" name="Group 5"/>
          <p:cNvGrpSpPr>
            <a:grpSpLocks noChangeAspect="1"/>
          </p:cNvGrpSpPr>
          <p:nvPr/>
        </p:nvGrpSpPr>
        <p:grpSpPr bwMode="auto">
          <a:xfrm>
            <a:off x="461963" y="909638"/>
            <a:ext cx="8010525" cy="5341937"/>
            <a:chOff x="2355" y="1792"/>
            <a:chExt cx="7457" cy="4973"/>
          </a:xfrm>
        </p:grpSpPr>
        <p:sp>
          <p:nvSpPr>
            <p:cNvPr id="119814" name="AutoShape 6"/>
            <p:cNvSpPr>
              <a:spLocks noChangeAspect="1" noChangeArrowheads="1"/>
            </p:cNvSpPr>
            <p:nvPr/>
          </p:nvSpPr>
          <p:spPr bwMode="auto">
            <a:xfrm>
              <a:off x="2355" y="1792"/>
              <a:ext cx="7457" cy="4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815" name="Line 7"/>
            <p:cNvSpPr>
              <a:spLocks noChangeShapeType="1"/>
            </p:cNvSpPr>
            <p:nvPr/>
          </p:nvSpPr>
          <p:spPr bwMode="auto">
            <a:xfrm>
              <a:off x="3251" y="2216"/>
              <a:ext cx="0" cy="40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816" name="Line 8"/>
            <p:cNvSpPr>
              <a:spLocks noChangeShapeType="1"/>
            </p:cNvSpPr>
            <p:nvPr/>
          </p:nvSpPr>
          <p:spPr bwMode="auto">
            <a:xfrm>
              <a:off x="3251" y="6251"/>
              <a:ext cx="277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817" name="Text Box 9"/>
            <p:cNvSpPr txBox="1">
              <a:spLocks noChangeArrowheads="1"/>
            </p:cNvSpPr>
            <p:nvPr/>
          </p:nvSpPr>
          <p:spPr bwMode="auto">
            <a:xfrm>
              <a:off x="2355" y="2216"/>
              <a:ext cx="896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>
              <a:spAutoFit/>
            </a:bodyPr>
            <a:lstStyle/>
            <a:p>
              <a:pPr algn="r"/>
              <a:r>
                <a:rPr lang="en-US" sz="1400">
                  <a:solidFill>
                    <a:srgbClr val="000099"/>
                  </a:solidFill>
                </a:rPr>
                <a:t>Price</a:t>
              </a:r>
              <a:endParaRPr lang="en-US" sz="3200"/>
            </a:p>
          </p:txBody>
        </p:sp>
        <p:sp>
          <p:nvSpPr>
            <p:cNvPr id="119818" name="Line 10"/>
            <p:cNvSpPr>
              <a:spLocks noChangeShapeType="1"/>
            </p:cNvSpPr>
            <p:nvPr/>
          </p:nvSpPr>
          <p:spPr bwMode="auto">
            <a:xfrm>
              <a:off x="6662" y="2219"/>
              <a:ext cx="0" cy="40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819" name="Line 11"/>
            <p:cNvSpPr>
              <a:spLocks noChangeShapeType="1"/>
            </p:cNvSpPr>
            <p:nvPr/>
          </p:nvSpPr>
          <p:spPr bwMode="auto">
            <a:xfrm>
              <a:off x="6662" y="6253"/>
              <a:ext cx="303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820" name="Text Box 12"/>
            <p:cNvSpPr txBox="1">
              <a:spLocks noChangeArrowheads="1"/>
            </p:cNvSpPr>
            <p:nvPr/>
          </p:nvSpPr>
          <p:spPr bwMode="auto">
            <a:xfrm>
              <a:off x="5764" y="2219"/>
              <a:ext cx="89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>
              <a:spAutoFit/>
            </a:bodyPr>
            <a:lstStyle/>
            <a:p>
              <a:pPr algn="r"/>
              <a:r>
                <a:rPr lang="en-US" sz="1400">
                  <a:solidFill>
                    <a:srgbClr val="000099"/>
                  </a:solidFill>
                </a:rPr>
                <a:t>Price</a:t>
              </a:r>
              <a:endParaRPr lang="en-US" sz="3200"/>
            </a:p>
          </p:txBody>
        </p:sp>
        <p:sp>
          <p:nvSpPr>
            <p:cNvPr id="119821" name="Text Box 13"/>
            <p:cNvSpPr txBox="1">
              <a:spLocks noChangeArrowheads="1"/>
            </p:cNvSpPr>
            <p:nvPr/>
          </p:nvSpPr>
          <p:spPr bwMode="auto">
            <a:xfrm>
              <a:off x="3033" y="1792"/>
              <a:ext cx="258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>
              <a:spAutoFit/>
            </a:bodyPr>
            <a:lstStyle/>
            <a:p>
              <a:pPr algn="ctr"/>
              <a:r>
                <a:rPr lang="en-US" sz="1600">
                  <a:solidFill>
                    <a:srgbClr val="000099"/>
                  </a:solidFill>
                </a:rPr>
                <a:t>Perfectly Elastic Demand</a:t>
              </a:r>
              <a:endParaRPr lang="en-US" sz="3200"/>
            </a:p>
          </p:txBody>
        </p:sp>
        <p:sp>
          <p:nvSpPr>
            <p:cNvPr id="119822" name="Text Box 14"/>
            <p:cNvSpPr txBox="1">
              <a:spLocks noChangeArrowheads="1"/>
            </p:cNvSpPr>
            <p:nvPr/>
          </p:nvSpPr>
          <p:spPr bwMode="auto">
            <a:xfrm>
              <a:off x="6491" y="1793"/>
              <a:ext cx="2581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>
              <a:spAutoFit/>
            </a:bodyPr>
            <a:lstStyle/>
            <a:p>
              <a:pPr algn="ctr"/>
              <a:r>
                <a:rPr lang="en-US" sz="1600">
                  <a:solidFill>
                    <a:srgbClr val="000099"/>
                  </a:solidFill>
                </a:rPr>
                <a:t>Perfectly Inelastic Demand</a:t>
              </a:r>
              <a:endParaRPr lang="en-US" sz="3200"/>
            </a:p>
          </p:txBody>
        </p:sp>
        <p:sp>
          <p:nvSpPr>
            <p:cNvPr id="119823" name="Line 15"/>
            <p:cNvSpPr>
              <a:spLocks noChangeShapeType="1"/>
            </p:cNvSpPr>
            <p:nvPr/>
          </p:nvSpPr>
          <p:spPr bwMode="auto">
            <a:xfrm>
              <a:off x="3246" y="4246"/>
              <a:ext cx="255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824" name="Text Box 16"/>
            <p:cNvSpPr txBox="1">
              <a:spLocks noChangeArrowheads="1"/>
            </p:cNvSpPr>
            <p:nvPr/>
          </p:nvSpPr>
          <p:spPr bwMode="auto">
            <a:xfrm>
              <a:off x="5042" y="4287"/>
              <a:ext cx="92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>
              <a:spAutoFit/>
            </a:bodyPr>
            <a:lstStyle/>
            <a:p>
              <a:r>
                <a:rPr lang="en-US" sz="1400">
                  <a:solidFill>
                    <a:srgbClr val="000099"/>
                  </a:solidFill>
                </a:rPr>
                <a:t>Demand</a:t>
              </a:r>
              <a:endParaRPr lang="en-US" sz="3200"/>
            </a:p>
          </p:txBody>
        </p:sp>
        <p:sp>
          <p:nvSpPr>
            <p:cNvPr id="119825" name="Text Box 17"/>
            <p:cNvSpPr txBox="1">
              <a:spLocks noChangeArrowheads="1"/>
            </p:cNvSpPr>
            <p:nvPr/>
          </p:nvSpPr>
          <p:spPr bwMode="auto">
            <a:xfrm>
              <a:off x="7767" y="2153"/>
              <a:ext cx="92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>
              <a:spAutoFit/>
            </a:bodyPr>
            <a:lstStyle/>
            <a:p>
              <a:r>
                <a:rPr lang="en-US" sz="1400">
                  <a:solidFill>
                    <a:srgbClr val="000099"/>
                  </a:solidFill>
                </a:rPr>
                <a:t>Demand</a:t>
              </a:r>
              <a:endParaRPr lang="en-US" sz="3200"/>
            </a:p>
          </p:txBody>
        </p:sp>
        <p:sp>
          <p:nvSpPr>
            <p:cNvPr id="119826" name="Text Box 18"/>
            <p:cNvSpPr txBox="1">
              <a:spLocks noChangeArrowheads="1"/>
            </p:cNvSpPr>
            <p:nvPr/>
          </p:nvSpPr>
          <p:spPr bwMode="auto">
            <a:xfrm>
              <a:off x="8902" y="6319"/>
              <a:ext cx="91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>
              <a:spAutoFit/>
            </a:bodyPr>
            <a:lstStyle/>
            <a:p>
              <a:pPr algn="r"/>
              <a:r>
                <a:rPr lang="en-US" sz="1400">
                  <a:solidFill>
                    <a:srgbClr val="000099"/>
                  </a:solidFill>
                </a:rPr>
                <a:t>Quantity </a:t>
              </a:r>
              <a:endParaRPr lang="en-US" sz="3200"/>
            </a:p>
          </p:txBody>
        </p:sp>
        <p:sp>
          <p:nvSpPr>
            <p:cNvPr id="119827" name="Text Box 19"/>
            <p:cNvSpPr txBox="1">
              <a:spLocks noChangeArrowheads="1"/>
            </p:cNvSpPr>
            <p:nvPr/>
          </p:nvSpPr>
          <p:spPr bwMode="auto">
            <a:xfrm>
              <a:off x="5232" y="6320"/>
              <a:ext cx="91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>
              <a:spAutoFit/>
            </a:bodyPr>
            <a:lstStyle/>
            <a:p>
              <a:pPr algn="r"/>
              <a:r>
                <a:rPr lang="en-US" sz="1400">
                  <a:solidFill>
                    <a:srgbClr val="000099"/>
                  </a:solidFill>
                </a:rPr>
                <a:t>Quantity </a:t>
              </a:r>
              <a:endParaRPr lang="en-US" sz="3200"/>
            </a:p>
          </p:txBody>
        </p:sp>
        <p:sp>
          <p:nvSpPr>
            <p:cNvPr id="119828" name="Line 20"/>
            <p:cNvSpPr>
              <a:spLocks noChangeShapeType="1"/>
            </p:cNvSpPr>
            <p:nvPr/>
          </p:nvSpPr>
          <p:spPr bwMode="auto">
            <a:xfrm>
              <a:off x="8195" y="2504"/>
              <a:ext cx="0" cy="37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829" name="Line 21"/>
            <p:cNvSpPr>
              <a:spLocks noChangeShapeType="1"/>
            </p:cNvSpPr>
            <p:nvPr/>
          </p:nvSpPr>
          <p:spPr bwMode="auto">
            <a:xfrm flipH="1">
              <a:off x="3966" y="4246"/>
              <a:ext cx="12" cy="199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830" name="Line 22"/>
            <p:cNvSpPr>
              <a:spLocks noChangeShapeType="1"/>
            </p:cNvSpPr>
            <p:nvPr/>
          </p:nvSpPr>
          <p:spPr bwMode="auto">
            <a:xfrm flipH="1">
              <a:off x="4417" y="4248"/>
              <a:ext cx="11" cy="199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831" name="Line 23"/>
            <p:cNvSpPr>
              <a:spLocks noChangeShapeType="1"/>
            </p:cNvSpPr>
            <p:nvPr/>
          </p:nvSpPr>
          <p:spPr bwMode="auto">
            <a:xfrm flipH="1">
              <a:off x="4858" y="4260"/>
              <a:ext cx="11" cy="1988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832" name="Text Box 24"/>
            <p:cNvSpPr txBox="1">
              <a:spLocks noChangeArrowheads="1"/>
            </p:cNvSpPr>
            <p:nvPr/>
          </p:nvSpPr>
          <p:spPr bwMode="auto">
            <a:xfrm>
              <a:off x="4097" y="6310"/>
              <a:ext cx="540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>
              <a:spAutoFit/>
            </a:bodyPr>
            <a:lstStyle/>
            <a:p>
              <a:pPr algn="r"/>
              <a:r>
                <a:rPr lang="en-US" sz="1400">
                  <a:solidFill>
                    <a:srgbClr val="000099"/>
                  </a:solidFill>
                </a:rPr>
                <a:t>Q1</a:t>
              </a:r>
              <a:endParaRPr lang="en-US" sz="3200"/>
            </a:p>
          </p:txBody>
        </p:sp>
        <p:sp>
          <p:nvSpPr>
            <p:cNvPr id="119833" name="Text Box 25"/>
            <p:cNvSpPr txBox="1">
              <a:spLocks noChangeArrowheads="1"/>
            </p:cNvSpPr>
            <p:nvPr/>
          </p:nvSpPr>
          <p:spPr bwMode="auto">
            <a:xfrm>
              <a:off x="3651" y="6310"/>
              <a:ext cx="538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>
              <a:spAutoFit/>
            </a:bodyPr>
            <a:lstStyle/>
            <a:p>
              <a:pPr algn="r"/>
              <a:r>
                <a:rPr lang="en-US" sz="1400">
                  <a:solidFill>
                    <a:srgbClr val="000099"/>
                  </a:solidFill>
                </a:rPr>
                <a:t>Q2</a:t>
              </a:r>
              <a:endParaRPr lang="en-US" sz="3200"/>
            </a:p>
          </p:txBody>
        </p:sp>
        <p:sp>
          <p:nvSpPr>
            <p:cNvPr id="119834" name="Text Box 26"/>
            <p:cNvSpPr txBox="1">
              <a:spLocks noChangeArrowheads="1"/>
            </p:cNvSpPr>
            <p:nvPr/>
          </p:nvSpPr>
          <p:spPr bwMode="auto">
            <a:xfrm>
              <a:off x="4539" y="6310"/>
              <a:ext cx="538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>
              <a:spAutoFit/>
            </a:bodyPr>
            <a:lstStyle/>
            <a:p>
              <a:pPr algn="r"/>
              <a:r>
                <a:rPr lang="en-US" sz="1400">
                  <a:solidFill>
                    <a:srgbClr val="000099"/>
                  </a:solidFill>
                </a:rPr>
                <a:t>Q3</a:t>
              </a:r>
              <a:endParaRPr lang="en-US" sz="3200"/>
            </a:p>
          </p:txBody>
        </p:sp>
        <p:sp>
          <p:nvSpPr>
            <p:cNvPr id="119835" name="Text Box 27"/>
            <p:cNvSpPr txBox="1">
              <a:spLocks noChangeArrowheads="1"/>
            </p:cNvSpPr>
            <p:nvPr/>
          </p:nvSpPr>
          <p:spPr bwMode="auto">
            <a:xfrm>
              <a:off x="2788" y="4096"/>
              <a:ext cx="44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>
              <a:spAutoFit/>
            </a:bodyPr>
            <a:lstStyle/>
            <a:p>
              <a:pPr algn="r"/>
              <a:r>
                <a:rPr lang="en-US" sz="1400">
                  <a:solidFill>
                    <a:srgbClr val="000099"/>
                  </a:solidFill>
                </a:rPr>
                <a:t>P1</a:t>
              </a:r>
              <a:endParaRPr lang="en-US" sz="3200"/>
            </a:p>
          </p:txBody>
        </p:sp>
        <p:sp>
          <p:nvSpPr>
            <p:cNvPr id="119836" name="Text Box 28"/>
            <p:cNvSpPr txBox="1">
              <a:spLocks noChangeArrowheads="1"/>
            </p:cNvSpPr>
            <p:nvPr/>
          </p:nvSpPr>
          <p:spPr bwMode="auto">
            <a:xfrm>
              <a:off x="6273" y="4096"/>
              <a:ext cx="446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>
              <a:spAutoFit/>
            </a:bodyPr>
            <a:lstStyle/>
            <a:p>
              <a:pPr algn="r"/>
              <a:r>
                <a:rPr lang="en-US" sz="1400">
                  <a:solidFill>
                    <a:srgbClr val="000099"/>
                  </a:solidFill>
                </a:rPr>
                <a:t>P1</a:t>
              </a:r>
              <a:endParaRPr lang="en-US" sz="3200"/>
            </a:p>
          </p:txBody>
        </p:sp>
        <p:sp>
          <p:nvSpPr>
            <p:cNvPr id="119837" name="Text Box 29"/>
            <p:cNvSpPr txBox="1">
              <a:spLocks noChangeArrowheads="1"/>
            </p:cNvSpPr>
            <p:nvPr/>
          </p:nvSpPr>
          <p:spPr bwMode="auto">
            <a:xfrm>
              <a:off x="6273" y="3342"/>
              <a:ext cx="446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>
              <a:spAutoFit/>
            </a:bodyPr>
            <a:lstStyle/>
            <a:p>
              <a:pPr algn="r"/>
              <a:r>
                <a:rPr lang="en-US" sz="1400">
                  <a:solidFill>
                    <a:srgbClr val="000099"/>
                  </a:solidFill>
                </a:rPr>
                <a:t>P2</a:t>
              </a:r>
              <a:endParaRPr lang="en-US" sz="3200"/>
            </a:p>
          </p:txBody>
        </p:sp>
        <p:sp>
          <p:nvSpPr>
            <p:cNvPr id="119838" name="Text Box 30"/>
            <p:cNvSpPr txBox="1">
              <a:spLocks noChangeArrowheads="1"/>
            </p:cNvSpPr>
            <p:nvPr/>
          </p:nvSpPr>
          <p:spPr bwMode="auto">
            <a:xfrm>
              <a:off x="6273" y="4723"/>
              <a:ext cx="44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>
              <a:spAutoFit/>
            </a:bodyPr>
            <a:lstStyle/>
            <a:p>
              <a:pPr algn="r"/>
              <a:r>
                <a:rPr lang="en-US" sz="1400">
                  <a:solidFill>
                    <a:srgbClr val="000099"/>
                  </a:solidFill>
                </a:rPr>
                <a:t>P3</a:t>
              </a:r>
              <a:endParaRPr lang="en-US" sz="3200"/>
            </a:p>
          </p:txBody>
        </p:sp>
        <p:sp>
          <p:nvSpPr>
            <p:cNvPr id="119839" name="Line 31"/>
            <p:cNvSpPr>
              <a:spLocks noChangeShapeType="1"/>
            </p:cNvSpPr>
            <p:nvPr/>
          </p:nvSpPr>
          <p:spPr bwMode="auto">
            <a:xfrm>
              <a:off x="6667" y="3503"/>
              <a:ext cx="1537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840" name="Line 32"/>
            <p:cNvSpPr>
              <a:spLocks noChangeShapeType="1"/>
            </p:cNvSpPr>
            <p:nvPr/>
          </p:nvSpPr>
          <p:spPr bwMode="auto">
            <a:xfrm>
              <a:off x="6669" y="4233"/>
              <a:ext cx="1538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841" name="Line 33"/>
            <p:cNvSpPr>
              <a:spLocks noChangeShapeType="1"/>
            </p:cNvSpPr>
            <p:nvPr/>
          </p:nvSpPr>
          <p:spPr bwMode="auto">
            <a:xfrm>
              <a:off x="6669" y="4878"/>
              <a:ext cx="1538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842" name="Text Box 34"/>
            <p:cNvSpPr txBox="1">
              <a:spLocks noChangeArrowheads="1"/>
            </p:cNvSpPr>
            <p:nvPr/>
          </p:nvSpPr>
          <p:spPr bwMode="auto">
            <a:xfrm>
              <a:off x="7903" y="6311"/>
              <a:ext cx="538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>
              <a:spAutoFit/>
            </a:bodyPr>
            <a:lstStyle/>
            <a:p>
              <a:pPr algn="r"/>
              <a:r>
                <a:rPr lang="en-US" sz="1400">
                  <a:solidFill>
                    <a:srgbClr val="000099"/>
                  </a:solidFill>
                </a:rPr>
                <a:t>Q1</a:t>
              </a:r>
              <a:endParaRPr lang="en-US" sz="3200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119" y="109538"/>
            <a:ext cx="8229600" cy="1143000"/>
          </a:xfrm>
        </p:spPr>
        <p:txBody>
          <a:bodyPr/>
          <a:lstStyle/>
          <a:p>
            <a:r>
              <a:rPr lang="en-GB" dirty="0"/>
              <a:t>Inelastic and elastic demand curves</a:t>
            </a:r>
            <a:endParaRPr lang="en-US" dirty="0"/>
          </a:p>
        </p:txBody>
      </p:sp>
      <p:sp>
        <p:nvSpPr>
          <p:cNvPr id="121861" name="AutoShape 5"/>
          <p:cNvSpPr>
            <a:spLocks noChangeAspect="1" noChangeArrowheads="1"/>
          </p:cNvSpPr>
          <p:nvPr/>
        </p:nvSpPr>
        <p:spPr bwMode="auto">
          <a:xfrm>
            <a:off x="400050" y="931863"/>
            <a:ext cx="8743950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1862" name="Line 6"/>
          <p:cNvSpPr>
            <a:spLocks noChangeShapeType="1"/>
          </p:cNvSpPr>
          <p:nvPr/>
        </p:nvSpPr>
        <p:spPr bwMode="auto">
          <a:xfrm>
            <a:off x="1312863" y="1317625"/>
            <a:ext cx="0" cy="4108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>
            <a:off x="1312863" y="5426075"/>
            <a:ext cx="28289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400050" y="1317625"/>
            <a:ext cx="9112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10" tIns="38405" rIns="76810" bIns="38405">
            <a:spAutoFit/>
          </a:bodyPr>
          <a:lstStyle/>
          <a:p>
            <a:pPr algn="r"/>
            <a:r>
              <a:rPr lang="en-US" sz="1200">
                <a:solidFill>
                  <a:srgbClr val="000099"/>
                </a:solidFill>
              </a:rPr>
              <a:t>Price</a:t>
            </a:r>
            <a:endParaRPr lang="en-US" sz="3200"/>
          </a:p>
        </p:txBody>
      </p:sp>
      <p:sp>
        <p:nvSpPr>
          <p:cNvPr id="121865" name="Line 9"/>
          <p:cNvSpPr>
            <a:spLocks noChangeShapeType="1"/>
          </p:cNvSpPr>
          <p:nvPr/>
        </p:nvSpPr>
        <p:spPr bwMode="auto">
          <a:xfrm>
            <a:off x="2071688" y="1317625"/>
            <a:ext cx="1368425" cy="3743325"/>
          </a:xfrm>
          <a:prstGeom prst="line">
            <a:avLst/>
          </a:prstGeom>
          <a:noFill/>
          <a:ln w="2540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3094038" y="4983163"/>
            <a:ext cx="137001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10" tIns="38405" rIns="76810" bIns="38405">
            <a:spAutoFit/>
          </a:bodyPr>
          <a:lstStyle/>
          <a:p>
            <a:pPr algn="ctr"/>
            <a:r>
              <a:rPr lang="en-US" sz="1200">
                <a:solidFill>
                  <a:srgbClr val="000099"/>
                </a:solidFill>
              </a:rPr>
              <a:t>Demand</a:t>
            </a:r>
            <a:endParaRPr lang="en-US" sz="3200"/>
          </a:p>
        </p:txBody>
      </p:sp>
      <p:sp>
        <p:nvSpPr>
          <p:cNvPr id="121867" name="Line 11"/>
          <p:cNvSpPr>
            <a:spLocks noChangeShapeType="1"/>
          </p:cNvSpPr>
          <p:nvPr/>
        </p:nvSpPr>
        <p:spPr bwMode="auto">
          <a:xfrm>
            <a:off x="1312863" y="3233738"/>
            <a:ext cx="1470025" cy="11112"/>
          </a:xfrm>
          <a:prstGeom prst="line">
            <a:avLst/>
          </a:prstGeom>
          <a:noFill/>
          <a:ln w="12700">
            <a:solidFill>
              <a:srgbClr val="000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1868" name="Line 12"/>
          <p:cNvSpPr>
            <a:spLocks noChangeShapeType="1"/>
          </p:cNvSpPr>
          <p:nvPr/>
        </p:nvSpPr>
        <p:spPr bwMode="auto">
          <a:xfrm>
            <a:off x="1312863" y="3873500"/>
            <a:ext cx="1668462" cy="0"/>
          </a:xfrm>
          <a:prstGeom prst="line">
            <a:avLst/>
          </a:prstGeom>
          <a:noFill/>
          <a:ln w="12700">
            <a:solidFill>
              <a:srgbClr val="000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1869" name="Line 13"/>
          <p:cNvSpPr>
            <a:spLocks noChangeShapeType="1"/>
          </p:cNvSpPr>
          <p:nvPr/>
        </p:nvSpPr>
        <p:spPr bwMode="auto">
          <a:xfrm>
            <a:off x="1312863" y="2505075"/>
            <a:ext cx="1200150" cy="0"/>
          </a:xfrm>
          <a:prstGeom prst="line">
            <a:avLst/>
          </a:prstGeom>
          <a:noFill/>
          <a:ln w="12700">
            <a:solidFill>
              <a:srgbClr val="000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1870" name="Line 14"/>
          <p:cNvSpPr>
            <a:spLocks noChangeShapeType="1"/>
          </p:cNvSpPr>
          <p:nvPr/>
        </p:nvSpPr>
        <p:spPr bwMode="auto">
          <a:xfrm>
            <a:off x="2498725" y="2505075"/>
            <a:ext cx="0" cy="2921000"/>
          </a:xfrm>
          <a:prstGeom prst="line">
            <a:avLst/>
          </a:prstGeom>
          <a:noFill/>
          <a:ln w="12700">
            <a:solidFill>
              <a:srgbClr val="000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1871" name="Line 15"/>
          <p:cNvSpPr>
            <a:spLocks noChangeShapeType="1"/>
          </p:cNvSpPr>
          <p:nvPr/>
        </p:nvSpPr>
        <p:spPr bwMode="auto">
          <a:xfrm>
            <a:off x="2781300" y="3233738"/>
            <a:ext cx="0" cy="2192337"/>
          </a:xfrm>
          <a:prstGeom prst="line">
            <a:avLst/>
          </a:prstGeom>
          <a:noFill/>
          <a:ln w="12700">
            <a:solidFill>
              <a:srgbClr val="000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1872" name="Line 16"/>
          <p:cNvSpPr>
            <a:spLocks noChangeShapeType="1"/>
          </p:cNvSpPr>
          <p:nvPr/>
        </p:nvSpPr>
        <p:spPr bwMode="auto">
          <a:xfrm>
            <a:off x="3001963" y="3873500"/>
            <a:ext cx="0" cy="1552575"/>
          </a:xfrm>
          <a:prstGeom prst="line">
            <a:avLst/>
          </a:prstGeom>
          <a:noFill/>
          <a:ln w="12700">
            <a:solidFill>
              <a:srgbClr val="000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1873" name="Text Box 17"/>
          <p:cNvSpPr txBox="1">
            <a:spLocks noChangeArrowheads="1"/>
          </p:cNvSpPr>
          <p:nvPr/>
        </p:nvSpPr>
        <p:spPr bwMode="auto">
          <a:xfrm>
            <a:off x="855663" y="3089275"/>
            <a:ext cx="45561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10" tIns="38405" rIns="76810" bIns="38405">
            <a:spAutoFit/>
          </a:bodyPr>
          <a:lstStyle/>
          <a:p>
            <a:pPr algn="r"/>
            <a:r>
              <a:rPr lang="en-US" sz="1200">
                <a:solidFill>
                  <a:srgbClr val="000099"/>
                </a:solidFill>
              </a:rPr>
              <a:t>P1</a:t>
            </a:r>
            <a:endParaRPr lang="en-US" sz="3200"/>
          </a:p>
        </p:txBody>
      </p:sp>
      <p:sp>
        <p:nvSpPr>
          <p:cNvPr id="121874" name="Text Box 18"/>
          <p:cNvSpPr txBox="1">
            <a:spLocks noChangeArrowheads="1"/>
          </p:cNvSpPr>
          <p:nvPr/>
        </p:nvSpPr>
        <p:spPr bwMode="auto">
          <a:xfrm>
            <a:off x="855663" y="2322513"/>
            <a:ext cx="45561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10" tIns="38405" rIns="76810" bIns="38405">
            <a:spAutoFit/>
          </a:bodyPr>
          <a:lstStyle/>
          <a:p>
            <a:pPr algn="r"/>
            <a:r>
              <a:rPr lang="en-US" sz="1200">
                <a:solidFill>
                  <a:srgbClr val="000099"/>
                </a:solidFill>
              </a:rPr>
              <a:t>P2</a:t>
            </a:r>
            <a:endParaRPr lang="en-US" sz="3200"/>
          </a:p>
        </p:txBody>
      </p:sp>
      <p:sp>
        <p:nvSpPr>
          <p:cNvPr id="121875" name="Text Box 19"/>
          <p:cNvSpPr txBox="1">
            <a:spLocks noChangeArrowheads="1"/>
          </p:cNvSpPr>
          <p:nvPr/>
        </p:nvSpPr>
        <p:spPr bwMode="auto">
          <a:xfrm>
            <a:off x="855663" y="3729038"/>
            <a:ext cx="45561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10" tIns="38405" rIns="76810" bIns="38405">
            <a:spAutoFit/>
          </a:bodyPr>
          <a:lstStyle/>
          <a:p>
            <a:pPr algn="r"/>
            <a:r>
              <a:rPr lang="en-US" sz="1200">
                <a:solidFill>
                  <a:srgbClr val="000099"/>
                </a:solidFill>
              </a:rPr>
              <a:t>P3</a:t>
            </a:r>
            <a:endParaRPr lang="en-US" sz="3200"/>
          </a:p>
        </p:txBody>
      </p:sp>
      <p:sp>
        <p:nvSpPr>
          <p:cNvPr id="121876" name="Text Box 20"/>
          <p:cNvSpPr txBox="1">
            <a:spLocks noChangeArrowheads="1"/>
          </p:cNvSpPr>
          <p:nvPr/>
        </p:nvSpPr>
        <p:spPr bwMode="auto">
          <a:xfrm>
            <a:off x="2508250" y="5464175"/>
            <a:ext cx="5461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10" tIns="38405" rIns="76810" bIns="38405">
            <a:spAutoFit/>
          </a:bodyPr>
          <a:lstStyle/>
          <a:p>
            <a:pPr algn="r"/>
            <a:r>
              <a:rPr lang="en-US" sz="1200">
                <a:solidFill>
                  <a:srgbClr val="000099"/>
                </a:solidFill>
              </a:rPr>
              <a:t>Q1</a:t>
            </a:r>
            <a:endParaRPr lang="en-US" sz="3200"/>
          </a:p>
        </p:txBody>
      </p:sp>
      <p:sp>
        <p:nvSpPr>
          <p:cNvPr id="121877" name="Text Box 21"/>
          <p:cNvSpPr txBox="1">
            <a:spLocks noChangeArrowheads="1"/>
          </p:cNvSpPr>
          <p:nvPr/>
        </p:nvSpPr>
        <p:spPr bwMode="auto">
          <a:xfrm>
            <a:off x="2205038" y="5464175"/>
            <a:ext cx="5492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10" tIns="38405" rIns="76810" bIns="38405">
            <a:spAutoFit/>
          </a:bodyPr>
          <a:lstStyle/>
          <a:p>
            <a:pPr algn="r"/>
            <a:r>
              <a:rPr lang="en-US" sz="1200">
                <a:solidFill>
                  <a:srgbClr val="000099"/>
                </a:solidFill>
              </a:rPr>
              <a:t>Q2</a:t>
            </a:r>
            <a:endParaRPr lang="en-US" sz="3200"/>
          </a:p>
        </p:txBody>
      </p:sp>
      <p:sp>
        <p:nvSpPr>
          <p:cNvPr id="121878" name="Text Box 22"/>
          <p:cNvSpPr txBox="1">
            <a:spLocks noChangeArrowheads="1"/>
          </p:cNvSpPr>
          <p:nvPr/>
        </p:nvSpPr>
        <p:spPr bwMode="auto">
          <a:xfrm>
            <a:off x="2774950" y="5464175"/>
            <a:ext cx="5461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10" tIns="38405" rIns="76810" bIns="38405">
            <a:spAutoFit/>
          </a:bodyPr>
          <a:lstStyle/>
          <a:p>
            <a:pPr algn="r"/>
            <a:r>
              <a:rPr lang="en-US" sz="1200">
                <a:solidFill>
                  <a:srgbClr val="000099"/>
                </a:solidFill>
              </a:rPr>
              <a:t>Q3</a:t>
            </a:r>
            <a:endParaRPr lang="en-US" sz="3200"/>
          </a:p>
        </p:txBody>
      </p:sp>
      <p:sp>
        <p:nvSpPr>
          <p:cNvPr id="121879" name="Line 23"/>
          <p:cNvSpPr>
            <a:spLocks noChangeShapeType="1"/>
          </p:cNvSpPr>
          <p:nvPr/>
        </p:nvSpPr>
        <p:spPr bwMode="auto">
          <a:xfrm>
            <a:off x="4786313" y="1320800"/>
            <a:ext cx="0" cy="4108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1880" name="Line 24"/>
          <p:cNvSpPr>
            <a:spLocks noChangeShapeType="1"/>
          </p:cNvSpPr>
          <p:nvPr/>
        </p:nvSpPr>
        <p:spPr bwMode="auto">
          <a:xfrm>
            <a:off x="4786313" y="5429250"/>
            <a:ext cx="38068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1881" name="Text Box 25"/>
          <p:cNvSpPr txBox="1">
            <a:spLocks noChangeArrowheads="1"/>
          </p:cNvSpPr>
          <p:nvPr/>
        </p:nvSpPr>
        <p:spPr bwMode="auto">
          <a:xfrm>
            <a:off x="3873500" y="1319213"/>
            <a:ext cx="9112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10" tIns="38405" rIns="76810" bIns="38405">
            <a:spAutoFit/>
          </a:bodyPr>
          <a:lstStyle/>
          <a:p>
            <a:pPr algn="r"/>
            <a:r>
              <a:rPr lang="en-US" sz="1200">
                <a:solidFill>
                  <a:srgbClr val="000099"/>
                </a:solidFill>
              </a:rPr>
              <a:t>Price</a:t>
            </a:r>
            <a:endParaRPr lang="en-US" sz="3200"/>
          </a:p>
        </p:txBody>
      </p:sp>
      <p:sp>
        <p:nvSpPr>
          <p:cNvPr id="121882" name="Line 26"/>
          <p:cNvSpPr>
            <a:spLocks noChangeShapeType="1"/>
          </p:cNvSpPr>
          <p:nvPr/>
        </p:nvSpPr>
        <p:spPr bwMode="auto">
          <a:xfrm>
            <a:off x="4900613" y="2679700"/>
            <a:ext cx="3244850" cy="1355725"/>
          </a:xfrm>
          <a:prstGeom prst="line">
            <a:avLst/>
          </a:prstGeom>
          <a:noFill/>
          <a:ln w="2540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1883" name="Text Box 27"/>
          <p:cNvSpPr txBox="1">
            <a:spLocks noChangeArrowheads="1"/>
          </p:cNvSpPr>
          <p:nvPr/>
        </p:nvSpPr>
        <p:spPr bwMode="auto">
          <a:xfrm>
            <a:off x="7773988" y="3997325"/>
            <a:ext cx="137001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10" tIns="38405" rIns="76810" bIns="38405">
            <a:spAutoFit/>
          </a:bodyPr>
          <a:lstStyle/>
          <a:p>
            <a:pPr algn="ctr"/>
            <a:r>
              <a:rPr lang="en-US" sz="1200">
                <a:solidFill>
                  <a:srgbClr val="000099"/>
                </a:solidFill>
              </a:rPr>
              <a:t>Demand</a:t>
            </a:r>
            <a:endParaRPr lang="en-US" sz="3200"/>
          </a:p>
        </p:txBody>
      </p:sp>
      <p:sp>
        <p:nvSpPr>
          <p:cNvPr id="121884" name="Line 28"/>
          <p:cNvSpPr>
            <a:spLocks noChangeShapeType="1"/>
          </p:cNvSpPr>
          <p:nvPr/>
        </p:nvSpPr>
        <p:spPr bwMode="auto">
          <a:xfrm>
            <a:off x="4786313" y="3238500"/>
            <a:ext cx="1470025" cy="7938"/>
          </a:xfrm>
          <a:prstGeom prst="line">
            <a:avLst/>
          </a:prstGeom>
          <a:noFill/>
          <a:ln w="12700">
            <a:solidFill>
              <a:srgbClr val="000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1885" name="Line 29"/>
          <p:cNvSpPr>
            <a:spLocks noChangeShapeType="1"/>
          </p:cNvSpPr>
          <p:nvPr/>
        </p:nvSpPr>
        <p:spPr bwMode="auto">
          <a:xfrm>
            <a:off x="4786313" y="3875088"/>
            <a:ext cx="2900362" cy="0"/>
          </a:xfrm>
          <a:prstGeom prst="line">
            <a:avLst/>
          </a:prstGeom>
          <a:noFill/>
          <a:ln w="12700">
            <a:solidFill>
              <a:srgbClr val="000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1886" name="Line 30"/>
          <p:cNvSpPr>
            <a:spLocks noChangeShapeType="1"/>
          </p:cNvSpPr>
          <p:nvPr/>
        </p:nvSpPr>
        <p:spPr bwMode="auto">
          <a:xfrm>
            <a:off x="4786313" y="3114675"/>
            <a:ext cx="1198562" cy="0"/>
          </a:xfrm>
          <a:prstGeom prst="line">
            <a:avLst/>
          </a:prstGeom>
          <a:noFill/>
          <a:ln w="12700">
            <a:solidFill>
              <a:srgbClr val="000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1887" name="Line 31"/>
          <p:cNvSpPr>
            <a:spLocks noChangeShapeType="1"/>
          </p:cNvSpPr>
          <p:nvPr/>
        </p:nvSpPr>
        <p:spPr bwMode="auto">
          <a:xfrm>
            <a:off x="5961063" y="3101975"/>
            <a:ext cx="11112" cy="2327275"/>
          </a:xfrm>
          <a:prstGeom prst="line">
            <a:avLst/>
          </a:prstGeom>
          <a:noFill/>
          <a:ln w="12700">
            <a:solidFill>
              <a:srgbClr val="000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1888" name="Line 32"/>
          <p:cNvSpPr>
            <a:spLocks noChangeShapeType="1"/>
          </p:cNvSpPr>
          <p:nvPr/>
        </p:nvSpPr>
        <p:spPr bwMode="auto">
          <a:xfrm>
            <a:off x="6253163" y="3238500"/>
            <a:ext cx="0" cy="2190750"/>
          </a:xfrm>
          <a:prstGeom prst="line">
            <a:avLst/>
          </a:prstGeom>
          <a:noFill/>
          <a:ln w="12700">
            <a:solidFill>
              <a:srgbClr val="000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1889" name="Line 33"/>
          <p:cNvSpPr>
            <a:spLocks noChangeShapeType="1"/>
          </p:cNvSpPr>
          <p:nvPr/>
        </p:nvSpPr>
        <p:spPr bwMode="auto">
          <a:xfrm>
            <a:off x="7689850" y="3875088"/>
            <a:ext cx="0" cy="1554162"/>
          </a:xfrm>
          <a:prstGeom prst="line">
            <a:avLst/>
          </a:prstGeom>
          <a:noFill/>
          <a:ln w="12700">
            <a:solidFill>
              <a:srgbClr val="000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1890" name="Text Box 34"/>
          <p:cNvSpPr txBox="1">
            <a:spLocks noChangeArrowheads="1"/>
          </p:cNvSpPr>
          <p:nvPr/>
        </p:nvSpPr>
        <p:spPr bwMode="auto">
          <a:xfrm>
            <a:off x="4329113" y="3089275"/>
            <a:ext cx="45561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10" tIns="38405" rIns="76810" bIns="38405">
            <a:spAutoFit/>
          </a:bodyPr>
          <a:lstStyle/>
          <a:p>
            <a:pPr algn="r"/>
            <a:r>
              <a:rPr lang="en-US" sz="1200">
                <a:solidFill>
                  <a:srgbClr val="000099"/>
                </a:solidFill>
              </a:rPr>
              <a:t>P1</a:t>
            </a:r>
            <a:endParaRPr lang="en-US" sz="3200"/>
          </a:p>
        </p:txBody>
      </p:sp>
      <p:sp>
        <p:nvSpPr>
          <p:cNvPr id="121891" name="Text Box 35"/>
          <p:cNvSpPr txBox="1">
            <a:spLocks noChangeArrowheads="1"/>
          </p:cNvSpPr>
          <p:nvPr/>
        </p:nvSpPr>
        <p:spPr bwMode="auto">
          <a:xfrm>
            <a:off x="4329113" y="2884488"/>
            <a:ext cx="45561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10" tIns="38405" rIns="76810" bIns="38405">
            <a:spAutoFit/>
          </a:bodyPr>
          <a:lstStyle/>
          <a:p>
            <a:pPr algn="r"/>
            <a:r>
              <a:rPr lang="en-US" sz="1200">
                <a:solidFill>
                  <a:srgbClr val="000099"/>
                </a:solidFill>
              </a:rPr>
              <a:t>P2</a:t>
            </a:r>
            <a:endParaRPr lang="en-US" sz="3200"/>
          </a:p>
        </p:txBody>
      </p:sp>
      <p:sp>
        <p:nvSpPr>
          <p:cNvPr id="121892" name="Text Box 36"/>
          <p:cNvSpPr txBox="1">
            <a:spLocks noChangeArrowheads="1"/>
          </p:cNvSpPr>
          <p:nvPr/>
        </p:nvSpPr>
        <p:spPr bwMode="auto">
          <a:xfrm>
            <a:off x="4329113" y="3730625"/>
            <a:ext cx="45561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10" tIns="38405" rIns="76810" bIns="38405">
            <a:spAutoFit/>
          </a:bodyPr>
          <a:lstStyle/>
          <a:p>
            <a:pPr algn="r"/>
            <a:r>
              <a:rPr lang="en-US" sz="1200">
                <a:solidFill>
                  <a:srgbClr val="000099"/>
                </a:solidFill>
              </a:rPr>
              <a:t>P3</a:t>
            </a:r>
            <a:endParaRPr lang="en-US" sz="3200"/>
          </a:p>
        </p:txBody>
      </p:sp>
      <p:sp>
        <p:nvSpPr>
          <p:cNvPr id="121893" name="Text Box 37"/>
          <p:cNvSpPr txBox="1">
            <a:spLocks noChangeArrowheads="1"/>
          </p:cNvSpPr>
          <p:nvPr/>
        </p:nvSpPr>
        <p:spPr bwMode="auto">
          <a:xfrm>
            <a:off x="5980113" y="5464175"/>
            <a:ext cx="5461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10" tIns="38405" rIns="76810" bIns="38405">
            <a:spAutoFit/>
          </a:bodyPr>
          <a:lstStyle/>
          <a:p>
            <a:pPr algn="r"/>
            <a:r>
              <a:rPr lang="en-US" sz="1200">
                <a:solidFill>
                  <a:srgbClr val="000099"/>
                </a:solidFill>
              </a:rPr>
              <a:t>Q1</a:t>
            </a:r>
            <a:endParaRPr lang="en-US" sz="3200"/>
          </a:p>
        </p:txBody>
      </p:sp>
      <p:sp>
        <p:nvSpPr>
          <p:cNvPr id="121894" name="Text Box 38"/>
          <p:cNvSpPr txBox="1">
            <a:spLocks noChangeArrowheads="1"/>
          </p:cNvSpPr>
          <p:nvPr/>
        </p:nvSpPr>
        <p:spPr bwMode="auto">
          <a:xfrm>
            <a:off x="5678488" y="5464175"/>
            <a:ext cx="5461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10" tIns="38405" rIns="76810" bIns="38405">
            <a:spAutoFit/>
          </a:bodyPr>
          <a:lstStyle/>
          <a:p>
            <a:pPr algn="r"/>
            <a:r>
              <a:rPr lang="en-US" sz="1200">
                <a:solidFill>
                  <a:srgbClr val="000099"/>
                </a:solidFill>
              </a:rPr>
              <a:t>Q2</a:t>
            </a:r>
            <a:endParaRPr lang="en-US" sz="3200"/>
          </a:p>
        </p:txBody>
      </p:sp>
      <p:sp>
        <p:nvSpPr>
          <p:cNvPr id="121895" name="Text Box 39"/>
          <p:cNvSpPr txBox="1">
            <a:spLocks noChangeArrowheads="1"/>
          </p:cNvSpPr>
          <p:nvPr/>
        </p:nvSpPr>
        <p:spPr bwMode="auto">
          <a:xfrm>
            <a:off x="7415213" y="5464175"/>
            <a:ext cx="5492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10" tIns="38405" rIns="76810" bIns="38405">
            <a:spAutoFit/>
          </a:bodyPr>
          <a:lstStyle/>
          <a:p>
            <a:pPr algn="r"/>
            <a:r>
              <a:rPr lang="en-US" sz="1200">
                <a:solidFill>
                  <a:srgbClr val="000099"/>
                </a:solidFill>
              </a:rPr>
              <a:t>Q3</a:t>
            </a:r>
            <a:endParaRPr lang="en-US" sz="3200"/>
          </a:p>
        </p:txBody>
      </p:sp>
      <p:sp>
        <p:nvSpPr>
          <p:cNvPr id="121896" name="Text Box 40"/>
          <p:cNvSpPr txBox="1">
            <a:spLocks noChangeArrowheads="1"/>
          </p:cNvSpPr>
          <p:nvPr/>
        </p:nvSpPr>
        <p:spPr bwMode="auto">
          <a:xfrm>
            <a:off x="1089025" y="931863"/>
            <a:ext cx="28400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10" tIns="38405" rIns="76810" bIns="38405">
            <a:spAutoFit/>
          </a:bodyPr>
          <a:lstStyle/>
          <a:p>
            <a:pPr algn="ctr"/>
            <a:r>
              <a:rPr lang="en-US" sz="1600">
                <a:solidFill>
                  <a:srgbClr val="000099"/>
                </a:solidFill>
              </a:rPr>
              <a:t>Relatively Inelastic Demand</a:t>
            </a:r>
            <a:endParaRPr lang="en-US" sz="3200"/>
          </a:p>
        </p:txBody>
      </p:sp>
      <p:sp>
        <p:nvSpPr>
          <p:cNvPr id="121897" name="Text Box 41"/>
          <p:cNvSpPr txBox="1">
            <a:spLocks noChangeArrowheads="1"/>
          </p:cNvSpPr>
          <p:nvPr/>
        </p:nvSpPr>
        <p:spPr bwMode="auto">
          <a:xfrm>
            <a:off x="5245100" y="931863"/>
            <a:ext cx="26289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10" tIns="38405" rIns="76810" bIns="38405">
            <a:spAutoFit/>
          </a:bodyPr>
          <a:lstStyle/>
          <a:p>
            <a:pPr algn="ctr"/>
            <a:r>
              <a:rPr lang="en-US" sz="1600">
                <a:solidFill>
                  <a:srgbClr val="000099"/>
                </a:solidFill>
              </a:rPr>
              <a:t>Relatively Elastic Demand</a:t>
            </a:r>
            <a:endParaRPr lang="en-US" sz="3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478631" y="968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Elasticity of demand and total revenue</a:t>
            </a:r>
            <a:endParaRPr lang="en-US" dirty="0"/>
          </a:p>
        </p:txBody>
      </p:sp>
      <p:sp>
        <p:nvSpPr>
          <p:cNvPr id="123910" name="AutoShape 6"/>
          <p:cNvSpPr>
            <a:spLocks noChangeAspect="1" noChangeArrowheads="1"/>
          </p:cNvSpPr>
          <p:nvPr/>
        </p:nvSpPr>
        <p:spPr bwMode="auto">
          <a:xfrm>
            <a:off x="398463" y="950913"/>
            <a:ext cx="84232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1947863" y="3621088"/>
            <a:ext cx="1262062" cy="1711325"/>
          </a:xfrm>
          <a:prstGeom prst="rect">
            <a:avLst/>
          </a:prstGeom>
          <a:solidFill>
            <a:srgbClr val="009999">
              <a:alpha val="24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23912" name="Rectangle 8"/>
          <p:cNvSpPr>
            <a:spLocks noChangeArrowheads="1"/>
          </p:cNvSpPr>
          <p:nvPr/>
        </p:nvSpPr>
        <p:spPr bwMode="auto">
          <a:xfrm>
            <a:off x="911225" y="3271838"/>
            <a:ext cx="1003300" cy="306387"/>
          </a:xfrm>
          <a:prstGeom prst="rect">
            <a:avLst/>
          </a:prstGeom>
          <a:solidFill>
            <a:srgbClr val="FF9900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1584325" y="950913"/>
            <a:ext cx="8620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5502" tIns="37751" rIns="75502" bIns="37751">
            <a:spAutoFit/>
          </a:bodyPr>
          <a:lstStyle/>
          <a:p>
            <a:r>
              <a:rPr lang="en-US" sz="1400">
                <a:solidFill>
                  <a:srgbClr val="333399"/>
                </a:solidFill>
              </a:rPr>
              <a:t>Market A</a:t>
            </a:r>
            <a:endParaRPr lang="en-US" sz="2800"/>
          </a:p>
        </p:txBody>
      </p:sp>
      <p:sp>
        <p:nvSpPr>
          <p:cNvPr id="123914" name="Rectangle 10"/>
          <p:cNvSpPr>
            <a:spLocks noChangeArrowheads="1"/>
          </p:cNvSpPr>
          <p:nvPr/>
        </p:nvSpPr>
        <p:spPr bwMode="auto">
          <a:xfrm>
            <a:off x="6142038" y="950913"/>
            <a:ext cx="86201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5502" tIns="37751" rIns="75502" bIns="37751">
            <a:spAutoFit/>
          </a:bodyPr>
          <a:lstStyle/>
          <a:p>
            <a:r>
              <a:rPr lang="en-US" sz="1400">
                <a:solidFill>
                  <a:srgbClr val="333399"/>
                </a:solidFill>
              </a:rPr>
              <a:t>Market B</a:t>
            </a:r>
            <a:endParaRPr lang="en-US" sz="2800"/>
          </a:p>
        </p:txBody>
      </p:sp>
      <p:sp>
        <p:nvSpPr>
          <p:cNvPr id="123915" name="Line 11"/>
          <p:cNvSpPr>
            <a:spLocks noChangeShapeType="1"/>
          </p:cNvSpPr>
          <p:nvPr/>
        </p:nvSpPr>
        <p:spPr bwMode="auto">
          <a:xfrm>
            <a:off x="895350" y="3255963"/>
            <a:ext cx="7312025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916" name="Rectangle 12"/>
          <p:cNvSpPr>
            <a:spLocks noChangeArrowheads="1"/>
          </p:cNvSpPr>
          <p:nvPr/>
        </p:nvSpPr>
        <p:spPr bwMode="auto">
          <a:xfrm>
            <a:off x="8081963" y="5346700"/>
            <a:ext cx="666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5502" tIns="37751" rIns="75502" bIns="37751">
            <a:spAutoFit/>
          </a:bodyPr>
          <a:lstStyle/>
          <a:p>
            <a:r>
              <a:rPr lang="en-US" sz="1000" b="1">
                <a:solidFill>
                  <a:srgbClr val="333399"/>
                </a:solidFill>
              </a:rPr>
              <a:t>Quantity</a:t>
            </a:r>
            <a:endParaRPr lang="en-US" sz="2800"/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4552950" y="5373688"/>
            <a:ext cx="666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5502" tIns="37751" rIns="75502" bIns="37751">
            <a:spAutoFit/>
          </a:bodyPr>
          <a:lstStyle/>
          <a:p>
            <a:r>
              <a:rPr lang="en-US" sz="1000" b="1">
                <a:solidFill>
                  <a:srgbClr val="333399"/>
                </a:solidFill>
              </a:rPr>
              <a:t>Quantity</a:t>
            </a:r>
            <a:endParaRPr lang="en-US" sz="2800"/>
          </a:p>
        </p:txBody>
      </p:sp>
      <p:sp>
        <p:nvSpPr>
          <p:cNvPr id="123918" name="Rectangle 14"/>
          <p:cNvSpPr>
            <a:spLocks noChangeArrowheads="1"/>
          </p:cNvSpPr>
          <p:nvPr/>
        </p:nvSpPr>
        <p:spPr bwMode="auto">
          <a:xfrm>
            <a:off x="398463" y="1325563"/>
            <a:ext cx="4603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5502" tIns="37751" rIns="75502" bIns="37751">
            <a:spAutoFit/>
          </a:bodyPr>
          <a:lstStyle/>
          <a:p>
            <a:r>
              <a:rPr lang="en-US" sz="1000" b="1">
                <a:solidFill>
                  <a:srgbClr val="333399"/>
                </a:solidFill>
              </a:rPr>
              <a:t>Price</a:t>
            </a:r>
            <a:endParaRPr lang="en-US" sz="2800"/>
          </a:p>
        </p:txBody>
      </p:sp>
      <p:sp>
        <p:nvSpPr>
          <p:cNvPr id="123919" name="Rectangle 15"/>
          <p:cNvSpPr>
            <a:spLocks noChangeArrowheads="1"/>
          </p:cNvSpPr>
          <p:nvPr/>
        </p:nvSpPr>
        <p:spPr bwMode="auto">
          <a:xfrm>
            <a:off x="4678363" y="1450975"/>
            <a:ext cx="4603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5502" tIns="37751" rIns="75502" bIns="37751">
            <a:spAutoFit/>
          </a:bodyPr>
          <a:lstStyle/>
          <a:p>
            <a:r>
              <a:rPr lang="en-US" sz="1000" b="1">
                <a:solidFill>
                  <a:srgbClr val="333399"/>
                </a:solidFill>
              </a:rPr>
              <a:t>Price</a:t>
            </a:r>
            <a:endParaRPr lang="en-US" sz="2800"/>
          </a:p>
        </p:txBody>
      </p:sp>
      <p:sp>
        <p:nvSpPr>
          <p:cNvPr id="123920" name="Rectangle 16"/>
          <p:cNvSpPr>
            <a:spLocks noChangeArrowheads="1"/>
          </p:cNvSpPr>
          <p:nvPr/>
        </p:nvSpPr>
        <p:spPr bwMode="auto">
          <a:xfrm>
            <a:off x="560388" y="3121025"/>
            <a:ext cx="3063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5502" tIns="37751" rIns="75502" bIns="37751">
            <a:spAutoFit/>
          </a:bodyPr>
          <a:lstStyle/>
          <a:p>
            <a:r>
              <a:rPr lang="en-US" sz="1000" b="1">
                <a:solidFill>
                  <a:srgbClr val="333399"/>
                </a:solidFill>
              </a:rPr>
              <a:t>Pa</a:t>
            </a:r>
            <a:endParaRPr lang="en-US" sz="2800"/>
          </a:p>
        </p:txBody>
      </p:sp>
      <p:sp>
        <p:nvSpPr>
          <p:cNvPr id="123921" name="Rectangle 17"/>
          <p:cNvSpPr>
            <a:spLocks noChangeArrowheads="1"/>
          </p:cNvSpPr>
          <p:nvPr/>
        </p:nvSpPr>
        <p:spPr bwMode="auto">
          <a:xfrm>
            <a:off x="5211763" y="1941513"/>
            <a:ext cx="3143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5502" tIns="37751" rIns="75502" bIns="37751">
            <a:spAutoFit/>
          </a:bodyPr>
          <a:lstStyle/>
          <a:p>
            <a:r>
              <a:rPr lang="en-US" sz="1000" b="1">
                <a:solidFill>
                  <a:srgbClr val="333399"/>
                </a:solidFill>
              </a:rPr>
              <a:t>Pb</a:t>
            </a:r>
            <a:endParaRPr lang="en-US" sz="2800"/>
          </a:p>
        </p:txBody>
      </p:sp>
      <p:sp>
        <p:nvSpPr>
          <p:cNvPr id="123922" name="Line 18"/>
          <p:cNvSpPr>
            <a:spLocks noChangeShapeType="1"/>
          </p:cNvSpPr>
          <p:nvPr/>
        </p:nvSpPr>
        <p:spPr bwMode="auto">
          <a:xfrm flipH="1">
            <a:off x="5932488" y="2098675"/>
            <a:ext cx="11112" cy="3251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923" name="Line 19"/>
          <p:cNvSpPr>
            <a:spLocks noChangeShapeType="1"/>
          </p:cNvSpPr>
          <p:nvPr/>
        </p:nvSpPr>
        <p:spPr bwMode="auto">
          <a:xfrm flipV="1">
            <a:off x="1927225" y="3230563"/>
            <a:ext cx="7938" cy="21494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924" name="Line 20"/>
          <p:cNvSpPr>
            <a:spLocks noChangeShapeType="1"/>
          </p:cNvSpPr>
          <p:nvPr/>
        </p:nvSpPr>
        <p:spPr bwMode="auto">
          <a:xfrm>
            <a:off x="895350" y="1409700"/>
            <a:ext cx="0" cy="3957638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23925" name="Line 21"/>
          <p:cNvSpPr>
            <a:spLocks noChangeShapeType="1"/>
          </p:cNvSpPr>
          <p:nvPr/>
        </p:nvSpPr>
        <p:spPr bwMode="auto">
          <a:xfrm>
            <a:off x="895350" y="5364163"/>
            <a:ext cx="4386263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23926" name="Line 22"/>
          <p:cNvSpPr>
            <a:spLocks noChangeShapeType="1"/>
          </p:cNvSpPr>
          <p:nvPr/>
        </p:nvSpPr>
        <p:spPr bwMode="auto">
          <a:xfrm>
            <a:off x="5540375" y="5351463"/>
            <a:ext cx="3182938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23927" name="Line 23"/>
          <p:cNvSpPr>
            <a:spLocks noChangeShapeType="1"/>
          </p:cNvSpPr>
          <p:nvPr/>
        </p:nvSpPr>
        <p:spPr bwMode="auto">
          <a:xfrm>
            <a:off x="5540375" y="1408113"/>
            <a:ext cx="0" cy="395605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23928" name="Line 24"/>
          <p:cNvSpPr>
            <a:spLocks noChangeShapeType="1"/>
          </p:cNvSpPr>
          <p:nvPr/>
        </p:nvSpPr>
        <p:spPr bwMode="auto">
          <a:xfrm>
            <a:off x="1101725" y="3028950"/>
            <a:ext cx="3579813" cy="960438"/>
          </a:xfrm>
          <a:prstGeom prst="line">
            <a:avLst/>
          </a:prstGeom>
          <a:noFill/>
          <a:ln w="2540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23929" name="Line 25"/>
          <p:cNvSpPr>
            <a:spLocks noChangeShapeType="1"/>
          </p:cNvSpPr>
          <p:nvPr/>
        </p:nvSpPr>
        <p:spPr bwMode="auto">
          <a:xfrm>
            <a:off x="5853113" y="1417638"/>
            <a:ext cx="566737" cy="3770312"/>
          </a:xfrm>
          <a:prstGeom prst="line">
            <a:avLst/>
          </a:prstGeom>
          <a:noFill/>
          <a:ln w="2540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23930" name="Rectangle 26"/>
          <p:cNvSpPr>
            <a:spLocks noChangeArrowheads="1"/>
          </p:cNvSpPr>
          <p:nvPr/>
        </p:nvSpPr>
        <p:spPr bwMode="auto">
          <a:xfrm>
            <a:off x="6389688" y="4937125"/>
            <a:ext cx="6524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5502" tIns="37751" rIns="75502" bIns="37751">
            <a:spAutoFit/>
          </a:bodyPr>
          <a:lstStyle/>
          <a:p>
            <a:r>
              <a:rPr lang="en-US" sz="1000" b="1">
                <a:solidFill>
                  <a:srgbClr val="333399"/>
                </a:solidFill>
              </a:rPr>
              <a:t>Demand</a:t>
            </a:r>
            <a:endParaRPr lang="en-US" sz="2800"/>
          </a:p>
        </p:txBody>
      </p:sp>
      <p:sp>
        <p:nvSpPr>
          <p:cNvPr id="123931" name="Rectangle 27"/>
          <p:cNvSpPr>
            <a:spLocks noChangeArrowheads="1"/>
          </p:cNvSpPr>
          <p:nvPr/>
        </p:nvSpPr>
        <p:spPr bwMode="auto">
          <a:xfrm>
            <a:off x="4187825" y="3989388"/>
            <a:ext cx="811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502" tIns="37751" rIns="75502" bIns="37751">
            <a:spAutoFit/>
          </a:bodyPr>
          <a:lstStyle/>
          <a:p>
            <a:r>
              <a:rPr lang="en-US" sz="1000" b="1">
                <a:solidFill>
                  <a:srgbClr val="333399"/>
                </a:solidFill>
              </a:rPr>
              <a:t>Demand</a:t>
            </a:r>
            <a:endParaRPr lang="en-US" sz="2800"/>
          </a:p>
        </p:txBody>
      </p:sp>
      <p:sp>
        <p:nvSpPr>
          <p:cNvPr id="123932" name="Line 28"/>
          <p:cNvSpPr>
            <a:spLocks noChangeShapeType="1"/>
          </p:cNvSpPr>
          <p:nvPr/>
        </p:nvSpPr>
        <p:spPr bwMode="auto">
          <a:xfrm flipH="1">
            <a:off x="5540375" y="2097088"/>
            <a:ext cx="4302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933" name="Rectangle 29"/>
          <p:cNvSpPr>
            <a:spLocks noChangeArrowheads="1"/>
          </p:cNvSpPr>
          <p:nvPr/>
        </p:nvSpPr>
        <p:spPr bwMode="auto">
          <a:xfrm>
            <a:off x="2843213" y="1879600"/>
            <a:ext cx="2286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502" tIns="37751" rIns="75502" bIns="37751">
            <a:spAutoFit/>
          </a:bodyPr>
          <a:lstStyle/>
          <a:p>
            <a:r>
              <a:rPr lang="en-US" sz="1400">
                <a:solidFill>
                  <a:srgbClr val="333399"/>
                </a:solidFill>
              </a:rPr>
              <a:t>Higher revenue from reducing the price from Pa to Pb (the gain in quantity sold more than offsets the lower price per unit)</a:t>
            </a:r>
            <a:endParaRPr lang="en-US" sz="2800"/>
          </a:p>
        </p:txBody>
      </p:sp>
      <p:sp>
        <p:nvSpPr>
          <p:cNvPr id="123934" name="Rectangle 30"/>
          <p:cNvSpPr>
            <a:spLocks noChangeArrowheads="1"/>
          </p:cNvSpPr>
          <p:nvPr/>
        </p:nvSpPr>
        <p:spPr bwMode="auto">
          <a:xfrm>
            <a:off x="6278563" y="1409700"/>
            <a:ext cx="2286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502" tIns="37751" rIns="75502" bIns="37751">
            <a:spAutoFit/>
          </a:bodyPr>
          <a:lstStyle/>
          <a:p>
            <a:r>
              <a:rPr lang="en-US" sz="1400">
                <a:solidFill>
                  <a:srgbClr val="333399"/>
                </a:solidFill>
              </a:rPr>
              <a:t>Demand in segment B of the market is relatively inelastic. A higher unit price is charged and total revenue also increases</a:t>
            </a:r>
            <a:endParaRPr lang="en-US" sz="2800"/>
          </a:p>
        </p:txBody>
      </p:sp>
      <p:sp>
        <p:nvSpPr>
          <p:cNvPr id="123935" name="Line 31"/>
          <p:cNvSpPr>
            <a:spLocks noChangeShapeType="1"/>
          </p:cNvSpPr>
          <p:nvPr/>
        </p:nvSpPr>
        <p:spPr bwMode="auto">
          <a:xfrm flipH="1">
            <a:off x="5680075" y="1608138"/>
            <a:ext cx="612775" cy="29845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36" name="Line 32"/>
          <p:cNvSpPr>
            <a:spLocks noChangeShapeType="1"/>
          </p:cNvSpPr>
          <p:nvPr/>
        </p:nvSpPr>
        <p:spPr bwMode="auto">
          <a:xfrm flipH="1">
            <a:off x="2432050" y="2039938"/>
            <a:ext cx="438150" cy="114300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37" name="Rectangle 33"/>
          <p:cNvSpPr>
            <a:spLocks noChangeArrowheads="1"/>
          </p:cNvSpPr>
          <p:nvPr/>
        </p:nvSpPr>
        <p:spPr bwMode="auto">
          <a:xfrm>
            <a:off x="5792788" y="5356225"/>
            <a:ext cx="3286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5502" tIns="37751" rIns="75502" bIns="37751">
            <a:spAutoFit/>
          </a:bodyPr>
          <a:lstStyle/>
          <a:p>
            <a:r>
              <a:rPr lang="en-US" sz="1000" b="1">
                <a:solidFill>
                  <a:srgbClr val="333399"/>
                </a:solidFill>
              </a:rPr>
              <a:t>Qb</a:t>
            </a:r>
            <a:endParaRPr lang="en-US" sz="2800"/>
          </a:p>
        </p:txBody>
      </p:sp>
      <p:sp>
        <p:nvSpPr>
          <p:cNvPr id="123938" name="Rectangle 34"/>
          <p:cNvSpPr>
            <a:spLocks noChangeArrowheads="1"/>
          </p:cNvSpPr>
          <p:nvPr/>
        </p:nvSpPr>
        <p:spPr bwMode="auto">
          <a:xfrm>
            <a:off x="1724025" y="5370513"/>
            <a:ext cx="3206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5502" tIns="37751" rIns="75502" bIns="37751">
            <a:spAutoFit/>
          </a:bodyPr>
          <a:lstStyle/>
          <a:p>
            <a:r>
              <a:rPr lang="en-US" sz="1000" b="1">
                <a:solidFill>
                  <a:srgbClr val="333399"/>
                </a:solidFill>
              </a:rPr>
              <a:t>Qa</a:t>
            </a:r>
            <a:endParaRPr lang="en-US" sz="2800"/>
          </a:p>
        </p:txBody>
      </p:sp>
      <p:sp>
        <p:nvSpPr>
          <p:cNvPr id="123939" name="Line 35"/>
          <p:cNvSpPr>
            <a:spLocks noChangeShapeType="1"/>
          </p:cNvSpPr>
          <p:nvPr/>
        </p:nvSpPr>
        <p:spPr bwMode="auto">
          <a:xfrm>
            <a:off x="906463" y="3598863"/>
            <a:ext cx="2316162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940" name="Line 36"/>
          <p:cNvSpPr>
            <a:spLocks noChangeShapeType="1"/>
          </p:cNvSpPr>
          <p:nvPr/>
        </p:nvSpPr>
        <p:spPr bwMode="auto">
          <a:xfrm flipV="1">
            <a:off x="3209925" y="3584575"/>
            <a:ext cx="9525" cy="1779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941" name="Rectangle 37"/>
          <p:cNvSpPr>
            <a:spLocks noChangeArrowheads="1"/>
          </p:cNvSpPr>
          <p:nvPr/>
        </p:nvSpPr>
        <p:spPr bwMode="auto">
          <a:xfrm>
            <a:off x="3016250" y="5373688"/>
            <a:ext cx="3286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5502" tIns="37751" rIns="75502" bIns="37751">
            <a:spAutoFit/>
          </a:bodyPr>
          <a:lstStyle/>
          <a:p>
            <a:r>
              <a:rPr lang="en-US" sz="1000" b="1">
                <a:solidFill>
                  <a:srgbClr val="333399"/>
                </a:solidFill>
              </a:rPr>
              <a:t>Qb</a:t>
            </a:r>
            <a:endParaRPr lang="en-US" sz="2800"/>
          </a:p>
        </p:txBody>
      </p:sp>
      <p:sp>
        <p:nvSpPr>
          <p:cNvPr id="123942" name="Rectangle 38"/>
          <p:cNvSpPr>
            <a:spLocks noChangeArrowheads="1"/>
          </p:cNvSpPr>
          <p:nvPr/>
        </p:nvSpPr>
        <p:spPr bwMode="auto">
          <a:xfrm>
            <a:off x="561975" y="3443288"/>
            <a:ext cx="3143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5502" tIns="37751" rIns="75502" bIns="37751">
            <a:spAutoFit/>
          </a:bodyPr>
          <a:lstStyle/>
          <a:p>
            <a:r>
              <a:rPr lang="en-US" sz="1000" b="1">
                <a:solidFill>
                  <a:srgbClr val="333399"/>
                </a:solidFill>
              </a:rPr>
              <a:t>Pb</a:t>
            </a:r>
            <a:endParaRPr lang="en-US" sz="2800"/>
          </a:p>
        </p:txBody>
      </p:sp>
      <p:sp>
        <p:nvSpPr>
          <p:cNvPr id="123943" name="Line 39"/>
          <p:cNvSpPr>
            <a:spLocks noChangeShapeType="1"/>
          </p:cNvSpPr>
          <p:nvPr/>
        </p:nvSpPr>
        <p:spPr bwMode="auto">
          <a:xfrm flipV="1">
            <a:off x="6121400" y="3252788"/>
            <a:ext cx="7938" cy="2124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944" name="Rectangle 40"/>
          <p:cNvSpPr>
            <a:spLocks noChangeArrowheads="1"/>
          </p:cNvSpPr>
          <p:nvPr/>
        </p:nvSpPr>
        <p:spPr bwMode="auto">
          <a:xfrm>
            <a:off x="6010275" y="5357813"/>
            <a:ext cx="3206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5502" tIns="37751" rIns="75502" bIns="37751">
            <a:spAutoFit/>
          </a:bodyPr>
          <a:lstStyle/>
          <a:p>
            <a:r>
              <a:rPr lang="en-US" sz="1000" b="1">
                <a:solidFill>
                  <a:srgbClr val="333399"/>
                </a:solidFill>
              </a:rPr>
              <a:t>Qa</a:t>
            </a:r>
            <a:endParaRPr lang="en-US" sz="2800"/>
          </a:p>
        </p:txBody>
      </p:sp>
      <p:sp>
        <p:nvSpPr>
          <p:cNvPr id="123945" name="Rectangle 41"/>
          <p:cNvSpPr>
            <a:spLocks noChangeArrowheads="1"/>
          </p:cNvSpPr>
          <p:nvPr/>
        </p:nvSpPr>
        <p:spPr bwMode="auto">
          <a:xfrm>
            <a:off x="5222875" y="3138488"/>
            <a:ext cx="306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5502" tIns="37751" rIns="75502" bIns="37751">
            <a:spAutoFit/>
          </a:bodyPr>
          <a:lstStyle/>
          <a:p>
            <a:r>
              <a:rPr lang="en-US" sz="1000" b="1">
                <a:solidFill>
                  <a:srgbClr val="333399"/>
                </a:solidFill>
              </a:rPr>
              <a:t>Pa</a:t>
            </a:r>
            <a:endParaRPr lang="en-US" sz="2800"/>
          </a:p>
        </p:txBody>
      </p:sp>
      <p:sp>
        <p:nvSpPr>
          <p:cNvPr id="123946" name="Rectangle 42"/>
          <p:cNvSpPr>
            <a:spLocks noChangeArrowheads="1"/>
          </p:cNvSpPr>
          <p:nvPr/>
        </p:nvSpPr>
        <p:spPr bwMode="auto">
          <a:xfrm>
            <a:off x="5949950" y="3262313"/>
            <a:ext cx="168275" cy="2082800"/>
          </a:xfrm>
          <a:prstGeom prst="rect">
            <a:avLst/>
          </a:prstGeom>
          <a:solidFill>
            <a:srgbClr val="009999">
              <a:alpha val="24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23947" name="Rectangle 43"/>
          <p:cNvSpPr>
            <a:spLocks noChangeArrowheads="1"/>
          </p:cNvSpPr>
          <p:nvPr/>
        </p:nvSpPr>
        <p:spPr bwMode="auto">
          <a:xfrm>
            <a:off x="5557838" y="2114550"/>
            <a:ext cx="369887" cy="1114425"/>
          </a:xfrm>
          <a:prstGeom prst="rect">
            <a:avLst/>
          </a:prstGeom>
          <a:solidFill>
            <a:srgbClr val="FF9900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Importance of price elasticity of demand for a business</a:t>
            </a:r>
            <a:endParaRPr lang="en-US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301336" y="1485900"/>
            <a:ext cx="8385464" cy="46402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Firms can use price elasticity of demand (PED) estimates to predict:</a:t>
            </a:r>
          </a:p>
          <a:p>
            <a:pPr lvl="1">
              <a:spcBef>
                <a:spcPct val="50000"/>
              </a:spcBef>
            </a:pPr>
            <a:r>
              <a:rPr lang="en-US" sz="2000" dirty="0"/>
              <a:t>The effect of a change in price on </a:t>
            </a:r>
            <a:r>
              <a:rPr lang="en-US" sz="2000" dirty="0">
                <a:solidFill>
                  <a:schemeClr val="accent2"/>
                </a:solidFill>
              </a:rPr>
              <a:t>quantity demanded</a:t>
            </a:r>
          </a:p>
          <a:p>
            <a:pPr lvl="1">
              <a:spcBef>
                <a:spcPct val="50000"/>
              </a:spcBef>
            </a:pPr>
            <a:r>
              <a:rPr lang="en-US" sz="2000" dirty="0"/>
              <a:t>The effect of a change in price on </a:t>
            </a:r>
            <a:r>
              <a:rPr lang="en-US" sz="2000" dirty="0">
                <a:solidFill>
                  <a:schemeClr val="accent2"/>
                </a:solidFill>
              </a:rPr>
              <a:t>total revenue &amp; expenditure</a:t>
            </a:r>
          </a:p>
          <a:p>
            <a:pPr lvl="1">
              <a:spcBef>
                <a:spcPct val="50000"/>
              </a:spcBef>
            </a:pPr>
            <a:r>
              <a:rPr lang="en-US" sz="2000" dirty="0"/>
              <a:t>The </a:t>
            </a:r>
            <a:r>
              <a:rPr lang="en-US" sz="2000" dirty="0">
                <a:solidFill>
                  <a:schemeClr val="accent2"/>
                </a:solidFill>
              </a:rPr>
              <a:t>likely price volatility in a market</a:t>
            </a:r>
            <a:r>
              <a:rPr lang="en-US" sz="2000" dirty="0"/>
              <a:t> following unexpected changes in supply – important for commodity producers</a:t>
            </a:r>
          </a:p>
          <a:p>
            <a:pPr lvl="1">
              <a:spcBef>
                <a:spcPct val="50000"/>
              </a:spcBef>
            </a:pPr>
            <a:r>
              <a:rPr lang="en-US" sz="2000" dirty="0"/>
              <a:t>The </a:t>
            </a:r>
            <a:r>
              <a:rPr lang="en-US" sz="2000" dirty="0">
                <a:solidFill>
                  <a:schemeClr val="accent2"/>
                </a:solidFill>
              </a:rPr>
              <a:t>effect of a change in indirect tax on price and quantity</a:t>
            </a:r>
            <a:r>
              <a:rPr lang="en-US" sz="2000" dirty="0"/>
              <a:t> demanded and also whether the business is able to pass on some or all of the tax onto the consumer</a:t>
            </a:r>
          </a:p>
          <a:p>
            <a:pPr lvl="1">
              <a:spcBef>
                <a:spcPct val="50000"/>
              </a:spcBef>
            </a:pPr>
            <a:r>
              <a:rPr lang="en-US" sz="2000" dirty="0"/>
              <a:t>Information on the price elasticity of demand can be utilized as part of a policy of </a:t>
            </a:r>
            <a:r>
              <a:rPr lang="en-US" sz="2000" dirty="0">
                <a:solidFill>
                  <a:schemeClr val="accent2"/>
                </a:solidFill>
              </a:rPr>
              <a:t>price discrimination</a:t>
            </a:r>
            <a:r>
              <a:rPr lang="en-US" sz="2000" dirty="0"/>
              <a:t> (or yield management). This is where a monopoly supplier decides to charge different prices for the same product to different segments of the market e.g. peak and off peak rail travel</a:t>
            </a:r>
          </a:p>
          <a:p>
            <a:pPr>
              <a:spcBef>
                <a:spcPct val="50000"/>
              </a:spcBef>
            </a:pPr>
            <a:endParaRPr lang="en-US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Price Elasticity of Demand – A Relative Elastic Demand</a:t>
            </a:r>
            <a:endParaRPr lang="en-US"/>
          </a:p>
        </p:txBody>
      </p:sp>
      <p:graphicFrame>
        <p:nvGraphicFramePr>
          <p:cNvPr id="99333" name="Object 5"/>
          <p:cNvGraphicFramePr>
            <a:graphicFrameLocks noChangeAspect="1"/>
          </p:cNvGraphicFramePr>
          <p:nvPr/>
        </p:nvGraphicFramePr>
        <p:xfrm>
          <a:off x="749300" y="1336675"/>
          <a:ext cx="7734300" cy="466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0" name="Chart" r:id="rId4" imgW="7734300" imgH="4667250" progId="MSGraph.Chart.8">
                  <p:embed/>
                </p:oleObj>
              </mc:Choice>
              <mc:Fallback>
                <p:oleObj name="Chart" r:id="rId4" imgW="7734300" imgH="4667250" progId="MSGraph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336675"/>
                        <a:ext cx="7734300" cy="46672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4" name="Line 6"/>
          <p:cNvSpPr>
            <a:spLocks noChangeShapeType="1"/>
          </p:cNvSpPr>
          <p:nvPr/>
        </p:nvSpPr>
        <p:spPr bwMode="auto">
          <a:xfrm>
            <a:off x="2370138" y="2652713"/>
            <a:ext cx="3997325" cy="1339850"/>
          </a:xfrm>
          <a:prstGeom prst="line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6400800" y="4024313"/>
            <a:ext cx="815975" cy="2381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900" b="1">
                <a:solidFill>
                  <a:srgbClr val="000099"/>
                </a:solidFill>
              </a:rPr>
              <a:t>Demand</a:t>
            </a:r>
            <a:endParaRPr lang="en-US" sz="900" b="1">
              <a:solidFill>
                <a:srgbClr val="000099"/>
              </a:solidFill>
            </a:endParaRPr>
          </a:p>
        </p:txBody>
      </p:sp>
      <p:sp>
        <p:nvSpPr>
          <p:cNvPr id="99336" name="Line 8"/>
          <p:cNvSpPr>
            <a:spLocks noChangeShapeType="1"/>
          </p:cNvSpPr>
          <p:nvPr/>
        </p:nvSpPr>
        <p:spPr bwMode="auto">
          <a:xfrm flipV="1">
            <a:off x="1360488" y="2984500"/>
            <a:ext cx="2006600" cy="635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9337" name="Line 9"/>
          <p:cNvSpPr>
            <a:spLocks noChangeShapeType="1"/>
          </p:cNvSpPr>
          <p:nvPr/>
        </p:nvSpPr>
        <p:spPr bwMode="auto">
          <a:xfrm flipV="1">
            <a:off x="1366838" y="3657600"/>
            <a:ext cx="4013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9338" name="Line 10"/>
          <p:cNvSpPr>
            <a:spLocks noChangeShapeType="1"/>
          </p:cNvSpPr>
          <p:nvPr/>
        </p:nvSpPr>
        <p:spPr bwMode="auto">
          <a:xfrm>
            <a:off x="3359150" y="2970213"/>
            <a:ext cx="7938" cy="236696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9339" name="Line 11"/>
          <p:cNvSpPr>
            <a:spLocks noChangeShapeType="1"/>
          </p:cNvSpPr>
          <p:nvPr/>
        </p:nvSpPr>
        <p:spPr bwMode="auto">
          <a:xfrm>
            <a:off x="5360988" y="3657600"/>
            <a:ext cx="0" cy="1679575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3392488" y="2716213"/>
            <a:ext cx="277812" cy="2381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900" b="1">
                <a:solidFill>
                  <a:srgbClr val="000099"/>
                </a:solidFill>
              </a:rPr>
              <a:t>A</a:t>
            </a:r>
            <a:endParaRPr lang="en-US" sz="900" b="1">
              <a:solidFill>
                <a:srgbClr val="000099"/>
              </a:solidFill>
            </a:endParaRPr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5391150" y="3392488"/>
            <a:ext cx="277813" cy="2381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900" b="1">
                <a:solidFill>
                  <a:srgbClr val="000099"/>
                </a:solidFill>
              </a:rPr>
              <a:t>B</a:t>
            </a:r>
            <a:endParaRPr lang="en-US" sz="900" b="1">
              <a:solidFill>
                <a:srgbClr val="000099"/>
              </a:solidFill>
            </a:endParaRP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1368425" y="3005138"/>
            <a:ext cx="1970088" cy="631825"/>
          </a:xfrm>
          <a:prstGeom prst="rect">
            <a:avLst/>
          </a:prstGeom>
          <a:solidFill>
            <a:srgbClr val="CCFFFF">
              <a:alpha val="57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5341938" y="1740766"/>
            <a:ext cx="3062287" cy="13827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>
                <a:solidFill>
                  <a:schemeClr val="bg1"/>
                </a:solidFill>
              </a:rPr>
              <a:t>Price falls from £350 to £250</a:t>
            </a:r>
          </a:p>
          <a:p>
            <a:pPr>
              <a:spcBef>
                <a:spcPct val="50000"/>
              </a:spcBef>
            </a:pPr>
            <a:r>
              <a:rPr lang="en-GB" sz="1200" b="1" dirty="0">
                <a:solidFill>
                  <a:schemeClr val="bg1"/>
                </a:solidFill>
              </a:rPr>
              <a:t>% change in price = 60%</a:t>
            </a:r>
          </a:p>
          <a:p>
            <a:pPr>
              <a:spcBef>
                <a:spcPct val="50000"/>
              </a:spcBef>
            </a:pPr>
            <a:r>
              <a:rPr lang="en-GB" sz="1200" b="1" dirty="0">
                <a:solidFill>
                  <a:schemeClr val="bg1"/>
                </a:solidFill>
              </a:rPr>
              <a:t>% change in demand = 100%</a:t>
            </a:r>
          </a:p>
          <a:p>
            <a:pPr>
              <a:spcBef>
                <a:spcPct val="50000"/>
              </a:spcBef>
            </a:pPr>
            <a:r>
              <a:rPr lang="en-GB" sz="1200" b="1" dirty="0">
                <a:solidFill>
                  <a:schemeClr val="bg1"/>
                </a:solidFill>
              </a:rPr>
              <a:t>Price elasticity = 1.67</a:t>
            </a:r>
          </a:p>
          <a:p>
            <a:pPr>
              <a:spcBef>
                <a:spcPct val="50000"/>
              </a:spcBef>
            </a:pPr>
            <a:r>
              <a:rPr lang="en-GB" sz="1200" b="1" dirty="0">
                <a:solidFill>
                  <a:schemeClr val="bg1"/>
                </a:solidFill>
              </a:rPr>
              <a:t>i.e. demand is price elastic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3392488" y="3675063"/>
            <a:ext cx="1949450" cy="1652587"/>
          </a:xfrm>
          <a:prstGeom prst="rect">
            <a:avLst/>
          </a:prstGeom>
          <a:solidFill>
            <a:srgbClr val="FFCC00">
              <a:alpha val="3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</TotalTime>
  <Words>1488</Words>
  <Application>Microsoft Office PowerPoint</Application>
  <PresentationFormat>On-screen Show (4:3)</PresentationFormat>
  <Paragraphs>245</Paragraphs>
  <Slides>25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Times New Roman</vt:lpstr>
      <vt:lpstr>Arial</vt:lpstr>
      <vt:lpstr>Trebuchet MS</vt:lpstr>
      <vt:lpstr>Tahoma</vt:lpstr>
      <vt:lpstr>1_Office Theme</vt:lpstr>
      <vt:lpstr>Microsoft Graph Chart</vt:lpstr>
      <vt:lpstr>PowerPoint Presentation</vt:lpstr>
      <vt:lpstr> Applications of the idea of elasticity of demand</vt:lpstr>
      <vt:lpstr>Definition of Price Elasticity</vt:lpstr>
      <vt:lpstr>Values for price elasticity of demand</vt:lpstr>
      <vt:lpstr>Demand curves with different price elasticity</vt:lpstr>
      <vt:lpstr>Inelastic and elastic demand curves</vt:lpstr>
      <vt:lpstr>Elasticity of demand and total revenue</vt:lpstr>
      <vt:lpstr>Importance of price elasticity of demand for a business</vt:lpstr>
      <vt:lpstr>Price Elasticity of Demand – A Relative Elastic Demand</vt:lpstr>
      <vt:lpstr>Price Elasticity of Demand – A Relatively Inelastic Demand</vt:lpstr>
      <vt:lpstr>Price Elasticity of Demand along a Demand Curve</vt:lpstr>
      <vt:lpstr>Price Elasticity of Demand along a Demand Curve</vt:lpstr>
      <vt:lpstr>Price Elasticity of Demand along a Demand Curve</vt:lpstr>
      <vt:lpstr>Demand Curves With Different Price Elasticity</vt:lpstr>
      <vt:lpstr>Demand Curves With Different Price Elasticity</vt:lpstr>
      <vt:lpstr>Extreme Values for Price Elasticity of Demand</vt:lpstr>
      <vt:lpstr>Extreme Values for Price Elasticity of Demand</vt:lpstr>
      <vt:lpstr>Elasticity of Demand for a non-linear Demand Curve</vt:lpstr>
      <vt:lpstr>Factors that Determine Ped</vt:lpstr>
      <vt:lpstr>Elastic or Inelastic demand?</vt:lpstr>
      <vt:lpstr>Case Study: Demand for Oil after Shocks</vt:lpstr>
      <vt:lpstr>Time Frame and Elasticity: Oil Price Shocks</vt:lpstr>
      <vt:lpstr>Short Term Demand for Oil</vt:lpstr>
      <vt:lpstr>Longer Term Demand for Oil – More Price Elastic</vt:lpstr>
      <vt:lpstr>Using Price Elasticity of Demand</vt:lpstr>
    </vt:vector>
  </TitlesOfParts>
  <Manager>Economics Department</Manager>
  <Company>RGS Newcastle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Elasticities of demand and supply</dc:title>
  <dc:subject>Microeconomics revision</dc:subject>
  <dc:creator>Geoff Riley</dc:creator>
  <cp:lastModifiedBy>Stephen Gouldthorpe</cp:lastModifiedBy>
  <cp:revision>126</cp:revision>
  <cp:lastPrinted>1998-11-16T07:28:33Z</cp:lastPrinted>
  <dcterms:created xsi:type="dcterms:W3CDTF">1997-01-16T16:02:24Z</dcterms:created>
  <dcterms:modified xsi:type="dcterms:W3CDTF">2018-04-11T13:54:23Z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geoff.riley@dial.pipex.com</vt:lpwstr>
  </property>
  <property fmtid="{D5CDD505-2E9C-101B-9397-08002B2CF9AE}" pid="8" name="HomePage">
    <vt:lpwstr>http://dspace.dial.pipex.com/geoff.riley/</vt:lpwstr>
  </property>
  <property fmtid="{D5CDD505-2E9C-101B-9397-08002B2CF9AE}" pid="9" name="Other">
    <vt:lpwstr>Microeconomics Lectures on the RGS Economics Intranet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C:\WEBSHARE\WWWROOT\rgsecon\lectures\micro</vt:lpwstr>
  </property>
</Properties>
</file>