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</p:sldMasterIdLst>
  <p:notesMasterIdLst>
    <p:notesMasterId r:id="rId41"/>
  </p:notesMasterIdLst>
  <p:sldIdLst>
    <p:sldId id="256" r:id="rId4"/>
    <p:sldId id="266" r:id="rId5"/>
    <p:sldId id="258" r:id="rId6"/>
    <p:sldId id="274" r:id="rId7"/>
    <p:sldId id="269" r:id="rId8"/>
    <p:sldId id="303" r:id="rId9"/>
    <p:sldId id="319" r:id="rId10"/>
    <p:sldId id="304" r:id="rId11"/>
    <p:sldId id="320" r:id="rId12"/>
    <p:sldId id="305" r:id="rId13"/>
    <p:sldId id="321" r:id="rId14"/>
    <p:sldId id="300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01" r:id="rId26"/>
    <p:sldId id="317" r:id="rId27"/>
    <p:sldId id="318" r:id="rId28"/>
    <p:sldId id="299" r:id="rId29"/>
    <p:sldId id="286" r:id="rId30"/>
    <p:sldId id="287" r:id="rId31"/>
    <p:sldId id="288" r:id="rId32"/>
    <p:sldId id="289" r:id="rId33"/>
    <p:sldId id="291" r:id="rId34"/>
    <p:sldId id="302" r:id="rId35"/>
    <p:sldId id="292" r:id="rId36"/>
    <p:sldId id="293" r:id="rId37"/>
    <p:sldId id="294" r:id="rId38"/>
    <p:sldId id="263" r:id="rId39"/>
    <p:sldId id="28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064" autoAdjust="0"/>
  </p:normalViewPr>
  <p:slideViewPr>
    <p:cSldViewPr snapToGrid="0">
      <p:cViewPr varScale="1">
        <p:scale>
          <a:sx n="58" d="100"/>
          <a:sy n="58" d="100"/>
        </p:scale>
        <p:origin x="9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DDF2D-05C4-4A88-9551-1014C7760738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3E492-2BE1-47F6-A827-2A173C8BE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02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These two businesses follow separate</a:t>
            </a:r>
            <a:r>
              <a:rPr lang="en-GB" baseline="0" dirty="0" smtClean="0"/>
              <a:t> strategies for competitive advantage internationally but we will come back to that point – good stimulus for discussion.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D5FAB-D7BE-40F8-851B-A74B5A93AEA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475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Differentiation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5456D-6AF5-476B-8B2C-5CE548F860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37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Differentiation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5456D-6AF5-476B-8B2C-5CE548F860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926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3E492-2BE1-47F6-A827-2A173C8BE4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31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3E492-2BE1-47F6-A827-2A173C8BE4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21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You will need to add in these values – a quick google</a:t>
            </a:r>
            <a:r>
              <a:rPr lang="en-GB" baseline="0" dirty="0" smtClean="0"/>
              <a:t> search should provide them – or get the kids to look it up on their phones / tablets / laptops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3E492-2BE1-47F6-A827-2A173C8BE47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250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WPIDEC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3E492-2BE1-47F6-A827-2A173C8BE47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929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3E492-2BE1-47F6-A827-2A173C8BE4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118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Low cost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5456D-6AF5-476B-8B2C-5CE548F860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966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Low cost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5456D-6AF5-476B-8B2C-5CE548F860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969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Differentiation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5456D-6AF5-476B-8B2C-5CE548F860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685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Low cost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5456D-6AF5-476B-8B2C-5CE548F860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55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734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9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740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96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354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731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040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129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14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476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3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518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869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100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21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45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98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37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51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4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75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4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863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93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4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05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1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045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658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28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97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99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75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1EECA-D644-4F04-882C-CE601AE152BD}" type="datetimeFigureOut">
              <a:rPr lang="en-GB" smtClean="0"/>
              <a:t>31/01/2018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64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5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5684E-0598-4AE1-8E02-D3985A25A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0A350-7201-43FA-B17F-A666C4516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t6_N1PiNM9M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mHeNi9WKwic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vCZ-uuiGNHI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dej7sSQ9KME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-qvrRRTBYAk" TargetMode="Externa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102780"/>
            <a:ext cx="9144000" cy="2536559"/>
          </a:xfrm>
        </p:spPr>
        <p:txBody>
          <a:bodyPr>
            <a:normAutofit fontScale="40000" lnSpcReduction="20000"/>
          </a:bodyPr>
          <a:lstStyle/>
          <a:p>
            <a:r>
              <a:rPr lang="en-GB" sz="11000" b="1" dirty="0" smtClean="0">
                <a:solidFill>
                  <a:srgbClr val="0070C0"/>
                </a:solidFill>
              </a:rPr>
              <a:t>Edexcel A2 Business</a:t>
            </a:r>
          </a:p>
          <a:p>
            <a:endParaRPr lang="en-GB" sz="4000" dirty="0" smtClean="0"/>
          </a:p>
          <a:p>
            <a:r>
              <a:rPr lang="en-GB" sz="8000" dirty="0" smtClean="0"/>
              <a:t>4.2.5 Global competitiveness</a:t>
            </a:r>
            <a:endParaRPr lang="en-GB" sz="16500" dirty="0"/>
          </a:p>
          <a:p>
            <a:endParaRPr lang="en-GB" sz="4000" dirty="0"/>
          </a:p>
          <a:p>
            <a:endParaRPr lang="en-GB" sz="4000" dirty="0" smtClean="0"/>
          </a:p>
          <a:p>
            <a:r>
              <a:rPr lang="en-GB" sz="11200" dirty="0" smtClean="0"/>
              <a:t>Revisionstation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822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822700"/>
            <a:ext cx="3074504" cy="30353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117496" y="3822700"/>
            <a:ext cx="3074504" cy="30353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269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Depreciation and exports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/>
              <a:t>If the £pound </a:t>
            </a:r>
            <a:r>
              <a:rPr lang="en-GB" b="1" dirty="0">
                <a:solidFill>
                  <a:srgbClr val="FF0000"/>
                </a:solidFill>
              </a:rPr>
              <a:t>depreciates</a:t>
            </a:r>
            <a:r>
              <a:rPr lang="en-GB" dirty="0"/>
              <a:t> </a:t>
            </a:r>
            <a:r>
              <a:rPr lang="en-GB" dirty="0" smtClean="0"/>
              <a:t>- gets weaker </a:t>
            </a:r>
            <a:r>
              <a:rPr lang="en-GB" dirty="0"/>
              <a:t>against other currencies it will make exports to those countries cheaper</a:t>
            </a:r>
          </a:p>
          <a:p>
            <a:r>
              <a:rPr lang="en-GB" dirty="0"/>
              <a:t>The business can decide to </a:t>
            </a:r>
            <a:r>
              <a:rPr lang="en-GB" dirty="0" smtClean="0"/>
              <a:t>either:</a:t>
            </a:r>
            <a:endParaRPr lang="en-GB" dirty="0"/>
          </a:p>
          <a:p>
            <a:pPr lvl="1"/>
            <a:r>
              <a:rPr lang="en-GB" dirty="0"/>
              <a:t>Keep prices to other countries the same and enjoy the higher profit</a:t>
            </a:r>
          </a:p>
          <a:p>
            <a:pPr lvl="1"/>
            <a:r>
              <a:rPr lang="en-GB" dirty="0"/>
              <a:t>Lower prices to other countries and gain market share and more revenue from extra sales</a:t>
            </a:r>
          </a:p>
          <a:p>
            <a:endParaRPr lang="en-GB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8400" y="1825625"/>
            <a:ext cx="5181600" cy="3201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248400" y="5399314"/>
            <a:ext cx="583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Black" panose="020B0A04020102020204" pitchFamily="34" charset="0"/>
              </a:rPr>
              <a:t>Jonnie Walker Whisky sold to 180 countries</a:t>
            </a:r>
            <a:endParaRPr lang="en-GB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923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Depreciation and imports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If a business imports while there is depreciation it will make those imports dearer</a:t>
            </a:r>
          </a:p>
          <a:p>
            <a:r>
              <a:rPr lang="en-GB" dirty="0"/>
              <a:t>If the imports are raw materials to make other products in the UK then these products will cost more to make and be </a:t>
            </a:r>
            <a:r>
              <a:rPr lang="en-GB" dirty="0" smtClean="0"/>
              <a:t>more expensive for the consumer which may affect demand, sales revenue and profit</a:t>
            </a:r>
            <a:endParaRPr lang="en-GB" dirty="0"/>
          </a:p>
          <a:p>
            <a:endParaRPr lang="en-GB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07663"/>
            <a:ext cx="5181600" cy="3278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7041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400" b="1" dirty="0">
                <a:solidFill>
                  <a:srgbClr val="0070C0"/>
                </a:solidFill>
              </a:rPr>
              <a:t>Competitive</a:t>
            </a:r>
            <a:r>
              <a:rPr lang="en-GB" sz="5400" dirty="0"/>
              <a:t> </a:t>
            </a:r>
            <a:r>
              <a:rPr lang="en-GB" sz="4400" b="1" dirty="0">
                <a:solidFill>
                  <a:srgbClr val="0070C0"/>
                </a:solidFill>
              </a:rPr>
              <a:t>advantage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6"/>
          <a:stretch/>
        </p:blipFill>
        <p:spPr>
          <a:xfrm>
            <a:off x="0" y="-1"/>
            <a:ext cx="12192000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33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Competitive advantage defined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GB" dirty="0" smtClean="0"/>
              <a:t>“A </a:t>
            </a:r>
            <a:r>
              <a:rPr lang="en-GB" dirty="0"/>
              <a:t>competitive advantage is an advantage over competitors gained by offering consumers greater value, either by means of lower prices or by providing greater benefits and service that justifies higher </a:t>
            </a:r>
            <a:r>
              <a:rPr lang="en-GB" dirty="0" smtClean="0"/>
              <a:t>prices.” Michael </a:t>
            </a:r>
            <a:r>
              <a:rPr lang="en-GB" dirty="0"/>
              <a:t>Porter (1985).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065" y="3385566"/>
            <a:ext cx="1908213" cy="268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75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Two ways to achieve competitive advantage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Your exam board would like you to be able to discuss the two main methods of achieving competitive advantage:</a:t>
            </a:r>
          </a:p>
          <a:p>
            <a:pPr marL="457200" lvl="1" indent="0">
              <a:buNone/>
            </a:pPr>
            <a:r>
              <a:rPr lang="en-GB" dirty="0" smtClean="0"/>
              <a:t>1) Low cost leadership</a:t>
            </a:r>
          </a:p>
          <a:p>
            <a:pPr marL="457200" lvl="1" indent="0">
              <a:buNone/>
            </a:pPr>
            <a:r>
              <a:rPr lang="en-GB" dirty="0" smtClean="0"/>
              <a:t>2) Differentiation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511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#1 Low cost leadership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 smtClean="0"/>
              <a:t>With this strategy a business will seek to produce the same quality products as its competitors at a lower price</a:t>
            </a:r>
          </a:p>
          <a:p>
            <a:r>
              <a:rPr lang="en-GB" dirty="0" smtClean="0"/>
              <a:t>The industries typical of this strategy are standard mass produced items</a:t>
            </a:r>
          </a:p>
          <a:p>
            <a:r>
              <a:rPr lang="en-GB" dirty="0" smtClean="0"/>
              <a:t>Large businesses typically do well as they can </a:t>
            </a:r>
            <a:r>
              <a:rPr lang="en-GB" smtClean="0"/>
              <a:t>benefit from </a:t>
            </a:r>
            <a:r>
              <a:rPr lang="en-GB" dirty="0" smtClean="0"/>
              <a:t>the largest reduction in average costs and EOS</a:t>
            </a:r>
          </a:p>
          <a:p>
            <a:r>
              <a:rPr lang="en-GB" dirty="0" smtClean="0"/>
              <a:t>They may gain cost leadership due to; </a:t>
            </a:r>
          </a:p>
          <a:p>
            <a:pPr lvl="1"/>
            <a:r>
              <a:rPr lang="en-GB" dirty="0" smtClean="0"/>
              <a:t>Good resources management</a:t>
            </a:r>
          </a:p>
          <a:p>
            <a:pPr lvl="1"/>
            <a:r>
              <a:rPr lang="en-GB" dirty="0" smtClean="0"/>
              <a:t>Efficient production methods</a:t>
            </a:r>
          </a:p>
          <a:p>
            <a:pPr lvl="1"/>
            <a:r>
              <a:rPr lang="en-GB" dirty="0" smtClean="0"/>
              <a:t>Waste minimisation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2050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 smtClean="0"/>
              <a:t>#2 Differentiation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388586" cy="435133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n-GB" dirty="0" smtClean="0"/>
              <a:t>With this strategy a business will produce a unique product or give a unique service</a:t>
            </a:r>
          </a:p>
          <a:p>
            <a:r>
              <a:rPr lang="en-GB" dirty="0" smtClean="0"/>
              <a:t>They may be similar products but each will have some attributes which set it aside from the competition.  Kotler suggested;</a:t>
            </a:r>
          </a:p>
          <a:p>
            <a:pPr lvl="1"/>
            <a:r>
              <a:rPr lang="en-GB" dirty="0" smtClean="0"/>
              <a:t>Performance</a:t>
            </a:r>
          </a:p>
          <a:p>
            <a:pPr lvl="1"/>
            <a:r>
              <a:rPr lang="en-GB" dirty="0" smtClean="0"/>
              <a:t>Style – TGI restaurants</a:t>
            </a:r>
          </a:p>
          <a:p>
            <a:pPr lvl="1"/>
            <a:r>
              <a:rPr lang="en-GB" dirty="0" smtClean="0"/>
              <a:t>Design</a:t>
            </a:r>
          </a:p>
          <a:p>
            <a:pPr lvl="1"/>
            <a:r>
              <a:rPr lang="en-GB" dirty="0" smtClean="0"/>
              <a:t>Consistency</a:t>
            </a:r>
          </a:p>
          <a:p>
            <a:pPr lvl="1"/>
            <a:r>
              <a:rPr lang="en-GB" dirty="0" smtClean="0"/>
              <a:t>Durability</a:t>
            </a:r>
          </a:p>
          <a:p>
            <a:pPr lvl="1"/>
            <a:r>
              <a:rPr lang="en-GB" dirty="0" smtClean="0"/>
              <a:t>Reliability – Eveready battery bunny</a:t>
            </a:r>
          </a:p>
          <a:p>
            <a:pPr lvl="1"/>
            <a:r>
              <a:rPr lang="en-GB" dirty="0" smtClean="0"/>
              <a:t>Reparability</a:t>
            </a:r>
          </a:p>
          <a:p>
            <a:r>
              <a:rPr lang="en-GB" dirty="0" smtClean="0"/>
              <a:t>With a uniqueness the business can charge a premium price to its market segment</a:t>
            </a:r>
            <a:endParaRPr lang="en-GB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86" y="365125"/>
            <a:ext cx="473938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933" y="2074423"/>
            <a:ext cx="4311116" cy="390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024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>
            <a:normAutofit/>
          </a:bodyPr>
          <a:lstStyle/>
          <a:p>
            <a:r>
              <a:rPr lang="en-GB" sz="4000" dirty="0"/>
              <a:t>Which strategy is this business following?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200" i="1" dirty="0"/>
              <a:t>(Low cost or differentiation)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87" y="1844825"/>
            <a:ext cx="7351713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708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>
            <a:normAutofit/>
          </a:bodyPr>
          <a:lstStyle/>
          <a:p>
            <a:r>
              <a:rPr lang="en-GB" sz="4000" dirty="0"/>
              <a:t>Which strategy is this business following?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200" i="1" dirty="0"/>
              <a:t>(Low cost or differentiation)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1844824"/>
            <a:ext cx="7351713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350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>
            <a:normAutofit/>
          </a:bodyPr>
          <a:lstStyle/>
          <a:p>
            <a:r>
              <a:rPr lang="en-GB" sz="4000" dirty="0"/>
              <a:t>Which strategy is this business following?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200" i="1" dirty="0"/>
              <a:t>(Low cost or differentiation)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1" y="1844824"/>
            <a:ext cx="7351713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185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Worksheet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841079"/>
            <a:ext cx="10515600" cy="232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5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>
            <a:normAutofit/>
          </a:bodyPr>
          <a:lstStyle/>
          <a:p>
            <a:r>
              <a:rPr lang="en-GB" sz="4000" dirty="0"/>
              <a:t>Which strategy is this business following?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200" i="1" dirty="0"/>
              <a:t>(Low cost or differentiation)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52" y="2066122"/>
            <a:ext cx="6974830" cy="434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24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>
            <a:normAutofit/>
          </a:bodyPr>
          <a:lstStyle/>
          <a:p>
            <a:r>
              <a:rPr lang="en-GB" sz="4000" dirty="0"/>
              <a:t>Which strategy is this business following?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200" i="1" dirty="0"/>
              <a:t>(Low cost or differentiation)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1" y="1772816"/>
            <a:ext cx="7351713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866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>
            <a:normAutofit/>
          </a:bodyPr>
          <a:lstStyle/>
          <a:p>
            <a:r>
              <a:rPr lang="en-GB" sz="4000" dirty="0"/>
              <a:t>Which strategy is this business following?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200" i="1" dirty="0"/>
              <a:t>(Low cost or differentiation)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1844824"/>
            <a:ext cx="7351713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711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400" b="1" dirty="0">
                <a:solidFill>
                  <a:srgbClr val="0070C0"/>
                </a:solidFill>
              </a:rPr>
              <a:t>Skill</a:t>
            </a:r>
            <a:r>
              <a:rPr lang="en-GB" sz="5400" dirty="0"/>
              <a:t> </a:t>
            </a:r>
            <a:r>
              <a:rPr lang="en-GB" sz="4400" b="1" dirty="0">
                <a:solidFill>
                  <a:srgbClr val="0070C0"/>
                </a:solidFill>
              </a:rPr>
              <a:t>shortages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6"/>
          <a:stretch/>
        </p:blipFill>
        <p:spPr>
          <a:xfrm>
            <a:off x="0" y="-1"/>
            <a:ext cx="12192000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0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Skill </a:t>
            </a:r>
            <a:r>
              <a:rPr lang="en-GB" dirty="0"/>
              <a:t>shortages and their impact on international competitiveness</a:t>
            </a:r>
            <a:br>
              <a:rPr lang="en-GB" dirty="0"/>
            </a:b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The lack of ability to find skilled workers can cause a decline in competitive advantage</a:t>
            </a:r>
          </a:p>
          <a:p>
            <a:r>
              <a:rPr lang="en-GB" dirty="0" smtClean="0"/>
              <a:t>Those businesses that follow a differentiation strategy will suffer the most from skills shortages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Content Placeholder 6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43169"/>
            <a:ext cx="5181600" cy="3116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3864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Skills shortages and competitive advantage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dirty="0" smtClean="0"/>
              <a:t>Not enough talent coming through to take UK businesses into the digital era to make them competitive on a global scale</a:t>
            </a:r>
          </a:p>
          <a:p>
            <a:r>
              <a:rPr lang="en-GB" dirty="0" smtClean="0"/>
              <a:t>Many careers are developing and very fluid due to the fast changing world of IT, telecoms and the Internet </a:t>
            </a:r>
          </a:p>
          <a:p>
            <a:r>
              <a:rPr lang="en-GB" dirty="0" smtClean="0"/>
              <a:t>Skills shortages of critical jobs will cause UK business to lose their competitive advantage</a:t>
            </a:r>
          </a:p>
          <a:p>
            <a:endParaRPr lang="en-GB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83579"/>
            <a:ext cx="5181600" cy="3235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6410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Revision Video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700808"/>
            <a:ext cx="6234422" cy="387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616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Sample Edexcel A2 questions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32" name="Picture 8" descr="https://static.pexels.com/photos/8769/pen-writing-notes-study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28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2" y="0"/>
            <a:ext cx="10972800" cy="1143000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Case study for question 1</a:t>
            </a:r>
            <a:endParaRPr lang="en-GB" dirty="0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1164771" y="1291614"/>
            <a:ext cx="9163215" cy="5013176"/>
            <a:chOff x="-273" y="436"/>
            <a:chExt cx="6306" cy="3450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/>
          </p:nvSpPr>
          <p:spPr bwMode="auto">
            <a:xfrm>
              <a:off x="-273" y="436"/>
              <a:ext cx="6306" cy="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3" y="436"/>
              <a:ext cx="6312" cy="34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2780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Sample question 1</a:t>
            </a:r>
            <a:endParaRPr lang="en-GB" dirty="0"/>
          </a:p>
        </p:txBody>
      </p:sp>
      <p:sp>
        <p:nvSpPr>
          <p:cNvPr id="8" name="Hexagon 7"/>
          <p:cNvSpPr/>
          <p:nvPr/>
        </p:nvSpPr>
        <p:spPr>
          <a:xfrm>
            <a:off x="95154" y="4760259"/>
            <a:ext cx="3026229" cy="1905000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3121383" y="4760259"/>
            <a:ext cx="2928257" cy="1894114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1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049640" y="4785087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6"/>
          <p:cNvGrpSpPr>
            <a:grpSpLocks noChangeAspect="1"/>
          </p:cNvGrpSpPr>
          <p:nvPr/>
        </p:nvGrpSpPr>
        <p:grpSpPr bwMode="auto">
          <a:xfrm>
            <a:off x="838199" y="2370039"/>
            <a:ext cx="10853061" cy="1146047"/>
            <a:chOff x="135" y="1957"/>
            <a:chExt cx="5682" cy="600"/>
          </a:xfrm>
        </p:grpSpPr>
        <p:sp>
          <p:nvSpPr>
            <p:cNvPr id="13" name="AutoShape 5"/>
            <p:cNvSpPr>
              <a:spLocks noChangeAspect="1" noChangeArrowheads="1" noTextEdit="1"/>
            </p:cNvSpPr>
            <p:nvPr/>
          </p:nvSpPr>
          <p:spPr bwMode="auto">
            <a:xfrm>
              <a:off x="135" y="1957"/>
              <a:ext cx="5682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" y="1957"/>
              <a:ext cx="5688" cy="60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0951029" y="394062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[8]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977897" y="6041571"/>
            <a:ext cx="108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Per effect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388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From Edexcel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8147"/>
            <a:ext cx="10515600" cy="43513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a) The impact of movements in exchange rates</a:t>
            </a:r>
          </a:p>
          <a:p>
            <a:pPr marL="0" indent="0">
              <a:buNone/>
            </a:pPr>
            <a:r>
              <a:rPr lang="en-GB" sz="4000" dirty="0"/>
              <a:t>b) Competitive advantage through:</a:t>
            </a:r>
          </a:p>
          <a:p>
            <a:pPr marL="914400" lvl="1" indent="-571500">
              <a:buFont typeface="Wingdings" panose="05000000000000000000" pitchFamily="2" charset="2"/>
              <a:buChar char="§"/>
            </a:pPr>
            <a:r>
              <a:rPr lang="en-GB" sz="3600" dirty="0"/>
              <a:t>cost competitiveness</a:t>
            </a:r>
          </a:p>
          <a:p>
            <a:pPr marL="914400" lvl="1" indent="-571500">
              <a:buFont typeface="Wingdings" panose="05000000000000000000" pitchFamily="2" charset="2"/>
              <a:buChar char="§"/>
            </a:pPr>
            <a:r>
              <a:rPr lang="en-GB" sz="3600" dirty="0"/>
              <a:t>differentiation</a:t>
            </a:r>
          </a:p>
          <a:p>
            <a:pPr marL="0" indent="0">
              <a:buNone/>
            </a:pPr>
            <a:r>
              <a:rPr lang="en-GB" sz="4000" dirty="0"/>
              <a:t>c) Skill shortages and their impact on international competitiveness</a:t>
            </a:r>
          </a:p>
          <a:p>
            <a:pPr marL="0" indent="0">
              <a:buNone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99270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255"/>
            <a:ext cx="10515600" cy="1325563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smtClean="0"/>
              <a:t>Answer sample question </a:t>
            </a:r>
            <a:r>
              <a:rPr lang="en-GB" dirty="0" smtClean="0"/>
              <a:t>1</a:t>
            </a:r>
            <a:endParaRPr lang="en-GB" dirty="0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1132114" y="1595665"/>
            <a:ext cx="9296400" cy="4754005"/>
            <a:chOff x="288" y="1108"/>
            <a:chExt cx="5184" cy="2651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/>
          </p:nvSpPr>
          <p:spPr bwMode="auto">
            <a:xfrm>
              <a:off x="288" y="1108"/>
              <a:ext cx="5184" cy="2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108"/>
              <a:ext cx="5190" cy="265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0921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2" y="-1"/>
            <a:ext cx="2590799" cy="5976257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 smtClean="0"/>
              <a:t>Case study for question 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942" y="168729"/>
            <a:ext cx="7922086" cy="6547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6490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5" y="600755"/>
            <a:ext cx="10220998" cy="5517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4209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Sample question 2</a:t>
            </a:r>
            <a:endParaRPr lang="en-GB" dirty="0"/>
          </a:p>
        </p:txBody>
      </p:sp>
      <p:sp>
        <p:nvSpPr>
          <p:cNvPr id="8" name="Hexagon 7"/>
          <p:cNvSpPr/>
          <p:nvPr/>
        </p:nvSpPr>
        <p:spPr>
          <a:xfrm>
            <a:off x="95154" y="4760259"/>
            <a:ext cx="3026229" cy="1905000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3121383" y="4760259"/>
            <a:ext cx="2928257" cy="1894114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4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049640" y="4785087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8977897" y="4785086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380900"/>
            <a:ext cx="10515600" cy="1411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222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69229" cy="1325563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Answer sample question 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6975"/>
            <a:ext cx="6143625" cy="2990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748" y="139700"/>
            <a:ext cx="6162675" cy="2371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5" y="3518239"/>
            <a:ext cx="5644181" cy="3080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7984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5868"/>
            <a:ext cx="2329543" cy="4098018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How to level sample question 2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817" y="247650"/>
            <a:ext cx="6419850" cy="6610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8627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Glossary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GB" sz="2500" b="1" dirty="0">
                <a:solidFill>
                  <a:prstClr val="black"/>
                </a:solidFill>
              </a:rPr>
              <a:t>Exchange</a:t>
            </a:r>
            <a:r>
              <a:rPr lang="en-GB" sz="2500" dirty="0">
                <a:solidFill>
                  <a:prstClr val="black"/>
                </a:solidFill>
              </a:rPr>
              <a:t> </a:t>
            </a:r>
            <a:r>
              <a:rPr lang="en-GB" sz="2500" b="1" dirty="0">
                <a:solidFill>
                  <a:prstClr val="black"/>
                </a:solidFill>
              </a:rPr>
              <a:t>rate</a:t>
            </a:r>
            <a:r>
              <a:rPr lang="en-GB" sz="2500" dirty="0">
                <a:solidFill>
                  <a:prstClr val="black"/>
                </a:solidFill>
              </a:rPr>
              <a:t>; The value of one currency against another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GB" sz="2500" b="1" dirty="0">
                <a:solidFill>
                  <a:prstClr val="black"/>
                </a:solidFill>
              </a:rPr>
              <a:t>Appreciation</a:t>
            </a:r>
            <a:r>
              <a:rPr lang="en-GB" sz="2500" dirty="0">
                <a:solidFill>
                  <a:prstClr val="black"/>
                </a:solidFill>
              </a:rPr>
              <a:t>; When the £pound is strong against another currency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GB" sz="2500" b="1" dirty="0">
                <a:solidFill>
                  <a:prstClr val="black"/>
                </a:solidFill>
              </a:rPr>
              <a:t>Depreciation</a:t>
            </a:r>
            <a:r>
              <a:rPr lang="en-GB" sz="2500" dirty="0">
                <a:solidFill>
                  <a:prstClr val="black"/>
                </a:solidFill>
              </a:rPr>
              <a:t>; When the £pound is weak against another currency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GB" sz="2500" b="1" dirty="0">
                <a:solidFill>
                  <a:prstClr val="black"/>
                </a:solidFill>
              </a:rPr>
              <a:t>Skills</a:t>
            </a:r>
            <a:r>
              <a:rPr lang="en-GB" sz="2500" dirty="0">
                <a:solidFill>
                  <a:prstClr val="black"/>
                </a:solidFill>
              </a:rPr>
              <a:t> </a:t>
            </a:r>
            <a:r>
              <a:rPr lang="en-GB" sz="2500" b="1" dirty="0">
                <a:solidFill>
                  <a:prstClr val="black"/>
                </a:solidFill>
              </a:rPr>
              <a:t>shortages</a:t>
            </a:r>
            <a:r>
              <a:rPr lang="en-GB" sz="2500" dirty="0">
                <a:solidFill>
                  <a:prstClr val="black"/>
                </a:solidFill>
              </a:rPr>
              <a:t>; A lack of qualified workers with the </a:t>
            </a:r>
            <a:r>
              <a:rPr lang="en-GB" sz="2500" dirty="0" smtClean="0">
                <a:solidFill>
                  <a:prstClr val="black"/>
                </a:solidFill>
              </a:rPr>
              <a:t>right </a:t>
            </a:r>
            <a:r>
              <a:rPr lang="en-GB" sz="2500" dirty="0">
                <a:solidFill>
                  <a:prstClr val="black"/>
                </a:solidFill>
              </a:rPr>
              <a:t>skills 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GB" sz="2500" b="1" dirty="0">
                <a:solidFill>
                  <a:prstClr val="black"/>
                </a:solidFill>
              </a:rPr>
              <a:t>Competitive</a:t>
            </a:r>
            <a:r>
              <a:rPr lang="en-GB" sz="2500" dirty="0">
                <a:solidFill>
                  <a:prstClr val="black"/>
                </a:solidFill>
              </a:rPr>
              <a:t> </a:t>
            </a:r>
            <a:r>
              <a:rPr lang="en-GB" sz="2500" b="1" dirty="0">
                <a:solidFill>
                  <a:prstClr val="black"/>
                </a:solidFill>
              </a:rPr>
              <a:t>advantage</a:t>
            </a:r>
            <a:r>
              <a:rPr lang="en-GB" sz="2500" dirty="0">
                <a:solidFill>
                  <a:prstClr val="black"/>
                </a:solidFill>
              </a:rPr>
              <a:t>; When a business sustains profits that exceed the average for its industry, the </a:t>
            </a:r>
            <a:r>
              <a:rPr lang="en-GB" sz="2500" dirty="0" smtClean="0">
                <a:solidFill>
                  <a:prstClr val="black"/>
                </a:solidFill>
              </a:rPr>
              <a:t>business </a:t>
            </a:r>
            <a:r>
              <a:rPr lang="en-GB" sz="2500" dirty="0">
                <a:solidFill>
                  <a:prstClr val="black"/>
                </a:solidFill>
              </a:rPr>
              <a:t>is said to possess a competitive advantage over its rivals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n-GB" sz="2500" b="1" dirty="0">
                <a:solidFill>
                  <a:prstClr val="black"/>
                </a:solidFill>
              </a:rPr>
              <a:t>Differentiation</a:t>
            </a:r>
            <a:r>
              <a:rPr lang="en-GB" sz="2500" dirty="0">
                <a:solidFill>
                  <a:prstClr val="black"/>
                </a:solidFill>
              </a:rPr>
              <a:t>; a strategy which seeks to find a segment and market a unique product to them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90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57" y="3353713"/>
            <a:ext cx="4848216" cy="32321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97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Starter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Where did you last eat out?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2936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upload.wikimedia.org/wikipedia/en/thumb/c/c5/Nandos_logo.svg/1280px-Nandos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81101"/>
            <a:ext cx="3153565" cy="222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14657" y="3897086"/>
            <a:ext cx="2500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Black" panose="020B0A04020102020204" pitchFamily="34" charset="0"/>
              </a:rPr>
              <a:t>Somewhere else ?</a:t>
            </a:r>
            <a:endParaRPr lang="en-GB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400" b="1" dirty="0">
                <a:solidFill>
                  <a:srgbClr val="0070C0"/>
                </a:solidFill>
              </a:rPr>
              <a:t>The impact of movements in exchange rates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6"/>
          <a:stretch/>
        </p:blipFill>
        <p:spPr>
          <a:xfrm>
            <a:off x="0" y="-1"/>
            <a:ext cx="12192000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25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Exchange rates defined</a:t>
            </a:r>
            <a:endParaRPr lang="en-GB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Exchange rates are defined as the value of one currency in terms of another</a:t>
            </a:r>
          </a:p>
          <a:p>
            <a:endParaRPr lang="en-GB" dirty="0"/>
          </a:p>
          <a:p>
            <a:r>
              <a:rPr lang="en-GB" dirty="0" smtClean="0"/>
              <a:t>For example:</a:t>
            </a:r>
          </a:p>
          <a:p>
            <a:r>
              <a:rPr lang="en-GB" dirty="0" smtClean="0"/>
              <a:t>Today the exchange rate of £1 to the US Dollar is ___________</a:t>
            </a:r>
          </a:p>
          <a:p>
            <a:r>
              <a:rPr lang="en-GB" dirty="0" smtClean="0"/>
              <a:t>Today the exchange rate of £1 to the Euro is______________</a:t>
            </a:r>
          </a:p>
          <a:p>
            <a:r>
              <a:rPr lang="en-GB" dirty="0" smtClean="0"/>
              <a:t>Today the exchange rate of £1 to the Japanese Yen is __________</a:t>
            </a:r>
          </a:p>
          <a:p>
            <a:r>
              <a:rPr lang="en-GB" dirty="0" smtClean="0"/>
              <a:t>Today the exchange rate of £1 to the Russian </a:t>
            </a:r>
            <a:r>
              <a:rPr lang="en-GB" dirty="0" err="1" smtClean="0"/>
              <a:t>Ruble</a:t>
            </a:r>
            <a:r>
              <a:rPr lang="en-GB" dirty="0" smtClean="0"/>
              <a:t> is __________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488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SPICED (revision)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Strong</a:t>
            </a:r>
          </a:p>
          <a:p>
            <a:r>
              <a:rPr lang="en-GB" dirty="0" smtClean="0"/>
              <a:t>Pound</a:t>
            </a:r>
          </a:p>
          <a:p>
            <a:r>
              <a:rPr lang="en-GB" dirty="0" smtClean="0"/>
              <a:t>Imports</a:t>
            </a:r>
          </a:p>
          <a:p>
            <a:r>
              <a:rPr lang="en-GB" dirty="0" smtClean="0"/>
              <a:t>Cheaper</a:t>
            </a:r>
          </a:p>
          <a:p>
            <a:r>
              <a:rPr lang="en-GB" dirty="0" smtClean="0"/>
              <a:t>Exports </a:t>
            </a:r>
          </a:p>
          <a:p>
            <a:r>
              <a:rPr lang="en-GB" dirty="0" smtClean="0"/>
              <a:t>Dearer</a:t>
            </a:r>
          </a:p>
          <a:p>
            <a:endParaRPr lang="en-GB" dirty="0"/>
          </a:p>
          <a:p>
            <a:r>
              <a:rPr lang="en-GB" dirty="0" smtClean="0"/>
              <a:t>What is the opposite – with a weak pound?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363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Appreciation and exports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If the £pound </a:t>
            </a:r>
            <a:r>
              <a:rPr lang="en-GB" b="1" dirty="0" smtClean="0">
                <a:solidFill>
                  <a:srgbClr val="FF0000"/>
                </a:solidFill>
              </a:rPr>
              <a:t>appreciates</a:t>
            </a:r>
            <a:r>
              <a:rPr lang="en-GB" dirty="0" smtClean="0">
                <a:solidFill>
                  <a:srgbClr val="FF0000"/>
                </a:solidFill>
              </a:rPr>
              <a:t>, </a:t>
            </a:r>
            <a:r>
              <a:rPr lang="en-GB" dirty="0" smtClean="0"/>
              <a:t>gets stronger </a:t>
            </a:r>
            <a:r>
              <a:rPr lang="en-GB" dirty="0"/>
              <a:t>against other currencies then UK exports to other countries will be more </a:t>
            </a:r>
            <a:r>
              <a:rPr lang="en-GB" dirty="0" smtClean="0"/>
              <a:t>expensive</a:t>
            </a:r>
          </a:p>
          <a:p>
            <a:r>
              <a:rPr lang="en-GB" dirty="0" smtClean="0"/>
              <a:t>This may mean that the business that exports, out of the UK, has lower sales or may have to reduce their prices in other countries to keep demand levels up</a:t>
            </a:r>
            <a:endParaRPr lang="en-GB" dirty="0"/>
          </a:p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70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Appreciation and imports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GB" dirty="0" smtClean="0"/>
              <a:t>As the pound </a:t>
            </a:r>
            <a:r>
              <a:rPr lang="en-GB" b="1" dirty="0" smtClean="0">
                <a:solidFill>
                  <a:srgbClr val="FF0000"/>
                </a:solidFill>
              </a:rPr>
              <a:t>appreciates</a:t>
            </a:r>
            <a:r>
              <a:rPr lang="en-GB" dirty="0" smtClean="0"/>
              <a:t> – gets stronger – against other currencies then imports to the </a:t>
            </a:r>
            <a:r>
              <a:rPr lang="en-GB" dirty="0"/>
              <a:t>U</a:t>
            </a:r>
            <a:r>
              <a:rPr lang="en-GB" dirty="0" smtClean="0"/>
              <a:t>K will be cheaper</a:t>
            </a:r>
          </a:p>
          <a:p>
            <a:r>
              <a:rPr lang="en-GB" dirty="0" smtClean="0"/>
              <a:t>This will be good news for all those who like a bottle of French wine with their </a:t>
            </a:r>
            <a:r>
              <a:rPr lang="en-GB" dirty="0" err="1" smtClean="0"/>
              <a:t>Nandos</a:t>
            </a:r>
            <a:r>
              <a:rPr lang="en-GB" dirty="0" smtClean="0"/>
              <a:t>, or who like a nice French cheese with some biscuits</a:t>
            </a:r>
          </a:p>
          <a:p>
            <a:r>
              <a:rPr lang="en-GB" dirty="0" smtClean="0"/>
              <a:t>Businesses that sell imports will have lower costs, and therefore may enjoy higher profits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4094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87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937</Words>
  <Application>Microsoft Office PowerPoint</Application>
  <PresentationFormat>Widescreen</PresentationFormat>
  <Paragraphs>139</Paragraphs>
  <Slides>37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Wingdings</vt:lpstr>
      <vt:lpstr>Office Theme</vt:lpstr>
      <vt:lpstr>6_Office Theme</vt:lpstr>
      <vt:lpstr>1_Office Theme</vt:lpstr>
      <vt:lpstr>PowerPoint Presentation</vt:lpstr>
      <vt:lpstr>Worksheet</vt:lpstr>
      <vt:lpstr>From Edexcel</vt:lpstr>
      <vt:lpstr>Starter</vt:lpstr>
      <vt:lpstr>PowerPoint Presentation</vt:lpstr>
      <vt:lpstr>Exchange rates defined</vt:lpstr>
      <vt:lpstr>SPICED (revision) </vt:lpstr>
      <vt:lpstr>Appreciation and exports</vt:lpstr>
      <vt:lpstr>Appreciation and imports</vt:lpstr>
      <vt:lpstr>Depreciation and exports</vt:lpstr>
      <vt:lpstr>Depreciation and imports</vt:lpstr>
      <vt:lpstr>PowerPoint Presentation</vt:lpstr>
      <vt:lpstr>Competitive advantage defined</vt:lpstr>
      <vt:lpstr>Two ways to achieve competitive advantage</vt:lpstr>
      <vt:lpstr>#1 Low cost leadership</vt:lpstr>
      <vt:lpstr>#2 Differentiation</vt:lpstr>
      <vt:lpstr>Which strategy is this business following?  (Low cost or differentiation)</vt:lpstr>
      <vt:lpstr>Which strategy is this business following?  (Low cost or differentiation)</vt:lpstr>
      <vt:lpstr>Which strategy is this business following?  (Low cost or differentiation)</vt:lpstr>
      <vt:lpstr>Which strategy is this business following?  (Low cost or differentiation)</vt:lpstr>
      <vt:lpstr>Which strategy is this business following?  (Low cost or differentiation)</vt:lpstr>
      <vt:lpstr>Which strategy is this business following?  (Low cost or differentiation)</vt:lpstr>
      <vt:lpstr>PowerPoint Presentation</vt:lpstr>
      <vt:lpstr> Skill shortages and their impact on international competitiveness </vt:lpstr>
      <vt:lpstr>Skills shortages and competitive advantage</vt:lpstr>
      <vt:lpstr>Revision Video </vt:lpstr>
      <vt:lpstr>Sample Edexcel A2 questions</vt:lpstr>
      <vt:lpstr>Case study for question 1</vt:lpstr>
      <vt:lpstr>Sample question 1</vt:lpstr>
      <vt:lpstr>Answer sample question 1</vt:lpstr>
      <vt:lpstr>Case study for question 2</vt:lpstr>
      <vt:lpstr>PowerPoint Presentation</vt:lpstr>
      <vt:lpstr>Sample question 2</vt:lpstr>
      <vt:lpstr>Answer sample question 2</vt:lpstr>
      <vt:lpstr>How to level sample question 2</vt:lpstr>
      <vt:lpstr>Glossary</vt:lpstr>
      <vt:lpstr>PowerPoint Presentation</vt:lpstr>
    </vt:vector>
  </TitlesOfParts>
  <Company>Derby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Hilton</dc:creator>
  <cp:lastModifiedBy>Sarah Hilton</cp:lastModifiedBy>
  <cp:revision>72</cp:revision>
  <dcterms:created xsi:type="dcterms:W3CDTF">2017-05-29T18:04:54Z</dcterms:created>
  <dcterms:modified xsi:type="dcterms:W3CDTF">2018-01-31T08:01:58Z</dcterms:modified>
</cp:coreProperties>
</file>