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6" r:id="rId3"/>
    <p:sldId id="262" r:id="rId4"/>
    <p:sldId id="266" r:id="rId5"/>
    <p:sldId id="267" r:id="rId6"/>
    <p:sldId id="270" r:id="rId7"/>
    <p:sldId id="278" r:id="rId8"/>
    <p:sldId id="282" r:id="rId9"/>
    <p:sldId id="280" r:id="rId10"/>
    <p:sldId id="275" r:id="rId11"/>
    <p:sldId id="269" r:id="rId12"/>
    <p:sldId id="268" r:id="rId13"/>
    <p:sldId id="284" r:id="rId14"/>
    <p:sldId id="271" r:id="rId15"/>
    <p:sldId id="272" r:id="rId16"/>
    <p:sldId id="287" r:id="rId17"/>
    <p:sldId id="288" r:id="rId18"/>
    <p:sldId id="289" r:id="rId19"/>
    <p:sldId id="290" r:id="rId20"/>
  </p:sldIdLst>
  <p:sldSz cx="9144000" cy="6858000" type="screen4x3"/>
  <p:notesSz cx="7099300" cy="102235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FFFF99"/>
    <a:srgbClr val="FFFFCC"/>
    <a:srgbClr val="FF0000"/>
    <a:srgbClr val="FFCC99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-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214" y="-114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5" tIns="47347" rIns="94695" bIns="47347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5" tIns="47347" rIns="94695" bIns="47347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5" tIns="47347" rIns="94695" bIns="47347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5" tIns="47347" rIns="94695" bIns="47347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1CDEDDC8-209C-4D02-ABDC-E0BF040DB5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0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695" tIns="47347" rIns="94695" bIns="47347" rtlCol="0"/>
          <a:lstStyle>
            <a:lvl1pPr algn="r">
              <a:defRPr sz="1200"/>
            </a:lvl1pPr>
          </a:lstStyle>
          <a:p>
            <a:pPr>
              <a:defRPr/>
            </a:pPr>
            <a:fld id="{66611D65-44B7-4BB5-B916-03D94DFEF910}" type="datetimeFigureOut">
              <a:rPr lang="en-GB"/>
              <a:pPr>
                <a:defRPr/>
              </a:pPr>
              <a:t>27/06/2013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5" tIns="47347" rIns="94695" bIns="47347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4695" tIns="47347" rIns="94695" bIns="473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4695" tIns="47347" rIns="94695" bIns="47347" rtlCol="0" anchor="b"/>
          <a:lstStyle>
            <a:lvl1pPr algn="r">
              <a:defRPr sz="1200"/>
            </a:lvl1pPr>
          </a:lstStyle>
          <a:p>
            <a:pPr>
              <a:defRPr/>
            </a:pPr>
            <a:fld id="{C911E687-A71D-442C-ADFE-1F1812D2C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0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E3290F-A90D-4C48-AB11-86C37E2BBBFA}" type="slidenum">
              <a:rPr lang="en-GB" smtClean="0"/>
              <a:pPr eaLnBrk="1" hangingPunct="1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35A9C-452A-4739-AAB2-E2EC0023C2A1}" type="slidenum">
              <a:rPr lang="en-GB" smtClean="0"/>
              <a:pPr eaLnBrk="1" hangingPunct="1"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A8F347-124E-43A6-8499-23A410749132}" type="slidenum">
              <a:rPr lang="en-GB" smtClean="0"/>
              <a:pPr eaLnBrk="1" hangingPunct="1"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17E33-EFF7-4A3B-97AC-C476A9BF11E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9572D3-6A4F-4F27-86AE-B8679FAE0B5D}" type="slidenum">
              <a:rPr lang="en-GB" smtClean="0"/>
              <a:pPr eaLnBrk="1" hangingPunct="1"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0EA934-6890-4EF9-8CCB-8437F000C165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9FD8A-5513-43BB-984F-CFE6B76C7CF6}" type="slidenum">
              <a:rPr lang="en-GB" smtClean="0"/>
              <a:pPr eaLnBrk="1" hangingPunct="1"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E4640-A6E9-4F12-B429-56D8B719DD58}" type="slidenum">
              <a:rPr lang="en-GB" smtClean="0"/>
              <a:pPr eaLnBrk="1" hangingPunct="1"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8E4CFE-3AAD-4686-AADA-0654BF43C7B6}" type="slidenum">
              <a:rPr lang="en-GB" smtClean="0"/>
              <a:pPr eaLnBrk="1" hangingPunct="1"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1FB86-82CA-4EA3-A346-71CD3EA9E8E7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95A5D-8A0A-4BFA-9356-F0FD25D7FED7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2CEF34-7B15-450A-AFE5-A455C0F1B977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54BFD-D3A5-4427-97A1-7ECA28482F91}" type="slidenum">
              <a:rPr lang="en-GB" smtClean="0"/>
              <a:pPr eaLnBrk="1" hangingPunct="1"/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4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4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2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5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0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5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9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25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76825" y="6616700"/>
            <a:ext cx="4067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u="none" dirty="0">
                <a:latin typeface="Times New Roman" pitchFamily="18" charset="0"/>
              </a:rPr>
              <a:t>© Business Studies Online: Slide </a:t>
            </a:r>
            <a:fld id="{0033A969-CB87-4B26-9D73-3B56257E97CC}" type="slidenum">
              <a:rPr lang="en-US" sz="1200" u="none">
                <a:latin typeface="Times New Roman" pitchFamily="18" charset="0"/>
              </a:rPr>
              <a:pPr algn="r" eaLnBrk="0" hangingPunct="0">
                <a:defRPr/>
              </a:pPr>
              <a:t>‹#›</a:t>
            </a:fld>
            <a:endParaRPr lang="en-US" sz="1200" u="none" dirty="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slide" Target="slide3.xml"/><Relationship Id="rId4" Type="http://schemas.openxmlformats.org/officeDocument/2006/relationships/image" Target="../media/image42.png"/><Relationship Id="rId9" Type="http://schemas.openxmlformats.org/officeDocument/2006/relationships/hyperlink" Target="http://www.google.com/publicdata/explore?ds=kthk374hkr6tr_&amp;ctype=b&amp;strail=false&amp;bcs=d&amp;nselm=s&amp;met_x=indicator_53906&amp;scale_x=lin&amp;ind_x=false&amp;met_y=indicator_103106&amp;scale_y=lin&amp;ind_y=false&amp;met_s=indicator_306&amp;scale_s=lin&amp;ind_s=false&amp;met_c=indicator_103106&amp;scale_c=lin&amp;ind_c=false&amp;idim=country:5003:6803:4503:10703:9203:4103:18803&amp;ifdim=country&amp;tunit=Y&amp;pit=1320206400000&amp;hl=en_US&amp;dl=en&amp;ind=false&amp;icfg&amp;iconSize=0.5#!ctype=b&amp;strail=false&amp;bcs=d&amp;nselm=s&amp;met_x=indicator_53906&amp;scale_x=lin&amp;ind_x=false&amp;met_y=indicator_103106&amp;scale_y=lin&amp;ind_y=false&amp;met_s=indicator_306&amp;scale_s=lin&amp;ind_s=false&amp;met_c=indicator_103106&amp;scale_c=lin&amp;ind_c=false&amp;idim=country:5003:6803:4503:10703:9203:4103:18803&amp;ifdim=country&amp;pit=1246662000000&amp;hl=en_US&amp;dl=en&amp;ind=fals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slide" Target="slide3.xml"/><Relationship Id="rId5" Type="http://schemas.openxmlformats.org/officeDocument/2006/relationships/image" Target="../media/image51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3" Type="http://schemas.openxmlformats.org/officeDocument/2006/relationships/notesSlide" Target="../notesSlides/notesSlide1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hyperlink" Target="http://www.google.co.uk/imgres?imgurl=http://www.lanzaroteinformation.com/files/images/thomson-holidays-logo.JPG&amp;imgrefurl=http://www.lanzaroteinformation.com/content/thomson-holidays-logojpg&amp;h=100&amp;w=150&amp;sz=3&amp;tbnid=a0_Er2sP4ionxM:&amp;tbnh=64&amp;tbnw=96&amp;prev=/search?q=thomsons+logo&amp;tbm=isch&amp;tbo=u&amp;zoom=1&amp;q=thomsons+logo&amp;hl=en&amp;usg=__VZqHW_DvQKjfnDlBKUZNotbnF14=&amp;sa=X&amp;ei=dPu3TfC3I4G2hAfLlNj_Dg&amp;ved=0CEgQ9QEwBQ" TargetMode="Externa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3.jpeg"/><Relationship Id="rId9" Type="http://schemas.openxmlformats.org/officeDocument/2006/relationships/image" Target="../media/image24.jpe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315" y="3886200"/>
            <a:ext cx="7336972" cy="1752600"/>
          </a:xfrm>
        </p:spPr>
        <p:txBody>
          <a:bodyPr/>
          <a:lstStyle/>
          <a:p>
            <a:r>
              <a:rPr lang="en-GB" dirty="0" smtClean="0"/>
              <a:t>Should companies target the richest nations?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2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23850" y="1268413"/>
            <a:ext cx="8448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There are a number of different political systems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 The 5 most common are :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Political Systems</a:t>
            </a:r>
            <a:endParaRPr lang="en-US" dirty="0" smtClean="0"/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187325" y="2295525"/>
            <a:ext cx="1671638" cy="1736725"/>
            <a:chOff x="118" y="1572"/>
            <a:chExt cx="1053" cy="1094"/>
          </a:xfrm>
        </p:grpSpPr>
        <p:pic>
          <p:nvPicPr>
            <p:cNvPr id="9244" name="Picture 16" descr="ballot_box_400_cl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" y="1572"/>
              <a:ext cx="1053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15"/>
            <p:cNvSpPr>
              <a:spLocks noChangeArrowheads="1"/>
            </p:cNvSpPr>
            <p:nvPr/>
          </p:nvSpPr>
          <p:spPr bwMode="auto">
            <a:xfrm>
              <a:off x="163" y="2413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Democracy</a:t>
              </a:r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1827213" y="2176463"/>
            <a:ext cx="1960562" cy="1871662"/>
            <a:chOff x="1151" y="1497"/>
            <a:chExt cx="1235" cy="1179"/>
          </a:xfrm>
        </p:grpSpPr>
        <p:pic>
          <p:nvPicPr>
            <p:cNvPr id="9242" name="Picture 20" descr="stick_figure_chosen_from_many_400_cl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" y="1497"/>
              <a:ext cx="1235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5"/>
            <p:cNvSpPr>
              <a:spLocks noChangeArrowheads="1"/>
            </p:cNvSpPr>
            <p:nvPr/>
          </p:nvSpPr>
          <p:spPr bwMode="auto">
            <a:xfrm>
              <a:off x="1297" y="2423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Republic</a:t>
              </a: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857625" y="2065338"/>
            <a:ext cx="1474788" cy="1984375"/>
            <a:chOff x="2430" y="1427"/>
            <a:chExt cx="929" cy="1250"/>
          </a:xfrm>
        </p:grpSpPr>
        <p:pic>
          <p:nvPicPr>
            <p:cNvPr id="9240" name="Picture 17" descr="king_on_throne_400_cl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1427"/>
              <a:ext cx="654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5"/>
            <p:cNvSpPr>
              <a:spLocks noChangeArrowheads="1"/>
            </p:cNvSpPr>
            <p:nvPr/>
          </p:nvSpPr>
          <p:spPr bwMode="auto">
            <a:xfrm>
              <a:off x="2430" y="2424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Monarchy</a:t>
              </a:r>
            </a:p>
          </p:txBody>
        </p:sp>
      </p:grpSp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657850" y="2116138"/>
            <a:ext cx="1474788" cy="1943100"/>
            <a:chOff x="3564" y="1459"/>
            <a:chExt cx="929" cy="1224"/>
          </a:xfrm>
        </p:grpSpPr>
        <p:pic>
          <p:nvPicPr>
            <p:cNvPr id="9238" name="Picture 19" descr="lift_up_celebration_800_cl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1459"/>
              <a:ext cx="788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>
              <a:spLocks noChangeArrowheads="1"/>
            </p:cNvSpPr>
            <p:nvPr/>
          </p:nvSpPr>
          <p:spPr bwMode="auto">
            <a:xfrm>
              <a:off x="3564" y="2430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Communist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7358063" y="2092325"/>
            <a:ext cx="1617662" cy="1957388"/>
            <a:chOff x="4635" y="1444"/>
            <a:chExt cx="1019" cy="1233"/>
          </a:xfrm>
        </p:grpSpPr>
        <p:pic>
          <p:nvPicPr>
            <p:cNvPr id="9236" name="Picture 18" descr="yell_at_earth_pc_400_cl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1444"/>
              <a:ext cx="1019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5"/>
            <p:cNvSpPr>
              <a:spLocks noChangeArrowheads="1"/>
            </p:cNvSpPr>
            <p:nvPr/>
          </p:nvSpPr>
          <p:spPr bwMode="auto">
            <a:xfrm>
              <a:off x="4697" y="2424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Dictatorship</a:t>
              </a:r>
            </a:p>
          </p:txBody>
        </p:sp>
      </p:grp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254000" y="4148138"/>
            <a:ext cx="1474788" cy="1423987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268288" y="4184650"/>
            <a:ext cx="1479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sz="1600" u="none"/>
              <a:t>A system that allows individuals to participate in government</a:t>
            </a:r>
            <a:endParaRPr lang="en-GB" sz="1400" u="none">
              <a:solidFill>
                <a:schemeClr val="accent2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055813" y="4146550"/>
            <a:ext cx="1474787" cy="1423988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974850" y="4179888"/>
            <a:ext cx="1641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sz="1600" u="none"/>
              <a:t>A system where the government  remains mostly subject to those governed</a:t>
            </a:r>
            <a:endParaRPr lang="en-GB" sz="1400" u="none">
              <a:solidFill>
                <a:schemeClr val="accent2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852863" y="4146550"/>
            <a:ext cx="1474787" cy="1423988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67150" y="4191000"/>
            <a:ext cx="1479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sz="1600" u="none"/>
              <a:t>A ruler who is head of state, and the final word in government</a:t>
            </a:r>
            <a:endParaRPr lang="en-GB" sz="1400" u="none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659438" y="4146550"/>
            <a:ext cx="1474787" cy="1423988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5578475" y="4202113"/>
            <a:ext cx="1651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sz="1600" u="none"/>
              <a:t>Often single party, authoritarian states, based on central plans</a:t>
            </a:r>
            <a:endParaRPr lang="en-GB" sz="1400" u="none">
              <a:solidFill>
                <a:schemeClr val="accent2"/>
              </a:solidFill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464425" y="4146550"/>
            <a:ext cx="1474788" cy="1423988"/>
          </a:xfrm>
          <a:prstGeom prst="rect">
            <a:avLst/>
          </a:prstGeom>
          <a:solidFill>
            <a:srgbClr val="FFFFCC">
              <a:alpha val="50195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369175" y="4202113"/>
            <a:ext cx="16938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sz="1600" u="none"/>
              <a:t>A country ruled by an authoritarian often with military support</a:t>
            </a:r>
            <a:endParaRPr lang="en-GB" sz="1400" u="none">
              <a:solidFill>
                <a:schemeClr val="accent2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1150" y="5741988"/>
            <a:ext cx="8448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Business will usually look for political stability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 But may be willing to take risks if they see good opportunities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6325" y="217715"/>
            <a:ext cx="44499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Why might big business like to operate in countries with authoritarian regimes?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/>
      <p:bldP spid="89117" grpId="0" build="allAtOnce" animBg="1"/>
      <p:bldP spid="89118" grpId="0" build="p" bldLvl="4" autoUpdateAnimBg="0"/>
      <p:bldP spid="7" grpId="0" build="allAtOnce" animBg="1"/>
      <p:bldP spid="8" grpId="0" build="p" bldLvl="4" autoUpdateAnimBg="0"/>
      <p:bldP spid="9" grpId="0" build="allAtOnce" animBg="1"/>
      <p:bldP spid="10" grpId="0" build="p" bldLvl="4" autoUpdateAnimBg="0"/>
      <p:bldP spid="11" grpId="0" build="allAtOnce" animBg="1"/>
      <p:bldP spid="12" grpId="0" build="p" bldLvl="4" autoUpdateAnimBg="0"/>
      <p:bldP spid="13" grpId="0" build="allAtOnce" animBg="1"/>
      <p:bldP spid="14" grpId="0" build="p" bldLvl="4" autoUpdateAnimBg="0"/>
      <p:bldP spid="15" grpId="0" build="p" bldLvl="2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Legal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23300" cy="5184775"/>
          </a:xfrm>
        </p:spPr>
        <p:txBody>
          <a:bodyPr/>
          <a:lstStyle/>
          <a:p>
            <a:r>
              <a:rPr lang="en-GB" smtClean="0"/>
              <a:t>Countries often have important legal differences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E.g. China doesn't criminalise not-for-profit copyright infringement</a:t>
            </a: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r>
              <a:rPr lang="en-GB" smtClean="0"/>
              <a:t>In addition laws may be applied more </a:t>
            </a:r>
            <a:br>
              <a:rPr lang="en-GB" smtClean="0"/>
            </a:br>
            <a:r>
              <a:rPr lang="en-GB" smtClean="0"/>
              <a:t>rigorously in some countries than others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E.g. counterfeit software is illegal in China </a:t>
            </a:r>
          </a:p>
          <a:p>
            <a:pPr lvl="2"/>
            <a:r>
              <a:rPr lang="en-GB" sz="1800" smtClean="0"/>
              <a:t>But the Chinese authorities do not see it as a priority</a:t>
            </a:r>
            <a:br>
              <a:rPr lang="en-GB" sz="1800" smtClean="0"/>
            </a:br>
            <a:r>
              <a:rPr lang="en-GB" sz="1800" smtClean="0"/>
              <a:t>or even a concern</a:t>
            </a:r>
          </a:p>
          <a:p>
            <a:pPr lvl="2"/>
            <a:r>
              <a:rPr lang="en-GB" sz="1800" smtClean="0"/>
              <a:t>It’s estimated that 90% of DVDs in China are </a:t>
            </a:r>
            <a:br>
              <a:rPr lang="en-GB" sz="1800" smtClean="0"/>
            </a:br>
            <a:r>
              <a:rPr lang="en-GB" sz="1800" smtClean="0"/>
              <a:t>unauthorised copies!</a:t>
            </a:r>
          </a:p>
          <a:p>
            <a:pPr lvl="2"/>
            <a:endParaRPr lang="en-GB" smtClean="0"/>
          </a:p>
          <a:p>
            <a:r>
              <a:rPr lang="en-GB" smtClean="0"/>
              <a:t>Businesses may be reluctant to operate in countries if 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They feel that the legal constraints are too harsh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Or they feel that their assets are not properly protected</a:t>
            </a:r>
          </a:p>
        </p:txBody>
      </p:sp>
      <p:pic>
        <p:nvPicPr>
          <p:cNvPr id="10244" name="Picture 6" descr="back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dvd_stack_clip_400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92313"/>
            <a:ext cx="2347912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972050" y="2605088"/>
            <a:ext cx="3476625" cy="2006600"/>
            <a:chOff x="3132" y="1641"/>
            <a:chExt cx="2190" cy="1264"/>
          </a:xfrm>
        </p:grpSpPr>
        <p:pic>
          <p:nvPicPr>
            <p:cNvPr id="11277" name="Picture 15" descr="HD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" t="470" r="273" b="470"/>
            <a:stretch>
              <a:fillRect/>
            </a:stretch>
          </p:blipFill>
          <p:spPr bwMode="auto">
            <a:xfrm>
              <a:off x="3132" y="1641"/>
              <a:ext cx="2190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3" t="75098" r="53906" b="17676"/>
            <a:stretch>
              <a:fillRect/>
            </a:stretch>
          </p:blipFill>
          <p:spPr bwMode="auto">
            <a:xfrm>
              <a:off x="3148" y="2648"/>
              <a:ext cx="5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4962525" y="2417763"/>
            <a:ext cx="3508375" cy="2408237"/>
          </a:xfrm>
          <a:prstGeom prst="rect">
            <a:avLst/>
          </a:prstGeom>
          <a:solidFill>
            <a:srgbClr val="FFFF99">
              <a:alpha val="79999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7938" indent="-7938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pic>
        <p:nvPicPr>
          <p:cNvPr id="5137" name="Picture 17" descr="2000px-GDP_PPP_Per_Capita_IMF_2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20963"/>
            <a:ext cx="349091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11213" y="2417763"/>
            <a:ext cx="3508375" cy="2408237"/>
          </a:xfrm>
          <a:prstGeom prst="rect">
            <a:avLst/>
          </a:prstGeom>
          <a:solidFill>
            <a:srgbClr val="FFFF99">
              <a:alpha val="79999"/>
            </a:srgb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Level of Economic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79500"/>
            <a:ext cx="8785225" cy="849313"/>
          </a:xfrm>
        </p:spPr>
        <p:txBody>
          <a:bodyPr/>
          <a:lstStyle/>
          <a:p>
            <a:r>
              <a:rPr lang="en-GB" smtClean="0"/>
              <a:t>This can be measured in </a:t>
            </a:r>
            <a:r>
              <a:rPr lang="en-GB" smtClean="0">
                <a:solidFill>
                  <a:srgbClr val="FF0000"/>
                </a:solidFill>
              </a:rPr>
              <a:t>two</a:t>
            </a:r>
            <a:r>
              <a:rPr lang="en-GB" smtClean="0"/>
              <a:t> different ways: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Business may look to target countries with high areas of HDI and GDP per Capita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Since People are healthy, rich and educated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However labour costs will usually be higher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817563" y="2430463"/>
            <a:ext cx="3535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u="none"/>
              <a:t>This calculates the value of production per person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u="none"/>
              <a:t>It includes: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Personal consumption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Investment expenditure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Government Spending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Net Exports</a:t>
            </a:r>
            <a:br>
              <a:rPr lang="en-GB" sz="1600" b="1" u="none">
                <a:solidFill>
                  <a:schemeClr val="accent2"/>
                </a:solidFill>
              </a:rPr>
            </a:br>
            <a:r>
              <a:rPr lang="en-GB" sz="1600" b="1" u="none">
                <a:solidFill>
                  <a:schemeClr val="accent2"/>
                </a:solidFill>
              </a:rPr>
              <a:t>(Exports – Imports)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814388" y="1609725"/>
            <a:ext cx="3508375" cy="779463"/>
          </a:xfrm>
          <a:prstGeom prst="rect">
            <a:avLst/>
          </a:prstGeom>
          <a:solidFill>
            <a:schemeClr val="hlink">
              <a:alpha val="39999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>
                <a:solidFill>
                  <a:schemeClr val="accent2"/>
                </a:solidFill>
              </a:rPr>
              <a:t>GDP Per Capita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046663" y="2428875"/>
            <a:ext cx="33353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u="none"/>
              <a:t>This tries to consider more than just wealth by including: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Life expectancy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Education</a:t>
            </a:r>
            <a:br>
              <a:rPr lang="en-GB" sz="1600" b="1" u="none">
                <a:solidFill>
                  <a:schemeClr val="accent2"/>
                </a:solidFill>
              </a:rPr>
            </a:br>
            <a:r>
              <a:rPr lang="en-GB" sz="1600" b="1" u="none">
                <a:solidFill>
                  <a:schemeClr val="accent2"/>
                </a:solidFill>
              </a:rPr>
              <a:t>(including adult literacy levels)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b="1" u="none">
                <a:solidFill>
                  <a:schemeClr val="accent2"/>
                </a:solidFill>
              </a:rPr>
              <a:t>Per Capita Income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4962525" y="1609725"/>
            <a:ext cx="3508375" cy="779463"/>
          </a:xfrm>
          <a:prstGeom prst="rect">
            <a:avLst/>
          </a:prstGeom>
          <a:solidFill>
            <a:schemeClr val="hlink">
              <a:alpha val="39999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 dirty="0">
                <a:solidFill>
                  <a:schemeClr val="accent2"/>
                </a:solidFill>
                <a:hlinkClick r:id="rId9"/>
              </a:rPr>
              <a:t>Human Development Index (HDI)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pic>
        <p:nvPicPr>
          <p:cNvPr id="11276" name="Picture 19" descr="backarrow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0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build="allAtOnce" animBg="1"/>
      <p:bldP spid="100357" grpId="0" build="allAtOnce" animBg="1"/>
      <p:bldP spid="100358" grpId="0" build="p" bldLvl="4" autoUpdateAnimBg="0"/>
      <p:bldP spid="100360" grpId="0" animBg="1"/>
      <p:bldP spid="100365" grpId="0" build="p" bldLvl="4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Potential Labour Force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578850" cy="2592387"/>
          </a:xfrm>
        </p:spPr>
        <p:txBody>
          <a:bodyPr/>
          <a:lstStyle/>
          <a:p>
            <a:r>
              <a:rPr lang="en-US" smtClean="0"/>
              <a:t>Businesses will need to consider their labour requirements when assessing different countries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This will vary according to whether the business requires mainly:</a:t>
            </a:r>
            <a:endParaRPr lang="en-US" smtClean="0"/>
          </a:p>
        </p:txBody>
      </p:sp>
      <p:sp>
        <p:nvSpPr>
          <p:cNvPr id="4" name="Text Box 15"/>
          <p:cNvSpPr>
            <a:spLocks noChangeArrowheads="1"/>
          </p:cNvSpPr>
          <p:nvPr/>
        </p:nvSpPr>
        <p:spPr bwMode="auto">
          <a:xfrm>
            <a:off x="611188" y="4168775"/>
            <a:ext cx="2266950" cy="4016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Unskilled Workers</a:t>
            </a:r>
          </a:p>
        </p:txBody>
      </p:sp>
      <p:sp>
        <p:nvSpPr>
          <p:cNvPr id="3" name="Text Box 15"/>
          <p:cNvSpPr>
            <a:spLocks noChangeArrowheads="1"/>
          </p:cNvSpPr>
          <p:nvPr/>
        </p:nvSpPr>
        <p:spPr bwMode="auto">
          <a:xfrm>
            <a:off x="3489325" y="4170363"/>
            <a:ext cx="2266950" cy="4016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Semi-skilled Workers</a:t>
            </a:r>
          </a:p>
        </p:txBody>
      </p:sp>
      <p:sp>
        <p:nvSpPr>
          <p:cNvPr id="5" name="Text Box 15"/>
          <p:cNvSpPr>
            <a:spLocks noChangeArrowheads="1"/>
          </p:cNvSpPr>
          <p:nvPr/>
        </p:nvSpPr>
        <p:spPr bwMode="auto">
          <a:xfrm>
            <a:off x="6369050" y="4144963"/>
            <a:ext cx="2266950" cy="4016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Skilled Workers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11188" y="4641850"/>
            <a:ext cx="2270125" cy="1979613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568325" y="4646613"/>
            <a:ext cx="236378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u="none"/>
              <a:t>May be able to pay lower wages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 b="1" u="none">
                <a:solidFill>
                  <a:schemeClr val="accent2"/>
                </a:solidFill>
              </a:rPr>
              <a:t>Leading to higher returns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 b="1" u="none">
                <a:solidFill>
                  <a:schemeClr val="accent2"/>
                </a:solidFill>
              </a:rPr>
              <a:t>But may have ethical consequences</a:t>
            </a:r>
          </a:p>
        </p:txBody>
      </p:sp>
      <p:pic>
        <p:nvPicPr>
          <p:cNvPr id="37912" name="Picture 24" descr="building_a_wall_pc_400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336800"/>
            <a:ext cx="18843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 descr="patient_with_heart_trouble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244725"/>
            <a:ext cx="152241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 descr="stick_figure_pushing_dolly_boxes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51100"/>
            <a:ext cx="21097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89325" y="4641850"/>
            <a:ext cx="2270125" cy="1979613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33763" y="4641850"/>
            <a:ext cx="23637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u="none"/>
              <a:t>May need to provide additional training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 b="1" u="none">
                <a:solidFill>
                  <a:schemeClr val="accent2"/>
                </a:solidFill>
              </a:rPr>
              <a:t>But may be offset by lower wages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69050" y="4641850"/>
            <a:ext cx="2270125" cy="1979613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15075" y="4645025"/>
            <a:ext cx="23637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u="none"/>
              <a:t>May gain access to a wider pool of  skilled workers</a:t>
            </a:r>
          </a:p>
          <a:p>
            <a:pPr marL="742950" lvl="1" indent="-28575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600" b="1" u="none">
                <a:solidFill>
                  <a:schemeClr val="accent2"/>
                </a:solidFill>
              </a:rPr>
              <a:t>Salary effect may vary</a:t>
            </a:r>
          </a:p>
        </p:txBody>
      </p:sp>
      <p:pic>
        <p:nvPicPr>
          <p:cNvPr id="12304" name="Picture 31" descr="backarrow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4387" y="21771"/>
            <a:ext cx="43780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Which type of companies will wish to locate in China?  How do you envisage this changing over time?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00357" grpId="0" build="allAtOnce" animBg="1"/>
      <p:bldP spid="100358" grpId="0" build="p" bldLvl="4" autoUpdateAnimBg="0"/>
      <p:bldP spid="6" grpId="0" build="allAtOnce" animBg="1"/>
      <p:bldP spid="7" grpId="0" build="p" bldLvl="4" autoUpdateAnimBg="0"/>
      <p:bldP spid="8" grpId="0" build="allAtOnce" animBg="1"/>
      <p:bldP spid="9" grpId="0" build="p" bldLvl="4" autoUpdateAnimBg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>
            <a:spLocks noChangeArrowheads="1"/>
          </p:cNvSpPr>
          <p:nvPr/>
        </p:nvSpPr>
        <p:spPr bwMode="auto">
          <a:xfrm>
            <a:off x="3294063" y="3700463"/>
            <a:ext cx="2519362" cy="26987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Internet Availability and Speeds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Level of Technology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61938" y="1290638"/>
            <a:ext cx="8713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 u="none"/>
              <a:t>The availability of technology is an increasingly important factor</a:t>
            </a:r>
          </a:p>
          <a:p>
            <a:pPr lvl="1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US" sz="2000" u="none">
                <a:solidFill>
                  <a:schemeClr val="accent2"/>
                </a:solidFill>
              </a:rPr>
              <a:t>Clearly it is more important for some businesses than others</a:t>
            </a:r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endParaRPr lang="en-US" sz="2400" u="none"/>
          </a:p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 u="none"/>
              <a:t>Depending upon the activities of the business, it will be important to consider: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21094" r="4062" b="8203"/>
          <a:stretch>
            <a:fillRect/>
          </a:stretch>
        </p:blipFill>
        <p:spPr bwMode="auto">
          <a:xfrm>
            <a:off x="3446463" y="4638675"/>
            <a:ext cx="219551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>
            <a:spLocks noChangeArrowheads="1"/>
          </p:cNvSpPr>
          <p:nvPr/>
        </p:nvSpPr>
        <p:spPr bwMode="auto">
          <a:xfrm>
            <a:off x="522288" y="3716338"/>
            <a:ext cx="2519362" cy="26987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Technological Infrastructure</a:t>
            </a:r>
          </a:p>
        </p:txBody>
      </p:sp>
      <p:sp>
        <p:nvSpPr>
          <p:cNvPr id="6" name="Text Box 15"/>
          <p:cNvSpPr>
            <a:spLocks noChangeArrowheads="1"/>
          </p:cNvSpPr>
          <p:nvPr/>
        </p:nvSpPr>
        <p:spPr bwMode="auto">
          <a:xfrm>
            <a:off x="6064250" y="3698875"/>
            <a:ext cx="2519363" cy="26987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/>
          <a:lstStyle/>
          <a:p>
            <a:pPr algn="ctr" eaLnBrk="0" hangingPunct="0">
              <a:defRPr/>
            </a:pPr>
            <a:r>
              <a:rPr lang="en-GB" sz="1600" b="1" u="none">
                <a:solidFill>
                  <a:schemeClr val="accent2"/>
                </a:solidFill>
              </a:rPr>
              <a:t>Ease of Communication</a:t>
            </a:r>
          </a:p>
        </p:txBody>
      </p:sp>
      <p:pic>
        <p:nvPicPr>
          <p:cNvPr id="8205" name="Picture 13" descr="laptops_world_connection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633913"/>
            <a:ext cx="26400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stick_figure_cell_phone_pc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43400"/>
            <a:ext cx="12842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 descr="backarrow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63898" y="0"/>
            <a:ext cx="40801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How good a place is the UK in which to do business?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Return on Investment</a:t>
            </a: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196263" cy="2089150"/>
          </a:xfrm>
        </p:spPr>
        <p:txBody>
          <a:bodyPr/>
          <a:lstStyle/>
          <a:p>
            <a:r>
              <a:rPr lang="en-US" smtClean="0"/>
              <a:t>Ultimately, the decision to enter another country</a:t>
            </a:r>
            <a:br>
              <a:rPr lang="en-US" smtClean="0"/>
            </a:br>
            <a:r>
              <a:rPr lang="en-US" smtClean="0"/>
              <a:t>is an investment decision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As such a business will consider the viability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mtClean="0">
                <a:solidFill>
                  <a:schemeClr val="accent2"/>
                </a:solidFill>
              </a:rPr>
              <a:t>(i.e. profitability) of the project in the same way as </a:t>
            </a:r>
            <a:br>
              <a:rPr lang="en-US" smtClean="0">
                <a:solidFill>
                  <a:schemeClr val="accent2"/>
                </a:solidFill>
              </a:rPr>
            </a:br>
            <a:r>
              <a:rPr lang="en-US" smtClean="0">
                <a:solidFill>
                  <a:schemeClr val="accent2"/>
                </a:solidFill>
              </a:rPr>
              <a:t>any other investment</a:t>
            </a:r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r>
              <a:rPr lang="en-US" smtClean="0"/>
              <a:t>This can be calculated using the following formula: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71463" y="3948113"/>
            <a:ext cx="8702675" cy="960437"/>
            <a:chOff x="171" y="2368"/>
            <a:chExt cx="5482" cy="605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236" y="2368"/>
              <a:ext cx="5249" cy="605"/>
            </a:xfrm>
            <a:prstGeom prst="roundRect">
              <a:avLst/>
            </a:prstGeom>
            <a:solidFill>
              <a:srgbClr val="FFFFCC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blurRad="50800" dist="63500" dir="5400000" algn="t" rotWithShape="0">
                <a:schemeClr val="accent6">
                  <a:alpha val="40000"/>
                </a:scheme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endParaRPr lang="en-GB" b="1" u="none">
                <a:solidFill>
                  <a:schemeClr val="accent2"/>
                </a:solidFill>
              </a:endParaRPr>
            </a:p>
          </p:txBody>
        </p:sp>
        <p:sp>
          <p:nvSpPr>
            <p:cNvPr id="14345" name="TextBox 3"/>
            <p:cNvSpPr txBox="1">
              <a:spLocks noChangeArrowheads="1"/>
            </p:cNvSpPr>
            <p:nvPr/>
          </p:nvSpPr>
          <p:spPr bwMode="auto">
            <a:xfrm>
              <a:off x="171" y="2434"/>
              <a:ext cx="14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u="none">
                  <a:solidFill>
                    <a:schemeClr val="accent2"/>
                  </a:solidFill>
                </a:rPr>
                <a:t>Return on </a:t>
              </a:r>
              <a:br>
                <a:rPr lang="en-GB" b="1" u="none">
                  <a:solidFill>
                    <a:schemeClr val="accent2"/>
                  </a:solidFill>
                </a:rPr>
              </a:br>
              <a:r>
                <a:rPr lang="en-GB" b="1" u="none">
                  <a:solidFill>
                    <a:schemeClr val="accent2"/>
                  </a:solidFill>
                </a:rPr>
                <a:t>Investment (ROI) </a:t>
              </a:r>
            </a:p>
          </p:txBody>
        </p:sp>
        <p:sp>
          <p:nvSpPr>
            <p:cNvPr id="14346" name="TextBox 4"/>
            <p:cNvSpPr txBox="1">
              <a:spLocks noChangeArrowheads="1"/>
            </p:cNvSpPr>
            <p:nvPr/>
          </p:nvSpPr>
          <p:spPr bwMode="auto">
            <a:xfrm>
              <a:off x="1343" y="2512"/>
              <a:ext cx="3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u="none">
                  <a:solidFill>
                    <a:schemeClr val="accent2"/>
                  </a:solidFill>
                </a:rPr>
                <a:t>=</a:t>
              </a:r>
            </a:p>
          </p:txBody>
        </p:sp>
        <p:sp>
          <p:nvSpPr>
            <p:cNvPr id="14347" name="TextBox 5"/>
            <p:cNvSpPr txBox="1">
              <a:spLocks noChangeArrowheads="1"/>
            </p:cNvSpPr>
            <p:nvPr/>
          </p:nvSpPr>
          <p:spPr bwMode="auto">
            <a:xfrm>
              <a:off x="1581" y="2411"/>
              <a:ext cx="34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u="none">
                  <a:solidFill>
                    <a:schemeClr val="accent2"/>
                  </a:solidFill>
                </a:rPr>
                <a:t>(Gain from Investment – Cost of Investment)</a:t>
              </a:r>
            </a:p>
          </p:txBody>
        </p:sp>
        <p:sp>
          <p:nvSpPr>
            <p:cNvPr id="14348" name="TextBox 6"/>
            <p:cNvSpPr txBox="1">
              <a:spLocks noChangeArrowheads="1"/>
            </p:cNvSpPr>
            <p:nvPr/>
          </p:nvSpPr>
          <p:spPr bwMode="auto">
            <a:xfrm>
              <a:off x="2486" y="2678"/>
              <a:ext cx="1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u="none">
                  <a:solidFill>
                    <a:schemeClr val="accent2"/>
                  </a:solidFill>
                </a:rPr>
                <a:t>Cost of Investment</a:t>
              </a:r>
            </a:p>
          </p:txBody>
        </p:sp>
        <p:cxnSp>
          <p:nvCxnSpPr>
            <p:cNvPr id="14349" name="Straight Connector 8"/>
            <p:cNvCxnSpPr>
              <a:cxnSpLocks noChangeShapeType="1"/>
            </p:cNvCxnSpPr>
            <p:nvPr/>
          </p:nvCxnSpPr>
          <p:spPr bwMode="auto">
            <a:xfrm>
              <a:off x="1643" y="2661"/>
              <a:ext cx="3359" cy="0"/>
            </a:xfrm>
            <a:prstGeom prst="lin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0" name="TextBox 9"/>
            <p:cNvSpPr txBox="1">
              <a:spLocks noChangeArrowheads="1"/>
            </p:cNvSpPr>
            <p:nvPr/>
          </p:nvSpPr>
          <p:spPr bwMode="auto">
            <a:xfrm>
              <a:off x="4814" y="2527"/>
              <a:ext cx="8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u="none">
                  <a:solidFill>
                    <a:schemeClr val="accent2"/>
                  </a:solidFill>
                </a:rPr>
                <a:t>x 100</a:t>
              </a:r>
            </a:p>
          </p:txBody>
        </p:sp>
      </p:grpSp>
      <p:sp>
        <p:nvSpPr>
          <p:cNvPr id="9241" name="Content Placeholder 2"/>
          <p:cNvSpPr>
            <a:spLocks/>
          </p:cNvSpPr>
          <p:nvPr/>
        </p:nvSpPr>
        <p:spPr bwMode="auto">
          <a:xfrm>
            <a:off x="250825" y="5157788"/>
            <a:ext cx="819626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 u="none"/>
              <a:t>The business will then need to judge whether or not the expected return is acceptable</a:t>
            </a:r>
            <a:endParaRPr lang="en-US" sz="2400" u="none">
              <a:solidFill>
                <a:schemeClr val="accent2"/>
              </a:solidFill>
            </a:endParaRPr>
          </a:p>
        </p:txBody>
      </p:sp>
      <p:pic>
        <p:nvPicPr>
          <p:cNvPr id="9242" name="Picture 26" descr="investment_decision_400_clr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112838"/>
            <a:ext cx="24368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8" descr="backarro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Identifying a country’s attractiveness as a market </a:t>
            </a:r>
          </a:p>
          <a:p>
            <a:r>
              <a:rPr lang="en-GB" dirty="0"/>
              <a:t>In pairs, look at the list of </a:t>
            </a:r>
            <a:r>
              <a:rPr lang="en-GB" dirty="0" smtClean="0"/>
              <a:t>factors. </a:t>
            </a:r>
            <a:r>
              <a:rPr lang="en-GB" dirty="0"/>
              <a:t>Make sure that you understand the importance of each of the factors before continuing with the activity.</a:t>
            </a:r>
          </a:p>
          <a:p>
            <a:r>
              <a:rPr lang="en-GB" dirty="0"/>
              <a:t>You will be allocated one of the scenarios from the second list. You need to produce posters outlining all the factors that you think are relevant in influencing a company’s decision to enter that market. This could be done on a carousel basis, so that you can think about a number of scenarios.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05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Factors that may influence a company’s decision to expand into new markets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35314"/>
            <a:ext cx="8215086" cy="537028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If </a:t>
            </a:r>
            <a:r>
              <a:rPr lang="en-GB" sz="2000" dirty="0"/>
              <a:t>the company is aiming to provide </a:t>
            </a:r>
            <a:r>
              <a:rPr lang="en-GB" sz="2000" b="1" dirty="0">
                <a:solidFill>
                  <a:srgbClr val="FF0000"/>
                </a:solidFill>
              </a:rPr>
              <a:t>goods</a:t>
            </a:r>
            <a:r>
              <a:rPr lang="en-GB" sz="2000" dirty="0"/>
              <a:t> to consumers within a new country, then you may wish to consider:</a:t>
            </a:r>
          </a:p>
          <a:p>
            <a:pPr marL="0" indent="0">
              <a:buNone/>
            </a:pPr>
            <a:r>
              <a:rPr lang="en-GB" sz="2000" dirty="0"/>
              <a:t>•	whether GDP per head is rising</a:t>
            </a:r>
          </a:p>
          <a:p>
            <a:pPr marL="0" indent="0">
              <a:buNone/>
            </a:pPr>
            <a:r>
              <a:rPr lang="en-GB" sz="2000" dirty="0"/>
              <a:t>•	whether there is economic growth</a:t>
            </a:r>
          </a:p>
          <a:p>
            <a:pPr marL="0" indent="0">
              <a:buNone/>
            </a:pPr>
            <a:r>
              <a:rPr lang="en-GB" sz="2000" dirty="0"/>
              <a:t>•	the degree of urbanisation</a:t>
            </a:r>
          </a:p>
          <a:p>
            <a:pPr marL="0" indent="0">
              <a:buNone/>
            </a:pPr>
            <a:r>
              <a:rPr lang="en-GB" sz="2000" dirty="0"/>
              <a:t>•	the transport infrastructure to get their products into shops</a:t>
            </a:r>
          </a:p>
          <a:p>
            <a:pPr marL="0" indent="0">
              <a:buNone/>
            </a:pPr>
            <a:r>
              <a:rPr lang="en-GB" sz="2000" dirty="0"/>
              <a:t>•	whether the product needs to be manufactured in </a:t>
            </a:r>
            <a:r>
              <a:rPr lang="en-GB" sz="2000" dirty="0" smtClean="0"/>
              <a:t>the country 	of </a:t>
            </a:r>
            <a:r>
              <a:rPr lang="en-GB" sz="2000" dirty="0"/>
              <a:t>sale and, if so, whether raw materials </a:t>
            </a:r>
            <a:r>
              <a:rPr lang="en-GB" sz="2000" dirty="0" smtClean="0"/>
              <a:t>	are </a:t>
            </a:r>
            <a:r>
              <a:rPr lang="en-GB" sz="2000" dirty="0"/>
              <a:t>available</a:t>
            </a:r>
          </a:p>
          <a:p>
            <a:pPr marL="0" indent="0">
              <a:buNone/>
            </a:pPr>
            <a:r>
              <a:rPr lang="en-GB" sz="2000" dirty="0"/>
              <a:t>•	cultural similarities</a:t>
            </a:r>
          </a:p>
          <a:p>
            <a:pPr marL="0" indent="0">
              <a:buNone/>
            </a:pPr>
            <a:r>
              <a:rPr lang="en-GB" sz="2000" dirty="0"/>
              <a:t>•	existence of competitors</a:t>
            </a:r>
          </a:p>
          <a:p>
            <a:pPr marL="0" indent="0">
              <a:buNone/>
            </a:pPr>
            <a:r>
              <a:rPr lang="en-GB" sz="2000" dirty="0"/>
              <a:t>•	age distribution</a:t>
            </a:r>
          </a:p>
          <a:p>
            <a:pPr marL="0" indent="0">
              <a:buNone/>
            </a:pPr>
            <a:r>
              <a:rPr lang="en-GB" sz="2000" dirty="0"/>
              <a:t>•	sophistication of advertising media</a:t>
            </a:r>
          </a:p>
          <a:p>
            <a:pPr marL="0" indent="0">
              <a:buNone/>
            </a:pPr>
            <a:r>
              <a:rPr lang="en-GB" sz="2000" dirty="0"/>
              <a:t>•	exchange rates</a:t>
            </a:r>
          </a:p>
          <a:p>
            <a:pPr marL="0" indent="0">
              <a:buNone/>
            </a:pPr>
            <a:r>
              <a:rPr lang="en-GB" sz="2000" dirty="0"/>
              <a:t>•	barriers to trade such as tariffs or quotas.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4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60350"/>
            <a:ext cx="8810171" cy="914400"/>
          </a:xfrm>
        </p:spPr>
        <p:txBody>
          <a:bodyPr/>
          <a:lstStyle/>
          <a:p>
            <a:r>
              <a:rPr lang="en-GB" sz="2000" dirty="0"/>
              <a:t>If the company wishes to manufacture goods in a different country, and then sell them elsewhere, you may wish to consider:</a:t>
            </a:r>
            <a:br>
              <a:rPr lang="en-GB" sz="20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17600"/>
            <a:ext cx="8563429" cy="574039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•</a:t>
            </a:r>
            <a:r>
              <a:rPr lang="en-GB" sz="1800" dirty="0"/>
              <a:t>	availability of low-cost labour</a:t>
            </a:r>
          </a:p>
          <a:p>
            <a:pPr marL="0" indent="0">
              <a:buNone/>
            </a:pPr>
            <a:r>
              <a:rPr lang="en-GB" sz="1800" dirty="0"/>
              <a:t>•	level of education</a:t>
            </a:r>
          </a:p>
          <a:p>
            <a:pPr marL="0" indent="0">
              <a:buNone/>
            </a:pPr>
            <a:r>
              <a:rPr lang="en-GB" sz="1800" dirty="0"/>
              <a:t>•	accessibility of ports/other transport modes</a:t>
            </a:r>
          </a:p>
          <a:p>
            <a:pPr marL="0" indent="0">
              <a:buNone/>
            </a:pPr>
            <a:r>
              <a:rPr lang="en-GB" sz="1800" dirty="0"/>
              <a:t>•	telecommunications infrastructure</a:t>
            </a:r>
          </a:p>
          <a:p>
            <a:pPr marL="0" indent="0">
              <a:buNone/>
            </a:pPr>
            <a:r>
              <a:rPr lang="en-GB" sz="1800" dirty="0"/>
              <a:t>•	exchange rates</a:t>
            </a:r>
          </a:p>
          <a:p>
            <a:pPr marL="0" indent="0">
              <a:buNone/>
            </a:pPr>
            <a:r>
              <a:rPr lang="en-GB" sz="1800" dirty="0"/>
              <a:t>•	banking/financial infrastructure</a:t>
            </a:r>
          </a:p>
          <a:p>
            <a:pPr marL="0" indent="0">
              <a:buNone/>
            </a:pPr>
            <a:r>
              <a:rPr lang="en-GB" sz="1800" dirty="0"/>
              <a:t>•	availability of natural resources such as oil and </a:t>
            </a:r>
            <a:r>
              <a:rPr lang="en-GB" sz="1800" dirty="0" smtClean="0"/>
              <a:t>timber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•	degree of technological sophistication and </a:t>
            </a:r>
            <a:r>
              <a:rPr lang="en-GB" sz="1800" dirty="0" smtClean="0"/>
              <a:t>knowledge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•	reliability of the legal system</a:t>
            </a:r>
          </a:p>
          <a:p>
            <a:pPr marL="0" indent="0">
              <a:buNone/>
            </a:pPr>
            <a:r>
              <a:rPr lang="en-GB" sz="1800" dirty="0"/>
              <a:t>•	local laws, regulations and customs</a:t>
            </a:r>
          </a:p>
          <a:p>
            <a:pPr marL="0" indent="0">
              <a:buNone/>
            </a:pPr>
            <a:r>
              <a:rPr lang="en-GB" sz="1800" dirty="0"/>
              <a:t>•	level of corporation tax</a:t>
            </a:r>
          </a:p>
          <a:p>
            <a:pPr marL="0" indent="0">
              <a:buNone/>
            </a:pPr>
            <a:r>
              <a:rPr lang="en-GB" sz="1800" dirty="0"/>
              <a:t>•	language</a:t>
            </a:r>
          </a:p>
          <a:p>
            <a:pPr marL="0" indent="0">
              <a:buNone/>
            </a:pPr>
            <a:r>
              <a:rPr lang="en-GB" sz="1800" dirty="0"/>
              <a:t>•	the country’s political system/degree of government involvement in </a:t>
            </a:r>
            <a:r>
              <a:rPr lang="en-GB" sz="1800" dirty="0" smtClean="0"/>
              <a:t>	business </a:t>
            </a:r>
            <a:r>
              <a:rPr lang="en-GB" sz="1800" dirty="0"/>
              <a:t>activities</a:t>
            </a:r>
          </a:p>
          <a:p>
            <a:pPr marL="0" indent="0">
              <a:buNone/>
            </a:pPr>
            <a:r>
              <a:rPr lang="en-GB" sz="1800" dirty="0"/>
              <a:t>•	barriers to trade such as tariffs or quotas</a:t>
            </a:r>
          </a:p>
          <a:p>
            <a:pPr marL="0" indent="0">
              <a:buNone/>
            </a:pPr>
            <a:r>
              <a:rPr lang="en-GB" sz="1800" dirty="0"/>
              <a:t>•	protection of intellectual property, for example will trademarks and </a:t>
            </a:r>
            <a:r>
              <a:rPr lang="en-GB" sz="1800" dirty="0" smtClean="0"/>
              <a:t>	patents </a:t>
            </a:r>
            <a:r>
              <a:rPr lang="en-GB" sz="1800" dirty="0"/>
              <a:t>be protected?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848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markets — scenarios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204686"/>
            <a:ext cx="8592457" cy="521062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•</a:t>
            </a:r>
            <a:r>
              <a:rPr lang="en-GB" sz="2000" dirty="0"/>
              <a:t>	Jack Daniel’s (US whiskey company) wanting to sell its products in </a:t>
            </a:r>
            <a:r>
              <a:rPr lang="en-GB" sz="2000" dirty="0" smtClean="0"/>
              <a:t>	Ireland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Starbucks wanting to set up coffee shops in China.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Motorola wanting to make and sell mobile phones in Nigeria.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A UK-based accountancy firm wanting to set up and provide </a:t>
            </a:r>
            <a:r>
              <a:rPr lang="en-GB" sz="2000" dirty="0" smtClean="0"/>
              <a:t>	accountancy </a:t>
            </a:r>
            <a:r>
              <a:rPr lang="en-GB" sz="2000" dirty="0"/>
              <a:t>services in New York, USA.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Microsoft outsourcing its software development to India.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Cadbury outsourcing its chocolate manufacturing to Brazil.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British Gas outsourcing its call centre (dealing with payments, </a:t>
            </a:r>
            <a:r>
              <a:rPr lang="en-GB" sz="2000" dirty="0" smtClean="0"/>
              <a:t>	changes </a:t>
            </a:r>
            <a:r>
              <a:rPr lang="en-GB" sz="2000" dirty="0"/>
              <a:t>of details, subscriptions and gas leaks) to India.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Manchester United setting up football schools in Italy.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General Motors setting up a production plant for cars in Poland.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•	A UK-based sportswear manufacturer setting up a swimwear </a:t>
            </a:r>
            <a:r>
              <a:rPr lang="en-GB" sz="2000" dirty="0" smtClean="0"/>
              <a:t>	manufacture </a:t>
            </a:r>
            <a:r>
              <a:rPr lang="en-GB" sz="2000" dirty="0"/>
              <a:t>and distribution centre in India.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36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Understand the factors which influence the geographical markets which companies choose to enter</a:t>
            </a:r>
          </a:p>
          <a:p>
            <a:r>
              <a:rPr lang="en-GB" dirty="0" smtClean="0"/>
              <a:t>Understand the HDI and impact on business decisions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2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63" y="260350"/>
            <a:ext cx="8421688" cy="914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Assessing Markets in Different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2303462"/>
          </a:xfrm>
        </p:spPr>
        <p:txBody>
          <a:bodyPr/>
          <a:lstStyle/>
          <a:p>
            <a:r>
              <a:rPr lang="en-GB" smtClean="0"/>
              <a:t>Once a firm decides to trade internationally it must choose where to trade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Since it will not be able to trade everywhere initially</a:t>
            </a: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r>
              <a:rPr lang="en-GB" smtClean="0"/>
              <a:t>There are a number of factors that may be considered when choosing where to trade:</a:t>
            </a:r>
          </a:p>
        </p:txBody>
      </p:sp>
      <p:sp>
        <p:nvSpPr>
          <p:cNvPr id="2052" name="AutoShape 14" descr="data:image/jpg;base64,/9j/4AAQSkZJRgABAQAAAQABAAD/2wBDAAkGBwgHBgkIBwgKCgkLDRYPDQwMDRsUFRAWIB0iIiAdHx8kKDQsJCYxJx8fLT0tMTU3Ojo6Iys/RD84QzQ5Ojf/2wBDAQoKCg0MDRoPDxo3JR8lNzc3Nzc3Nzc3Nzc3Nzc3Nzc3Nzc3Nzc3Nzc3Nzc3Nzc3Nzc3Nzc3Nzc3Nzc3Nzc3Nzf/wAARCABAAGADASIAAhEBAxEB/8QAGwABAAEFAQAAAAAAAAAAAAAAAAYBAgMFBwT/xAA0EAABAwMDAQUGBQUBAAAAAAABAgMEAAURBhIhMRNBUWFxBxQjMoGRFSIzofAWQmKxweH/xAAZAQACAwEAAAAAAAAAAAAAAAADBAABBQL/xAAqEQABBAEDBAECBwAAAAAAAAABAAIDEQQSMVEFIUFhE4GRFCQyobHR8P/aAAwDAQACEQMRAD8A6lSlK0EilKUqK0pSlRRKDk4FUNQ72h3m5WtuG3b1qYQ9uK3kpBOR/aMjzzQpZRG3UUzh4jsqYRNNE8qZUrR6OuEu6WBmVOHxlKUN+3HaAdFYreVcb9TQ4Ic8LoJHRu3HCUpSiIKUpSooqVB9X6iv1ruy2YMdIhoaSoOKjlYVkcnPrxU5rDLjplRHozmdjyFIUB4EYoE7HPbTTSdwJ44ZgZGBw4K51atVaruDqTGjNyWgsJXsjDA8cnu4rpf+vDwrmns8nG13mVaJp2KeVhIJ4DqMg/cZ+wrpZ68+lAwiXMtxsrR6+xseQGxxhooEEebVKxvNMvoU08224kgEpcSFA+ZBq2ZKZgxXZUpzYy0nctR7h/OKgGj3JN+1lKvDgUltpB4z0BylKftkn0osswDgzclJYmE6WKSfVQaN/fAXRQAAAAAAMAAdKrSlMAUs8mzaUpSrVJSla6VfLVDfWxLuMZl1HzIW5gj1rlzg3dEjifIaYL+i2NK1rV+tD/alm5xVhpBWshz5U5xk+XIr3sutvsodZWlba0hSVJOQoHoRVNe12xUdFIz9baUB1/pp5Uk3i3IUoqwZCEfMkjosY/f0zWutvtBuUeOlqSwzMKRgOqUUqIHjjg/auo1q5enLNMdL0m2RluE5KtmM+uMZ+tJS4rw8vidVrexusQGEQ5kesDY+VzaXc73rKUiG2gFvOQy0CG0f5KP/AE10rTtmZsdtREaIWs/ndcxjtFHv9O76V7YkONCb7KHHaYb67W0BI+vjWeiwY+g63myluo9UGQwQwt0Rjx7SlKU0sZKUpVqJUR9oFrgJsM2emGyJmUfHCfzfMB19Kl1a3UVsN4tD8AOhou7fzlO4DBB6ZH+6DOzVGQnMCf4cljyaFi1G7rbIEXQb0iNEYaechsla0owpWSk8n15+lW6f1BcIirJb5kBpESW0lth1KyVHAwCe7w4x31Ip9nMzThtHbhB7FDYdKM/Ljnbny8a8a9Nb3bEv3wAWpISR2fLuMdOeOnnSzopGuBZwtaPNxnwuZMbtzj3vjstfI1dcXFTZNstjT1uhOFDrjjuFqx1KQP8A2s07Vckv2tu0QUSPxBkuJDi9pByRjPTgjk1ZJ0bI3zGIF2VGgTlFT8ctbj57Tn+DjmveNMNN3W0S47/ZtW5otpaKMlec4Oc8Hnwqh+IP+9/0rL+mCjQO/PHn6rRf1td/cZEkWqMUw3ezkq7U4BzjCR4+fNeu76ydjz2IsNmK2lxhD3bTVqSkhQzgY+2TWc6QUbXdYXvqd0+QHwstfp85wRu561W6aXny2m2G7q0GEMIa7N+GlzbgYKknqD3/APa5rIA3XXydMc8EAV354Hf+VdO1LLaRbYsWJHeuc5O8IS/uaQnOM7h16H7Vhb1dIRbbqZkFDVxtwG9kLJQrJAyD17+np41crRgZiW/3CetibCzskFGQrcSSCnwyT+/Wrm9IH8NubcieXZtxx20kt8DByAE5/nHSuvzNrgHpgaLrf3e/2qlggasuS7ha2p9tZYj3EfBUhwqX3c+mSOKmA5qPOaZK3LEsSwPwpO0/C/U+Xz4+XzqRUxjiQWHrOz34zy0wADe/v2/Z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7788" y="-288925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35274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Geographical Proximity</a:t>
            </a:r>
          </a:p>
        </p:txBody>
      </p:sp>
      <p:sp>
        <p:nvSpPr>
          <p:cNvPr id="5" name="Text Box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1188" y="41751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Government Policies</a:t>
            </a:r>
          </a:p>
        </p:txBody>
      </p:sp>
      <p:sp>
        <p:nvSpPr>
          <p:cNvPr id="6" name="Text Box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11188" y="61182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Exchange Rates</a:t>
            </a:r>
          </a:p>
        </p:txBody>
      </p:sp>
      <p:sp>
        <p:nvSpPr>
          <p:cNvPr id="7" name="Text Box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38863" y="41751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Economic Development</a:t>
            </a:r>
          </a:p>
        </p:txBody>
      </p:sp>
      <p:sp>
        <p:nvSpPr>
          <p:cNvPr id="8" name="Text Box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38863" y="35274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Political &amp; Legal Systems</a:t>
            </a:r>
          </a:p>
        </p:txBody>
      </p:sp>
      <p:sp>
        <p:nvSpPr>
          <p:cNvPr id="9" name="Text Box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11188" y="48228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Natural Resources</a:t>
            </a:r>
          </a:p>
        </p:txBody>
      </p:sp>
      <p:sp>
        <p:nvSpPr>
          <p:cNvPr id="10" name="Text Box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11188" y="54705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Commodity Prices</a:t>
            </a:r>
          </a:p>
        </p:txBody>
      </p:sp>
      <p:sp>
        <p:nvSpPr>
          <p:cNvPr id="11" name="Text Box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138863" y="48228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Potential Labour Force</a:t>
            </a:r>
          </a:p>
        </p:txBody>
      </p:sp>
      <p:sp>
        <p:nvSpPr>
          <p:cNvPr id="12" name="Text Box 1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38863" y="54705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Level of Technology</a:t>
            </a:r>
          </a:p>
        </p:txBody>
      </p:sp>
      <p:sp>
        <p:nvSpPr>
          <p:cNvPr id="13" name="Text Box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38863" y="6118225"/>
            <a:ext cx="2519362" cy="5159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ctr" anchorCtr="1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Return on Investment</a:t>
            </a: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3133725" y="3429000"/>
            <a:ext cx="2728913" cy="3357563"/>
            <a:chOff x="1974" y="2160"/>
            <a:chExt cx="1719" cy="2115"/>
          </a:xfrm>
        </p:grpSpPr>
        <p:pic>
          <p:nvPicPr>
            <p:cNvPr id="2064" name="Picture 7" descr="travel_the_world_sign_400_cl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2160"/>
              <a:ext cx="1719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5" name="Rectangle 19"/>
            <p:cNvSpPr>
              <a:spLocks noChangeArrowheads="1"/>
            </p:cNvSpPr>
            <p:nvPr/>
          </p:nvSpPr>
          <p:spPr bwMode="auto">
            <a:xfrm>
              <a:off x="3012" y="3106"/>
              <a:ext cx="492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Geographical Proximity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750300" cy="5040312"/>
          </a:xfrm>
        </p:spPr>
        <p:txBody>
          <a:bodyPr/>
          <a:lstStyle/>
          <a:p>
            <a:r>
              <a:rPr lang="en-GB" smtClean="0"/>
              <a:t>This will directly affect a firm’s transport costs 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This factor is more important for secondary sector businesses</a:t>
            </a:r>
          </a:p>
          <a:p>
            <a:pPr lvl="2"/>
            <a:r>
              <a:rPr lang="en-GB" sz="1800" smtClean="0"/>
              <a:t>Particularly if they need to transport large, heavy products</a:t>
            </a:r>
            <a:br>
              <a:rPr lang="en-GB" sz="1800" smtClean="0"/>
            </a:br>
            <a:endParaRPr lang="en-GB" sz="1800" smtClean="0"/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Since tertiary sector businesses don’t produce tangible products geographical proximity is less important to them</a:t>
            </a:r>
          </a:p>
          <a:p>
            <a:endParaRPr lang="en-GB" smtClean="0">
              <a:solidFill>
                <a:schemeClr val="accent2"/>
              </a:solidFill>
            </a:endParaRPr>
          </a:p>
          <a:p>
            <a:r>
              <a:rPr lang="en-GB" smtClean="0"/>
              <a:t>However, it’s not always true that closer markets have</a:t>
            </a:r>
            <a:br>
              <a:rPr lang="en-GB" smtClean="0"/>
            </a:br>
            <a:r>
              <a:rPr lang="en-GB" smtClean="0"/>
              <a:t>lower transport costs 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E.g. road transport is relatively more </a:t>
            </a:r>
            <a:br>
              <a:rPr lang="en-GB" smtClean="0">
                <a:solidFill>
                  <a:schemeClr val="accent2"/>
                </a:solidFill>
              </a:rPr>
            </a:br>
            <a:r>
              <a:rPr lang="en-GB" smtClean="0">
                <a:solidFill>
                  <a:schemeClr val="accent2"/>
                </a:solidFill>
              </a:rPr>
              <a:t>expensive than sea transport</a:t>
            </a:r>
          </a:p>
          <a:p>
            <a:pPr lvl="2"/>
            <a:r>
              <a:rPr lang="en-GB" sz="1800" smtClean="0"/>
              <a:t>But it is slower, making it </a:t>
            </a:r>
            <a:br>
              <a:rPr lang="en-GB" sz="1800" smtClean="0"/>
            </a:br>
            <a:r>
              <a:rPr lang="en-GB" sz="1800" smtClean="0"/>
              <a:t>unsuitable for perishable goods</a:t>
            </a:r>
            <a:endParaRPr lang="en-GB" sz="2000" smtClean="0"/>
          </a:p>
        </p:txBody>
      </p:sp>
      <p:pic>
        <p:nvPicPr>
          <p:cNvPr id="3079" name="Picture 7" descr="earth_arrows_shipping_pc_400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056063"/>
            <a:ext cx="38989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backarrow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3771" y="174172"/>
            <a:ext cx="37555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Is it better to be landlocked or an island?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388350" cy="914400"/>
          </a:xfrm>
        </p:spPr>
        <p:txBody>
          <a:bodyPr/>
          <a:lstStyle/>
          <a:p>
            <a:pPr>
              <a:defRPr/>
            </a:pPr>
            <a:r>
              <a:rPr lang="en-GB" smtClean="0"/>
              <a:t>Government Policies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50825" y="1268413"/>
            <a:ext cx="87503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Government policies may affect a firm’s trading decisions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Particularly policies in the following areas:</a:t>
            </a:r>
            <a:endParaRPr lang="en-GB" u="none">
              <a:solidFill>
                <a:schemeClr val="accent2"/>
              </a:solidFill>
            </a:endParaRP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242888" y="3148013"/>
            <a:ext cx="1979612" cy="323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42888" y="2230438"/>
            <a:ext cx="1979612" cy="779462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>
                <a:solidFill>
                  <a:schemeClr val="accent2"/>
                </a:solidFill>
              </a:rPr>
              <a:t>Taxation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401888" y="3148013"/>
            <a:ext cx="1979612" cy="323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401888" y="2232025"/>
            <a:ext cx="1979612" cy="7794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>
                <a:solidFill>
                  <a:schemeClr val="accent2"/>
                </a:solidFill>
              </a:rPr>
              <a:t>Tariffs &amp; Quotas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562475" y="3144838"/>
            <a:ext cx="1979613" cy="323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562475" y="2227263"/>
            <a:ext cx="1979613" cy="779462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>
                <a:solidFill>
                  <a:schemeClr val="accent2"/>
                </a:solidFill>
              </a:rPr>
              <a:t>Bureaucracy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721475" y="3144838"/>
            <a:ext cx="1979613" cy="323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721475" y="2228850"/>
            <a:ext cx="1979613" cy="779463"/>
          </a:xfrm>
          <a:prstGeom prst="rect">
            <a:avLst/>
          </a:prstGeom>
          <a:solidFill>
            <a:srgbClr val="FFFFCC"/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 anchor="ctr" anchorCtr="1"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400" b="1" u="none">
                <a:solidFill>
                  <a:schemeClr val="accent2"/>
                </a:solidFill>
              </a:rPr>
              <a:t>Grants &amp; Subsidies</a:t>
            </a:r>
            <a:endParaRPr lang="en-GB" sz="2400" b="1" u="none" noProof="1">
              <a:solidFill>
                <a:schemeClr val="accent2"/>
              </a:solidFill>
            </a:endParaRPr>
          </a:p>
        </p:txBody>
      </p:sp>
      <p:pic>
        <p:nvPicPr>
          <p:cNvPr id="4111" name="Picture 15" descr="tax_text_pie_graph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664200"/>
            <a:ext cx="15906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paperwork_b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4830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stick_figure_carry_gold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191125"/>
            <a:ext cx="844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road_block_arro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5273675"/>
            <a:ext cx="19716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223838" y="3246438"/>
            <a:ext cx="20653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High levels of tax will discourage firms from trading in a country</a:t>
            </a:r>
          </a:p>
          <a:p>
            <a:pPr marL="644525" lvl="1" indent="-198438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400" u="none">
                <a:solidFill>
                  <a:schemeClr val="accent2"/>
                </a:solidFill>
              </a:rPr>
              <a:t>At the very least firms will declare lower profits in countries with high tax rates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2344738" y="3244850"/>
            <a:ext cx="20939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The imposition of  tariffs and quotas may also affect market decisions  </a:t>
            </a:r>
          </a:p>
          <a:p>
            <a:pPr marL="644525" lvl="1" indent="-198438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400" u="none">
                <a:solidFill>
                  <a:schemeClr val="accent2"/>
                </a:solidFill>
              </a:rPr>
              <a:t>A firm may be encouraged to set up in a country that restricts imports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506913" y="3244850"/>
            <a:ext cx="21034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High levels of “red tape” can make it  time consuming or difficult to set up a business</a:t>
            </a:r>
          </a:p>
          <a:p>
            <a:pPr marL="644525" lvl="1" indent="-198438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400" u="none">
                <a:solidFill>
                  <a:schemeClr val="accent2"/>
                </a:solidFill>
              </a:rPr>
              <a:t>It takes 29 days to set up in India compared to 13 in the UK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678613" y="3244850"/>
            <a:ext cx="20653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Governments may offer grants and subsidies to encourage firms to locate in their countries</a:t>
            </a:r>
          </a:p>
          <a:p>
            <a:pPr marL="644525" lvl="1" indent="-198438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1400" u="none">
                <a:solidFill>
                  <a:schemeClr val="accent2"/>
                </a:solidFill>
              </a:rPr>
              <a:t>Reducing their costs</a:t>
            </a:r>
          </a:p>
        </p:txBody>
      </p:sp>
      <p:pic>
        <p:nvPicPr>
          <p:cNvPr id="4116" name="Picture 4" descr="backarrow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01886" y="163286"/>
            <a:ext cx="40801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How good a place is the UK in which to do business?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7" grpId="0" build="allAtOnce" animBg="1"/>
      <p:bldP spid="89119" grpId="0" animBg="1"/>
      <p:bldP spid="4" grpId="0" build="allAtOnce" animBg="1"/>
      <p:bldP spid="5" grpId="0" animBg="1"/>
      <p:bldP spid="6" grpId="0" build="allAtOnce" animBg="1"/>
      <p:bldP spid="7" grpId="0" animBg="1"/>
      <p:bldP spid="8" grpId="0" build="allAtOnce" animBg="1"/>
      <p:bldP spid="9" grpId="0" animBg="1"/>
      <p:bldP spid="89118" grpId="0" build="p" bldLvl="4" autoUpdateAnimBg="0"/>
      <p:bldP spid="10" grpId="0" build="p" bldLvl="4" autoUpdateAnimBg="0"/>
      <p:bldP spid="11" grpId="0" build="p" bldLvl="4" autoUpdateAnimBg="0"/>
      <p:bldP spid="12" grpId="0" build="p" bldLvl="4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5875338" cy="5113338"/>
          </a:xfrm>
        </p:spPr>
        <p:txBody>
          <a:bodyPr/>
          <a:lstStyle/>
          <a:p>
            <a:r>
              <a:rPr lang="en-US" smtClean="0"/>
              <a:t>A “natural resource” can be defined as: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>
              <a:solidFill>
                <a:schemeClr val="accent2"/>
              </a:solidFill>
            </a:endParaRP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This will include, amongst many others:</a:t>
            </a:r>
          </a:p>
          <a:p>
            <a:endParaRPr lang="en-US" smtClean="0">
              <a:solidFill>
                <a:schemeClr val="accent2"/>
              </a:solidFill>
            </a:endParaRP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The availability of these resources can determine whether a business locates within a country</a:t>
            </a:r>
          </a:p>
          <a:p>
            <a:pPr lvl="1"/>
            <a:endParaRPr lang="en-US" smtClean="0"/>
          </a:p>
        </p:txBody>
      </p:sp>
      <p:pic>
        <p:nvPicPr>
          <p:cNvPr id="7199" name="Picture 31" descr="thumbtack_in_yellow_sticky_note_400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206">
            <a:off x="5653088" y="2965450"/>
            <a:ext cx="40068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>
            <a:spLocks noChangeArrowheads="1"/>
          </p:cNvSpPr>
          <p:nvPr/>
        </p:nvSpPr>
        <p:spPr bwMode="auto">
          <a:xfrm>
            <a:off x="4749800" y="3548063"/>
            <a:ext cx="1258888" cy="1554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b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Wind</a:t>
            </a:r>
          </a:p>
        </p:txBody>
      </p:sp>
      <p:sp>
        <p:nvSpPr>
          <p:cNvPr id="3" name="Text Box 15"/>
          <p:cNvSpPr>
            <a:spLocks noChangeArrowheads="1"/>
          </p:cNvSpPr>
          <p:nvPr/>
        </p:nvSpPr>
        <p:spPr bwMode="auto">
          <a:xfrm>
            <a:off x="647700" y="3549650"/>
            <a:ext cx="1258888" cy="15541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b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Oil</a:t>
            </a:r>
          </a:p>
        </p:txBody>
      </p:sp>
      <p:sp>
        <p:nvSpPr>
          <p:cNvPr id="5" name="Text Box 15"/>
          <p:cNvSpPr>
            <a:spLocks noChangeArrowheads="1"/>
          </p:cNvSpPr>
          <p:nvPr/>
        </p:nvSpPr>
        <p:spPr bwMode="auto">
          <a:xfrm>
            <a:off x="2014538" y="3549650"/>
            <a:ext cx="1258887" cy="15541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b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Gold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8243888" cy="914400"/>
          </a:xfrm>
        </p:spPr>
        <p:txBody>
          <a:bodyPr/>
          <a:lstStyle/>
          <a:p>
            <a:pPr>
              <a:defRPr/>
            </a:pPr>
            <a:r>
              <a:rPr lang="en-GB" smtClean="0"/>
              <a:t>Natural Resources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47700" y="1830388"/>
            <a:ext cx="7875588" cy="1055687"/>
            <a:chOff x="408" y="1027"/>
            <a:chExt cx="4961" cy="665"/>
          </a:xfrm>
        </p:grpSpPr>
        <p:sp>
          <p:nvSpPr>
            <p:cNvPr id="5136" name="Text Box 19"/>
            <p:cNvSpPr txBox="1">
              <a:spLocks noChangeArrowheads="1"/>
            </p:cNvSpPr>
            <p:nvPr/>
          </p:nvSpPr>
          <p:spPr bwMode="auto">
            <a:xfrm>
              <a:off x="1175" y="1027"/>
              <a:ext cx="4194" cy="63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000" u="none">
                  <a:solidFill>
                    <a:schemeClr val="accent2"/>
                  </a:solidFill>
                  <a:latin typeface="Comic Sans MS" pitchFamily="66" charset="0"/>
                </a:rPr>
                <a:t>“Materials that are naturally present within the environment; they are not man-made.  They can be biotic (living) or abiotic (non-living) materials”</a:t>
              </a:r>
              <a:endParaRPr lang="en-US" sz="2000" u="none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5137" name="Rectangle 20"/>
            <p:cNvSpPr>
              <a:spLocks noChangeArrowheads="1"/>
            </p:cNvSpPr>
            <p:nvPr/>
          </p:nvSpPr>
          <p:spPr bwMode="auto">
            <a:xfrm>
              <a:off x="408" y="1027"/>
              <a:ext cx="4960" cy="6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u="none">
                <a:latin typeface="Tempus Sans ITC" pitchFamily="82" charset="0"/>
              </a:endParaRPr>
            </a:p>
          </p:txBody>
        </p:sp>
        <p:pic>
          <p:nvPicPr>
            <p:cNvPr id="5138" name="Picture 11" descr="plant_earth_on_top_pc_400_cl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068"/>
              <a:ext cx="39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6" name="Picture 18" descr="gold_bar_pyramid_400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825875"/>
            <a:ext cx="1312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group_of_wind_turbines_spinning_500_clr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565525"/>
            <a:ext cx="132873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single_oil_barrel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592513"/>
            <a:ext cx="92551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 rot="226455">
            <a:off x="6178550" y="3421063"/>
            <a:ext cx="2925763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endParaRPr lang="en-GB" sz="2000" b="1" u="none">
              <a:solidFill>
                <a:schemeClr val="accent2"/>
              </a:solidFill>
              <a:latin typeface="Hand of Sean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n-GB" sz="1600" u="none">
                <a:latin typeface="Hand of Sean" pitchFamily="2" charset="0"/>
              </a:rPr>
              <a:t>Did you know that Africa is believed to possess: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>
                <a:solidFill>
                  <a:srgbClr val="2D2DB9"/>
                </a:solidFill>
                <a:latin typeface="Hand of Sean" pitchFamily="2" charset="0"/>
              </a:rPr>
              <a:t>10% of global oil reserves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>
                <a:solidFill>
                  <a:srgbClr val="2D2DB9"/>
                </a:solidFill>
                <a:latin typeface="Hand of Sean" pitchFamily="2" charset="0"/>
              </a:rPr>
              <a:t>40% of global gold reserves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>
                <a:solidFill>
                  <a:srgbClr val="2D2DB9"/>
                </a:solidFill>
                <a:latin typeface="Hand of Sean" pitchFamily="2" charset="0"/>
              </a:rPr>
              <a:t>80-90% of global chrome and platinum metal groups </a:t>
            </a:r>
          </a:p>
        </p:txBody>
      </p:sp>
      <p:sp>
        <p:nvSpPr>
          <p:cNvPr id="6" name="Text Box 15"/>
          <p:cNvSpPr>
            <a:spLocks noChangeArrowheads="1"/>
          </p:cNvSpPr>
          <p:nvPr/>
        </p:nvSpPr>
        <p:spPr bwMode="auto">
          <a:xfrm>
            <a:off x="3381375" y="3548063"/>
            <a:ext cx="1258888" cy="1554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>
            <a:outerShdw dist="38100" dir="5400000" algn="t" rotWithShape="0">
              <a:srgbClr val="2D2DB9">
                <a:alpha val="39999"/>
              </a:srgbClr>
            </a:outerShdw>
          </a:effectLst>
        </p:spPr>
        <p:txBody>
          <a:bodyPr lIns="36195" tIns="36195" rIns="36195" bIns="36195" anchor="b"/>
          <a:lstStyle/>
          <a:p>
            <a:pPr algn="ctr" eaLnBrk="0" hangingPunct="0">
              <a:defRPr/>
            </a:pPr>
            <a:r>
              <a:rPr lang="en-GB" sz="1400" b="1" u="none">
                <a:solidFill>
                  <a:schemeClr val="accent2"/>
                </a:solidFill>
              </a:rPr>
              <a:t>Land</a:t>
            </a:r>
          </a:p>
        </p:txBody>
      </p:sp>
      <p:pic>
        <p:nvPicPr>
          <p:cNvPr id="7195" name="Picture 27" descr="farmer_hoeing_plants_400_cl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719513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" descr="backarrow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1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/>
          </p:cNvSpPr>
          <p:nvPr/>
        </p:nvSpPr>
        <p:spPr bwMode="auto">
          <a:xfrm>
            <a:off x="258763" y="4533900"/>
            <a:ext cx="83756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2400" u="none"/>
              <a:t>Commodity prices can have a large impact on businesses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US" sz="2000" u="none">
                <a:solidFill>
                  <a:schemeClr val="accent2"/>
                </a:solidFill>
              </a:rPr>
              <a:t>Prices vary on a daily basis, and are determined</a:t>
            </a:r>
            <a:br>
              <a:rPr lang="en-US" sz="2000" u="none">
                <a:solidFill>
                  <a:schemeClr val="accent2"/>
                </a:solidFill>
              </a:rPr>
            </a:br>
            <a:r>
              <a:rPr lang="en-US" sz="2000" u="none">
                <a:solidFill>
                  <a:schemeClr val="accent2"/>
                </a:solidFill>
              </a:rPr>
              <a:t>by the interaction of supply and demand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u="none"/>
              <a:t>However the ability to import means that this may</a:t>
            </a:r>
            <a:br>
              <a:rPr lang="en-US" u="none"/>
            </a:br>
            <a:r>
              <a:rPr lang="en-US" u="none"/>
              <a:t>not be the deciding factor when assessing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375650" cy="1709738"/>
          </a:xfrm>
        </p:spPr>
        <p:txBody>
          <a:bodyPr/>
          <a:lstStyle/>
          <a:p>
            <a:r>
              <a:rPr lang="en-US" smtClean="0"/>
              <a:t>A “commodity” can be defined as: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So these products are not traded as brands, e.g.:</a:t>
            </a:r>
          </a:p>
        </p:txBody>
      </p:sp>
      <p:pic>
        <p:nvPicPr>
          <p:cNvPr id="29723" name="Picture 27" descr="c149584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979988"/>
            <a:ext cx="19907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166938" y="3225800"/>
            <a:ext cx="1474787" cy="1171575"/>
            <a:chOff x="1365" y="1920"/>
            <a:chExt cx="929" cy="738"/>
          </a:xfrm>
        </p:grpSpPr>
        <p:pic>
          <p:nvPicPr>
            <p:cNvPr id="6168" name="Picture 32" descr="c452775_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1920"/>
              <a:ext cx="73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5"/>
            <p:cNvSpPr>
              <a:spLocks noChangeArrowheads="1"/>
            </p:cNvSpPr>
            <p:nvPr/>
          </p:nvSpPr>
          <p:spPr bwMode="auto">
            <a:xfrm>
              <a:off x="1365" y="2405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Coffee Beans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8763"/>
            <a:ext cx="8243888" cy="914400"/>
          </a:xfrm>
        </p:spPr>
        <p:txBody>
          <a:bodyPr/>
          <a:lstStyle/>
          <a:p>
            <a:pPr>
              <a:defRPr/>
            </a:pPr>
            <a:r>
              <a:rPr lang="en-GB" smtClean="0"/>
              <a:t>Commodity Prices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786188" y="3144838"/>
            <a:ext cx="1474787" cy="1252537"/>
            <a:chOff x="2385" y="1869"/>
            <a:chExt cx="929" cy="789"/>
          </a:xfrm>
        </p:grpSpPr>
        <p:pic>
          <p:nvPicPr>
            <p:cNvPr id="6166" name="Picture 36" descr="c295498_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" y="1869"/>
              <a:ext cx="564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5"/>
            <p:cNvSpPr>
              <a:spLocks noChangeArrowheads="1"/>
            </p:cNvSpPr>
            <p:nvPr/>
          </p:nvSpPr>
          <p:spPr bwMode="auto">
            <a:xfrm>
              <a:off x="2385" y="2405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Aluminium</a:t>
              </a:r>
            </a:p>
          </p:txBody>
        </p:sp>
      </p:grpSp>
      <p:pic>
        <p:nvPicPr>
          <p:cNvPr id="6152" name="Picture 4" descr="backarrow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47700" y="1776413"/>
            <a:ext cx="7875588" cy="701675"/>
            <a:chOff x="408" y="1063"/>
            <a:chExt cx="4961" cy="442"/>
          </a:xfrm>
        </p:grpSpPr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377" y="1063"/>
              <a:ext cx="3992" cy="44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000" u="none">
                  <a:solidFill>
                    <a:schemeClr val="accent2"/>
                  </a:solidFill>
                  <a:latin typeface="Comic Sans MS" pitchFamily="66" charset="0"/>
                </a:rPr>
                <a:t>“A good that is supplied and interchanged without any noticeable differentiation across the market”</a:t>
              </a:r>
              <a:endParaRPr lang="en-US" sz="2000" u="none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408" y="1063"/>
              <a:ext cx="4960" cy="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u="none">
                <a:latin typeface="Tempus Sans ITC" pitchFamily="82" charset="0"/>
              </a:endParaRPr>
            </a:p>
          </p:txBody>
        </p:sp>
        <p:pic>
          <p:nvPicPr>
            <p:cNvPr id="6165" name="Picture 20" descr="c435028_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1065"/>
              <a:ext cx="964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47688" y="3263900"/>
            <a:ext cx="1474787" cy="1133475"/>
            <a:chOff x="345" y="1944"/>
            <a:chExt cx="929" cy="714"/>
          </a:xfrm>
        </p:grpSpPr>
        <p:sp>
          <p:nvSpPr>
            <p:cNvPr id="7" name="Text Box 15"/>
            <p:cNvSpPr>
              <a:spLocks noChangeArrowheads="1"/>
            </p:cNvSpPr>
            <p:nvPr/>
          </p:nvSpPr>
          <p:spPr bwMode="auto">
            <a:xfrm>
              <a:off x="345" y="2405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Sugar</a:t>
              </a:r>
            </a:p>
          </p:txBody>
        </p:sp>
        <p:pic>
          <p:nvPicPr>
            <p:cNvPr id="6162" name="Picture 28" descr="sweeten_the_pot_400_cl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944"/>
              <a:ext cx="29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5405438" y="3086100"/>
            <a:ext cx="1474787" cy="1311275"/>
            <a:chOff x="3405" y="1944"/>
            <a:chExt cx="929" cy="826"/>
          </a:xfrm>
        </p:grpSpPr>
        <p:sp>
          <p:nvSpPr>
            <p:cNvPr id="8" name="Text Box 15"/>
            <p:cNvSpPr>
              <a:spLocks noChangeArrowheads="1"/>
            </p:cNvSpPr>
            <p:nvPr/>
          </p:nvSpPr>
          <p:spPr bwMode="auto">
            <a:xfrm>
              <a:off x="3405" y="2517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Iron Ore</a:t>
              </a:r>
            </a:p>
          </p:txBody>
        </p:sp>
        <p:pic>
          <p:nvPicPr>
            <p:cNvPr id="6160" name="Picture 29" descr="lower_the_beam_400_cl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" y="1944"/>
              <a:ext cx="62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7026275" y="3197225"/>
            <a:ext cx="1474788" cy="1200150"/>
            <a:chOff x="4426" y="1902"/>
            <a:chExt cx="929" cy="756"/>
          </a:xfrm>
        </p:grpSpPr>
        <p:sp>
          <p:nvSpPr>
            <p:cNvPr id="4" name="Text Box 15"/>
            <p:cNvSpPr>
              <a:spLocks noChangeArrowheads="1"/>
            </p:cNvSpPr>
            <p:nvPr/>
          </p:nvSpPr>
          <p:spPr bwMode="auto">
            <a:xfrm>
              <a:off x="4426" y="2405"/>
              <a:ext cx="929" cy="253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in">
              <a:solidFill>
                <a:schemeClr val="accent2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2D2DB9">
                  <a:alpha val="39999"/>
                </a:srgbClr>
              </a:outerShdw>
            </a:effectLst>
          </p:spPr>
          <p:txBody>
            <a:bodyPr lIns="36195" tIns="36195" rIns="36195" bIns="36195"/>
            <a:lstStyle/>
            <a:p>
              <a:pPr algn="ctr" eaLnBrk="0" hangingPunct="0">
                <a:defRPr/>
              </a:pPr>
              <a:r>
                <a:rPr lang="en-GB" sz="1600" b="1" u="none">
                  <a:solidFill>
                    <a:schemeClr val="accent2"/>
                  </a:solidFill>
                </a:rPr>
                <a:t>Petroleum</a:t>
              </a:r>
            </a:p>
          </p:txBody>
        </p:sp>
        <p:pic>
          <p:nvPicPr>
            <p:cNvPr id="6158" name="Picture 30" descr="fuel_gauge_empty_400_cl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" y="1902"/>
              <a:ext cx="758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6"/>
          <p:cNvGrpSpPr>
            <a:grpSpLocks/>
          </p:cNvGrpSpPr>
          <p:nvPr/>
        </p:nvGrpSpPr>
        <p:grpSpPr bwMode="auto">
          <a:xfrm>
            <a:off x="7250113" y="4437063"/>
            <a:ext cx="1568450" cy="1901825"/>
            <a:chOff x="3027" y="2795"/>
            <a:chExt cx="988" cy="1198"/>
          </a:xfrm>
        </p:grpSpPr>
        <p:grpSp>
          <p:nvGrpSpPr>
            <p:cNvPr id="7233" name="Group 237"/>
            <p:cNvGrpSpPr>
              <a:grpSpLocks/>
            </p:cNvGrpSpPr>
            <p:nvPr/>
          </p:nvGrpSpPr>
          <p:grpSpPr bwMode="auto">
            <a:xfrm>
              <a:off x="3027" y="2795"/>
              <a:ext cx="988" cy="1198"/>
              <a:chOff x="3020" y="2898"/>
              <a:chExt cx="988" cy="1198"/>
            </a:xfrm>
          </p:grpSpPr>
          <p:pic>
            <p:nvPicPr>
              <p:cNvPr id="7235" name="Picture 238" descr="Red Car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24" r="16422"/>
              <a:stretch>
                <a:fillRect/>
              </a:stretch>
            </p:blipFill>
            <p:spPr bwMode="auto">
              <a:xfrm>
                <a:off x="3020" y="2898"/>
                <a:ext cx="988" cy="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6" name="Picture 239" descr="badge_button_united_states_400_cl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" y="355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7" name="Picture 240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" y="3112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57" name="WordArt 241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311" y="3176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$9,000</a:t>
                </a:r>
              </a:p>
            </p:txBody>
          </p:sp>
          <p:pic>
            <p:nvPicPr>
              <p:cNvPr id="7239" name="Picture 242" descr="badge_button_united_states_400_cl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3" y="3553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071" name="WordArt 255"/>
            <p:cNvSpPr>
              <a:spLocks noChangeArrowheads="1" noChangeShapeType="1" noTextEdit="1"/>
            </p:cNvSpPr>
            <p:nvPr/>
          </p:nvSpPr>
          <p:spPr bwMode="auto">
            <a:xfrm>
              <a:off x="3375" y="3682"/>
              <a:ext cx="255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Made in the US</a:t>
              </a:r>
            </a:p>
          </p:txBody>
        </p:sp>
      </p:grpSp>
      <p:grpSp>
        <p:nvGrpSpPr>
          <p:cNvPr id="6" name="Group 254"/>
          <p:cNvGrpSpPr>
            <a:grpSpLocks/>
          </p:cNvGrpSpPr>
          <p:nvPr/>
        </p:nvGrpSpPr>
        <p:grpSpPr bwMode="auto">
          <a:xfrm>
            <a:off x="2965450" y="4438650"/>
            <a:ext cx="1568450" cy="1901825"/>
            <a:chOff x="1868" y="2796"/>
            <a:chExt cx="988" cy="1198"/>
          </a:xfrm>
        </p:grpSpPr>
        <p:grpSp>
          <p:nvGrpSpPr>
            <p:cNvPr id="7226" name="Group 236"/>
            <p:cNvGrpSpPr>
              <a:grpSpLocks/>
            </p:cNvGrpSpPr>
            <p:nvPr/>
          </p:nvGrpSpPr>
          <p:grpSpPr bwMode="auto">
            <a:xfrm>
              <a:off x="1868" y="2796"/>
              <a:ext cx="988" cy="1198"/>
              <a:chOff x="3020" y="2898"/>
              <a:chExt cx="988" cy="1198"/>
            </a:xfrm>
          </p:grpSpPr>
          <p:pic>
            <p:nvPicPr>
              <p:cNvPr id="7228" name="Picture 169" descr="Red Car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24" r="16422"/>
              <a:stretch>
                <a:fillRect/>
              </a:stretch>
            </p:blipFill>
            <p:spPr bwMode="auto">
              <a:xfrm>
                <a:off x="3020" y="2898"/>
                <a:ext cx="988" cy="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9" name="Picture 149" descr="badge_button_united_states_400_cl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8" y="3552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0" name="Picture 176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" y="3112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3" name="WordArt 177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311" y="3176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$9,000</a:t>
                </a:r>
              </a:p>
            </p:txBody>
          </p:sp>
          <p:pic>
            <p:nvPicPr>
              <p:cNvPr id="7232" name="Picture 212" descr="badge_button_united_states_400_cl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3" y="3553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069" name="WordArt 253"/>
            <p:cNvSpPr>
              <a:spLocks noChangeArrowheads="1" noChangeShapeType="1" noTextEdit="1"/>
            </p:cNvSpPr>
            <p:nvPr/>
          </p:nvSpPr>
          <p:spPr bwMode="auto">
            <a:xfrm>
              <a:off x="2217" y="3682"/>
              <a:ext cx="255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Made in the US</a:t>
              </a:r>
            </a:p>
          </p:txBody>
        </p:sp>
      </p:grp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7210425" y="2676525"/>
            <a:ext cx="1552575" cy="1905000"/>
            <a:chOff x="3002" y="1686"/>
            <a:chExt cx="978" cy="1200"/>
          </a:xfrm>
        </p:grpSpPr>
        <p:grpSp>
          <p:nvGrpSpPr>
            <p:cNvPr id="7218" name="Group 219"/>
            <p:cNvGrpSpPr>
              <a:grpSpLocks/>
            </p:cNvGrpSpPr>
            <p:nvPr/>
          </p:nvGrpSpPr>
          <p:grpSpPr bwMode="auto">
            <a:xfrm>
              <a:off x="3002" y="1686"/>
              <a:ext cx="978" cy="1200"/>
              <a:chOff x="3007" y="1720"/>
              <a:chExt cx="978" cy="1200"/>
            </a:xfrm>
          </p:grpSpPr>
          <p:pic>
            <p:nvPicPr>
              <p:cNvPr id="7220" name="Picture 220" descr="c294810_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0" r="17999"/>
              <a:stretch>
                <a:fillRect/>
              </a:stretch>
            </p:blipFill>
            <p:spPr bwMode="auto">
              <a:xfrm>
                <a:off x="3007" y="1720"/>
                <a:ext cx="97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Picture 221" descr="badge_button_united_kingdom_flag_400_cl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" y="2374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22" name="Group 222"/>
              <p:cNvGrpSpPr>
                <a:grpSpLocks/>
              </p:cNvGrpSpPr>
              <p:nvPr/>
            </p:nvGrpSpPr>
            <p:grpSpPr bwMode="auto">
              <a:xfrm>
                <a:off x="3250" y="1908"/>
                <a:ext cx="489" cy="184"/>
                <a:chOff x="3250" y="1908"/>
                <a:chExt cx="489" cy="184"/>
              </a:xfrm>
            </p:grpSpPr>
            <p:pic>
              <p:nvPicPr>
                <p:cNvPr id="7224" name="Picture 223" descr="blank_stamp_narrow_pc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0" y="1908"/>
                  <a:ext cx="489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40" name="WordArt 224"/>
                <p:cNvSpPr>
                  <a:spLocks noChangeArrowheads="1" noChangeShapeType="1" noTextEdit="1"/>
                </p:cNvSpPr>
                <p:nvPr/>
              </p:nvSpPr>
              <p:spPr bwMode="auto">
                <a:xfrm rot="-386001">
                  <a:off x="3313" y="1972"/>
                  <a:ext cx="364" cy="7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>
                    <a:defRPr/>
                  </a:pPr>
                  <a:r>
                    <a:rPr lang="en-GB" sz="3600" kern="1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£6,000</a:t>
                  </a:r>
                </a:p>
              </p:txBody>
            </p:sp>
          </p:grpSp>
          <p:pic>
            <p:nvPicPr>
              <p:cNvPr id="7223" name="Picture 225" descr="badge_button_united_kingdom_flag_400_cl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" y="2375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065" name="WordArt 249"/>
            <p:cNvSpPr>
              <a:spLocks noChangeArrowheads="1" noChangeShapeType="1" noTextEdit="1"/>
            </p:cNvSpPr>
            <p:nvPr/>
          </p:nvSpPr>
          <p:spPr bwMode="auto">
            <a:xfrm>
              <a:off x="3364" y="2570"/>
              <a:ext cx="255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Made in the UK</a:t>
              </a:r>
            </a:p>
          </p:txBody>
        </p:sp>
      </p:grpSp>
      <p:grpSp>
        <p:nvGrpSpPr>
          <p:cNvPr id="11" name="Group 251"/>
          <p:cNvGrpSpPr>
            <a:grpSpLocks/>
          </p:cNvGrpSpPr>
          <p:nvPr/>
        </p:nvGrpSpPr>
        <p:grpSpPr bwMode="auto">
          <a:xfrm>
            <a:off x="2973388" y="2665413"/>
            <a:ext cx="1552575" cy="1905000"/>
            <a:chOff x="1873" y="1679"/>
            <a:chExt cx="978" cy="1200"/>
          </a:xfrm>
        </p:grpSpPr>
        <p:grpSp>
          <p:nvGrpSpPr>
            <p:cNvPr id="7210" name="Group 218"/>
            <p:cNvGrpSpPr>
              <a:grpSpLocks/>
            </p:cNvGrpSpPr>
            <p:nvPr/>
          </p:nvGrpSpPr>
          <p:grpSpPr bwMode="auto">
            <a:xfrm>
              <a:off x="1873" y="1679"/>
              <a:ext cx="978" cy="1200"/>
              <a:chOff x="3007" y="1720"/>
              <a:chExt cx="978" cy="1200"/>
            </a:xfrm>
          </p:grpSpPr>
          <p:pic>
            <p:nvPicPr>
              <p:cNvPr id="7212" name="Picture 164" descr="c294810_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0" r="17999"/>
              <a:stretch>
                <a:fillRect/>
              </a:stretch>
            </p:blipFill>
            <p:spPr bwMode="auto">
              <a:xfrm>
                <a:off x="3007" y="1720"/>
                <a:ext cx="97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3" name="Picture 152" descr="badge_button_united_kingdom_flag_400_cl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" y="2374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14" name="Group 216"/>
              <p:cNvGrpSpPr>
                <a:grpSpLocks/>
              </p:cNvGrpSpPr>
              <p:nvPr/>
            </p:nvGrpSpPr>
            <p:grpSpPr bwMode="auto">
              <a:xfrm>
                <a:off x="3250" y="1908"/>
                <a:ext cx="489" cy="184"/>
                <a:chOff x="3250" y="1908"/>
                <a:chExt cx="489" cy="184"/>
              </a:xfrm>
            </p:grpSpPr>
            <p:pic>
              <p:nvPicPr>
                <p:cNvPr id="7216" name="Picture 172" descr="blank_stamp_narrow_pc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0" y="1908"/>
                  <a:ext cx="489" cy="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991" name="WordArt 175"/>
                <p:cNvSpPr>
                  <a:spLocks noChangeArrowheads="1" noChangeShapeType="1" noTextEdit="1"/>
                </p:cNvSpPr>
                <p:nvPr/>
              </p:nvSpPr>
              <p:spPr bwMode="auto">
                <a:xfrm rot="-386001">
                  <a:off x="3313" y="1972"/>
                  <a:ext cx="364" cy="7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>
                    <a:defRPr/>
                  </a:pPr>
                  <a:r>
                    <a:rPr lang="en-GB" sz="3600" kern="1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£6,000</a:t>
                  </a:r>
                </a:p>
              </p:txBody>
            </p:sp>
          </p:grpSp>
          <p:pic>
            <p:nvPicPr>
              <p:cNvPr id="7215" name="Picture 211" descr="badge_button_united_kingdom_flag_400_cl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" y="2375"/>
                <a:ext cx="1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064" name="WordArt 248"/>
            <p:cNvSpPr>
              <a:spLocks noChangeArrowheads="1" noChangeShapeType="1" noTextEdit="1"/>
            </p:cNvSpPr>
            <p:nvPr/>
          </p:nvSpPr>
          <p:spPr bwMode="auto">
            <a:xfrm>
              <a:off x="2238" y="2566"/>
              <a:ext cx="255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Made in the UK</a:t>
              </a:r>
            </a:p>
          </p:txBody>
        </p:sp>
      </p:grpSp>
      <p:grpSp>
        <p:nvGrpSpPr>
          <p:cNvPr id="14" name="Group 243"/>
          <p:cNvGrpSpPr>
            <a:grpSpLocks/>
          </p:cNvGrpSpPr>
          <p:nvPr/>
        </p:nvGrpSpPr>
        <p:grpSpPr bwMode="auto">
          <a:xfrm>
            <a:off x="7521575" y="5148263"/>
            <a:ext cx="904875" cy="377825"/>
            <a:chOff x="3209" y="2186"/>
            <a:chExt cx="570" cy="238"/>
          </a:xfrm>
        </p:grpSpPr>
        <p:grpSp>
          <p:nvGrpSpPr>
            <p:cNvPr id="7206" name="Group 244"/>
            <p:cNvGrpSpPr>
              <a:grpSpLocks/>
            </p:cNvGrpSpPr>
            <p:nvPr/>
          </p:nvGrpSpPr>
          <p:grpSpPr bwMode="auto">
            <a:xfrm>
              <a:off x="3276" y="2240"/>
              <a:ext cx="489" cy="184"/>
              <a:chOff x="3351" y="2081"/>
              <a:chExt cx="489" cy="184"/>
            </a:xfrm>
          </p:grpSpPr>
          <p:pic>
            <p:nvPicPr>
              <p:cNvPr id="7208" name="Picture 245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" y="2081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62" name="WordArt 246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419" y="2140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£5,625</a:t>
                </a:r>
              </a:p>
            </p:txBody>
          </p:sp>
        </p:grpSp>
        <p:sp>
          <p:nvSpPr>
            <p:cNvPr id="35063" name="WordArt 247"/>
            <p:cNvSpPr>
              <a:spLocks noChangeArrowheads="1" noChangeShapeType="1" noTextEdit="1"/>
            </p:cNvSpPr>
            <p:nvPr/>
          </p:nvSpPr>
          <p:spPr bwMode="auto">
            <a:xfrm rot="-386001">
              <a:off x="3209" y="2186"/>
              <a:ext cx="570" cy="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8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UK Price This Week</a:t>
              </a:r>
            </a:p>
          </p:txBody>
        </p:sp>
      </p:grpSp>
      <p:grpSp>
        <p:nvGrpSpPr>
          <p:cNvPr id="16" name="Group 231"/>
          <p:cNvGrpSpPr>
            <a:grpSpLocks/>
          </p:cNvGrpSpPr>
          <p:nvPr/>
        </p:nvGrpSpPr>
        <p:grpSpPr bwMode="auto">
          <a:xfrm>
            <a:off x="3236913" y="5165725"/>
            <a:ext cx="904875" cy="377825"/>
            <a:chOff x="3209" y="2186"/>
            <a:chExt cx="570" cy="238"/>
          </a:xfrm>
        </p:grpSpPr>
        <p:grpSp>
          <p:nvGrpSpPr>
            <p:cNvPr id="7202" name="Group 232"/>
            <p:cNvGrpSpPr>
              <a:grpSpLocks/>
            </p:cNvGrpSpPr>
            <p:nvPr/>
          </p:nvGrpSpPr>
          <p:grpSpPr bwMode="auto">
            <a:xfrm>
              <a:off x="3276" y="2240"/>
              <a:ext cx="489" cy="184"/>
              <a:chOff x="3351" y="2081"/>
              <a:chExt cx="489" cy="184"/>
            </a:xfrm>
          </p:grpSpPr>
          <p:pic>
            <p:nvPicPr>
              <p:cNvPr id="7204" name="Picture 233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" y="2081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50" name="WordArt 234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419" y="2140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£6,000</a:t>
                </a:r>
              </a:p>
            </p:txBody>
          </p:sp>
        </p:grpSp>
        <p:sp>
          <p:nvSpPr>
            <p:cNvPr id="35051" name="WordArt 235"/>
            <p:cNvSpPr>
              <a:spLocks noChangeArrowheads="1" noChangeShapeType="1" noTextEdit="1"/>
            </p:cNvSpPr>
            <p:nvPr/>
          </p:nvSpPr>
          <p:spPr bwMode="auto">
            <a:xfrm rot="-386001">
              <a:off x="3209" y="2186"/>
              <a:ext cx="570" cy="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8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UK Price Last Week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Exchange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20788"/>
            <a:ext cx="8750300" cy="1824037"/>
          </a:xfrm>
        </p:spPr>
        <p:txBody>
          <a:bodyPr/>
          <a:lstStyle/>
          <a:p>
            <a:r>
              <a:rPr lang="en-GB" smtClean="0"/>
              <a:t>Fluctuations in exchange rates can have a large impact upon businesses 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Consider the following example of a UK car manufacturer competing against US car manufacturer:</a:t>
            </a:r>
            <a:r>
              <a:rPr lang="en-GB" sz="1600" smtClean="0"/>
              <a:t/>
            </a:r>
            <a:br>
              <a:rPr lang="en-GB" sz="1600" smtClean="0"/>
            </a:br>
            <a:endParaRPr lang="en-GB" sz="1600" smtClean="0"/>
          </a:p>
        </p:txBody>
      </p:sp>
      <p:grpSp>
        <p:nvGrpSpPr>
          <p:cNvPr id="18" name="Group 157"/>
          <p:cNvGrpSpPr>
            <a:grpSpLocks/>
          </p:cNvGrpSpPr>
          <p:nvPr/>
        </p:nvGrpSpPr>
        <p:grpSpPr bwMode="auto">
          <a:xfrm>
            <a:off x="-509588" y="2527300"/>
            <a:ext cx="3897313" cy="4632325"/>
            <a:chOff x="271" y="1710"/>
            <a:chExt cx="2546" cy="2546"/>
          </a:xfrm>
        </p:grpSpPr>
        <p:pic>
          <p:nvPicPr>
            <p:cNvPr id="7200" name="Picture 155" descr="desk_calendar_blank_400_cl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1710"/>
              <a:ext cx="2546" cy="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72" name="WordArt 156"/>
            <p:cNvSpPr>
              <a:spLocks noChangeArrowheads="1" noChangeShapeType="1" noTextEdit="1"/>
            </p:cNvSpPr>
            <p:nvPr/>
          </p:nvSpPr>
          <p:spPr bwMode="auto">
            <a:xfrm>
              <a:off x="759" y="3303"/>
              <a:ext cx="1133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24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Last Week</a:t>
              </a:r>
            </a:p>
          </p:txBody>
        </p:sp>
      </p:grpSp>
      <p:grpSp>
        <p:nvGrpSpPr>
          <p:cNvPr id="19" name="Group 161"/>
          <p:cNvGrpSpPr>
            <a:grpSpLocks/>
          </p:cNvGrpSpPr>
          <p:nvPr/>
        </p:nvGrpSpPr>
        <p:grpSpPr bwMode="auto">
          <a:xfrm>
            <a:off x="3900488" y="2525713"/>
            <a:ext cx="3897312" cy="4632325"/>
            <a:chOff x="1878" y="2214"/>
            <a:chExt cx="1789" cy="1862"/>
          </a:xfrm>
        </p:grpSpPr>
        <p:pic>
          <p:nvPicPr>
            <p:cNvPr id="7198" name="Picture 159" descr="desk_calendar_blank_400_clr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" y="2214"/>
              <a:ext cx="1789" cy="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76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2221" y="3379"/>
              <a:ext cx="792" cy="1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24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This Week</a:t>
              </a:r>
            </a:p>
          </p:txBody>
        </p:sp>
      </p:grpSp>
      <p:sp>
        <p:nvSpPr>
          <p:cNvPr id="34994" name="Rectangle 178"/>
          <p:cNvSpPr>
            <a:spLocks noChangeArrowheads="1"/>
          </p:cNvSpPr>
          <p:nvPr/>
        </p:nvSpPr>
        <p:spPr bwMode="auto">
          <a:xfrm>
            <a:off x="757238" y="3289300"/>
            <a:ext cx="1270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400" b="1" u="none">
                <a:solidFill>
                  <a:srgbClr val="FF0000"/>
                </a:solidFill>
              </a:rPr>
              <a:t>Exchange Rate</a:t>
            </a:r>
            <a:endParaRPr lang="en-GB" sz="2000" b="1" u="none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4995" name="Rectangle 179"/>
          <p:cNvSpPr>
            <a:spLocks noChangeArrowheads="1"/>
          </p:cNvSpPr>
          <p:nvPr/>
        </p:nvSpPr>
        <p:spPr bwMode="auto">
          <a:xfrm>
            <a:off x="1001713" y="3529013"/>
            <a:ext cx="841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400" b="1" u="none">
                <a:solidFill>
                  <a:srgbClr val="FF0000"/>
                </a:solidFill>
              </a:rPr>
              <a:t>£1 = $1.50</a:t>
            </a:r>
            <a:endParaRPr lang="en-GB" sz="2000" b="1" u="none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4999" name="Rectangle 183"/>
          <p:cNvSpPr>
            <a:spLocks noChangeArrowheads="1"/>
          </p:cNvSpPr>
          <p:nvPr/>
        </p:nvSpPr>
        <p:spPr bwMode="auto">
          <a:xfrm>
            <a:off x="385763" y="3800475"/>
            <a:ext cx="2114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1400" b="1" u="none"/>
              <a:t>UK car sold in US for:</a:t>
            </a:r>
            <a:r>
              <a:rPr lang="en-GB" sz="1400" b="1" u="none">
                <a:solidFill>
                  <a:schemeClr val="accent2"/>
                </a:solidFill>
              </a:rPr>
              <a:t/>
            </a:r>
            <a:br>
              <a:rPr lang="en-GB" sz="1400" b="1" u="none">
                <a:solidFill>
                  <a:schemeClr val="accent2"/>
                </a:solidFill>
              </a:rPr>
            </a:br>
            <a:r>
              <a:rPr lang="en-GB" sz="1400" b="1" u="none">
                <a:solidFill>
                  <a:schemeClr val="accent2"/>
                </a:solidFill>
              </a:rPr>
              <a:t> $9,000 </a:t>
            </a:r>
            <a:r>
              <a:rPr lang="en-GB" sz="1400" b="1" u="none"/>
              <a:t>(£6,000 x 1.5)</a:t>
            </a:r>
            <a:endParaRPr lang="en-GB" sz="2000" b="1" u="none">
              <a:latin typeface="Tempus Sans ITC" pitchFamily="82" charset="0"/>
            </a:endParaRPr>
          </a:p>
        </p:txBody>
      </p:sp>
      <p:sp>
        <p:nvSpPr>
          <p:cNvPr id="35003" name="Rectangle 187"/>
          <p:cNvSpPr>
            <a:spLocks noChangeArrowheads="1"/>
          </p:cNvSpPr>
          <p:nvPr/>
        </p:nvSpPr>
        <p:spPr bwMode="auto">
          <a:xfrm>
            <a:off x="306388" y="4435475"/>
            <a:ext cx="21478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1400" b="1" u="none"/>
              <a:t>US car sold in UK for:</a:t>
            </a:r>
            <a:r>
              <a:rPr lang="en-GB" sz="1400" b="1" u="none">
                <a:solidFill>
                  <a:srgbClr val="FF0000"/>
                </a:solidFill>
              </a:rPr>
              <a:t/>
            </a:r>
            <a:br>
              <a:rPr lang="en-GB" sz="1400" b="1" u="none">
                <a:solidFill>
                  <a:srgbClr val="FF0000"/>
                </a:solidFill>
              </a:rPr>
            </a:br>
            <a:r>
              <a:rPr lang="en-GB" sz="1400" b="1" u="none">
                <a:solidFill>
                  <a:schemeClr val="accent2"/>
                </a:solidFill>
              </a:rPr>
              <a:t> £6,000 </a:t>
            </a:r>
            <a:r>
              <a:rPr lang="en-GB" sz="1400" b="1" u="none"/>
              <a:t>($9,000 ÷ 1.5)</a:t>
            </a:r>
            <a:endParaRPr lang="en-GB" sz="2000" b="1" u="none">
              <a:latin typeface="Tempus Sans ITC" pitchFamily="82" charset="0"/>
            </a:endParaRPr>
          </a:p>
        </p:txBody>
      </p:sp>
      <p:sp>
        <p:nvSpPr>
          <p:cNvPr id="35004" name="Rectangle 188"/>
          <p:cNvSpPr>
            <a:spLocks noChangeArrowheads="1"/>
          </p:cNvSpPr>
          <p:nvPr/>
        </p:nvSpPr>
        <p:spPr bwMode="auto">
          <a:xfrm>
            <a:off x="5113338" y="3287713"/>
            <a:ext cx="1270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400" b="1" u="none">
                <a:solidFill>
                  <a:srgbClr val="FF0000"/>
                </a:solidFill>
              </a:rPr>
              <a:t>Exchange Rate</a:t>
            </a:r>
            <a:endParaRPr lang="en-GB" sz="2000" b="1" u="none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5005" name="Rectangle 189"/>
          <p:cNvSpPr>
            <a:spLocks noChangeArrowheads="1"/>
          </p:cNvSpPr>
          <p:nvPr/>
        </p:nvSpPr>
        <p:spPr bwMode="auto">
          <a:xfrm>
            <a:off x="5407025" y="3530600"/>
            <a:ext cx="742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400" b="1" u="none">
                <a:solidFill>
                  <a:srgbClr val="FF0000"/>
                </a:solidFill>
              </a:rPr>
              <a:t>£1 = $1.6</a:t>
            </a:r>
            <a:endParaRPr lang="en-GB" sz="2000" b="1" u="none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5006" name="Rectangle 190"/>
          <p:cNvSpPr>
            <a:spLocks noChangeArrowheads="1"/>
          </p:cNvSpPr>
          <p:nvPr/>
        </p:nvSpPr>
        <p:spPr bwMode="auto">
          <a:xfrm>
            <a:off x="4741863" y="3851275"/>
            <a:ext cx="2114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1400" b="1" u="none"/>
              <a:t>UK car sold in US for:</a:t>
            </a:r>
            <a:r>
              <a:rPr lang="en-GB" sz="1400" b="1" u="none">
                <a:solidFill>
                  <a:schemeClr val="accent2"/>
                </a:solidFill>
              </a:rPr>
              <a:t/>
            </a:r>
            <a:br>
              <a:rPr lang="en-GB" sz="1400" b="1" u="none">
                <a:solidFill>
                  <a:schemeClr val="accent2"/>
                </a:solidFill>
              </a:rPr>
            </a:br>
            <a:r>
              <a:rPr lang="en-GB" sz="1400" b="1" u="none">
                <a:solidFill>
                  <a:schemeClr val="accent2"/>
                </a:solidFill>
              </a:rPr>
              <a:t> $9,600 </a:t>
            </a:r>
            <a:r>
              <a:rPr lang="en-GB" sz="1400" b="1" u="none"/>
              <a:t>(£6,000 x 1.6)</a:t>
            </a:r>
            <a:endParaRPr lang="en-GB" sz="2000" b="1" u="none">
              <a:latin typeface="Tempus Sans ITC" pitchFamily="82" charset="0"/>
            </a:endParaRPr>
          </a:p>
        </p:txBody>
      </p:sp>
      <p:sp>
        <p:nvSpPr>
          <p:cNvPr id="35007" name="Rectangle 191"/>
          <p:cNvSpPr>
            <a:spLocks noChangeArrowheads="1"/>
          </p:cNvSpPr>
          <p:nvPr/>
        </p:nvSpPr>
        <p:spPr bwMode="auto">
          <a:xfrm>
            <a:off x="4662488" y="4486275"/>
            <a:ext cx="21478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GB" sz="1400" b="1" u="none"/>
              <a:t>US car sold in UK for:</a:t>
            </a:r>
            <a:br>
              <a:rPr lang="en-GB" sz="1400" b="1" u="none"/>
            </a:br>
            <a:r>
              <a:rPr lang="en-GB" sz="1400" b="1" u="none">
                <a:solidFill>
                  <a:schemeClr val="accent2"/>
                </a:solidFill>
              </a:rPr>
              <a:t> £5,625 </a:t>
            </a:r>
            <a:r>
              <a:rPr lang="en-GB" sz="1400" b="1" u="none"/>
              <a:t>($9,000 ÷ 1.6)</a:t>
            </a:r>
            <a:endParaRPr lang="en-GB" sz="2000" b="1" u="none">
              <a:latin typeface="Tempus Sans ITC" pitchFamily="82" charset="0"/>
            </a:endParaRPr>
          </a:p>
        </p:txBody>
      </p:sp>
      <p:grpSp>
        <p:nvGrpSpPr>
          <p:cNvPr id="20" name="Group 217"/>
          <p:cNvGrpSpPr>
            <a:grpSpLocks/>
          </p:cNvGrpSpPr>
          <p:nvPr/>
        </p:nvGrpSpPr>
        <p:grpSpPr bwMode="auto">
          <a:xfrm>
            <a:off x="3294063" y="3405188"/>
            <a:ext cx="904875" cy="377825"/>
            <a:chOff x="3209" y="2186"/>
            <a:chExt cx="570" cy="238"/>
          </a:xfrm>
        </p:grpSpPr>
        <p:grpSp>
          <p:nvGrpSpPr>
            <p:cNvPr id="7194" name="Group 214"/>
            <p:cNvGrpSpPr>
              <a:grpSpLocks/>
            </p:cNvGrpSpPr>
            <p:nvPr/>
          </p:nvGrpSpPr>
          <p:grpSpPr bwMode="auto">
            <a:xfrm>
              <a:off x="3276" y="2240"/>
              <a:ext cx="489" cy="184"/>
              <a:chOff x="3351" y="2081"/>
              <a:chExt cx="489" cy="184"/>
            </a:xfrm>
          </p:grpSpPr>
          <p:pic>
            <p:nvPicPr>
              <p:cNvPr id="7196" name="Picture 206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" y="2081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23" name="WordArt 207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419" y="2140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$9,000</a:t>
                </a:r>
              </a:p>
            </p:txBody>
          </p:sp>
        </p:grpSp>
        <p:sp>
          <p:nvSpPr>
            <p:cNvPr id="35025" name="WordArt 209"/>
            <p:cNvSpPr>
              <a:spLocks noChangeArrowheads="1" noChangeShapeType="1" noTextEdit="1"/>
            </p:cNvSpPr>
            <p:nvPr/>
          </p:nvSpPr>
          <p:spPr bwMode="auto">
            <a:xfrm rot="-386001">
              <a:off x="3209" y="2186"/>
              <a:ext cx="570" cy="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8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US Price Last Week</a:t>
              </a:r>
            </a:p>
          </p:txBody>
        </p:sp>
      </p:grpSp>
      <p:grpSp>
        <p:nvGrpSpPr>
          <p:cNvPr id="22" name="Group 226"/>
          <p:cNvGrpSpPr>
            <a:grpSpLocks/>
          </p:cNvGrpSpPr>
          <p:nvPr/>
        </p:nvGrpSpPr>
        <p:grpSpPr bwMode="auto">
          <a:xfrm>
            <a:off x="7531100" y="3416300"/>
            <a:ext cx="904875" cy="377825"/>
            <a:chOff x="3209" y="2186"/>
            <a:chExt cx="570" cy="238"/>
          </a:xfrm>
        </p:grpSpPr>
        <p:grpSp>
          <p:nvGrpSpPr>
            <p:cNvPr id="7190" name="Group 227"/>
            <p:cNvGrpSpPr>
              <a:grpSpLocks/>
            </p:cNvGrpSpPr>
            <p:nvPr/>
          </p:nvGrpSpPr>
          <p:grpSpPr bwMode="auto">
            <a:xfrm>
              <a:off x="3276" y="2240"/>
              <a:ext cx="489" cy="184"/>
              <a:chOff x="3351" y="2081"/>
              <a:chExt cx="489" cy="184"/>
            </a:xfrm>
          </p:grpSpPr>
          <p:pic>
            <p:nvPicPr>
              <p:cNvPr id="7192" name="Picture 228" descr="blank_stamp_narrow_p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1" y="2081"/>
                <a:ext cx="48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45" name="WordArt 229"/>
              <p:cNvSpPr>
                <a:spLocks noChangeArrowheads="1" noChangeShapeType="1" noTextEdit="1"/>
              </p:cNvSpPr>
              <p:nvPr/>
            </p:nvSpPr>
            <p:spPr bwMode="auto">
              <a:xfrm rot="-386001">
                <a:off x="3419" y="2140"/>
                <a:ext cx="364" cy="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GB" sz="3600" kern="10">
                    <a:ln w="9525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$9,600</a:t>
                </a:r>
              </a:p>
            </p:txBody>
          </p:sp>
        </p:grpSp>
        <p:sp>
          <p:nvSpPr>
            <p:cNvPr id="35046" name="WordArt 230"/>
            <p:cNvSpPr>
              <a:spLocks noChangeArrowheads="1" noChangeShapeType="1" noTextEdit="1"/>
            </p:cNvSpPr>
            <p:nvPr/>
          </p:nvSpPr>
          <p:spPr bwMode="auto">
            <a:xfrm rot="-386001">
              <a:off x="3209" y="2186"/>
              <a:ext cx="570" cy="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8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US Price This Week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91870" y="141514"/>
            <a:ext cx="42656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u="none" dirty="0" smtClean="0"/>
              <a:t>Is the UK better with a strong or weak currency?</a:t>
            </a:r>
            <a:endParaRPr lang="en-GB" u="non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94" grpId="0"/>
      <p:bldP spid="34995" grpId="0"/>
      <p:bldP spid="34999" grpId="0"/>
      <p:bldP spid="35003" grpId="0"/>
      <p:bldP spid="35004" grpId="0"/>
      <p:bldP spid="35005" grpId="0"/>
      <p:bldP spid="35006" grpId="0"/>
      <p:bldP spid="3500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3" name="Picture 99" descr="split_currency_pc_800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810000"/>
            <a:ext cx="29972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225" y="288925"/>
            <a:ext cx="84058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2800" smtClean="0">
                <a:effectLst/>
              </a:rPr>
              <a:t>The Impact of Exchange Rates On Businesses</a:t>
            </a:r>
            <a:endParaRPr lang="en-US" sz="2800" smtClean="0">
              <a:effectLst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288" y="1271588"/>
            <a:ext cx="82915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400" u="none"/>
              <a:t>Undervalued exchange rates make foreign goods more expensive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2000" u="none">
                <a:solidFill>
                  <a:schemeClr val="accent2"/>
                </a:solidFill>
              </a:rPr>
              <a:t>The overall impact will depends upon whether a firm buys from, or sells to, foreign firms: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GB" sz="2400" u="none"/>
          </a:p>
        </p:txBody>
      </p:sp>
      <p:pic>
        <p:nvPicPr>
          <p:cNvPr id="8197" name="Picture 21" descr="backarro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" name="Rectangle 102"/>
          <p:cNvSpPr>
            <a:spLocks noChangeArrowheads="1"/>
          </p:cNvSpPr>
          <p:nvPr/>
        </p:nvSpPr>
        <p:spPr bwMode="auto">
          <a:xfrm>
            <a:off x="3128963" y="3987800"/>
            <a:ext cx="5276850" cy="22590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772150" y="5099050"/>
            <a:ext cx="264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algn="ctr" eaLnBrk="0" hangingPunct="0">
              <a:spcBef>
                <a:spcPct val="20000"/>
              </a:spcBef>
            </a:pPr>
            <a:r>
              <a:rPr lang="en-GB" sz="2000" u="none"/>
              <a:t>cheaper so will increase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130550" y="5099050"/>
            <a:ext cx="2641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algn="ctr" eaLnBrk="0" hangingPunct="0">
              <a:spcBef>
                <a:spcPct val="20000"/>
              </a:spcBef>
            </a:pPr>
            <a:r>
              <a:rPr lang="en-GB" sz="2000" u="none"/>
              <a:t>more expensive so will fall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488950" y="5099050"/>
            <a:ext cx="2641600" cy="11445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eaLnBrk="0" hangingPunct="0">
              <a:spcBef>
                <a:spcPct val="20000"/>
              </a:spcBef>
            </a:pPr>
            <a:r>
              <a:rPr lang="en-GB" sz="2000" b="1" u="none">
                <a:solidFill>
                  <a:schemeClr val="accent2"/>
                </a:solidFill>
              </a:rPr>
              <a:t>Exports from the UK will become…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772150" y="3984625"/>
            <a:ext cx="2641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algn="ctr" eaLnBrk="0" hangingPunct="0">
              <a:spcBef>
                <a:spcPct val="20000"/>
              </a:spcBef>
            </a:pPr>
            <a:r>
              <a:rPr lang="en-GB" sz="2000" u="none"/>
              <a:t>more expensive so will fall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3130550" y="3984625"/>
            <a:ext cx="2641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algn="ctr" eaLnBrk="0" hangingPunct="0">
              <a:spcBef>
                <a:spcPct val="20000"/>
              </a:spcBef>
            </a:pPr>
            <a:r>
              <a:rPr lang="en-GB" sz="2000" u="none"/>
              <a:t>cheaper so will increase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488950" y="3984625"/>
            <a:ext cx="2641600" cy="11144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eaLnBrk="0" hangingPunct="0">
              <a:spcBef>
                <a:spcPct val="20000"/>
              </a:spcBef>
            </a:pPr>
            <a:r>
              <a:rPr lang="en-GB" sz="2000" b="1" u="none">
                <a:solidFill>
                  <a:schemeClr val="accent2"/>
                </a:solidFill>
              </a:rPr>
              <a:t>Imports into the UK will become…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5772150" y="2852738"/>
            <a:ext cx="2641600" cy="1131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eaLnBrk="0" hangingPunct="0">
              <a:spcBef>
                <a:spcPct val="20000"/>
              </a:spcBef>
            </a:pPr>
            <a:r>
              <a:rPr lang="en-GB" sz="2000" b="1" u="none">
                <a:solidFill>
                  <a:schemeClr val="accent2"/>
                </a:solidFill>
              </a:rPr>
              <a:t>Decrease in the value of the pound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130550" y="2852738"/>
            <a:ext cx="2641600" cy="1131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/>
          <a:p>
            <a:pPr algn="ctr" eaLnBrk="0" hangingPunct="0">
              <a:spcBef>
                <a:spcPct val="20000"/>
              </a:spcBef>
            </a:pPr>
            <a:r>
              <a:rPr lang="en-GB" sz="2000" b="1" u="none">
                <a:solidFill>
                  <a:schemeClr val="accent2"/>
                </a:solidFill>
              </a:rPr>
              <a:t>Increase in the value of the pound</a:t>
            </a:r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88950" y="2852738"/>
            <a:ext cx="2641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488950" y="3984625"/>
            <a:ext cx="2641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88950" y="5099050"/>
            <a:ext cx="79248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488950" y="6243638"/>
            <a:ext cx="79248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5772150" y="2852738"/>
            <a:ext cx="0" cy="339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8413750" y="2852738"/>
            <a:ext cx="0" cy="33909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>
            <a:off x="3130550" y="2852738"/>
            <a:ext cx="52832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>
            <a:off x="488950" y="3984625"/>
            <a:ext cx="0" cy="1114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19" name="Line 75"/>
          <p:cNvSpPr>
            <a:spLocks noChangeShapeType="1"/>
          </p:cNvSpPr>
          <p:nvPr/>
        </p:nvSpPr>
        <p:spPr bwMode="auto">
          <a:xfrm>
            <a:off x="3130550" y="3984625"/>
            <a:ext cx="5283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488950" y="2852738"/>
            <a:ext cx="0" cy="11318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>
            <a:off x="488950" y="5099050"/>
            <a:ext cx="0" cy="1144588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3130550" y="3984625"/>
            <a:ext cx="0" cy="1114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3130550" y="2852738"/>
            <a:ext cx="0" cy="1131887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3130550" y="5099050"/>
            <a:ext cx="0" cy="1144588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/>
      <p:bldP spid="31846" grpId="0" animBg="1"/>
      <p:bldP spid="31775" grpId="0"/>
      <p:bldP spid="31774" grpId="0"/>
      <p:bldP spid="31773" grpId="0" animBg="1"/>
      <p:bldP spid="31772" grpId="0"/>
      <p:bldP spid="31771" grpId="0"/>
      <p:bldP spid="31770" grpId="0" animBg="1"/>
      <p:bldP spid="31769" grpId="0" animBg="1"/>
      <p:bldP spid="31768" grpId="0" animBg="1"/>
      <p:bldP spid="31776" grpId="0" animBg="1"/>
      <p:bldP spid="31777" grpId="0" animBg="1"/>
      <p:bldP spid="31778" grpId="0" animBg="1"/>
      <p:bldP spid="31779" grpId="0" animBg="1"/>
      <p:bldP spid="31782" grpId="0" animBg="1"/>
      <p:bldP spid="31783" grpId="0" animBg="1"/>
      <p:bldP spid="31809" grpId="0" animBg="1"/>
      <p:bldP spid="31810" grpId="0" animBg="1"/>
      <p:bldP spid="31819" grpId="0" animBg="1"/>
      <p:bldP spid="31780" grpId="0" animBg="1"/>
      <p:bldP spid="31832" grpId="0" animBg="1"/>
      <p:bldP spid="31833" grpId="0" animBg="1"/>
      <p:bldP spid="31781" grpId="0" animBg="1"/>
      <p:bldP spid="318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JcEhZcwAADsMAAA7DAcdvqGQAAEFlSURBVHhe7X0HWFZX1vVMZjLJpMeYaGJi7713&#10;sSsiVqwgiKCCgPTeO1gAUZCqICBIR1Cq9F4FERXsvUTF3hDWv85F801JZpwv+f6ZZOR5zvO+vO3e&#10;u9fea6+9z7n3/u53v6I/AH/g6NjU1PRtUVHRN7dvX+rC/z//FR3Cb2NXafR3buLmR3fu3Fn++PGj&#10;4ls3r944UV97+vKlCxevX7uedP785eltbW1/5ud+/9s44v/so/j99Vu35K9du5Zy7uz5+ua7dy8/&#10;e/b02YP793Hh/Hnk5+a9PNFw6mbry5cJBGWSAO8/+3B+5XtXUVo679KFy8cvX75y7NSpU+ubbzWP&#10;ePHihd7Lly3nrl46i6yMgyjIz8bF8yfbHty7mfr8eduQX/kh/+fu/uXzjXLH649VNxyvx5nTJ+/f&#10;uXOzmiyVU11RfqyyIv9xaXEG0tNSkJx8CFUVpag/WnyqrqZw3mvqunr16gdnzpz5KiMj46ugILsO&#10;AQHun969e/ZTvv/RW3r7F3AXtHPlwln5plOnqqsrS5GXm4LKijwcP16JupoClBZlIDMzFamphznS&#10;cfhwBkcaSkuKWk6fOp589kRt32t373a7d+/BnjOnz5fn5qRlFuTGl+RmxVTXVpcfu3XzTuaNG1cX&#10;/Qu79N/90adPn86+dfNGZU31URo8jeMQjhzJRE7OEWRnpSMjXYCRgYyMLKSnZ+Iwn6ekHMLR6gLU&#10;VR+pyEyLXXHnzj3vx48en2GUmNfX16tcv3a25sqFYyjMP4K6ugbU1tbVVlWVLyH473L88b/b4v/k&#10;6E8eP6l06mTjrbLSchwkHaWmZSKNRo+JTUJw4B442trCxsoe0dHxBCkXh9MykHo4GUX5qSgpyrhX&#10;XZF78cK5htK7t29bt7a2ON++fbPi6NHS70uK83Do0GFGVzZHJkqLs6/ea76WTDEw/y0gP2EBwe00&#10;mHJxUcm1goIiZGZlIyE+HtqbNDFs+HD07NET33TuhA4dOmP2zEUI9AtG1pEcHD6UjJLCdJxuPIH6&#10;Y7UoKsy+V1lRevR4ffW1hvoyZGenIy0jk1F1hABn4NDhVFRWlqGp6diD2mPlum8B+QkL3L59e/bp&#10;0+cKCUZLWnoWstLTYWVmiG+/6QR+5a/GH/7wJ8yasQAHDiQwUrKYW9Jw9vQpFBWXE6BDyM/LZ/7J&#10;wZHMNKTxdw4dEvmGzwlIGqlOUF5+fl5bZUVF1fHquoVvE/2PgNLY2KjaeOr0reLiUmRl5yEqLARz&#10;Jo8WFd/fASIA6ty5C2xsHJBFo5cVp6O+rhJ5eYVUXoKajjDHZCEiIgpWNnZYulgRKxctgYuDFRIS&#10;k6X3jxxJh4igmzcu1pO6FryNlL+xQF52kkpFaf71wsJCenoZtm1xR9cunX8UDAHI++++g+ULZREf&#10;s5/SNwe1R0uQm5vPKMiUBIGTwxZMnyqPb77phj/96X386d130aNrF6xXW4e4uBgUFmXj/PkTaL57&#10;69H5s6cM3wLyygL0zjmZmcXhO3cG1CcmJDwrKCiQJK26ujo++uijnwTkXYIiN3UcYiJDKY2zUVyU&#10;znyRKyVuLy8vjBgxGn94592/+37nTl/Bxdkex+rKr504URNw8kRNeEnJEbu3gNACxdUNM/fvjygL&#10;93ZqS967E6mHUpGdW4SYAwewaMF8vPenvzfo63wiqGziuOmICI8iGHlUY4eQk1uAQ8kpUFNahg/f&#10;/+OPgvnOO+9gMSMrMy36wYULjZUXL148ee3a1aN0DLn/alC2B/vM9PO0KQ602YAsHxMczYhiPjiC&#10;zCMFOBC5H/Jys0k1P27U16AMGTIFe/dGoaioGIdS0pCXX4CQPYEYO3LIT0aW+O6IgT0RFrwN9+7d&#10;bH304BGLzupHdAbj/0pA6Inz0rKyg+2N15/YZ7sOVaGOqIp0R26MPxXSYRxhhByIejNABg0chz17&#10;9kuACPV0JDsHTk4O+O677/4BIO+gV/fR2OkVhDt3buD2rZsI9fdq0Vy74njqoZS9/3W1ScAuT+P9&#10;u1wepvpa4VjCLtREe8JVbTZsNykiIS4OufnFLPYOM/muxccfffAPPX3q+DGIDN+P/MJiZAjllJUF&#10;e2sLfPft1//wex069IC1zVacPXuOuaQKcUHO8DJYCV8X09aDCTHVz1pa/jsKRrudnrN8nQyLsnYY&#10;oylxFzJCt8FIbREWDu+MzSumIzwsCBlHclFSXEKV5IZOX/60p3/04YdQX6uIwykpVFdFyMjKQW5O&#10;Hra5OaNn927/EJDuXb6Eu5MdC8kaFqCHYailDu15Q7DXaDH8rLSRkRBTw0iR/01TmE9w+MwgH7eS&#10;nED7llMxHsgMdoGOyiLMHdsX66Z0h/GK8fDe6oBDlK3FJaVSsp42bRZEEv7bwlD8P2ZoPwT4+TGR&#10;5yEsZC8CAgJYW2RjX2gEhgwe/ZOA/OGd32P2tEmIZJ1TXFKM2JhYLJGTQ89P/4DNcoMRbr4CAS4m&#10;Lb67vOx/s4AUlh6ZnRztX5qzxwUnY7yQ4msDbYKhMH0oNGf3hfnCgdCa0Qem6oqIjIpHVk4BJWwO&#10;trq7YkC/3n9n3E5f9oCZgQHnQ/KkfLNmyRyorVrExJ7CorIASqvX4oMPPvxRUD77tAcMDe1RUJiP&#10;dErkndu3Yv3CiZg0oAuG9ukD42Uy2Ge7BjucjMq3envI/uZAuf/s2byMxODyQ15GOBm1HXlh2wnG&#10;YijJT8IOYyUkbt2EYH15mMr2h/qUAXAzM2YdkinlhXRR4Dk6YIbMOHzdoSO++rIfZsyYB3NTC3Z5&#10;M5jEs2GutwHje3yOOcO6wcPRkvSVh/0R+zFv7iwWg3/4K1D+9O4HWLRoLWJj2ZBkFMYnJsJooxI0&#10;Z/aC1bIRkBnUC8N79oXjWjkke+q+jAnzqzpz/s683xQo8fv32B/cbdOSt10bR3ZawMFADSvmjIbB&#10;ktEINF6MAKOV2LpuFhxXjsLGiV2xUXYCgnx2IJttkIKCEqkFsjfIHw7WdrCz8cC+fVHIZv8q5VAK&#10;bM30sHhCfywZ/A0WDOyMRTIj4LFtK8EsIXXthdLKpRg+qC/69uqKiRPGQWOjDsLDI/m7BTjCKPR0&#10;d4LStCEwmNkDoTozuB8zITOkL2QGdMMujdlI8rFlFOaKfPLbaK1UVeXP3eNhVJLgvAnZnkZw1VsD&#10;Rdnx0JYbCs/1U7BVZTKM5w6C8fzBsFo6AkayA6E6qTfUFk6Hk60FIg/EICeviG2OUhqmiF5dIbVV&#10;DoSHQH/dSsiN7IWVo7rCUHYwNKf2w+z+X2OezFi4ubnQ4HlIST6IXV4epD4XBDLHiG5vUTEVWVYm&#10;du7YDuUFM6A+vT9clcbBT3s2QgzlGS0DMeDrrzGT0bJDWx45sX5tVxprtvwmoiQhNdkxaY/bk2If&#10;Y6Rt14Wl6lysnzEQZvKDYbpkFPTmDYPpvIEwXzBQAsVYbgg2TumLhUO7YvbIPli3chHcXRzg47ML&#10;u3Z5Y8cWJ1hs3ojlsydhet+vMb9fJ2wggOYLh8JWYTg0pvbBnAFfQ37SCFgabaYkDmXHNx2FpL+S&#10;0gqCm8sICYOloTZWzBiNpaN6wGLxCHhvkMG2tRPpIGPhuGQIlowagN6demL5xEEId1yHypzkyl99&#10;fVJZmTEnJWxHSRETeekee3iZKEN36VgYyQ+E1aJBMFo4EmYKY2G5aCgM5w6E3pxB0OfYTMDWTuiD&#10;uf07YSo9ftGkYVg4YzzmTBkF+bEDMZ/0tGRkZ6jP7A/rFVOwZc002C8fyTGEUTYUm+jxyuO7Q4UR&#10;ozRPBkqr1sKCOcfVQh86qiuhuHA25o3sjbkEc+04gik/BO6Ko+C+eiTsFAbDccVwGC8chskDemLg&#10;11/AdOkolCb6vnhw88KOX3WUhB0IcUkLdnlWHWiNBGcNmClOgeHi4bBXHANnpTFwV50IV+XxMKVB&#10;9CVABkJn+gBs5tg0dSCWjeyJ+UO6YNXYrlgzoRuWj/4GyhN6wG6VDLw3zcW29TLYqSvH53Ngx4Rs&#10;uZSAKAyDAWlPb84QOClNhe2aWdBcIgsdxYVQnDsO0/t3IRCdsWxEN6hP7gvdWcIJ2iPWYdlQOK4a&#10;CYdVo+C0cjg0Z/XDmO6fYf7wLoiyV3vZlBq8/VcLSAswKzYyoCRllymKdulhm6Y8dOSHwnzJUNiv&#10;GgO71WNht3wUo2OIRFUGzCObZwzAxsn9sGFyfz72xxrWJ2sn9IX2tH4wlh3Azw7md0fBQ2MWfPXk&#10;sUNrNpxUJsFw/jDozRoIkwX8LYKrNrkPtGcOxR4jBUTYq2CbgRK2WWrDSXsFtOYOgfqkXtCc0h+6&#10;jEQLft6G+2S1eAgcFIbChVHizOG2io6zbDgUxnTD6K6fw2jRmNaaA66FbW1PZ/8qQTlTX+GZs2/L&#10;84xtmxBvuxpWqydAm4BYkp8tefBGNIShyBn0TBM+Gs0bBF0m0400lABDncCoT+TzSf0JUD+C1R+2&#10;qxlV6lPgojwODipTYLJ8IjYwktQn9IIG844WqUqT4KlP6oONMgNhpzwdOw2XwkRdAZs3KMPbeBU8&#10;1CbBRG4QtKYOINADmLsGw5Y0Z0XHsBeArBwG5xXD4MpH15UjmeAHYGy3DlgypjsyA2xbHl2p3/mr&#10;BCRsh+XOTB+TtmIfA2zTWgTtBeRlAmG3fBisCYoZvd2cRjBiZWzI6NDl0GKEaMj0w3oCoDqxH/MA&#10;jUtwdKmgHFaNxbYNM+C6bgqcSXOWy8ZCbcpArJ/EmkFhDDzXysBlxUTmAQK2fBzWT+wDxYl96QgT&#10;YU6KU507BhYrJ2DL2rGwXiycYAiB4bY5jDnMFzJCSFkCkNfDmbSlz/2a3rcTplEo+OqubK2N2ub1&#10;qwTEQXW68xFvvedVYXbYprMEeguGwnrpYDjR+xwIipNECUMl/taePhCb6K3raXwBhMoEJmOCseYV&#10;IPpUXk5rxsOV9OSgOBb2jBRDRtSm6X0kqrNeMhbuSswrajLYrTEdXkItKU+Dt8ZiuFFWWy7oD4M5&#10;/aHHPGWjMAS23K7V0mGMDuYugm3AIWjLddUwRgudhpEiIsSJQzjNklHdMKbHF9CVG95aFGSW19bW&#10;PONXBcqTtrYpB3eZHzm8TaM1yX0DvMj5jgTCZXn7gTpz2PKgTWhU7WmkGdLUJpn+9PZ2EBQ5lFns&#10;reP/Yqzne6LOsFzMHERjOjD/eKhOpbdPepUzmHcYLabz2w1tTaPuZn45vFWbYmIdvNUJinx/WCwY&#10;BA+C6sxoM+C2jeYxMgiKNSPXhr8tHETQlx2H6yvaEo6jNWsAJvXoAIVx3ZAbbPP84fW63b8qQC5f&#10;v+tx9FDYs1TmD6cNsjBZNppV+HDJ86wpca3pjQaygyRFJYYmDa7FIRK6oKnVHKoifxAoKcEzj2hT&#10;wgrD2VOSOitPQITlckRYLIMpqVB5dA+sG9uHv9OP0dYPerMpAAjKrs2ySPPWQ7qnLoIoArzVJmOX&#10;5mx+fwq0Z/cjKASZ9GlDACxJWWL/XITjcIjoENHswqgxZY6T7d8ZsoO74ICrPi7XpO39jwKEBdL0&#10;Fy/qtIMDszevWXNYW0urRCc4OEcvOtqvi9jRyuqK3bWc/cv1Y5tkvRz0SVf2y3jAy0gBLOBM+L8u&#10;VZEmE6ugKu2pIkLao0FQ1evoEMldg6CsJ41pkdbsFEbCcdlImC4cAfOVU2C9ejJ/czSclo2DiexQ&#10;AtoHG/hZEXX67IsJ4eC8dg5CzFdjn8lSbGf+cVGZAHdGlvWSYbAgCNYEw5pRJaJC5A4RGSK5WzBi&#10;RL5zZoQYEjhZ5hBRE+02UGo9kx7k+x8DyLVLyVOzs+sqEhPK71hbHrmrpJR5R0kp/a6WVtC94OCI&#10;vW1P7/U+eDjarSg18mnmHgds05gDiyWDpUQqZKUNhylB0ZvdrqjUhIqa0g9qNKQSc4cAQ43AiNfV&#10;BV2J50zOhnL0WOYRq6XDsZnKZy1fXz22B6lmJML05sJ7HVswrD+0CPAmAiwiTzzXZp3hpDQeu3Xn&#10;w52AOLDw2640GltWj6KaGiopKicaXlCqoFIxRD4Rqs+UClBEpEj8C4Z8i2n9v4Gb2rzWir02/xmU&#10;lZVVOi3IP7LCQD8Rq1clY5lCIpYtS8b8+fswcqQe10j5vMg4UrDqYHSQU0li0MMYdy1K1dFskQyC&#10;CanKjkWbA6NESF1tKiotRoUwvogKxXHtQ4XACDAk6cv3VPiaMLA1+1y2rFtM6PUGTM7alLjqE3oz&#10;ugbAcflY7FxHz189QioKNaWIa/++3tzB2Eqq8tOfB3fmD2u2+V9Tkr2gJALgJnIaQRE1kogMUVwK&#10;mtLhPgpJLvLXipHdITfkO1gqzmg95KH/7wfkYmPuLC+vuEolJX9Mn+HPFngYZGXDOYIxYYINundf&#10;zLb2ZqhvclqXGWjjWBxk+0DQhBWVlSUjRBykoAcrHrCRqAOEB4u8wSgR+WIdhyojRICyls+1aNTX&#10;OWQzo0ljVn+qL9YXjCahrESE6TACRI2ynq+J2sJx+QhSDz16NiNkGgtKbmPD5N7YML0v9OcNgD5z&#10;i97sQbCg5LYmABav9knkDgGIJalL7J8ZqcyIQIhWTvu2BmHJ8K6YM/hb2Kye3prspvHvB2S3r2+s&#10;xkY/TJ7iSUACsGBBBAGIxuzZvhg6VANdu07B8OFLMWD0BuW8vTaOef5mDwNNV7FNMgEO9ERxwGb0&#10;QBMerKimRQ7ZSCrawHpBQ6rM22lLRISKkLt8vpEersPcocZIkqdB5IZ0g9IYFoAsBsX3jSkMTOcT&#10;XOaMTRyiuPNmpHiumwqbFROwQ302E7kcrJdNJyVNg6XcSG6rt0R5ptwPc+YRE9Kn1D14RV0iueux&#10;ghcOI2oQQV1CgMwf+i3G9PwSJovHtybZKP57Aak/GjddRdnktMxUO8ya5Y+VKxOxdGks5s0L4RSr&#10;OwYNUkSnTkPRt+8idO2uqVydGuxYHOH8cKeVBqxUuHhhxQhYUPWYC0lKr7SgAfTZCtFnp9dw/kip&#10;MNQSFTZBEO0ToZQ06P36s0ltBGQVFdSSET1IbX0YDfR6idL4WdEukRsofUcAZDZ/ABxWjkaw6UqE&#10;O6xDpJ0qkp01OTbhkIsm/Nnz2jyTDsCIEqAIgxtT9towT9gLyuJzPeYc0dwUEbpJZgDrF9ItX1/K&#10;FsqYnh2hJz+qNd5yxQ+ATJ485PPVKwyVZGR2KGprRyuWlJQrUvSM/z9N+rHRUXGKq12fjhpjhTlz&#10;ArmiMAOrVyeRtnZg9Gh9AiHHdbaD0KvXYj5uUG7MC3MsP+D20NdyHazXTKVaGU4vpZIhNTiyFhEA&#10;WbJPZKs4jmM8jTgcVqwRjGggc/lBNM4IOK+ZABsqKEFRy0f1hiL7WhrMF6J2MJbaLJTCNKrIRaKO&#10;EcDpsL2ynka0UZyBcKvVCLdRxD4O8eizeSEbmhMk4woqE1Ep8owAUgAhcoZ4XQw97of0Gf6u6JGJ&#10;KYE1bM/M55SA+dKJrUm2aySV1XissKeFkdm2ObN0rs2ZE3RVXf3QVX//sqv5+ScKa2uTxv3ioIgV&#10;4WVlRdONDD3Oystvw4SJzgQkgBESz2Qej5kzdzI6VLgGajw6fTUAAwYsQddeasqX63McG5J9H4aa&#10;LWNlzUbiyhGUmhOxXV2Gs3DTOaZh+8ap8Ng0kwl3EtwUh3OMYBt9FHMAq/nV49hAnEbPHcW6pBcW&#10;DO2GVaN7S5W8qOyFRN2mNEoSCIJOdAmMlI8YYaKvJZSVrcp0Rud0GLFdYrB8AjbOGETgmEvmiGTN&#10;nMTfkoBkJEq1EJ+LISJDUmr8PTFErjKmE6zl74ootVae25rqa+kjjL1RXV1WabX642HDFGkXf6xY&#10;cRhKSqkwMkqG3+69hWePB439RUERZxgFB4enyMnpPx02TBcTJzoyiQcxf0SSrvaQrrZg4MBl6Nxp&#10;CDp83pvvr8D0WZrKN7+/7ngyP/FhNDutW1QnsF0+ko+TaOSZ8NCcz9pgBmxWTYK72ky4rZkEm4VC&#10;FjPPsMYQ/SUDLsexpKrSZyQspbpRHNeL0cMky+bjBuYdg5mDWPWPghulqz2jTfShBCiajCY9Row9&#10;G5mmitOhOGUwjdgNy8b0gtLY3gSLUcbPCKO3G18keVKe9N12cAQIr8GRIojviYhZyebigmFd4a6x&#10;+MXRaI8dpKVv1q/X29Wt6yjmz6kYP96Mtgkha+zDjJl7sFknHKnJXNcKTP7FQElNTX3P2NitaurU&#10;jfR+FYwbZ/4DILNn+2HMGEP06jmTCw8G4PNPezNiVjNyNivff/zYoSY/5WGUqwa1/+T2Kp3ebLlk&#10;OHtaY7B+7khsnMZKfcZg5okh0vyH5KVM1qJLKwo7LZm+NGIvKHBGbzO924GTRGYUA+I9YSjtaSJ/&#10;iFYMuwCMJGM2C3VIY3qzhIKaJNrlzEl9oMrfUBzVi5HWlzK4vXP82vsFMKLDLA1Sk7boNvN9EW2v&#10;PyOK1o2kwYUEYxEjxNdA5fG14oQt9x8/W+i1w//On97tQocchSFD1jO/7sTChZGMljDIyUVw9X4m&#10;z42sSvpFT5ubN29d+siRKzB4sDKmTHHkhkKljcrLR2DUKD10+WYsvujQRwJk+XINGJpsUWppbfU6&#10;W5394oDrRrgwMsSkjzWlrxGnajeLZiJ7Q6K22EAZu4mGF/y/ma8Jo2yWDDSISqsPjdCeyDUJktZ0&#10;Jlt6s6gLhMQVXixEgD4BcFAYxYJzuNSf0iUlaRK0zWw8mvFzevwtNSGrCYaGMLagpFcGb0/c7TQl&#10;BIImnUIUon8JiKiHlKn8RKW+ivsS5+va+vzhXb+GU6eUt2/35crKHujYcSiZQpn1mD/WrEmB/IIo&#10;grKPtVowbG19S36RCBH5IzY2dtyIEfNqe/aUoQcoMRw9uNFwghFJUA4QIAd0/U4Gn3/WS9oxJydP&#10;sdpDg+GsfqUu72TyDoM2L1bIol1hQ5UlJqKkpEzeFy1vA9KQOHiRQIUxRT4wpOYXVKIwqifkmDtW&#10;jOkj9beUx/XBWnq5AMySSdiExZpoqaylsXQJqLXUixrO/DMGPpqzEG6yCDv4qC87hKqsr5R/BF0J&#10;IAUwGiJaXknr16+J6BCJXPTWpCgUiZ1gKXDmcma/r7CJoGXv23qax6eRk5OvZGrqgE8+7okvvxxE&#10;BlEglQdATS2T9tkvRci8efvopEFcsfJi7M8+Q4s/8CeeApYwd67yk86dhmPQwJVShMyfLyIkSsoj&#10;s2Z587y/OQSkJ/78/ncwNbVramg4tYg7/MW5o7n7c6J2wddciVO1rJAJiAkVlJiuNaRqEfWIKesG&#10;IT1FohZz6YLPxSzeGtKMLFsVohATiXQtC0axXktQjhqfC0ks6gM9RpU0w8i8os9IsFs0jB3gCQiz&#10;UUGi+yZ468ixn8U5dgIhJXEOIZk12Kg05DZN6BBie1LvixJbUJfIQxJgBEbIX+EAS4d3wzxW6Q6K&#10;M16WBJgFiOMLDz+wXlPTCJ+RGb7s2B89Sd2TJlmxNouU6jPhuNOm+UFHJ+7J6dOX4kU+/lmRwh94&#10;PykxqW7JYjVS0gD06b2YSdsGCgr7OWIJSBQB2YXevRbw/b5c3DyS78tbpaeXdBAbvnzh9IaMuL3n&#10;Q+3Y/qaaEnMYVuysira76BGJRCkAEQWZrSgYmQNEhKzlbN988vXcwd+Rs7sTnD6S6nk9kbSJ0bNm&#10;bPvElZCkOmyhiLygMZmfIaBWXOxgzAkp/UWTpE6waLWIOkXrlYoS3xOLIESUuTD32C4ZKc2JmPGz&#10;lktHSk6xiYBpEwypG81tLxnaBYu4T9Guemg+niUtdLCyMlmuoryezthXOv5vSN2DB68nCF5YvDiK&#10;NjqAyZO3Yf36vTxjOKu2ra3pvZ8FiPgBX2/vfJkp8yUv+O67GRg71ogbC5WKQkFZM2fu4E6osSjk&#10;ahA5Rb6n/MPi5AdtbV8WJez2T/bSfxFI+buFCxpEg1FEimhPiGpdtFNEi1tK+JSyGiwIhdafP7Q7&#10;VU0fqaclqnChdARY+kLiiuQrvFoyVnuBKFouwqON+L5opZtwSZEm2yW6bLcImhRRKH5HUJZoxwhV&#10;JRSbyD9WBMR0YfvMoDWVm4vyRNhSKIh+m4gYEV2rRnTFhmkDWgr3OYtzES04ZNLTDzmuXqVG2/SR&#10;FGbnTiOYR5QYJXaYO3cXliwJJ8WLRx+Ym+/PFQLpZwKS+p6VuWnBmNGzJC/4+pvRNP4aom5HpRVI&#10;QGIYIb4YO84EXbrIYMVyNZ5gGenGnf3w9YYfnSv3Op4eikgndXhwLlwUiGaMCtGqEG0LKwGEaHXT&#10;iGZsPiozac4f3I09q75SY0/UC+JR8LkoEDeSz0UhaMpkbSEMxkJQNBDXMI+oiale0p5oqYvmoYg6&#10;MT0sqNGMslpEk0jYAhBBkaIBuY65SZqkouQ2pOAQ0wKunCsRytCUc+2ibaM8urs0Xx/prI26nMS0&#10;2NjDNkePNtSFhcVfmTRxMcHoh46MECH9+/WbR+WpR1AcICPjwuFGW/mybgvL27z5F4gQa2vrglGj&#10;puLTj3vgs896UG9PIyiqmDjJll4QxAjxZtTo49suE9ntlYODg9dVMzN7I30dnUm5uckd214+Nvi+&#10;Lvtimod2m5+eHLZzilW0tg3ZfxJ5RESJMQ0mgBHz5quZuIU8NeJzCxpEeLKIBF1BOfRwHRpVFHaC&#10;20XiFa+LqNhIGlMSK1SopvSYWxxFO52/KfKVaI3YctrWjOAIuhL5aAO/qyElbkYeI0NEn4aIIFKV&#10;wSzmNsppXVKXyri+WMxc5qQ8Ayezo+5Hx6QUjx8r37hwoRrz6f/UXx079CMgg9Gnz1ypFJCR2cL3&#10;XSVAZGTc+dw9T1bW++dGSNt7W7fuKBgxfCw+/vBbvP9eB3z6yXfo1m0Ghg5bR8m7CcNHbGDbZD53&#10;ZhijZCxfk+P/E2+qq+ke3b0rYBWj5evbTVVh1dHbEGu9AsFac7BFaSy9VhR/9FoqKl0mZuHJapS/&#10;a9hOF0YX7W4xzy2MZc5IsGL0iGpZDGFkkVOEsQRI4n2h2AQoguJELSHaIKJNY0EwBMUJAWBCBxBU&#10;JxZQbGCkiOQt1JyIAkFly0f0xCrWKxupyIQqE6texP9CnYVZqly4dSLPTnb+WqevOg7i4u3P8d57&#10;XfHnP3/Jk1I7MakPwNdfCwZRJU15SdMRojwQz8ePN2f9ZkVANv98QHx99xRMlVnChD2TRh+D99//&#10;BJ989A2NP4pRMRrffD2KGnwgPvmklwTKJ5/0447yoDZawdsrxF5QV/P95nUXq7Pv5PmZYR8XVvvo&#10;zIU9F8kZMwKkvMC5DU0aWJWRsYk5ROJ8eqdIrmLNljCsmZC5fF30nMSj9D1pcQRVFilIUJvIL6JD&#10;K5SYJv8XS43EkCpx8T7BFUBLhaWo0l9V5EJRSTUNhzIjTCywEJGmSvoUhaXrqqkvsj31fOlcH2/a&#10;qLtx0UIlvPtuB4LyZ2lVvbBJh897MsdOIVXZSOpTqCw5uX2YzHwyZowRAXEjID87h7S9x0sfFaxe&#10;bUc6MsHwYRqkrW74/e9/J53z/fFHnfHBnzuzh9UPfXqNJ2jDCcZXkgQ0NHK4m5KarSa0Nw+k082r&#10;l52zY/wvhdhvaAs0XQHPDVOl+XHB7+ZM7EJxtTcIB0hRIBat2YnVISK3iA7sK2ksKnWh0EzJ9eYU&#10;BoJWRC0h1Q5ikZ2YgaRBN1ECi/a6MWW2WJ0iIk08SupOUlGvWiT0fqGkLJhD7BVHS91nFTqGEAkq&#10;I76DMekx3cek9XJ5grTQ+ty5i2t9fPbWd+vW//tx40ahR49uPJnojwTlU0n+C5EjxI4oCwSljx5t&#10;iGHDVDFlotEvQ1kHD6YWrF27nRNQDkTZjDlkEqnrY8kz3uH53x991JHKYuSVRfKr63r3HFjbq1fv&#10;VgWF5Y+9vDzsnzy58t3r5H6Fuv1o8ZF9aRHeiHDciODNnL1jH8qE63tNKIUN6d1iTl3UCmJSSCgu&#10;aapX1CyiWBQ1ByNCRI9QUe2ze8w7QnHR4wX1iUpbALOR8lfUDlKdQuOLSHq9GM+CVCnoTGxDRM0m&#10;0UYhIGacqxdRK6hTRIz6+J6Moj4UI9q4cTzn0Ys7jdLZuYKC09OLpltZ2ZnGJ+xvWKOsdPV3v3uH&#10;JwZ9QTusICC7pAgRoMjK7sWo0QYEZC7kZi/6+ZQldkBDwypHXt6ZysqFNYY9+vdfiK869mOEfAxx&#10;rZEpU2ZDVXWjnZGekczAvn0n79zpHRUXd8C9pCRaqkX+8u9p860NV09W3C3evxVRljy5kl1fW0aH&#10;kZjPeNXce11vmIqcISaxaEyRY4RhhdHFYgNBY2L+W1pGJFrmNL4O3xMTSyJxC4B0xf8Ko6ncOHvI&#10;KV0roeo4EWXB74rZQAGuUF1ipaMSG5fKzCna7KuJ1ZFaU3pyfqYf4rZswqVj+Q/anj/YiidXu/7l&#10;sTDyPyA4MxTXqLt07tyf7aPRzJ9arMx9sWpVgkRZotE4cqQOxo+bDy0t3Z8vexsbj/UcNky+ctw4&#10;U6ESOFzoBUvxdeeh7Fv1xKefcnX5Wi0EB8dNf72z3Mne3NnPfkxv873vWh/fcrtSlnC3aI8tomzW&#10;SBNGrlz4JujFcK5QTEzoryimvbUi6od2epGqZlEIvlJWwrhiylWL3i7435I5SSxY0JvDJiWVkg0X&#10;dttx/ZVYZS+KTwshs0lzYluiMBT9KwH0eq5UUWEnWKI+Pjfjqvd4riW7VpX4oK3l9lZRT/1U/WBg&#10;YCC7evUGFs3yzBWmjIwAzhVlEZAYJvSdFDjLISerxNMf4sRFCf73SV20TXg51sBFi/TvDRtmIAEi&#10;dLWIkE6dBqLjFwPY4R3MqnQVz9Vz1HvTi0+KlsPTSyXO5wpimmsObOMsnhpCDOThqTZFWm0ulpga&#10;CTVE5aM1Vago0S5vpyHB+0LqirpDrNUStGPEnKAmKncqLkFNNiIfEVSx3teM53zYSnPs7RFlzqgT&#10;pz2IOkX8rlBZYnGEG6eY9RlRmowMfc7FB3LJ0JniuGvPb53axv39UTDE8Z46dax/gK+3sY6WOe2i&#10;JK0rmDPHhxV6vNReGjPGGB2/HEHbyT9hUZj4s1onorjLy8k/uX79diYmSxaAfjT+NhY+BOTLgbxe&#10;VZ/2dsl3E6GpYXY8yH/fSnrRG12mta3t2pf3z5W73Kk62Hwyxg3JDqqIMF7CBWwz4LhmDGx4Wpv5&#10;khFM5iPYhBwuebAiF8Ip0+iimSjAELlGVNFi7kQoNPHeJkaQFGmCthgBIlLE/2K1oy07zaZcTmq6&#10;YABXmYzmxBarc4LppTYNe3k6g82iUTAlTcVYLUNjdijuXKoPEWLkxyIjMTHxs3379ip6bPfImC+7&#10;+viY0QpkjrUExEKi9qlTt9N5ndlsXE7lOYhnA085euBA/Pif1VwEqj7w3bWrcOlSCyZza4kPxezg&#10;wIGr8TXl7ZdfsDr9oj+na4djymQFqCgbnXZz260mLjr5Ju0B4GrHtpu1Lrfq0puv5oSjap8zDtit&#10;lSLFRXEktnLpp78eL1CmuxjOpB692UMlCaoytjvUmHDVRUterGSkwW1IXaIeWS+md8XqetKYUGVr&#10;OdO4bmJPCoGBnIkcAy+eS+KqOhneXLm412ABl5ROwHYu2vZdPxW+BOawkyrOZwU+a3tw4dijB7c2&#10;/Nhx0Kh/qK0tXenm7nxpwoQp6Mb+3eefD6PxVzJfaDIq9Dl02Rlfw9JgPMaNns0zhc3S38Qm//Az&#10;VVUBH9jb2RbNmqXJCDGnhNsj6WqRT3r0mMYaZITUKhD1iAjLXj2nwdHBq/HSuXNz33TjPLiOj+/f&#10;cG+7d+Hk7WMZTy8eCUexjzki9BbAX1sWXppz4ae7ANG2KthntAweypzoWjGWlDNKKujUxnNNFuc8&#10;rBZSqbHtocwzocR5IaKPZUo1ZSTHNVpz2puLog2f4qqJg5yfCTHlElSz5QhhkerLzsEBy1VoiHXH&#10;3arE+/cvH93JyJgjcuFPAPJuY2P1Zmsro5dCab77xy/Zfu9CyT+B7LGAYznHYjLHBKndNHeWAqL2&#10;7cv+WXQlduTq1eQPtri6FM6aqU7kjaUIWbw4jioimDJODd17TOZGx7AwHM46ZJAE0DoVvShGyOA3&#10;BeS1jBQGeHSNhmg+feLp6bKnF1KDkMY1wbuZ8Heo8/wOngm7g3XLPqOFSN+miURndQRoyXMKdwKT&#10;9BhOfnE1I2citTmBpTeLvTEC5Mb59gOWikiyXc8V89Ohu4wXJNBZhBR7ZUSYKmAv2ziZWzaiJMgC&#10;NQm+z1qun2hqe/q9B/fln0b4mYbSPuuUFrt3+eKzax9/3JHTDp/jow/F6dqDmF9H0B6cziali6bj&#10;jGmL4O/r+/MBaWu7/mFMdFSd3Lx1DEfVVxP4B5mwDmL6dA/JC7p3n8jJqTHc+EAsXKB6X3O94f/6&#10;MhRtD69/1dbWMrft0WWPlrunbj68UIkrBZEoCzLDbuYWZ544s0tzDsIsViGK1JbAkzCTHFQQ77gW&#10;EVxdsovRtFtzHiKZkCNNliGUdU4EF+kl8OT/YEMFrnyRgSOXk4YYLUDG9k3I89YF2znPb9dnNF48&#10;liuq8HlijvxNnUlzydCvVi6UCx05YoYkcP785448H/4DFsYf8nJSH7Fg/lKKEAmQXbt+CUDa/nz0&#10;aNWR5cvV8V3XuZgw3o5t5ChGSSzmy4cxSjagW/dJpKwxXHWymLNk9gElJdU/GuZvepDiczif+9nz&#10;lmYHGudMW+uDa49P5T26Wh6HpoxAlPpZIdZWnct7lBHJCah91koItVqFSFtlpLhsQCpzQCpPPcjb&#10;po90Vy3OGC5FiP58pDiroT5qC47H7kDKDqPHtfFeV7+vTKo/mcPOdMuNmT8l039qvwG7d86dK5fx&#10;2RWfM2umPSfuVNg++utLQYk6TQAyc/oSBO72O/KzKUvIunv37szV1NA+OmjgVHzXZR5B0KWSsOKj&#10;DpP5dFanPfk4BApLNZ/q6rr+r6Pjbw+86dqDLx8/a1nQ1vZSqeXx3a1tbY9OtT05e7OtMe/Rk9MV&#10;uHuyEI1Ze5Af6oy8YFtUhNjiFJuXDRFbUR1gh+P7t6AxNRBXi6JwrTASl3L34+m5qmcvb106WXt4&#10;v3vV4YDFjMbZBL3XSfanjt9r63DsBts7j9BZ5LV/tiCBgufdpIQ0EzfXWIwcZUtl5cQur7xUrf/+&#10;97+XhgBEUJb8fCXERseV/2xAXhvJxcF09rTxo+p6fNcHXb8dje7dpqAHI6N719F8HAOZybOf6mht&#10;2Bkc7NXvX4mEN/3sRd6O4llby6Ln14+te365fEtb652TrW2P7zy6evzW4/OVt9q+P33rUcORW2fS&#10;/G9dyE+4dae++Na9hpxbV2tTbl1syL/1rPnKnZcPrp96ePuqqClmcHQQRm95/ECBzwOfPn4c+vjB&#10;g5DHjx+GtAKhrW1t/s03Ly9LT0/vcJ8104+BI5RWXFyqup6u4/M+nC0Vi8zFeoOOHXtJYIgL5bz3&#10;3qdM9r2Ze1e9OHyYl0T9JS/WvHhK/zlrVssfnTF59O3u3w66vXDh2tv6+ja3t7j73HF1dty5ffvG&#10;jm9q4J/zOTGlzBpGtvn2mXXnaitVHt06qyYWU9y6UKueH71NvSQnWv3qrevqLx9cVb9UeUj9YFyI&#10;esPJJk1+Rpbf/bT2TO1Xj25fU3nxfVPC7ZNFN1ofXAbungPunAUeXgJa7wIPLuFGfV7D7Qv1/s9b&#10;n/s/fPhwNd/99G89vKwsaaCm6orAQb2HPunNKr1Pn4Xs+HZnO0k0GgVd9ZCmvfv1m1yfkHD4h+vR&#10;/5zj/6vvZuXGzTLYsEhjSJ/RG+3sPDempR3RuHLlojjYL37uRkTBJAyWkHXlizlzPDosWyZGUAcu&#10;zeSjXQc7O4MOQUHRvJh+zKchISHvC2DetDMg5SXRd3r+Uv3OuaPxZ8tSbz69UI5rpXG4UhKL5tpD&#10;uH/sMB6dzMTTU1l4eDwNz5pygftNwKNLuHe1saml5bn3vTs3FGH3u7+6FUb/3/3ua/mZc0JGjpLF&#10;V18NIyC9OP3QRZrI6yjA6DuFpYLqkZ9rn//v3z915srMmmMNnvb2OwMmTVbxGzZc1a9XHxWODX6T&#10;xin5rVmp5KepaeWno2O329HBYXdNTXnAo/v3je88ufNDN/knaoY/nj5957uq2hO2J2qP3jtdfBDV&#10;vGDaqdxI3G84gudn8vHsbBGeX6rAi6tH8fxyFV5cqcHLa7VouVxJkI7gxUXS/5OrxKam8cmpvOVE&#10;96+6EUF7o1auXKnCK59+KqktMSf06Se9OTXBJUzzlBASciD1X3Ge/+/Gf71BERWXeFeco5WJ0w4e&#10;PJwb6B8Ko01aWLFwOabKrCAFzMe338oyT03FiGFTOdGzBNOnraD8XgoH++2I3H+w+vDh3NE/dQBP&#10;CFZ9/ZlNewOSop0cXG8G+G5HjL8zalMCcL3iIJ6cysGzM4V4drECLTeO4+WtE3h5U4yG9ue3TuLl&#10;9WMSYI9OZKD1fAGaT5c21jedVXhNX+IYqqvL1LZs2f6ywxfdOC3xJT78oAdbS0MwbOg0bNLUPV5a&#10;WvTruGL2vXsPZ1+/edXxeGlyZXZcKKJ2bUWMjw1SQl0Q6e+GrfaWWLtGlX2gydT03fHHP3wted1H&#10;H/bCt99NZcdANX/BAruhPwbIgwcPOlaWVTo6OwfdW66gB9UVy7HdRR8pYZ6oS6b6KkvC45PZeHq2&#10;kJFRg1Zh/BsEQoAhhgDoNTDX6/H8fAmeNObg0dlSXDp9rOn+/fs/KEpS9hCefhC2bp3Wo08/7dIq&#10;+nsyU1Y/sDS3qffZ4fGff8lZEb4PnjyZerHpWPGVhiKcL03C92Lp66UiJtd64N4pcjf5u/kkzjeU&#10;ICE8CPrqBGbACHT4YiDnrYejb595nLtelz9ihMWPAlJcXDFix47gsgmT1rB6HgdzzXWI2mGEQ3tc&#10;UZMSjAsliXhwIhvPCcgzGrvlWl07IAKI12D88NiAF5eq8ZiAPGzIwt0T+ThfXxZa9ReL3traLn8b&#10;FRVltmzZugMGBlbH1dQcjI8dq/zPB0N485379yeea2woOp6fhJqD/rhYFIvHTKJPT+fjOZNt6812&#10;+mjjwEPqm0dncJsJ19fNBiOGy+Kjj/tSfosztdTzuRzpRwFRVbXuo6Cgkzl85GJ+bg6MN6ggmDN/&#10;CbvtURTni1P5Mfi+Lh1PxXbPFEigiDwitv/8AimM+UTKKeJ/Utqzs8WktwIpqq6VxLU1FR6sbDp7&#10;9u/qLjpbd0bMr+ciZ4JzywsyXUvSDrwoT/TDiaxwBkWGZJSnp/NomLK/9lDSRdv3jJj7jQyYfDib&#10;2ksrOzp1mshT6FRz+g62oND56z+xDS+viOHyCzZnDRk6C5PGjYbe+uVwN9PCvq2myAx1Q11GGC6U&#10;JuB2XSqeNOVJ235CcJ40cgiQzhWTzop/+P+JlPwL0XwsA1f5vSvVGThRcSRC1CP/tiT8S2y47GDg&#10;+KQgp/S0sK0vKpODcTY/GvdeAfKEESIBQhDaefzVuHkSrddIZZd58bG4QMjPkOOSzSkYMHBdroLC&#10;9hE0yp9yc8+/z6uRvivub8jqfs2JE00BS5ZsON/122GYNWksdAmIneFG+DkbIj5oCwoTg9BAZzhX&#10;nIDvj6ZScWXh0SnmFOEYNP4TARBH+/8cZwvwkJR1s+YwTucfQH3anrazpSniYma/7usw7nY22HJg&#10;l93LjHAPXgwsAE05B3Cj6hAevjLGs3OkDsrMF1eOEhiRWKl2+ChoQwBXm7YHJjqqXBc2jXMO6y9E&#10;RcT6HjtWaB4dHWfr47Pb3M/PP6igIPv7bF4mVk5uLTpxrdScSWOwYc1C6Gux62ulj9AddsgI90R1&#10;SpBY+IazhfG4VnkQdxgtApiHVF/tEZv/w6N47XbtYVwqT0I9gaxM8sP52jw8evRo/y/hqP+W36g/&#10;Wz9m9xbLNB+HzS0HA11QkRRAL91Pj4vB9aoU3DueKRlDUIiQmi8uVeLF5Wo+VvD1XFwuiUdF2l5Y&#10;W1iiV+8ZmDl5KZt2AYiNO4DAQD/s8PKmHHaAuZkB1qtvxOAh8pwSmICZU6ZAWWEuNqkowEZbEbtt&#10;eakoX14eNnon6g7vRcOR/YyUeFwnKDc5btem4l5DprQ/0qjPlF67VZmMK5TLbEiiPMEH+cmhOH7i&#10;WFlLy9O5ubm5fxRSWETrq8c3mjn9twDxqlJ+59jx49uyEkJeBm61QMROWxTG7ELt4T04nhmO0wWx&#10;uFiaiBvVh3CXkfDoxBGJOiRlw+fCIKdoiCOR22Gjr8MLIM/BgrmyNLwu9PVNYGykx2EAE2NDWFuZ&#10;QUdbhypsBs/ZGIyJY8Zgufw0rFu1AHrqK+FqqinlkrQgB5TE70ZdWihOZLeDcpkRcLUiCTerDuIG&#10;wRFDgHSNr12iVBaKsDHvAErjdiLK3x1x8XG8sWVOQ2pypEFNRbbxpQsXTJ49eWLS3Hxbwc7O7o9i&#10;CCp9BZJ4/P8PlGiiiZHLnSEY77AmkCHXatUfP5EV4rOlxdVKF4GedkgL3YrieB9UsC44SqM0kL6a&#10;8qJxrjCWRknG90ygN2rTcKUsEWdohKpEX8Tz8rLWuupQUVwOdd6QRVfXGKYmprC0EMOcwwz2dpbQ&#10;1zNkF3YZC7ThmDi0D1bMGoG1S2ZBT3UZ3HlluQieJn0wwAkZUT6oTmak0ilO5kShiTnlHB3jGqPh&#10;ZlWyFBU3qpMpAJJwqiie7ydK+1iR4ItgHoORsSnvQeLIi2wGIynhAC+0mcmbypTxZgIp5+1sbAxd&#10;XFwM9u0LN8zJSTO8cuW0keiL/aJNxn8UYlI/qgWzXvIunBUVJfoBu7brOVhaah1MOlhSV3cMUftZ&#10;iWsqwkJrDQKcDBC305qgbEF2pBcKY31QTmCqSSH1GcI4B6Rxigd/gmKm7PA+HArZBj97bejxqnBK&#10;qxWhs0mDAJhIYNjaWBEIW9jx7m3OTjY8aciSFb0e+vdbiskjh2LZjKFQWTobm9YqwEprFXbZaiPM&#10;xxUH+ZvFMTsYJSFspxCQgjg0StGaQDAYKZWMWo6LpMtGOkoTQWkkcOVxPtjnYQEbUwNYWlrAwlw4&#10;g3g0I2WawsbaCm6uLti2dSv8/QN41e0w3gsrEyUlxbfKyrKV/09BEUBcv355Rl1Nyfqy0uLqmupK&#10;xMcegPd2N7g62dM4JvTkzVinvBKqy+bBcuMy8rgmwrcYERQrHA52Rnb4VuREeqAgxhvlif5MuMGo&#10;StmDKoJUmuCHxKhABHi7w81YDRtXzIbSioUwMzXmSnt7WNEgdrbWrwCx4RWw+RqjZTUn1ubOVMSS&#10;+fOhtlIWhutXwFRjJSy118DL3gAxvk7ICnVFMY17LH0fmpjLztPwwvhXyxNx5yibjmw0Nh9La48S&#10;vn6JQIkIrjscjNQge+x2McUW963w9PDErp1efO4q7Y8ARDhIu5PYkEatJMC2bd2C+PjIW5UllepA&#10;7i9/70Qxv1BTU7M+KTG+LoHJ1d3VCQb6ejA00COVGMHExJBrtgyYbG2ho6GKFfOnY/MazoWTx4Od&#10;dBHtriPRUNKebUhlW0PUCEfCtiA3ygv50d44ErEdyUFuCN3pCE87PVhsUID6cjlorF/LE2BMYc0D&#10;t7ay/Kthb28PY0N9LF8wEyvkZaClqSpFkqeDCXY7m2DvTlek7CfQadGoKzyE09V5uNrAm4KdqUHz&#10;hTo8vFCLB3x8cu0kWr4/g+e3TrO3eIKvHcO9czW40ViBc0fzcTQ3FhmJ+3jr11Tet6SoNS0tsS08&#10;bC88tm+Bm7OzBMRfDgGKiKS9e4JRXJh3rrn5/Ge/aFJnZEy7dvXy8Yy0QxJlGOjrwoiGeJ1cRYI1&#10;IyDentulO3N6ulrzOu9TsY6Kx2rTSvhYcfWHuyHCPcwRvtsdMcEeNL4zUva4I5lUcijYFXH+Lgih&#10;TA1y1IGrvhI0lOSZmBVha2nSDoiVBVe62P3gjcIjXV2c+J4FFjEy5shMwLo1qyUHsbc2gycvuB8e&#10;ES7dVLKysgKnGk/iwsWLuHHjJpqbm3Hv/j0032uWnotxt/kuB1+/d08aN27eBBdb4+TJ47zNazYv&#10;+H+4jZ3nEzdvXgksLc3PKSzM422a9sPH20uKEjEEECJqxL6Kq2snJsTcKyxMczh//vz7vyggly9f&#10;PpjF+9Ha21m3g8CIaAfDQHoUw46Kp7Qon3ewuYnYqH2w0laG9calcNHjdd4tdeDFdsheAhLlaYbI&#10;HTYI97JGuI8Lwv22ItLLCnu3mcODn9lmrQNnI1XYWmyGvYUBnG1MpFsapYl74fKmL0lJCYiPi0ZM&#10;dCSTayySEhPg7e3NxL++bYH8kpcrlq1s1dTcDHNK5i2uBNh/F29WGct7H6airDQXNTUVOH7sKE42&#10;1KPxJG+E3HQC5882/jDONJ3EqRMNvCVfLaqqKnhfk1xkpCbRuLGICAvxF4Zta2lZcvbsWV6TPpQU&#10;tkViBQd7XqeeeU1Qqi8vaX4kLene2dMNVr8oEFQKM4uLq5UDAvxrBGcKw1uYm/BWqJb0BHN6gvmr&#10;R0vyuSNvb5qPa1fPIpqes8vJDCFbTBG6jcPLBhGe1qStzYjaaoAIAhC+00GKljAfN0R6mCLEzRB+&#10;LsYI2W6OMF833ktkD7hADb4+XmhqbLhLykx7/Php2M1b1yPOn2uMONPYEHH+TGPEg/vNETdv3Yzw&#10;9PAIkZWVO2BoYH3B0zMIW9y2Ycd2d9YvPvytMCTG7+edF2IYMcm8CWUuKsoqUFNVjrqj1a0NDfUv&#10;6uvrWuqOVrXV1pSjmhFVVlLES5Vn8CL+GcjNyUYF/8/LzgwVBr59/frY8rKSMiosREaEYm+wD8du&#10;hJHGDiUnoCQ/+/65phM2vygYUnPwTnNBXe0xePLuA3a2AgQmVd5eaLu7G0/Q8YKXJweT3G4fH94u&#10;IgLx0aGVJ+trTkaFh7Ua6GyAg60dQgP8kBLhi4xo3m9KGlyHdWAPMpMOIIs3H85PT0DRQV6vPT4U&#10;mXEhKExLlG4cGbpvDzk4ELwN6MO7d+96kjY7/zPlJ5p9N25cq64oK0FUZBj2BAUhOGgPggKDeV/d&#10;AHp4MOIoQtJJvbzbNGqqa17kFRaVpRxO901JSQtISIgPOZQSuT8tLX4/l5BGHjwYEZWcHBHFuyVE&#10;33/QHPn48eONr/eB2xr97Nmz6BP1FdHZWVFROdlxUTVVhQeab9+O5nu/bGS83ijvvmxZmJed6LPd&#10;Nc7Wxjx637593+/x8z3m7+0VFxIYcGD37qBof1//6NgD0THH6+sTr106N7WlpWUBbxS5V1dbPVZ7&#10;k/4pv92hjJgYeifvX1uWh+qaUhytqSFt1NHz63C1qRI3TpfhbNNx8Jx3lJdXkiYKcPBgzO2ao1X5&#10;4uDeZA0V7zrdvbn5+5Tjx2sQFOSLAFLVLvK7p4c3ncZLym++vLh/yN5gyvK9yMlM4bZKn6Qkxu6N&#10;DguTvXztstzTp809fnGv/r/8QRrGjGPum05TVlUdXdJ08nRUaUnloaSDCYkJSQmJmRkHEzMzU6TH&#10;nMyYxPys6MScrKjEwpxDiTWV1Ym8HSvXeN5P53ZsOb5+k+NhO+P9lJT4Vfv3h9V50vCicPxb5fP6&#10;f1sbawoTayZhayo3SziyuAwNDuR9qTKfH0yK3Z+cED7n6dNHstz2z1539ib7/pv8TEVF8eCCgpzC&#10;SN4L0cTYWFI8/xyQdmUk1Jojaxzx6GxvTVoLRHlFUWtBQXFSYmLKXNZd858/fz7oN2m4/6uDevz4&#10;9re8qbpvaUnZowD/wFcy1PonQfkxsP4HHDsJIFdXdy5aCEdOdnZbdVVJ6sN7F8Viu39pLfP/1fH+&#10;Kn6XxuoEtLhXVRQ1e2xzl6rln4qSf/S6rY3NDxEmgGGfCoH+OymDy1vvNt+XZO/bvzewgOgZXTp/&#10;bHHG4bg6H29P9pnMpVzxvwHlf75jLSlLUWfs3UMhkFOQyfzW9w125+1HuCb468aGBq+EuNinbqzg&#10;rVkn2UqFms2rJG4lPb7peF19i0LPytJSorDMzCze/vtc+Ftrv4EFROOzsfFiz7qaGv+s9ORnoXsD&#10;eEtvD7ZXnCUQRB+s3cj/HJT2Nkh73eVgZ4PtW1zh77db1DD3y8tzrd9gd95+5C8Ktm+fP3/q0dRU&#10;dzRsX2CRu6tLzU7vnff2R4Txrm2+LGJ3sPr3br/p2M4dbLuI7q03X+O1vvie325vFpJ+CNsXAt5m&#10;HL7ennf9dmwpZbFaXF5abiNOT3hr7X/RAmLWjkn+45iYmD9lZ2d3u3GNp2dfvlhfXJxVmZEeU5l6&#10;KL4yOTm1MiE+rjI6OrwyISGhMiUlVXo9Oyu+ks3DyovnzlVzHr3s3t275t7em9+rra398PUqxn9x&#10;d95+/G8t8Gr++9Pbt29/cvt22SdNTWI0fVJWVsaRKj1vH2Wf3BaDnyOg0hDffWvRtxZ4a4G3Fnhr&#10;gbcWeGuBtxb4hxb4f2fkV0tkgDqfAAAAAElFTkSuQmCC"/>
  <p:tag name="ISPRING_PRESENTER_PHOTO_1" val="png|iVBORw0KGgoAAAANSUhEUgAAAKoAAABQCAYAAACJf+79AAAAAXNSR0IArs4c6QAAAARnQU1BAACx&#10;jwv8YQUAAAAJcEhZcwAADsMAAA7DAcdvqGQAAEz6SURBVHhe7b0HVFXJtjV8AlnMOeeAWTGjCIKB&#10;qEhQRAVBQSWIoqKAgAhiIogkAxhQTIgJFbOoGFBREBMiGMCcs23fnt+sjfb19Xf7db/33f8fdwxk&#10;jBrncM4+tavWmmutuVbV3luGn38/JfAfLoFfvn69IRNj/PqP3362/6UMfvn6Kz7/8hXi9acc/704&#10;+sc3A/r89WueBNRffv3tZ/sfyuDL13/g05eveP/xI54/e4ZHD8vw+vVb/CIA/9sPMuX/4rOfMv6f&#10;y4Aqkf4+/fINqF/4yc/292TwC8388y+/4uXr13j+8hU+f/6IF8+foCD/Cq5fu4ZXb97gVwr3Cz3s&#10;+4+f8OHzF3wmqH/K9+/J90c5CYMXf4xY5R5VCPJn+2sZCCEKoL6k5yy8XYSCgnxcL8jDpYs5OHHi&#10;OLKyjqPw1g18+PQRn798wpOnD1FGT/vy9Rt6hV8lsP6U81/L+buMCMtyoH4mUAVoP4kw9rP9pQy+&#10;iBBOgT178Qrnz55HQtwKTHSZAIcx47BsWRSOHj2E/CsXcP9eCcoe3MeVK5dw5uwZXL9+Hc9fvMTn&#10;X6kkCv+nrP8e3oRT+B2o4v1HfvKz/fcy+MQ49InC+kiDLnv0BJs3pWLYEGNUqqQFdXVNDB0yFDu2&#10;bsKd2wXIvXQRa1Ynw9PdEzN9fLArPQ2lpfcE15KA+pF9/ZT3X2Pui+BQAp+f6FHF+w8E6s/25zL4&#10;RCF9ZNh+Qq94t7gYVy5dwvzgYDRq2BAymUxqzZo0QWx0JEru3MLmzVswYIAhtDQqoXmzpgiaNwfF&#10;d25COIVfJHn/9lPefwNzn78B9YMA6lcK7v2Xf/xsfyKDjxTQRyLs4aOHuHh8L84f2IYTh/bBm56y&#10;Rs1avwO1Xt36iFy2HAVXC+DvNxdVqlSVvlNRKmE90gpns7Pw8vljPH7yFG8+/iJ5559y/+9x90mA&#10;U+BTcFRh4e/oY3+2/1sG7xmiPxBQL5jh52YdwIYwT6wOmYqMtE1YuDQKLdq0/x2oHTp0wtr1qbiU&#10;m4/JkydDQ11N+k4uV8DExAJbN6di95Zk7FifgJKiQggdfKCX/in3P8eeoEjlQP0lT/aFb97Sx/5s&#10;/1UG7xia3jP0vHj1GtcvnMSuhFAEOxlj+ogeWLMkCDt27sckd280atwETVu0htMEF6xJjMO2zZvg&#10;O9cfLVu3kYBap15DzJgdgPVJSfBxHIHJlv2wd9MqvH33FpLs6cl/yv5f4+/DN6C+FUD9TGG9IVB/&#10;tn/KQADnPT3p68+fcTvvPPbEhWChmxVmjuyJacYtEDDGCMkJMVibug2z54XCy8cfQXN8MX2MCbxG&#10;D8W8ubPhMnkqDIwGw3GSO1Ymb0T8okC4GevAqmMNzJ1gg5xTWUysaAw8zxuS4J/y/79lICKa8Klv&#10;BFAF/3pFIvaz/VMGr0kg3zI2P37yCGd3rcNyj5HwNO0EH/MOmGvaFm79m8LNciBC5/khLjYW0WEh&#10;8He2gku/RrDvWh2etsZYGhqE+PhExMYlYv6cmZhlOxDzLNtiin5j2PRujRWhflzNui951dcsBfyU&#10;//+NQRFtRD716uPnPJkU3j788rN9lwGN9iXDzLM3H3DjYjbSI3wROLovPIe2hK+FDuZadIKbXnOM&#10;7FgPo/q1x3Q7IwSOHww/m17wNdeBp35DTB7YEsFudohdHISgaZPgqN8Bk/o2xGL7rgi164TRunUw&#10;ecQAHMvYjrdcgn3NROHFh68/dfAHHL5mZBM51PMPn/Jkb/nu2btfKnZ7z/kTKM8J0hf0bi/o5u4/&#10;eICT21cjfpoVfIfrYLZ5a8yx7IgZJp3gOqAdPWdTtnrwMm6GQJtOmGfTA3NH6MLfvAv8Lbpgnr0+&#10;/ByHwsu8G1z7NITHwOYIHdUNEeO6w9OgEUb3aoIVITNRfLcEr+ksnjJrq/B6+AMOX378FZ8I1Kfv&#10;CdRXVMrjt18qdHvy4Vc8I098/O4zHr4jYCiT4qJb2Jc4H4sd+2GORUvMZdieadIBUwx04Ni3Hcb1&#10;EhSgDeZZdeYxfRA0qg9mDOuKWSZdEO7QH8snD8FSZ30E23SBr5kOZpp2RKB1F0SM1cU88zYY36s+&#10;/Cda4/yZ03hJZ/H04294/KZi6+GPOBTO4z2B+ugtQ/9zQrbs9ecK2Upff0EZrfjRuy+4VfoMh04W&#10;If1AMXKuPeMafi52xsxFyOju8DVtgZnD2mHKwHZw7NMGY3oRaL3bYOrA9vAb0Q3B9r0xz7YP5ph3&#10;h7eRjuR1wx0HIm6qMSIn6CHYrhv8Cehgm84IZ39BIzrCRa8RvG0G4eDuNDx5/xlPSDfKxHgI1rI3&#10;FVMff8Th43df8YY5VOlrAvUJLfn+q08Vsj0g7ykjSC4X3sfaDdmY6rEHo8emYlHkbhw/kI60KC+C&#10;rDNmDGkOT8O2cO7bFmN6EqhsEwjYKfrt4DG4PTyHdIT3sM7kr90wh55z2mAdArgXPe1Aetc+kled&#10;b9sZIXZdEGRNr8tjnHo3xlTzftixKRkP37zDCyqkjBztPsd0/9XnCqmPP+KwjLJ4SVp09wWBWkZu&#10;VPLyY4VrxZxzKUseRc9eY8PWLLg4b4Z+/zVoozMHI+18sXHVcmxdOgXz7bsQWC3hQ3B5GHeEK0P/&#10;FMP28BjUHi7kquP6tcHEAW3gPrAtphm1lZKt8HH6iJlqiUiXofCnx/WhN/ajFw0YSRpg3hleRu0Y&#10;+ptgikU/pG1ajaLHL5B//y0uFj5G0fN3uE8PX0LnUfKi4unlRyzeZ3R5xupL0fOPebL7LOQVUSAV&#10;rd0hOb/3/iuOX7yB6T4buKkkCX16R6FeQ2sYDnHEhsQVSI/yRtg4XQQwZM+nZwy06wm/4Z0RYEXA&#10;WXaFU38mVb1aw9OoPT1pB3gZtqY3bY8F4wdhuacVQscb8/+OcBvQGl70stOGtIcXAT5Vvw2c+jSF&#10;75jB2LV1DdIzzyAgLAMhCw/gYNYtGs8bFL/+RJ2IVvF0833OJaRCj8nfbwuglrz7Fbeef6hQ7eaz&#10;9yh5+ytuPHmD+LV7YGG5GIaGSeihG4jqNfvAfKQz9u9Ox6GkIISN6Y5ZFqyf2vSmV+yBAMsu8LPs&#10;DHeG+3H92sKlvw4TKIKXAJ7NZMuHFGC2VS94W/bCRMMOcOYxrnpMvAbwlcnXFHphlz4t4KDbCAun&#10;jMK+9A2YFxKNLt09MEBvOYKCj+JwdiEKn79FEY2pounmx/kWkQKVkbvfevYhT1b05iuuP31fodq1&#10;px9Qwuz+3K0SzAxYxp1OczDEeBO6dw9Enbq94Ow+C+dzLyBrewzC7HuwtNQUHvSa04ey6G/SEZOY&#10;VNl0b8ESUyuJBngP6cAVq/bw4WuwTU8sGKMHr2Fd4NCjOZx4jLsBqQKPk17Zxuk2hF2X+lgR4I7j&#10;xw/C02ce6tYfgjatAmFnm44Vq87g8t0nKGI15tqTiqWbH7F4ixHl3gcIbObJbrHafPXJu4rVnn7E&#10;7ddfkXk2B44T3aHb3QVDh26mR1uBzp1HwW/RCuQ9KEPO8Z2ImsxaqGET8spWLFN1wnRy1TG9W8Ky&#10;UzM4MKFyZyh3H6SDScJbkqcGWOtisdMA+I3U5WetMbFfOTWYSa8714Le2bQzxnevD6d+rZAaF44T&#10;53Pg7DEXtWt3R8vmkzBkcDL8gg/h+JV7uMXwf5VArXD6+YbH688/opj1KcogT3adRbwrj95VqJb3&#10;5COuvfiMncdOwnqUPVo010evnvOh1y8C3bs5wcUrEBnn8pCffwnpkdMwb7hIlJphzvBOmEagjif4&#10;Jui1kRIqr8Ed+KojhfZJ/dvCi5QgYGRX0gQmTeSlbgz1U5mAiZKVr2V3LhCwetCDNdRRRkghDw5Z&#10;GodufQajWtXWaNt6DAwNojB12i6kH7+Fq6Rk+c8+VCjd/IjFq8KhvAMuPyJQr3IZ5tLDtxWrPfpA&#10;EHxC5vk8uLj5oEH9TqhFbtq8mQUa1O2DTp0MEbR0DXILS5B7dBviPYbBy6AhXPWbw9VQB+4E52yz&#10;juSqnbhixdWqYR3oNTtwxao93PR14D2UvJX7AsTn7gNZJRBlLFKDSQNbY3THWkyodJAaHYKU1B0w&#10;tRoLVdVKqFqlDXr2mAXjQYkY77Iea3dfxGV607xnH3GprILp5xserzz5gJtvgYtlb/NkV559Rk7p&#10;m4rVHr7DZSZUh3OLMTsgGc1bGEGpqIxmLdtA39ACw61dsGD5emTfeYbCe/dwMHkRwkbpwrlnbTj2&#10;bExP2Z7r/h0ZxvlKoPoN78LyVSe4k4dKnHVYR3pPJlVmohLAREq/LSb0bYlRnWvBSbcBEuZMRO7l&#10;S8i6UYa5i6Kg26sXWrcehkEGK2E6NAUOzlFI3n0MuY/f49KTTxVLNz9g8eKj9yh4/ZuYf54s9+kn&#10;nHvwukK1C/So5x68xKaMS5jikYI2DLnqarXRf5A+IpNTkH46D/tyb+Pk/TfIe/4FV/MuIHPFbCzl&#10;qpLngIYM500xdRABKLwlEytRdhLNkwD2YDnKe1gn0gRWAkZ0Ijdtj8n6reBIXjpVrzHifcbg7OnD&#10;uM6M/vKr37DvQj5mBS6GkZE/BhmmYPDgFXCZugDbTpxCLr3p+TIx1oqln+/zzaFDyX/1D5y5/zpP&#10;duHxJ2Tfe11h2ul7r3CRi/knCsuwOGYnrEfEoGMHT9Su1R29+hhhycpUnKU8cp//gtOlb5H98CPy&#10;Hr7CjcvZOLNhIdbNsECQVQd4k2sK/unUqwWcezdj2G8JN9ZR3QxaE8StCVAdBNt2wwJ64mCL9giz&#10;6oqUgAk4ezwDBfTml14DJ0ueYXXaTjg4zSBH9kbXLoHo02cqvOcuxMH8G7hIIzldgXTzRxyeK2Xk&#10;45Ld6buv8mTnHn3EybuvKkzLKnmJnOdfcfjaXcwNisVQowXo2yeCCZUdatdoB4uRLkg9fAEXn35B&#10;dtk7nLj7GqdK3zOheY3b3Khy9dh2HIybjWRvSyyx5yIAC/++TJRmko/OGNqOr1ydIj8NYkK1zFEP&#10;q71MsMXfHpkrQ5BzNgu5pS9x9slXnH/6FYcKSjAnJBw6On3IUbugerVe6Np1CIKWxOFE0WOce/IF&#10;WXdfVhjd/BGHpx9wte75r8gqfpEny2ZoOU7lVZh25wWyH3/G4VulWLA0HiZDfdBTdwGaNxmHWtU7&#10;wGwEV6Uyz+IsDfgULfp48UscLXmFE/ffI4d8sfDpa+6suo78Y9twOmUhjsT7YufiqUjxc8BaH2ts&#10;nGWHtEAn7AifgvToWdi3dimyDu7kRpebyCHws0o/4sjdtzgl5E4wLk7YDF1dSygUNSCXqaG9TjeE&#10;RCbhuBjno084Vvyi4ujmDzjMIvU6zzXU40XP82QnH3zAkTsvK1Q7RqAcp6faePAU3H0WYoC+K1el&#10;xmCE7RQsWrUF+wtKkfXgvQTQctm8wOHi1zh0lwnYvY84zXX5Kw+e4VZZKUoe3MbtgrPIPb4LZ/ek&#10;IGf/ZhRkH8CNqznIzbuMnCsscxWV4ObDZ7h67yFybt+XAHqUfZx6+AEbDlyCxfCZ0FSvL11j1apl&#10;BwRGJONoET2pAHXRiwqlmx+xeOzuG5xh9Dl6m0A9Rk9xkMKoOO0l50rwlbzBoaJnSD6QBd/waMxZ&#10;GIvVu7Nw4PojHCWQDxW/wsHbQi4v+f4NDvP4PXkPsHLPGYQmZ2DB2gOITD+F7Wdu4tzdpwTuc+QU&#10;leHcnUc4d5/h/e4LnLt+B9eu5eFJcT7ePCjA63tX8OROHm7evoGcO6U4zaQuPacEEz3CULNqcwJV&#10;DX30TLB80wEayVscuffu2xgqkn7+OdfDJa9x8vFXyoBAPXz3HfYXPq9w7cBtApCAzGQJalfebezJ&#10;L8Zh8tGjjDCZd15/k8cLHOD7wwTN8ZulOJyVhc3r1iJs/iKMcfRGT31bDDR3w7y4Xci48QJZT3/D&#10;gZJPWHXkBpau3ibtjCo5uwO/lpzi7t9c7lDPwz8e5eHTvQsou3UBl4vv4dDtZ1i8bgcMjazIT40w&#10;I2QFdube5Vje4wCNpCLq5vucM++Qcj38in0CqJlUwt5bzypmu00DJRAP3XuPQ/ffEWSvkUEvupeG&#10;myFkUijev2DSw83U57JwOzsd93L2IP9MJranJGHciFFoWKczDCynY/WxQpxiJr819xE8g1dirJ0D&#10;1izwQtnpjdz5e4Zb+PPx25NrfC0gaC/i482jKMrPZq32IXZcvYelKbsRtnI7Us/cwEGGvH00pL03&#10;K6hevuFxHw31aNkX6uBZnmxf8VvsokAqbLvxHLtvvZCaJIMbT6XXPYWvsOfOW+y8UoJ9h/bj6qEU&#10;fLh2gNfu5gO/PcXnjy9w/shuOAwfAz3jSVi29RR57Rus2n0aVnaTMURPD8t8J+Fq5lq8uX4YX4qz&#10;2c7h6/0L+PXBOby/egDFZ5hk8XaVR+69xb7id9hHD3KAnnTfnTfYTQPZdfN5xdWL0IGIeqWfqBMC&#10;dW/RW6Rff1bB2xPsuP4UO248w87Cl9hFkO7mbggB1G0nziBtXQxyd8bh7dVM/Pr4Im8tUyQu4sWH&#10;x1cQtzAIllbO8CXHTc3Yj+DwGG5uMUevTl0xfcJI7EgIxtX9SSg7l4YXuXvZxwG8K8jE0/NpuJ6Z&#10;jCP70pB2insK8kvpxZ9iz03RXtBQXiKdQE3nuCqqfnbdeokD9z9h53UCdfftt0jjNUIVtW3n3Ldf&#10;e4rt9Kw7hBe99Rw78+5jS04h1h3OwYqVKxEfNhOZaxbgxsH1eMDw/yKfYCs6gZtZqYgK8oa9rS0m&#10;T/VAWGgwb+fjyXLXIPTs2AkuIw0RFzQFxzdF4tbRjSg9m4ZnF3fiVe5uPL2QjoIDvMXPmgisiI9D&#10;4sZtSN6RgdU7D2L9wTNM0vKRTm+edu0J0q4/r5D6Sb9Jjn7vE+dPoO689Rrbrj6psG0L576VEUV4&#10;0/Qrd5F66DTiNxCAiauxJGo5/GZ4Yh43OCctmIr9BOuJ1EjkpMche0s0ksOnY8ZEG0yeMAZ+s32w&#10;MCQIM7ymwXSIGYbq68HTyRqrIwJx5kAq7l05hqfXecXpzWy8uX0Gr26ewu1Tu7B/UzxvBbQCiQlx&#10;WLo4HIHzArEwfBHWbhRLuRdoRGJ8LyqkfoSB7in5gC0FT/Nk22++Qmr+4wrZNol5FzylxT7Fzpxr&#10;WL89HQvDFsDHaypCeKvIhBURWBQwA/6uNlg+ZwI2R89B+sr52JW4ABuXzUH4TGfM8XTGkkVhWLcx&#10;FSmbt2FFQiJm+s7B5Cm83ipwHjanrOWK1DHcL76Op2V38fRRKR4+fMDbU95EXs4pnDh2CPtO8kYX&#10;B48iIX4Fgv1nI5yeef3GjdiRfRnCkDZdfVoh9bOF0W7nnffYdOVJnmzL9VdIufK4Qrb1nHcqrXZX&#10;wUNsO3AMMSui6dH8McffH7ErV2NXJsPwhvWIDAtEUlQI0lNisZfXOGVs4Xfr45CycjnWbViLbYd5&#10;E7WLhUi7cAupp/KwJuMYYnm/qdjYRN7Qdw22b9+Co8cO4/yFS8gpKET2TRb9r3NX1uWb2HupEHtu&#10;PEEGFxm2HTmJddvTsGHvQWzNLsDmK6XYmPcIKXkVUz+brpKW3X6PDbkEauq1V1h/+XGFbGs57xR6&#10;q20ERMrRC0hIP4D49INIzDiFlFP5SLt0BylZeUjel4UtB7Ow++Q57DuTg8xzOTh87hIO5lxFBndZ&#10;7bj2iIB/gfXXuCPrxmuJ427bewDRkRGYHxSE0JBgLFm8CMtXxCAheR2Sdh7AxpNXsCX3HjYRhBvy&#10;X2Bj/jNsufIA20k/thWwv2vsL+8p1l1+SN2IVvF0lCJkUvgeay8+ypNtLHiBtbkPK2RL5ryTWfdM&#10;vsTXS6VYS0BsyH+C9QXPsY5CSrryhI0A4auIOsK7bcp/iM1X6YGZgG0jODcRUGvznyKJQFp1hcAq&#10;eIkdBNvGHTuwIHAuZnh6wMebXHbGDDZvzJo9E/MWhCI8LgkxmzOQfOg8UnKKsZbnSBbAzH/O/rhi&#10;Js4txlZBdSMwuT7vCVJvvUXSxYd5snUE6hp+WFHbaoJ0lWiXn2DNlWdYk8etd3xdzf9X5RJ80udP&#10;+f9T/v8EK39o0v+XeAx/v/pSGVZdZOPxm+ihNx04iqhlSxDgO5OJ1kzM9fXBnFkz4OvjjTk+0+E3&#10;ayZCAgMQn7ASm4+eo0flGAjOlZcelY9H6rPi6kXgMZlATSFQVwqgJjHs8E2Fb4kXyvC9reR7qRF4&#10;P34u3idcePitiffl7bv8EinH+IuPsYZgTb1QhI0ZRxC/Jhkx0RGIiQhH5OIwJl6hiFi8ALHLFiI+&#10;ehkSk3nZyaFz9Obsh4aRyHP+1Ec5HoWzWHfjLWVKoK6i94jPKf2hlfG9aD9+VjHfx50vRdz5B5SF&#10;aH9PBrHny7CC8lt9+RGTgPtYfzIP67jxZe2uTKxMy0D89gys4d2qU5m8bT56FmuOX0bc6ds8j+i/&#10;DHGS7P//kP+/OsffPe/34x5I8ilv3+Xzd/v4a3kmMrokXX+N2JzSPFlC7jOsOFf6e4s59wAxZ0X7&#10;52c/fl8R3sdQHlIjYFZcfIQV9KIx58qkz/5q/jFU2HK2FTkPEXvhseRh6REkoAuFxn5TagL7TuB3&#10;CaQU8XnPEcv3y9n/csp+BXXwV+f5f/1e0rOYDw1LvIpzi8/+Tr/iOOn4C48QT/ojmiQjzvvv9vF3&#10;zhPH/lcVvBbjy5PFXnqGKAonmieO5qCFkJdTqMspaPF/lPj839loAP/W/v6dY/vWl5izmH+siDb5&#10;L7Hi8nNE5zxCtBj7j+MXcvuz+fDzqDNs5x4iMucxIi88QfRF0Z4iiu8jzj9GxIWnWJH3CokFb3iu&#10;F4g8z2PPiD6/6eP/g7lJsv82ZgG0FcJAOLeov63rBxJeIs4SmLnPkXjtLRKvEkx0eNEc/+9Y+jeM&#10;XYwvIf81orIJ1JhLFBo7jaJFLOf7BConkQlFHF+XX3pKIT/CMgov4sx9RHKAkZzk/6qxD6EE0UeE&#10;1N/3//+X/f1vx/EnvxPjWcY5LmWLEh6QYSfyyC0s2JaDpXu5pn/2nuRBIvh7SRZiDt/7+m/n8m2e&#10;33/DV3GuGBpC3Nm7WJB+Ht7xmQjafBarzt9DAjP9iLPimPJzlMvs3yOjCMpezDGK0SGWRhNDcEZm&#10;36PnJyCEvhk9lhEL4ph/dd7veovlcUmXaEwHL8Jn1X54xR9E+J58KfwLI4/8fa7/b2OPPv8IcXmv&#10;sUwANTb/FWIvP0NEdhnCT5Rg2ZFiLMu8gwX7byD82C16P1oQLWUJBbb0DLejZfP1f9iWZN+HaEuF&#10;oCicJRT8YvYhfSa1/3mf/+7fLDl9D4vYlolwz1AWlp6LCTNWYLiVD9w8IxC+KQvRYv5U8iIqdxlf&#10;hWFHC+VyXkv527+eS7kcxG/jmIRFpB2HvcssdOthxkuk52LdwRxsZNkrgiBeTIUvpZz+Xr9/T36L&#10;hR6EkdAQ407fQcDGk5ganYnATZcQeagYUacJYs5f6GkJ3/9RxovEZ2fKpHLc9jNXeKn5AnTiHtou&#10;PUdgWlA84o8VEOyPJbAvZVtMwJbr+O+N74/HSV778iuhlzxZVM4LRBCcM1adgGPYJjjMWY3R05Jg&#10;OTUODoGJCNl6CHHnihmqHlJB97HolFAoX/+qnRLHlh8XLn5DAS3miRdnP5Qmu4zWsuQslS4A8mOf&#10;337zX/r/oa8/Pe+/+t1fjfH79/ztwpMlWELhJtBow3fmY7hTGLrr9oUB74hiNmwQxrhyxWrdUY7/&#10;PhaLsZ+m56FhL826S2VwbmxiHuH/7TjuScdJUepAHqbOCYVB/w7Q61kJdjZ6CFqWiISsO4i69ALh&#10;2Y/ZL6+U/dbvd1n+/vqv5vbfyUmSsQAQI0XWDcyN3wIzh5noO8wLFuOXYKzPesxKPIrY0yWIYckt&#10;/PSDcr39cJ6F/GwpdRjP5C8sdh0G9huIBjXV0b93bd7IYzQCVqVLDm/Z+ScEqcBLKRb+pUz+gKUf&#10;5LeEOInKfclxlOTJnML3YcTkWBhZeWKgpTmMLAxhzAd4deszAu10TWA1fgoWrN+ByJOFFF4pQk/e&#10;QxhPHiZe/6z94fuFPPlS8rX5GTfgsyYbwZvOIOb4DVIOAoST/72ff9XvX53rr8bzN36/IOseFhKA&#10;8SyHRGXchLWTuLVPF7i5qiJprQr8AipjkHEXjJwSjvmZtxBDajRv8xk4+CRj/LzNCNx1WfK0Yi6h&#10;7Euaz5+cN5wKXEpjnRGTgcGmw+HgoInlsTLMnlMHlqOcMC36KML23kbApssI3XeTBl4q9Sf6lWT/&#10;V/P9s+85HuEoIjjPmfHpGGRmD90erWE5og2sbPpBf/AIDB87D8GJBxF7ikZLb/77+b6ddyH1v4Tz&#10;nJtyBPom41CvXk3Y2MmxYoUavLxbw87VB3OTTmL+9isI2kKZ0AEuEjL577Dyr8b7TXbhwhlcfMG5&#10;E6gdelqjQ5fOsBzOG4F510BgUGWELmyESZM7o51OU97upgnM7Bzhn3KwXGA88YKT9zH/xF2phRKE&#10;Yaf4WdZ9hJy4x3YXIeLktMQwcSy/C6eVLTlUgKmh62A+yg/jJwUiIGoNQnef5fElmM/fzufrgm+/&#10;W8A+pb6Osy+hIHEOehbRX4h0LD//vd2TxiO+l8bG46Xv6OlE32Isor8F3377+xjFcd+ODebrUnq5&#10;mGMlcPJey5um6cNrqgofFymeEi9DPl9dXTTQe/BoeK45i7jsYkwJWMzLnPXQtZc53MJWIezodYQR&#10;hGIs0hik85ODirH9MK6FBEvo0QcY45uC/vp9+VhKOe7dl2HlShV069kXA4aHwGn6Cji5L8KMZakI&#10;OZiPEDF+ylHMT8hifhbnJeb2owy+yUh8//3c0vykOVIGwhuSdoXuPAuT0byNUQPe5M1BiT17lEjf&#10;qYXA+fUxaswA2NHLBiZkIvIUdStkJvRMPcxnH2LskeSz7lFbUL9pTzRtIsOaZBlKSmRYEKqBPv37&#10;w9x2DuwnhsF1ehSWbjyEmNNFElC/9yF0IfAijfPbHCSZCRkJp0XcCJ1J2DrJSHXhucBGnszCrDqC&#10;AmXYskWGvXsVyDopw63bqjhxqjbsx2jzwbMyDqoDxi5YheDjdxB29hEFV4pgAiaYHZWfoIytFEGc&#10;TNBxAk8CNC2Sn4eeFWGkDLMT0jBqrB0szDrztjXdYTR4GBz9o+C/Lx/B/F70V64MXsbMPsX/QQRO&#10;MBUu/i/vr5ST4HecRNDxYn5fzPdUBMcjxhByio2TDqZgg/l9sARUARR6OxqL6D9IfCd+Jx1zF4E8&#10;xwKJQz3EpJAD6N3PDp5TtXH6lAyXL8upBBW8eyPH8igZdAcawj4gE/PWZMF5yghYD1dihEU1DHcc&#10;hymrDiHkzONy+XD+4tzCACTZ8NzivZBNKL1S8OH7GD1nM4yHGWBtkiq+fBHyV+GthRqiVr3eGGbS&#10;Bw72veAwcRzcl6dK8110/ikVzPmLOVAmoi9p/nwVegjl3IW8xRzn83vpc6nxvVA6w+jik3fgFroG&#10;zVrpoW0bVWzaWG6Ioj0ok3ODTRVY84EY1uMCmETmSjRBAEbILJDjX0TQJF59idkrtqNhk27o0F6G&#10;gwdl+OUXGaKjFbx3V200btABBgO6YJzDQPiHzMOKvWckrh0kHIzAC2Uhxlk+DyETGjTfh1G3Qk9C&#10;18JxCb0IIwvnvAOPF/NSlP1yFN2RSQCNiFRi61YFPn2S4cN7BebMlfHhszJUb8iHKyxOlkL/vEN3&#10;4J9xlVnpXWaHD+G76wY8U3MQsP8ahUTFcCCBx+7Be1M+3FafwSzyPb8deRg/fT7XvFtiXZIaNxdr&#10;oG7tKug3bBwCd2QjiiWaZRefs4/bcE/JgU/aJYSeuINwlnaCCbSZO65i0srTmJx0CvMPXpO4ZBDB&#10;4C8UT8v033MTExOyMWXtWcw7fEv6jT8nOl9YJ4+ZuzUfs1MuInA/vR458XwKIOBoCeYdLUYAjwtl&#10;OPNhqO05dC5MTRrjyCEZDh9SUGlV4eZWH/szNDA/RAZjGzO4hZ/E5KB03nFPF+k7ZFiVIIeReS9Y&#10;E3hLsp+R696H34FCBAtQnSzFzPRr8N6ci6BD5HUcT5AEpDIC8DAsbeywbLE2Hj+W8YnUCtStq4ma&#10;NbUwd64at/xp0FG0htXUIMzfexUhGYWYnHgWM7bmkbfSETCE+30zsrCTxZi+6QJcE89g9s7rBATP&#10;Q4B9n988vg9jPjCfN14bMmo27xzYEE6O9ITFMjx9qkDhLQ18/UUVz57LEB6ujgEG+pjgtwnhWQRQ&#10;DvmmSO5Y9RB0ZgmTLveg9WjUqDt02gnnJsPnz3IsXSrnTTQUaNhQBbNmKrghR5vPRBiE4NgdXKl7&#10;g+WsFy86dQuzd12Cx6YczEq/TqpUxkhIXe27DN9Np+CzLgfTNuZTVsUIJ+UJFpHk7BPqqIhP7vtM&#10;q6BixoxRQ7PmleE8QRP37ipw546cN5VV8E5zSjTW0cWM+FQs2XcdTqFpGDtvJZamHeTlwmdgN3s9&#10;BjjMx/jAOCzYky1led7rz8HIMQ4djWbD2CUUdt4xsBrlyM3BdVF0W4b582WopC1DSx0D+Mbuwkom&#10;J8sO3WK/qehhHYShrosQsD6TxW8Cam8erGasQSejWehqOhuTwzeQ3xZIoTqU3iv0wHWM99uA9vq8&#10;kcRwf0xesZNehGAVYZiexTvxMMzGRcDAKgSuYRsRxcxU8Cy/Y3cx51ARgXOfgrgPk+mb0bUv770f&#10;pcSVK3ICtBovX+7EG/v2501+G6BPX3WMm+aB1UfuwWP+TrhO7oC8y5RdpgwDDNvB3GkllqXlk3vu&#10;hePSvRIwgzPyYeGViEFjF8F3zUEa9z3ME+M68wTT47JgYOwAby9tPiJdhrQdcgJVg3SrMvZmqOMU&#10;HcfYMfVgaueJWZGbYe8Viy7G82DlvgZLduVKlZjQc6w6cNXMf8Mh9LeZB50BMzHKdyMNt4CGLIy1&#10;GH40Rv/jjDKc5/Q1h9Cl31g0aVQVq1fL8PKF8IRK2NvXxL6MhvSsWrhwQWChFgaYT8Gk2OM0/BIs&#10;OlKEkO0n4RK2HhZusehpMB2amh3Qrp0CO3fK8eGDHAsWyPmZKvr2rUQvq4YDB2Swtm2K0VOXIO5w&#10;KVbyiTNzV23HENdg6FoHwGbWRizZe41VpitwWRiPoaOnU0fUvctqzFx9CjHEUQijXBBl5XtUAJUn&#10;cXNT8CnI2lBTqwEvTy2cPy9HZKQ6+al4zHcT1G/RH6OmzsXEmeEYONQZPQeMgO3YiRjPm+AONB6J&#10;1h36QbfvIDjOCMT0qB2wcg1DL73BaNWuCxo174UWbQ14T6W+mObdHIuXVoO5hQa0tJSoWq0tvdFs&#10;OPEe+tYuC9Fb3wJtOvVGuy5GsLD3xMzoVEwMjIfe4OHoxOSmbaeBPLcj3ALiCLh8llMeMJSlQs/A&#10;Em3atEHLtt1hMHIKZm88KNUFAzaeYZLogc5deqBjpx4wNh0LP/a5LIvJCsOQz8EiLKDC/ffdRa8R&#10;S2Fi3gyXqKjiElVMmdoUbdoN4hOkraGu0ZN3MuEtzWeEcZ/oXYz3ToG5ZTucy5Yh+4wchoNbo4Ou&#10;F8Y4BcNkhBMM7WbAdeF6TJwXiW59BxN8vTDWYx4940WEX36J4MwiDHWIQfUaukzYVPDkiUxSbMuW&#10;WmjRojECAhpg5kxtDOQN2AYPG89btbugR+8B6Krbi/+Pw8QZiVi48ypWcbfV4h1nYGrrg3r12/G3&#10;rWBsPhYTw1Lgl1EAP0YTXyY0ficeYA4jiF3oFjqdwejfj4ZAalNUJIOZGZ+ALauOUXbdcae4E72j&#10;BvfQqkK3f2foDPLEULc4JtureKXtHLTpPBRtOvZGyw76UKq353irYHOqAm/fyrBokRzVq1dlEtoc&#10;YeGNMW26Ntrq1IKOrjls3aIx1j0RffSdUbN+RzTgTTaMLMbD3T+B3jkWBqZ2dJLt0LlrNwzjlb2O&#10;npGsShxHCA0k8OxTzD5MoJbcUdJzKhlytDF2rDYu5KjgKpOHWTPV0adfS+h00UOdRgPISbryTnN8&#10;dM2YdujNOy7XrlUPXTvVxkSXRhg1uiFatqiJZi16UKCjYGrB5y4FVsf8BTX5AIfaUFOtjBrV66Bt&#10;u+Zo27EF6jdsgEpaVXjOGpxMVzRvORDNm7eG/ajKCJjXAKZmLXi+tuja0xwGg0zgMKYBopbXRnCY&#10;Lrr26I5W7Y3gPCca0xbtwtDhLvxdDSxdogZn56pordMetlMWIm7XFbjOikF/3vV5mqcS85i5D+HN&#10;eAdbjof3GvJMhrXpDDECqEH77sHQdhnG2DeTEqjfflPhbSHrY1taT8xfaAyjoQY0OlOYjV5AY92I&#10;HgPdeUFffXpeGR49USENaIxqNbry1uatMXJkEwzn7dF76JmR7/aGtVVV2Fpr8T6og+EeyfJN1kM4&#10;BW9H9VoGaNJQA8lMRr5+lWE/gdqxoxY0NBqjVatmaNGqIVq17QKdDgN595S27LcS4uJrUa5dMMxi&#10;BJxnx2Lh+iOwclqIZs06YYSlnFcnKODh0QIjxk7CxOj9mHWwGDMFULNKMYtzHTw9ETUbd4WNtQw3&#10;b8iQk0MjG1QJKkqer7kh1iQNwq+/1sVlzmvwMC0o1JrS0fRAK0a+qtUp91ZVMXWqOqbPakZ5tEOd&#10;OnUQE6OKN29k9NByNGlcFZUrt6BO6TTaNUUV6rxKlVqciw6fNjOQ+m6PLp00mLRrwmd2OxgPMUK7&#10;9kOp+y68p0EVzPDRQuLqdnDzsIDFKF/4JBxg9HkM32NMpnLOqUjWMG+eGgoKFBKxFpzp6FE5jhyv&#10;hQ2bu5CzdGVSVQ2T3WTYt18Tk1y16eYVGKgv/lfH1u3a6NlTg963JhrUa8TkTBt378noKVTpHdRo&#10;aXLpLiA9elWHx7R6MDOvj1q1qkN/oAYfGV6J4K+M8eMUOHJE/KYSVq2qwvuFqkMprw7drrWQtEYF&#10;r15r4PGzRggOrUtg10KDxobQ6WRHI2uH/eTZn8mr92bIWfukV2plAWu7ULYRrGJokoPJcP++nBxZ&#10;QUPRgZl3NGaRR848eg9+9Ky++0pgzdrxGN57f2uqihQSAQ226nj1pi7OXWiJ+NUGMLdxQrU69mjS&#10;vCPCF6vj5StxnAoBXQWdOmvxWQAybEpVYumyqvRwNMI2mlhLIO7eLcN45zYYNTEKHoGH0LWPM1q3&#10;0uIVAMwFPgjDkCF1swxt26qTalWD8eCacPesy6dTN4GmVj0eq47ktTJ8+qyCG7eqICC4AYaZD6JT&#10;cEaN2obQN6iMw5TdO3q2XTtUYc1ntw7zSMSU9FuYQU8652QZ5tE7DfeKRp36bTHWgUClTA4fUqf8&#10;urPKMZZAtYId7zx442YdlD1UYowDQ7m6CoYN1WAkrA4r6+rwn6fkjeJkuH6jEhyd6jIi1MIcXy28&#10;fq2QqEvLlprQ0qyBYcNqY6pnPS5k1ELN6io0IhlBWA2OE2pgRawqHj5S4OIlLdiPrkwnVotOrDZc&#10;XdUlyvXilSY2b6lN59cN4zz55ETycP/jXJk6e0aJ69dleP5cLln2bXLIfftkOHlCjvfvVPD+QxWE&#10;LazNBzEQ7SvleE3rWbhQRuvQwLhxlVBaqiqdwNBQneFRm6FEDRn7VHhdkAYe8rvISDmJtwxKJb30&#10;LAXu3VNBVJQWSXclOLuocdKCE6ogI0OVnlzJ0KPArRty2NrIpHsxmZjIOSk5wSOnInhMgSrLKqr8&#10;rhoaNayFiGWa5NNqePZMnFfB+4wqeFPexqQtfHKJZ30cO65KkKqjuFiNl5kQDDp1McQ5ELP2XMPM&#10;4w/gdeguPPcXY2rCYUyY6gl312ZShi+y2YICGV69FGBkgvm5Fq8WbY+GjTqiVev62LpFnZ/L8ds/&#10;5Ni1S0mQKuDuIeM4yr1jo8ZK3rlaAznnVfGCffjPrYcuncfxMz79hLerjOA5HtIhvHwpZ0Ijkimh&#10;aBXKVZVcXonC20w6p6pxngrKgBUIerm3b+V49UqOy3lyev/K/K4+ZVsLS5aqMmyTQjxUwd50GWzt&#10;26L/hCVw3nId047cxSzOM+zwDSa0EWjcsB25rwx5eTLsSNPkOazhPmsVeht6oGWbZtiQUgnPnqph&#10;2jQFmjVVZZKkKlGhkydVmcuo4BFB9umTHImJqmjatAodTBV+porMQ3JSHFW0aqGGlPXUaZ4awVaJ&#10;0UADq1Yq8OC+CvmvoBxqnK8SgnImJsiYA8hZj1UhtpTS/B6WyXg/Wpa9VmtjnKs9FpDizDlWlicr&#10;vKWUvOgreof0dAX5qhz99FT43CVtrF+nxR8rcOyYAg5jlVi7jkB9LcPixQRqrcoYZV8LJXe1OGk5&#10;9PVVGYJUsGaNDGfPqWPt2jpYEVMXEydWkzLZKpWVLAyzlEFjiI1Von59Dbi7q0kAFOffkaYKr2na&#10;yDyogTev5Zg7R05wyzFhghw3b4qymRouXVSlt5dzl7wc2tpyjkmGCxeFJ66GyKg6mD69Brp1FQrU&#10;QJcuSuxmRnolT4OPIq9Hsl8XI6zU6DmawNZlHgIy8jD92ANM3l8ED4bIOZk3MDtmK6xsx6FbtyYs&#10;hqvC3FyF4FZF9mk5vrAE8/SpCqlJbXqK5szMa+P5MxWJn83meOrXV8GcOSo0djkOH5ZRieqMCjWQ&#10;laUtlW8C52lCTaU565fN+Xh0TSpXhu1pKggKUmMIVvLpKAo+6EKFwBNGS6N8J6N8ZFBXV/BCQQXn&#10;oZQ8YH6+Cl7Q40+eLCPPl2HqFBlyc1XIcatiWUQ1eHloQJ+3adcnUF23XocHk7/pjByhmVfh6L2Y&#10;iZQODZ3Av8SS2GYNuHmNgf+KgxjmvBRVavM5Bb4KlN5X0hmp0LDUCTIVST9PKffISFY/5ldGYaEq&#10;xytnFNXEkKGVadBq1A+jGWWm210NJ7NkdB5MpqxV0b69Fnakq0p9lJYqEBamheDgynRYahJP7tZd&#10;RjnR2JmUlZaqEIPqNG45Za7A+CkmmMa6tfcBLqE+JscqYZheysJzn75ycgphxSKJ4uO8J1dHWZkS&#10;Rw7LMWqUCovSSnpeUcKQoVq1ShhoWB0XL2uSz8lhbCzKOQJUrMk90MDqNTURGMjH1IxuS/7Wjtyl&#10;JieqYAiX0QOIUgyF5KbBUK+gV5ExeVEloKsQUJXIeeSckJzJnSomTVKll1fS26rhxnUVekgleZUW&#10;gaFFo2DIpwfOzubvQmtjgnNTtGzVHnJFAzhNUJE8VVmZJqKi68JzWkMYD22Ehg06wtDEFV5JmfQ2&#10;xRJQ3fYVwouJlX/GNcyI3oX+xq4MwW0kKlO5cnV6tKrYvacK/vGbOueqCSPj+ujVqw7Pq8bIIYPV&#10;SCWP1YSvrzproqRMDMMtmmvySSe1eGFfFXogBYEtIoScYVFGJQlFlkehDu0r0RGoUtly8mnhpTRY&#10;8lGR6Nf48QpUqqTOflUZ9VRw7qwqbjACnTypZHatgcaN1bGDIffrVwVOnNBG0PzqBGEt9O6ri4G2&#10;gXBNOgMPlhOnHWEGfeAaxk9bKnlUB3rUK6xYbNmsTqDaY/6qYxjpEYPKtZtjCoFfxLEtW6Yq0ZmY&#10;GHWJmpxh0qivr0UuWY3RRl2qMRsZaaBHD22ClsZ2UcxHjWDVwJFjIkrK+IQXVYKwEkO5mtTHgQNy&#10;8nBN3rS4Mo1TjZFSBj09euK2qtizW845K3GIxnjwkBIREaroM8gY4xftw7S9hXmy0lJN7NojI38s&#10;D7UyWRW2ZgydjZGwUgvP6PHCwmhdXQi+1Sx+09IFp61aVQ0deNLDR1SQd1WBseO1eE1QFYZYDbx/&#10;r4qbhSq86rISkte3gZ5+T1p/E/j7ETzMcAVg69TRhIuLphQGcnNl6D9AheDQRGioOo1BwVcFvU+5&#10;kp49E15XjmsMxS4uqlBRqUuv15QTr0ZvpeT3TABJCXbvqQN7h+5o2rIb5vrVYQgjdXlPkNPij5+s&#10;jBVxLTHQoC05Zi+Y8fbjnjsvYerBEkzaWwiX3TfgzRWjEIbKif6r0LWbAerWqUePVpfy4A1+LXuQ&#10;1zVhGFfFuPGqNBRtpKSo0wuwnMMVHoVSi55eA19YU8w6IfimKudcCQkJmnjzVknaI4OGJimAn6g7&#10;yrBxo3AKBEMnLSpNVcrAhw4VUUmTXkVVArO9vYoERpGwvHsnZ6Ijw8WLLFuNVYOqSj1WBRrTWLQl&#10;Y33MkHw1XxVp6ZUxxb01jM1sYe27BpNYMvM8znLcgZuw9YyiTHUYrmWSLHfuVMcUPmFwbngqTGz9&#10;UbVGA/hxfPe5Uubnr4YmTSuxfMU50fiEU6hRnTrvoEmgqtCzi/HS0Dpokyoyv7kmg6WlKuWmicxM&#10;FQmow4YJw9PGunXq+PiRdfoIGXWnRiPXJA1QQQ4rLIaGwuiEF1bgH6RRN2/KsWSJnAashUbNuOgx&#10;O4K11aw8WX5+VewVQO0hQCo8Q3UmP/Uxk+S3rEwF18hfDQcp6EFVsZ7cQ6yihDG71NZWJadSRQbD&#10;6+0iBWbOqk0P2YYLBvVx5Cgt7AL51BslOW0VLI1oxAHXhTszxvtUwPLlSnobTRadNelRlTiRJecE&#10;VaBdWZ2WrCbxoNAwVQwZpoFtW1UlBd27p4CXl5KemFbapi7cWMdct645EykNehPxvRwfP6vh6Ik6&#10;cJvSDp6eOti+tRb7LrfuV6+ZJL2qguUxldGuTWV062/NRYL9cM8sxsSMIjjvuYHJB1l6WpcH8ykL&#10;pDqpLysfhoa1oaI6hHx4FMHVngJXMnTJyFU1CCB6VIbwyVOU9P4a8OHxAqhiPG3bis/UWfgmvXkp&#10;5COnccoRR/ojgBoeLodCrsbSmZbkmcX4R1ormQFrUIZqkkwdHNQxiNHj1KlyenbtuoLPbGVZj3Lq&#10;1KEBfGe355gaY89edV6OzdD5QIGPn5T00JoEYwv0MXeHbXQWPI5x2XPvLehPiUKNhh3gOJaLPIXM&#10;Q7JUGHn6cM/BDCago0k7amPDehGFZMw/RBJcDlRRJ42MYnKlxdCuy3MdVUp0b8gQNS4jV2IEUJMM&#10;zc5OlfRFg8Dl8jMNwdxcjYZRmcaqLkVJUT9XKFQpUw0pL7lI2jZ6tJpUSXj0SC7RqIREwe3VUae2&#10;Npf1G8LBbSQmzF/BO05n10AeFWllRcEpeEAdbcyYrsmlQ6VE3EPYebVqMoZAZrSbZBJQg4KU9DRa&#10;6NxJE8cpoCdP5fAPqMNaaUdShMZUmBr8/TW5LFiVfEqDdVkVDlqL4NFgkqBADDlqrVqarN1p0iMp&#10;yeMU9JCqPIe6RN4fPVYwXGsz2aqJ06crSbxPeBVt7UoMPSID1mYfTZmlNuHqjRa8vZXkZ1U5+coM&#10;s+Smu7msadmagmwA7+mq5Fua5MBVKQh1KdsdZcUb5rbtjRH+GzCZIHXJuMN2C85776Df7APoYToa&#10;q1cxPJ2TkffWRbXqo+gdnXjJcyspSxcJYhNyUBEexdxn+Ah5sOzipSYlGqJiIgBXiR519So18no5&#10;PZWSfE0pLVt+IVBDQgTFqsrjqtMDqUsUYtw4JT2qOj21KuWkJO2pjtGj6tLLiCglIwdW4zi0WAfV&#10;oNOoQg/VnHprijFjKYPpavy/OilCFYn3L49Sgx7v2GLiuxOT95ViAlfv+njFoUbz3iyXabA8JSel&#10;YlLmUB+alfpS97owM62B69fkUqLVr58K9VFJ4qXv34uNJ3L+L4CqQUNQ8r6vMpiaqrF+rc1kUl2q&#10;8ogkt11bIWsViQKOtFYjngTYy4Eq6JyqqhoMDESGL+icOpO26ozQ1XgOAVw59PprcjGoKqOzOlI3&#10;qcBmTAdYTvDlbScPVsfduzKWpxRUrAbdruBd5UmTKJ+0bC48rSYaMtRt2qgiKWrRIjVmatVgY1MF&#10;twtFps5Q4adFC6zLGmsV1mCV5Kw16OKb0eMy4SLoPTyUBJQ6S0VK1usY+slRTYZpSvzzPAHRty8F&#10;o61OT0Me/EJBjlsNFhZNmQ3X4njokWaq0ktVZrapgfsP2Nd0DTRg5WCElSpLJZrQad+EltmM49aS&#10;hNCjR2WCoBLPq8odQrXZf3OuvtTG23dK+M6QsbzFzHhyHJx33cYEAnUCeapD2m3oum5nGDTBqSxW&#10;CpgQTJpUn+HKnPzZhOCoIyWd06eLZJLVi2jhpQUIVeg9WcVwZiJIhQgv3r5DFS4xVmECVL6WH75Q&#10;nbSjGss4WlKIW7NGi96mIROSevSYgu7wXBOV5NDqiItTcqMK5+xTl3JsTd5WXfJYtja8dTpD7a5d&#10;qkxiSbfGaVEPlUl3KANHLXq35pRTc0YpNRw7osRIW0OWqVLhnHYXzpyfaeBGNO9sBmPmFmfPKCQa&#10;N2uWOsdek+v0LEVuYH5Ao1q+XFR1BDXRIh40CSIFS4aioK9GR8G+6ZwEZuzsSA+aaBNQLB3SI7py&#10;8aIZDTg5SclKgRyO41nFqKFJvKjzXAoatoIGrUauqyJx3MJCTTqvhkwaG+EWjVF4ar3+lQhwbYmz&#10;H8xkxcO2L0w9IvJkKalVyeXEBgwFuZLIYuUSRxGZfcsW5BSsc9VvYIB+fQ3pyagoAli4ekfHarQU&#10;VgWoGEGU/fzkJP5cPLCTkRgrWD6pwRJNE6xbX5NeTMmlWTkmMmwV0YrTdyjQtBmzU31NWq8S+bTg&#10;wcZKWqySk5JJ3mN1khattRG9SB0KRclwIqcgVTlOFQqNyQrH1raNjOUU7jxapU0u14hJT2OGUC2p&#10;vCbGbmEhaqsMb851WA5ryipGDclbT3FhWYRJ1UCvlXDaXYhxe4owft8tjNpaiF6u6RjjYon8yxrS&#10;Wri1TT2u2nXhYkdzJjLCEwhvI/ZAKJGUrJTCYuA8wa8r0XC1JNpy86aSwmdkmqFFzs7aNOWTEF8J&#10;Q01akve3YITQpEzU6Rzqcr61mESUVw9EZKhfX538XEnuLkIljY0rVWFhtSSHkLJBwTu3EKQEQXy8&#10;DLXryBhqZaQKMoJbm16+KRcGGnGcLFPtpoFam2LErHQaYwmcuY/CKXYf+g52Qe8ezZjkVZJqwPsZ&#10;pseOU+eKIXOBF3Qa52UwGKhC56TNPISlyTA17vsQsleQrolcRYXJE+vdHJ+TkypDtCYSYtWkon9g&#10;oAp1psaxKKSqhoe7Ctf/NTkPNWk/QGKiwIgK9U6dk+PeuaNKvl2LSWQjRhWR3ygoUzWOTUXi+Z7e&#10;9bmkOgO2yzO5wz+xOj6R6AoOJEizGKgnyyL1KQQ11erorG+FkVPjYTdpPu/00VXilC/p8Q4d0mSH&#10;arQEuQR0b28ZFwFkDH+sD9IDZmSIAVamlaiRR8lY6mBosFdIdbLDrLm1bq0ikejcy0rcKZIzVAve&#10;K4h0+W6c5Qw12trVYGtbl+ATQmUtldWBxESWM1ppcNmvDqxHVmX9kOWUUjV6rCqkB1rkhzQIArFm&#10;DUFRuLzHWvCBA9oEvDb5rCrrnwRaDzW07W4Bu6U7MZ57P0ezMD52zy3Ybb0NvWkZsHEag+ysKvSe&#10;Chb2azHS1EFSkrrE3cLDVRjSaYQNarGkoi7x59BQUUrTIJir00tU4WeqOMeFlC1b5LjEzPY5a6ur&#10;V3EbXJ/2HFtvUq167FvJUKeO4ydIdahUkWxEcp9B6zbqLIGpSnRhyWJm/dpV6KnrMQmtLMlA1F7X&#10;rVNBVz5cTVRnLIer0NvKWWkRnqsqb0ukIS3HihzDwIyrdsuOM2KUYDwpzpTUMzBxDCAv7k7ZNKAX&#10;ryp5uqI7rDIQeHkEz4wZ1biGr8vErwe0KtXkgo2S+FBBWpqCHFYsqKiQjinpQanPMXJucNFAZISG&#10;lNQmJKhICz8rSXdEZJk1SynRtQCuCv72G3FAp1KlipxJIJPtm+X0YPBgda541Wf/TaS9BgLwImdy&#10;cqyMzv2tYMWsf2zaNe7wj2lKEi5KSiyysgY6dLAM2poqBF1j9BhkC4clKZiw/jJsA1IRGGqG/CuV&#10;pN1Vp04pOBBNLF6kzYRHDTYjRV1PS6qbFhepS1ytjFvHMik0c64nK+VKTHAil6F33MJVmMacdA9d&#10;TfajKS0YDB3K82qpYX6wJi2L4Xm2jJltVRjxmU0XLzaQuOcervD06snwodkR7TqOwlR3I9Ysq5Eq&#10;yMiFFZJnFlsW69ZhqatGXd5KpyFBoCkp4xq5l+DYpkNY4+TyrJnrArhtvYgxDP22268TrDdgl1YI&#10;4+BjMHHwwZqVrQgwJWkGSzFX1KWFEGFwev2bQ03dlNRCDxl7KkshO4ALCWKsA/TasYzTnB5TQ6IN&#10;ixayLOXL5GiLguMSIGxHRZoiOLAr1q9VQywTq4B53F63jskgo1hqKmuTvVjpmENvTq8Z4E/j16jJ&#10;KKVDztqAialcGoOZeSO07zScK3Rm5IlN6RW1uDKnysUJlupYm5w7WwEDw+7cQBIFx42XMXrnLdjv&#10;KoTTDl65wIpGj/6WsB3ZiVyyIZ0MC/g0kuzTMhqRGvoZGGL0pHDoD5sG7SqNuRqpJDbU6VHlpCrc&#10;6qirTSdVBee4UGQ4kPSgshYT3yrSwo/YW9u7lwY9qtChjMk1Kx0arAZNr00nwwUjFvir0Bn116uK&#10;s2dFmUvOPIeVjYbN6Em7UU+1pWqExxRSuS4Doe+SiLHbi2C/k+Wp4BADeiOGQxaQ27VVQEO1Juo1&#10;6o0BI93hGL2NYeMqbHcUwjbiCLwDPRjCGiGZgHah19LRqcanzbVkmK8H3W5cZ2/Ffatchoxb0Viy&#10;QCHUSS4sM9UVlYTWDMHNyT01MY6F+sqVtNCrR1MuCtSTQl2rVtw9VJvPG53UFgtDq8HIQI3PJ21F&#10;AA8iZ+qAuFguQgySoVadluhl5gOXBZsxLTAEs2d1QXSUgsVzGaJY/jAYUJWUozf3eo6lwk3ZPzPZ&#10;DWItmmUdBwVaNm2E/qyjuq7MZPJUCJvtN2GztQA2267BesctWK++DOsZq7lsaIqM3ZWlWqww4iTS&#10;DZNhNdGpvxP62qzmJhpPcq56Ur/WdhrMmvvRw4+mV+nKsSik1TtzkyYYPKg7M/CG9HxcDh5oBgPb&#10;IAyzG89HWTaFXt+alEETLmNWZ426PAJ0163CpKSKlLCZW2hRLj05bhPOvyXCFnCr4SBt9DAcBbuZ&#10;a2HvHYXhI4fDY3IzgkAV27ZxAzOTXxPjJjC19oZbIi8v2nUTI7de4zxvUI83MXrVEVh7BNN5mMNp&#10;nA4ilmojgaF6Inl+9+5dYeK0GL6bL2BccJK02WjYUCauTGRFfbVeXZ67e0saWlPMmc1l4/a1yKkb&#10;kTrUlPYZWJrLGforkfZUkkpRffsoaGjVMdKqLleaNEgVuGW0WmWpjyD24e1Zlfsj6qFFs46sCHXm&#10;HGtg5gyxiKAPY8doOCTlwGH/fYzcRo/qFeDPpKcDNx3U5jp2WwrTBqNmR8Mx6TjG7LiBkWk3MWIb&#10;l982XYH7kliMdzRCn+51CaraaEoh9h1sg+76JtwiNxg2jlO4s5t7Oq0t0U23OT0IJ9K8FVpzB81g&#10;e284ujuSN3bg5oXqaNSiGyzt7FkeGYJefD5o/QZN0M9oBEaOH8edO9yh06k79PnMp9EevtxJNQJt&#10;OzTlzpuW6Dt8KiasPAIP7s90S+BlNI5u9G5tyFeroUW7xujY1wz2MyIxf+1ueAQvQu+B/TmO2mjf&#10;sT53/4g+J8ONT+xzZTnKmnMbvvkaRm4ugNWWAgynQu0JVlfufXX2DCQA+MQ9Kn66J7PRXjW5E8oC&#10;VoFpcNlSiImR67h2rYch+rxmaEBHOHqFYs6SlXCcZEnwVeX5mvJyj3GUiS8Gmdig9xBLVhliMCHp&#10;NIb4rkUbw4kMbY4YYjYJI4YPhI1VdRbQa3IjS3cqqgcM9JugF++xajfFD5N8AjCIymveugE69hmK&#10;EQEb4ErQeaZmwzUgAkYmI3iVRnOG7Opo16kVDC2dMTUqA54ZjBbU4QhpftckPY5NK4BH0n44Tg9G&#10;/6E23PbXm3sPuqKPgSlGTmKUScqmAZfAntsjLZyn8/msPWDYvwH69WnCXWqGGGRph77Gg9CNt37v&#10;N8SKntcSfQZ05eJAY25gacb9F50wbHA7OrDG0OnYnrut+kKP3w8xasQVzxbcIWco7YbrPnAguuvR&#10;aw6zod6Ho3OPbujYtTV3WOljLPXnviFXinY2e+7CcnNBnmxq/AFeOjAfvYa4QW+cP8bw8oeJWy9g&#10;FCdoyclZbr7K1wLY0eO4cT/jJG51G2HuDBPyn5EeC6i4ZOiz7GE+J5H7HffCY1UmjKasQB9eNNbb&#10;0AW6I2dikH8ynNYc4fVAqRjvNJ07c0bD0n0e3KM3wX1uBKwsHGAxeiKcwldjZEgKuowOht6kMDjE&#10;pMMhfj+GeS5HT9Np6Dma+zGjdmMcNwfbiZDNzc6WIVthbDub2wrHoeNgLxjMTMKkLdyYe7gQY+OP&#10;QHd0KIUykVvJ3GE4cQnsovfBJb2ACrwFi9QCWKZeJVjLm7l4T2VOZpicuWIPkyN7dG5fD511WmCo&#10;qSMcAzdgLI+zy7gLt5QTfOzObFgaDeGa9DTM2XwCM7ef45WroTAfbIchI73hELoVk+IyYeWXDDM/&#10;esD1vM5q922Yrj6PAfMzYBmaiZm8dso3QMjUFINYThrv5YcpPsEs9k/FqOlLMGndMTjF7cGg8UHo&#10;YTYdJrOTYc+rRkdx/uN3XYdz8gkM9Y5DXzMv9DdyQT+bAJiGpMFp61XYk85Y/DA/CwFYLqtOSMuD&#10;W/IR6oz7fEeFobPdQpjN2oCJ3JjuRNlabuPiQGoupiSkw22aH+xGOMDFdTp8o5MwemEyOo6dj570&#10;vKPDeTFoWCIsJ87G4JGe6G/ng+Gus+Ay0ZMOyBtjp4dxv/Ii2EzwZEmM2zPpdKZFrIJFQDx0qON+&#10;rpFwjtwK68AYdLKcgm4mnrD0iueczkiRwIqOxGpnMcw2cfV/wvZr3L95ChPiDsB2zUlmvlQWJ8Mv&#10;2fJhziZeRRMCcl91mJuDd2LGyr2YvCkbowVY1l7EaE5sIhOSsWnXMWLVGWaYmXCLZWKSeAymtA4b&#10;nnQyQ8p0Cn1y1FY4rj2OSeRM09afghcHOzl+JyaQM1ptuAzj6OMYvjobdhzbCArabtUpjI09CFtu&#10;qDXfmAczAsyMn4vXEeTPzvSwrlz6tI05BMt1l2DJ8Q9nqLPkbnHzWIa/6L1w50VrDuvPS57Fkps1&#10;zDby9+L7b3OU5sn/TThve3I6r+2XYD13JXRMPNBn9FxM4j5bL26QsE67BRP+ftzmSzznTkwMXsUN&#10;LXvgTPDbbcmHK6838onaBveVh+C0PR9jKI9Rm3LZrjAEc9wEyzAhW3py+523MYMX8M0maOznxhPQ&#10;3PGUdBCzNhyHT/xeuK47KYVsK/LMUXGHJcOz53sLzsGUfYhX4S1HrDkHR8rbM34fxgkZpXAuqeKY&#10;cr39OEdTyk8A1j7tBkalXoZJ3ClYJJzBGBrgaDonC76aUDZCRs7bL3Otnf3Sec1ddxD++/k7Xq0w&#10;MOowzBOzRZKDMakX4JhIXbONXXkUE/g6LW4nZq3OhPeW83AhRiYsT4dHxBb4iXntzYc1r+IYFHNU&#10;GrcLAWm74RyMF++ETdR+TCDGBA2Txk0ZjUi/Q72wsmu29SbM6TGF4EzZTDZRkEJhf2jfPxMCMudE&#10;RSemfDUhWEQzFa/8rVC0aOL7348Rn3PyQnDmEsjKjzfl52Zs3z+T+uJxUj/f++M4xDm/j08o+cfx&#10;lY/n+7nE+Mu/H8ImjhXnEb8VYxbj/ePv/zhP6X+OU4zVJCUPQ9ZfwbAN/F/qR4yP/X6TjakAu2TQ&#10;Qrn5GMpmtlHI5pt8pDnwu28y+v5b6fficzEm0a+YM8ElyeibfL7LpHy85bIT8xB9fZ+D6Od7X2Js&#10;Qg7imB+//1fzk37347i+yea77H78jST77zqXwF8uAxPx/puOxGfl5/7nfMT4Jf0LPX+Tk3QMf1eu&#10;23K5/BM33zDxTcZCluIcFjvuCD3kyYZsuYFBVMhgCmqI9Erl/EkT3xnxOKOUq9Kr8Q/Hi++MN/zz&#10;98bS9+V9fu9XHC9+a8wmHf9Df+XHfz93/n8Zhxjb9/H9cWzl/Yjfij7/eb5/Hlf+2x/H+mfz+3Gs&#10;RmJuVMCQzdelZkzBSZ/9OB8qwJjA/D728rEI2ZTP8fs5xeff24/nluRJmRnREAZvvCadz5geT5yn&#10;XL7/VX7lcvjX+vkuhz+T07+S2499/avxleunXGdiPIM4VqHj8r7Kx1Leysf6/f3348VvRR/fZSJh&#10;5weMiH5+xwxlKfr8JwbyMFQYBbN+45TLebLBqddhRK/xs/2UwX8aBgTAh7C2bbg+N082aNM1GKy7&#10;/LP9lMF/HAYMGWmMWGEZuPZinmxgyjUMSL78s/2UwX8cBvTX5cMgtRB6yQTqgI03oLc272f7KYP/&#10;OAz0X18A/c1F0EvKvSrrv6UY/VJu/Gw/ZfAfhwG91NsYsP0Beq/MvS3rsepSfo/EC5d+tp8y+E/D&#10;gO6q3Nyeq/Ovclxb/w8qvXUjpueCRgAAAABJRU5ErkJggg==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SLIDE_COUNT" val="13"/>
  <p:tag name="ISPRING_ULTRA_SCORM_DURATION" val="3600"/>
  <p:tag name="ISPRING_ULTRA_SCORM_QUIZ_NUMBER" val="0"/>
  <p:tag name="GENSWF_OUTPUT_FILE_NAME" val="3_3_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gal Systems"/>
  <p:tag name="GENSWF_ADVANCE_TIME" val="0.00"/>
  <p:tag name="ISPRING_SLIDE_INDENT_LEVEL" val="2"/>
  <p:tag name="ISPRING_PRESENTER_ID" val="{08CF8633-62A4-40AC-BBB5-78BFC8C708E2}"/>
  <p:tag name="ISPRING_CUSTOM_TIMING_USED" val="0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vel of Economic Development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tential Labour Forc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Level of Technology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turn on Investment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eographical Proximity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overnment Policie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atural Resource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mmodity Price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change Rate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Impact of Exchange Rates On Businesses"/>
  <p:tag name="GENSWF_ADVANCE_TIME" val="0.00"/>
  <p:tag name="ISPRING_SLIDE_INDENT_LEVEL" val="2"/>
  <p:tag name="ISPRING_PRESENTER_ID" val="{08CF8633-62A4-40AC-BBB5-78BFC8C708E2}"/>
  <p:tag name="ISPRING_CUSTOM_TIMING_USED" val="0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litical System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heme/theme1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6472</TotalTime>
  <Words>1242</Words>
  <Application>Microsoft Office PowerPoint</Application>
  <PresentationFormat>On-screen Show (4:3)</PresentationFormat>
  <Paragraphs>268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4_Blank Presentation</vt:lpstr>
      <vt:lpstr>Starter</vt:lpstr>
      <vt:lpstr>Learning Objectives</vt:lpstr>
      <vt:lpstr>Assessing Markets in Different Countries</vt:lpstr>
      <vt:lpstr>Geographical Proximity</vt:lpstr>
      <vt:lpstr>Government Policies</vt:lpstr>
      <vt:lpstr>Natural Resources</vt:lpstr>
      <vt:lpstr>Commodity Prices</vt:lpstr>
      <vt:lpstr>Exchange Rates</vt:lpstr>
      <vt:lpstr>The Impact of Exchange Rates On Businesses</vt:lpstr>
      <vt:lpstr>Political Systems</vt:lpstr>
      <vt:lpstr>Legal Systems</vt:lpstr>
      <vt:lpstr>Level of Economic Development</vt:lpstr>
      <vt:lpstr>Potential Labour Force</vt:lpstr>
      <vt:lpstr>The Level of Technology</vt:lpstr>
      <vt:lpstr>Return on Investment</vt:lpstr>
      <vt:lpstr>Task</vt:lpstr>
      <vt:lpstr>Factors that may influence a company’s decision to expand into new markets </vt:lpstr>
      <vt:lpstr>If the company wishes to manufacture goods in a different country, and then sell them elsewhere, you may wish to consider: </vt:lpstr>
      <vt:lpstr>Potential markets — scenarios </vt:lpstr>
    </vt:vector>
  </TitlesOfParts>
  <Company>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3.3.1: Assessment of Country Markets</dc:title>
  <dc:creator>A Murray</dc:creator>
  <cp:lastModifiedBy>Stephen Gouldthorpe</cp:lastModifiedBy>
  <cp:revision>414</cp:revision>
  <dcterms:created xsi:type="dcterms:W3CDTF">2006-09-10T14:17:41Z</dcterms:created>
  <dcterms:modified xsi:type="dcterms:W3CDTF">2013-06-27T12:46:22Z</dcterms:modified>
</cp:coreProperties>
</file>